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4613-2A92-85FD-D821-20D96F4B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9FB69-8BD3-03CB-AA14-7AF2683FC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F2B14-ED5A-629A-39B2-5C2D9E70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F619-5BAD-06B2-CBE4-F4AF80AE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66A86-0D9A-9049-98F9-628D2499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7231-BAB5-E349-000F-1CA02D2E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E7073-56A9-6637-F3F5-A873CF274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B0B6-0845-C144-DDA1-AFC20916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892D-845D-9A39-58F3-7011B360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8CB3-16F9-45D4-9CF9-02C3BD6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0EC88-6D8A-541E-B0BB-02DBE8738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C9F82-4D5B-3679-96FB-E0E07A659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0FA87-0792-5CE3-C813-33DCA926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1341-1EB0-D6BD-65E2-FF0A0301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47B36-ECFE-D54E-DDB9-C151F1C0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3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12F0-9B36-1111-E81D-86278951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336B-864B-F2B1-2FE4-498873FA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BF6B4-7748-288F-6E55-16E1540D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7C76-07DF-238A-09A8-A1B399F6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1D02-4282-9AB1-D1BD-B766E076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4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DABC-F7CA-EB69-9887-D0370F6D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1A8C5-50D1-30A4-E16A-D90EC0D3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5379-2246-641A-640B-783B9C06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AA38-7FB2-0DAD-284A-CD8E014D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B300-FE2F-CB6F-B9D8-EB40B04C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015E-264B-28E9-A5B0-E1C86589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1AAC7-DB84-68F9-9555-DF5447368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4F44C-E830-9C88-9FFA-9B4083CD5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5F5CE-2467-F86F-E1EB-41CE383E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0A2B5-D133-1949-4984-87BBAD8D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E431-92F6-3C1B-C091-52B31888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DE14-9C08-B142-0177-BE02C873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736A5-9B15-376B-2C7D-DB435B7F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30FE6-EA75-0032-4DFD-594D7665D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E89CF-6B74-7E96-EDC1-E01C4D81C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A2073-F792-CD5B-C1E9-0DC971DEB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CC878-AD07-6576-CBA4-DB0BEF7D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96E5E-0106-7B02-AB34-FB220C57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83ADA-E879-22C7-B47F-855F65B8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5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286D-4878-BBD4-3D85-C8E6F052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26C19-11A3-C948-E5C0-252ECFE6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F0CB-D047-5B53-8E2A-78E83035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9FA4C-DCA7-01A4-88BE-F5E7CA19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397F3-4979-836E-FABA-2868C4F0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2FEAE-A686-38B4-FD26-FE08030A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6FD6B-075B-AEB4-25AC-C79F6621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0BA-36F7-C6FC-30A1-90B751B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D980-A51F-F631-C0B4-818949DB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C3970-CC44-C05C-CDB6-5B3AC8D3A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9964E-CFE1-6AEC-A4E8-EE125817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03E35-C991-2F1A-E89D-137110DE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BE8E-6BB9-E4C2-7F04-ED96B2A1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1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7E51-CB10-A085-E0A4-BD71B55E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DD929-1821-ED47-EFCE-0A8E5C4C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E207D-FACE-6313-04DD-40921297A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7B5A2-A7DF-327D-E889-6640A39C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8821-9734-7AE6-D73C-5DEF2DC4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40D9D-E673-182D-87AC-2DA1FD8D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1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BB8A0-CD21-7EC0-4C16-082D5004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0377C-60DD-B51B-56BC-9A58701E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B904-4243-F8A6-C7B0-59DF42484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A50D-C606-C545-B45D-5E6693CD685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86AA-769E-AC3E-8DF9-FACB63C74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D988E-58B2-DCAC-9BC6-DEF35B0CB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798D-6AFA-4C46-B67A-B124011C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8AAC26-CC46-CB31-2A51-0440ACF58809}"/>
              </a:ext>
            </a:extLst>
          </p:cNvPr>
          <p:cNvSpPr txBox="1"/>
          <p:nvPr/>
        </p:nvSpPr>
        <p:spPr>
          <a:xfrm>
            <a:off x="410873" y="-8490"/>
            <a:ext cx="104358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Membrane Bioreactor (</a:t>
            </a:r>
            <a:r>
              <a:rPr lang="en-US" sz="2400" b="1" dirty="0" err="1"/>
              <a:t>mBR</a:t>
            </a:r>
            <a:r>
              <a:rPr lang="en-US" sz="2400" b="1" dirty="0"/>
              <a:t>). </a:t>
            </a:r>
          </a:p>
          <a:p>
            <a:pPr algn="ctr"/>
            <a:r>
              <a:rPr lang="en-US" sz="2400" b="1" dirty="0"/>
              <a:t>Axenic </a:t>
            </a:r>
            <a:r>
              <a:rPr lang="en-US" sz="2400" b="1" i="1" dirty="0" err="1"/>
              <a:t>S.elongatus</a:t>
            </a:r>
            <a:r>
              <a:rPr lang="en-US" sz="2400" b="1" i="1" dirty="0"/>
              <a:t> vs.</a:t>
            </a:r>
            <a:r>
              <a:rPr lang="en-US" sz="2400" b="1" dirty="0"/>
              <a:t> co-culture with </a:t>
            </a:r>
            <a:r>
              <a:rPr lang="en-US" sz="2400" b="1" i="1" dirty="0" err="1"/>
              <a:t>R.toruloides</a:t>
            </a:r>
            <a:endParaRPr lang="en-US" sz="2400" b="1" i="1" dirty="0"/>
          </a:p>
          <a:p>
            <a:pPr algn="ctr"/>
            <a:r>
              <a:rPr lang="en-US" sz="1400" b="1" dirty="0"/>
              <a:t>(sampling times 90 hours, 140 hours and 190 hours after adding </a:t>
            </a:r>
            <a:r>
              <a:rPr lang="en-US" sz="1400" b="1" i="1" dirty="0" err="1"/>
              <a:t>R.toruloides</a:t>
            </a:r>
            <a:r>
              <a:rPr lang="en-US" sz="1400" b="1" dirty="0"/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0C2D70-754C-3085-281D-6E40086660C6}"/>
              </a:ext>
            </a:extLst>
          </p:cNvPr>
          <p:cNvGrpSpPr/>
          <p:nvPr/>
        </p:nvGrpSpPr>
        <p:grpSpPr>
          <a:xfrm>
            <a:off x="232063" y="1162283"/>
            <a:ext cx="11329316" cy="5469067"/>
            <a:chOff x="232063" y="1162283"/>
            <a:chExt cx="11329316" cy="54690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B3131C-50A9-C086-195E-8BEBAD95BA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416"/>
            <a:stretch/>
          </p:blipFill>
          <p:spPr>
            <a:xfrm>
              <a:off x="232063" y="1876470"/>
              <a:ext cx="4868033" cy="47548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C7CE4B-D9F6-D464-227C-759DE37674F1}"/>
                </a:ext>
              </a:extLst>
            </p:cNvPr>
            <p:cNvSpPr txBox="1"/>
            <p:nvPr/>
          </p:nvSpPr>
          <p:spPr>
            <a:xfrm>
              <a:off x="1079445" y="1316171"/>
              <a:ext cx="3173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RNA-Seq data on all genes</a:t>
              </a:r>
              <a:endParaRPr lang="en-US" sz="2000" b="1" i="1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F3C3A8-3E5A-51A5-489C-234FDE818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291" t="37548" b="39066"/>
            <a:stretch/>
          </p:blipFill>
          <p:spPr>
            <a:xfrm>
              <a:off x="3336235" y="2196848"/>
              <a:ext cx="1603628" cy="147911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AD79FB2-C926-3B8B-5317-99A011ECD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029"/>
            <a:stretch/>
          </p:blipFill>
          <p:spPr>
            <a:xfrm>
              <a:off x="6543524" y="1876470"/>
              <a:ext cx="4891730" cy="47548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FBF297-CA2D-B40E-AF7C-18CE82138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0291" t="37548" b="39066"/>
            <a:stretch/>
          </p:blipFill>
          <p:spPr>
            <a:xfrm>
              <a:off x="9595145" y="2196848"/>
              <a:ext cx="1603628" cy="147911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66DDFD-F4DE-3DC3-E049-5C885D0693E6}"/>
                </a:ext>
              </a:extLst>
            </p:cNvPr>
            <p:cNvSpPr txBox="1"/>
            <p:nvPr/>
          </p:nvSpPr>
          <p:spPr>
            <a:xfrm>
              <a:off x="6854880" y="1162283"/>
              <a:ext cx="47064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RNA-Seq data only on genes included into metabolic model</a:t>
              </a:r>
              <a:endParaRPr lang="en-US" sz="2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36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8AAC26-CC46-CB31-2A51-0440ACF58809}"/>
              </a:ext>
            </a:extLst>
          </p:cNvPr>
          <p:cNvSpPr txBox="1"/>
          <p:nvPr/>
        </p:nvSpPr>
        <p:spPr>
          <a:xfrm>
            <a:off x="303190" y="0"/>
            <a:ext cx="112744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Same volume mixed co-culture. </a:t>
            </a:r>
          </a:p>
          <a:p>
            <a:pPr algn="ctr"/>
            <a:r>
              <a:rPr lang="en-US" sz="2400" b="1" dirty="0"/>
              <a:t>Axenic </a:t>
            </a:r>
            <a:r>
              <a:rPr lang="en-US" sz="2400" b="1" i="1" dirty="0" err="1"/>
              <a:t>S.elongatus</a:t>
            </a:r>
            <a:r>
              <a:rPr lang="en-US" sz="2400" b="1" i="1" dirty="0"/>
              <a:t> vs.</a:t>
            </a:r>
            <a:r>
              <a:rPr lang="en-US" sz="2400" b="1" dirty="0"/>
              <a:t> co-culture with </a:t>
            </a:r>
            <a:r>
              <a:rPr lang="en-US" sz="2400" b="1" i="1" dirty="0" err="1"/>
              <a:t>R.toruloides</a:t>
            </a:r>
            <a:endParaRPr lang="en-US" sz="2400" b="1" i="1" dirty="0"/>
          </a:p>
          <a:p>
            <a:pPr algn="ctr"/>
            <a:r>
              <a:rPr lang="en-US" sz="1400" b="1" dirty="0"/>
              <a:t>(sampling times 90 hours, 140 hours and 190 hours after adding </a:t>
            </a:r>
            <a:r>
              <a:rPr lang="en-US" sz="1400" b="1" dirty="0" err="1"/>
              <a:t>R.toruloides</a:t>
            </a:r>
            <a:r>
              <a:rPr lang="en-US" sz="1400" b="1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84272-94CB-50F3-E416-55D9F1AA1841}"/>
              </a:ext>
            </a:extLst>
          </p:cNvPr>
          <p:cNvGrpSpPr/>
          <p:nvPr/>
        </p:nvGrpSpPr>
        <p:grpSpPr>
          <a:xfrm>
            <a:off x="0" y="1288403"/>
            <a:ext cx="11577650" cy="5462766"/>
            <a:chOff x="0" y="1288403"/>
            <a:chExt cx="11577650" cy="54627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DA84E0-9977-DA6C-63A3-80CDA7A43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8339"/>
            <a:stretch/>
          </p:blipFill>
          <p:spPr>
            <a:xfrm>
              <a:off x="6582532" y="1996289"/>
              <a:ext cx="4995118" cy="475488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94D05B-0CBF-776D-2F81-15EEF3F3E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682"/>
            <a:stretch/>
          </p:blipFill>
          <p:spPr>
            <a:xfrm>
              <a:off x="0" y="1996289"/>
              <a:ext cx="4974151" cy="47548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C57B30-BF03-51ED-925A-0E636D57E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027" t="41398" r="1547" b="39132"/>
            <a:stretch/>
          </p:blipFill>
          <p:spPr>
            <a:xfrm>
              <a:off x="500607" y="2307318"/>
              <a:ext cx="1271751" cy="12478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C38F29-18C6-167B-A9B9-CCE51C6CC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3027" t="41398" r="1739" b="39132"/>
            <a:stretch/>
          </p:blipFill>
          <p:spPr>
            <a:xfrm>
              <a:off x="9281702" y="2307318"/>
              <a:ext cx="1255984" cy="124780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B382B3-143D-0135-BF99-9294298A0CF1}"/>
                </a:ext>
              </a:extLst>
            </p:cNvPr>
            <p:cNvSpPr txBox="1"/>
            <p:nvPr/>
          </p:nvSpPr>
          <p:spPr>
            <a:xfrm>
              <a:off x="1079445" y="1442291"/>
              <a:ext cx="3173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RNA-Seq data on all genes</a:t>
              </a:r>
              <a:endParaRPr lang="en-US" sz="2000" b="1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099D4A-E26D-91FB-3F28-985058F231DB}"/>
                </a:ext>
              </a:extLst>
            </p:cNvPr>
            <p:cNvSpPr txBox="1"/>
            <p:nvPr/>
          </p:nvSpPr>
          <p:spPr>
            <a:xfrm>
              <a:off x="6854880" y="1288403"/>
              <a:ext cx="47064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RNA-Seq data only on genes included into metabolic model</a:t>
              </a:r>
              <a:endParaRPr lang="en-US" sz="2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47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8AAC26-CC46-CB31-2A51-0440ACF58809}"/>
              </a:ext>
            </a:extLst>
          </p:cNvPr>
          <p:cNvSpPr txBox="1"/>
          <p:nvPr/>
        </p:nvSpPr>
        <p:spPr>
          <a:xfrm>
            <a:off x="578070" y="157975"/>
            <a:ext cx="112744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Same volume mixed co-culture and </a:t>
            </a:r>
            <a:r>
              <a:rPr lang="en-US" sz="2400" b="1" dirty="0" err="1"/>
              <a:t>mBR</a:t>
            </a:r>
            <a:r>
              <a:rPr lang="en-US" sz="2400" b="1" dirty="0"/>
              <a:t>. </a:t>
            </a:r>
          </a:p>
          <a:p>
            <a:pPr algn="ctr"/>
            <a:r>
              <a:rPr lang="en-US" sz="2400" b="1" dirty="0"/>
              <a:t>Axenic </a:t>
            </a:r>
            <a:r>
              <a:rPr lang="en-US" sz="2400" b="1" i="1" dirty="0" err="1"/>
              <a:t>S.elongatus</a:t>
            </a:r>
            <a:r>
              <a:rPr lang="en-US" sz="2400" b="1" i="1" dirty="0"/>
              <a:t> vs.</a:t>
            </a:r>
            <a:r>
              <a:rPr lang="en-US" sz="2400" b="1" dirty="0"/>
              <a:t> co-culture with </a:t>
            </a:r>
            <a:r>
              <a:rPr lang="en-US" sz="2400" b="1" i="1" dirty="0" err="1"/>
              <a:t>R.toruloides</a:t>
            </a:r>
            <a:endParaRPr lang="en-US" sz="2400" b="1" i="1" dirty="0"/>
          </a:p>
          <a:p>
            <a:pPr algn="ctr"/>
            <a:r>
              <a:rPr lang="en-US" sz="1400" b="1" dirty="0"/>
              <a:t>(sampling times 90 hours, 140 hours and 190 hours after adding </a:t>
            </a:r>
            <a:r>
              <a:rPr lang="en-US" sz="1400" b="1" dirty="0" err="1"/>
              <a:t>R.toruloides</a:t>
            </a:r>
            <a:r>
              <a:rPr lang="en-US" sz="1400" b="1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067BE5-12DC-6FBA-664E-43ABC84C09F4}"/>
              </a:ext>
            </a:extLst>
          </p:cNvPr>
          <p:cNvGrpSpPr/>
          <p:nvPr/>
        </p:nvGrpSpPr>
        <p:grpSpPr>
          <a:xfrm>
            <a:off x="98426" y="1345738"/>
            <a:ext cx="11462952" cy="5512262"/>
            <a:chOff x="98426" y="1345738"/>
            <a:chExt cx="11462952" cy="55122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B382B3-143D-0135-BF99-9294298A0CF1}"/>
                </a:ext>
              </a:extLst>
            </p:cNvPr>
            <p:cNvSpPr txBox="1"/>
            <p:nvPr/>
          </p:nvSpPr>
          <p:spPr>
            <a:xfrm>
              <a:off x="1079444" y="1499626"/>
              <a:ext cx="3173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RNA-Seq data on all genes</a:t>
              </a:r>
              <a:endParaRPr lang="en-US" sz="2000" b="1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099D4A-E26D-91FB-3F28-985058F231DB}"/>
                </a:ext>
              </a:extLst>
            </p:cNvPr>
            <p:cNvSpPr txBox="1"/>
            <p:nvPr/>
          </p:nvSpPr>
          <p:spPr>
            <a:xfrm>
              <a:off x="6854879" y="1345738"/>
              <a:ext cx="47064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RNA-Seq data only on genes included into metabolic model</a:t>
              </a:r>
              <a:endParaRPr lang="en-US" sz="2000" b="1" i="1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EC551C-7556-CCA2-90E1-03F788076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992"/>
            <a:stretch/>
          </p:blipFill>
          <p:spPr>
            <a:xfrm>
              <a:off x="98426" y="2041058"/>
              <a:ext cx="4893988" cy="47548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0E17B8-6984-F4C8-62D7-025C68AA3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992"/>
            <a:stretch/>
          </p:blipFill>
          <p:spPr>
            <a:xfrm>
              <a:off x="5976700" y="2103120"/>
              <a:ext cx="4893988" cy="475488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9365AA2-3F0B-B9D6-6C59-CE10184EE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781" t="32782" b="31188"/>
            <a:stretch/>
          </p:blipFill>
          <p:spPr>
            <a:xfrm>
              <a:off x="3436883" y="4270941"/>
              <a:ext cx="1459879" cy="21274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01E2385-2AF3-51C3-9191-21063AF96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0781" t="32782" b="31188"/>
            <a:stretch/>
          </p:blipFill>
          <p:spPr>
            <a:xfrm>
              <a:off x="9208129" y="4270941"/>
              <a:ext cx="1459879" cy="2127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143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Bohutskyi, Pavlo</dc:creator>
  <cp:lastModifiedBy>Bohutskyi, Pavlo</cp:lastModifiedBy>
  <cp:revision>5</cp:revision>
  <dcterms:created xsi:type="dcterms:W3CDTF">2023-09-20T22:14:25Z</dcterms:created>
  <dcterms:modified xsi:type="dcterms:W3CDTF">2023-09-21T00:14:57Z</dcterms:modified>
</cp:coreProperties>
</file>