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a10786b6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a10786b6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10786b6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10786b6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scaling (scaling has been its own special challenge): sometimes the prediction is shifted, other times it doesn’t quite capture all the peak features (such as the cutoff)</a:t>
            </a:r>
            <a:endParaRPr/>
          </a:p>
          <a:p>
            <a:pPr indent="0" lvl="0" marL="0" rtl="0" algn="l">
              <a:spcBef>
                <a:spcPts val="0"/>
              </a:spcBef>
              <a:spcAft>
                <a:spcPts val="0"/>
              </a:spcAft>
              <a:buNone/>
            </a:pPr>
            <a:r>
              <a:rPr lang="en"/>
              <a:t>Scaling looks good, but likely overfitting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10786b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a10786b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a1404a7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a1404a7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a10786b6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a10786b6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Really good slide, but possibly not enough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a10786b6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a10786b6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sure to add user cases! Some reactions are happening fast, sometimes there’s beam degradation if we have the beam settings too high. We want to be able to predict when this might happen and avoid unintended sample damage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a10786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a10786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Predicting reactions or sample damage in a TEM sample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Use Long Short-term Memory (type of RNN used for sequence prediction)</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Important to be able to see how beam degrades images</a:t>
            </a: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a10786b6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a10786b6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a10786b6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a10786b6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10786b6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a10786b6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10786b64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a10786b64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a10786b6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a10786b6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EELS: electron energy loss spectroscopy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STEM EELS </a:t>
            </a:r>
            <a:r>
              <a:rPr lang="en"/>
              <a:t>s</a:t>
            </a:r>
            <a:r>
              <a:rPr lang="en"/>
              <a:t>pectra </a:t>
            </a:r>
            <a:r>
              <a:rPr lang="en"/>
              <a:t>s</a:t>
            </a:r>
            <a:r>
              <a:rPr lang="en"/>
              <a:t>equence predictions with LSTM </a:t>
            </a:r>
            <a:endParaRPr/>
          </a:p>
        </p:txBody>
      </p:sp>
      <p:sp>
        <p:nvSpPr>
          <p:cNvPr id="55" name="Google Shape;55;p13"/>
          <p:cNvSpPr txBox="1"/>
          <p:nvPr>
            <p:ph idx="1" type="subTitle"/>
          </p:nvPr>
        </p:nvSpPr>
        <p:spPr>
          <a:xfrm>
            <a:off x="311700" y="2986525"/>
            <a:ext cx="8520600" cy="205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Yicheng Jin</a:t>
            </a:r>
            <a:endParaRPr/>
          </a:p>
          <a:p>
            <a:pPr indent="0" lvl="0" marL="0" rtl="0" algn="ctr">
              <a:spcBef>
                <a:spcPts val="0"/>
              </a:spcBef>
              <a:spcAft>
                <a:spcPts val="0"/>
              </a:spcAft>
              <a:buNone/>
            </a:pPr>
            <a:r>
              <a:rPr lang="en"/>
              <a:t>Nicholas Lewis</a:t>
            </a:r>
            <a:endParaRPr/>
          </a:p>
          <a:p>
            <a:pPr indent="0" lvl="0" marL="0" rtl="0" algn="ctr">
              <a:spcBef>
                <a:spcPts val="0"/>
              </a:spcBef>
              <a:spcAft>
                <a:spcPts val="0"/>
              </a:spcAft>
              <a:buNone/>
            </a:pPr>
            <a:r>
              <a:rPr lang="en"/>
              <a:t>Vidit Shah</a:t>
            </a:r>
            <a:endParaRPr/>
          </a:p>
          <a:p>
            <a:pPr indent="0" lvl="0" marL="0" rtl="0" algn="ctr">
              <a:spcBef>
                <a:spcPts val="0"/>
              </a:spcBef>
              <a:spcAft>
                <a:spcPts val="0"/>
              </a:spcAft>
              <a:buNone/>
            </a:pPr>
            <a:r>
              <a:rPr lang="en"/>
              <a:t>Xiuyu Tang</a:t>
            </a:r>
            <a:endParaRPr/>
          </a:p>
          <a:p>
            <a:pPr indent="0" lvl="0" marL="0" rtl="0" algn="ctr">
              <a:spcBef>
                <a:spcPts val="0"/>
              </a:spcBef>
              <a:spcAft>
                <a:spcPts val="0"/>
              </a:spcAft>
              <a:buNone/>
            </a:pPr>
            <a:r>
              <a:rPr lang="en"/>
              <a:t>Advisors: Steven Spurgeon, Sarah Akers, Christina Doty</a:t>
            </a:r>
            <a:endParaRPr/>
          </a:p>
        </p:txBody>
      </p:sp>
      <p:pic>
        <p:nvPicPr>
          <p:cNvPr id="56" name="Google Shape;56;p13"/>
          <p:cNvPicPr preferRelativeResize="0"/>
          <p:nvPr/>
        </p:nvPicPr>
        <p:blipFill>
          <a:blip r:embed="rId3">
            <a:alphaModFix/>
          </a:blip>
          <a:stretch>
            <a:fillRect/>
          </a:stretch>
        </p:blipFill>
        <p:spPr>
          <a:xfrm>
            <a:off x="311700" y="426725"/>
            <a:ext cx="4601675" cy="944875"/>
          </a:xfrm>
          <a:prstGeom prst="rect">
            <a:avLst/>
          </a:prstGeom>
          <a:noFill/>
          <a:ln>
            <a:noFill/>
          </a:ln>
        </p:spPr>
      </p:pic>
      <p:pic>
        <p:nvPicPr>
          <p:cNvPr id="57" name="Google Shape;57;p13"/>
          <p:cNvPicPr preferRelativeResize="0"/>
          <p:nvPr/>
        </p:nvPicPr>
        <p:blipFill>
          <a:blip r:embed="rId4">
            <a:alphaModFix/>
          </a:blip>
          <a:stretch>
            <a:fillRect/>
          </a:stretch>
        </p:blipFill>
        <p:spPr>
          <a:xfrm>
            <a:off x="5530189" y="-247162"/>
            <a:ext cx="3457034" cy="20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GUI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Results and Issues</a:t>
            </a:r>
            <a:endParaRPr/>
          </a:p>
        </p:txBody>
      </p:sp>
      <p:sp>
        <p:nvSpPr>
          <p:cNvPr id="145" name="Google Shape;145;p23"/>
          <p:cNvSpPr txBox="1"/>
          <p:nvPr>
            <p:ph idx="1" type="body"/>
          </p:nvPr>
        </p:nvSpPr>
        <p:spPr>
          <a:xfrm>
            <a:off x="3106650" y="1311263"/>
            <a:ext cx="2937600" cy="167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Shifted spectrum</a:t>
            </a:r>
            <a:endParaRPr/>
          </a:p>
          <a:p>
            <a:pPr indent="-342900" lvl="0" marL="457200" rtl="0" algn="l">
              <a:spcBef>
                <a:spcPts val="0"/>
              </a:spcBef>
              <a:spcAft>
                <a:spcPts val="0"/>
              </a:spcAft>
              <a:buSzPts val="1800"/>
              <a:buChar char="●"/>
            </a:pPr>
            <a:r>
              <a:rPr lang="en"/>
              <a:t>Plateaus on peaks</a:t>
            </a:r>
            <a:endParaRPr/>
          </a:p>
          <a:p>
            <a:pPr indent="-342900" lvl="0" marL="457200" rtl="0" algn="l">
              <a:spcBef>
                <a:spcPts val="0"/>
              </a:spcBef>
              <a:spcAft>
                <a:spcPts val="0"/>
              </a:spcAft>
              <a:buSzPts val="1800"/>
              <a:buChar char="●"/>
            </a:pPr>
            <a:r>
              <a:rPr lang="en"/>
              <a:t>Overfitting</a:t>
            </a:r>
            <a:endParaRPr/>
          </a:p>
          <a:p>
            <a:pPr indent="-342900" lvl="0" marL="457200" rtl="0" algn="l">
              <a:spcBef>
                <a:spcPts val="0"/>
              </a:spcBef>
              <a:spcAft>
                <a:spcPts val="0"/>
              </a:spcAft>
              <a:buSzPts val="1800"/>
              <a:buChar char="●"/>
            </a:pPr>
            <a:r>
              <a:rPr lang="en"/>
              <a:t>Loss of noise</a:t>
            </a:r>
            <a:endParaRPr/>
          </a:p>
        </p:txBody>
      </p:sp>
      <p:pic>
        <p:nvPicPr>
          <p:cNvPr id="146" name="Google Shape;146;p23"/>
          <p:cNvPicPr preferRelativeResize="0"/>
          <p:nvPr/>
        </p:nvPicPr>
        <p:blipFill>
          <a:blip r:embed="rId3">
            <a:alphaModFix/>
          </a:blip>
          <a:stretch>
            <a:fillRect/>
          </a:stretch>
        </p:blipFill>
        <p:spPr>
          <a:xfrm>
            <a:off x="0" y="915042"/>
            <a:ext cx="3200375" cy="2133583"/>
          </a:xfrm>
          <a:prstGeom prst="rect">
            <a:avLst/>
          </a:prstGeom>
          <a:noFill/>
          <a:ln>
            <a:noFill/>
          </a:ln>
        </p:spPr>
      </p:pic>
      <p:pic>
        <p:nvPicPr>
          <p:cNvPr id="147" name="Google Shape;147;p23"/>
          <p:cNvPicPr preferRelativeResize="0"/>
          <p:nvPr/>
        </p:nvPicPr>
        <p:blipFill>
          <a:blip r:embed="rId4">
            <a:alphaModFix/>
          </a:blip>
          <a:stretch>
            <a:fillRect/>
          </a:stretch>
        </p:blipFill>
        <p:spPr>
          <a:xfrm>
            <a:off x="6027050" y="865325"/>
            <a:ext cx="3274963" cy="2183300"/>
          </a:xfrm>
          <a:prstGeom prst="rect">
            <a:avLst/>
          </a:prstGeom>
          <a:noFill/>
          <a:ln>
            <a:noFill/>
          </a:ln>
        </p:spPr>
      </p:pic>
      <p:pic>
        <p:nvPicPr>
          <p:cNvPr id="148" name="Google Shape;148;p23"/>
          <p:cNvPicPr preferRelativeResize="0"/>
          <p:nvPr/>
        </p:nvPicPr>
        <p:blipFill>
          <a:blip r:embed="rId5">
            <a:alphaModFix/>
          </a:blip>
          <a:stretch>
            <a:fillRect/>
          </a:stretch>
        </p:blipFill>
        <p:spPr>
          <a:xfrm>
            <a:off x="152400" y="3090779"/>
            <a:ext cx="2937525" cy="1900321"/>
          </a:xfrm>
          <a:prstGeom prst="rect">
            <a:avLst/>
          </a:prstGeom>
          <a:noFill/>
          <a:ln>
            <a:noFill/>
          </a:ln>
        </p:spPr>
      </p:pic>
      <p:pic>
        <p:nvPicPr>
          <p:cNvPr id="149" name="Google Shape;149;p23"/>
          <p:cNvPicPr preferRelativeResize="0"/>
          <p:nvPr/>
        </p:nvPicPr>
        <p:blipFill>
          <a:blip r:embed="rId6">
            <a:alphaModFix/>
          </a:blip>
          <a:stretch>
            <a:fillRect/>
          </a:stretch>
        </p:blipFill>
        <p:spPr>
          <a:xfrm>
            <a:off x="3030475" y="3098342"/>
            <a:ext cx="2937525" cy="1885183"/>
          </a:xfrm>
          <a:prstGeom prst="rect">
            <a:avLst/>
          </a:prstGeom>
          <a:noFill/>
          <a:ln>
            <a:noFill/>
          </a:ln>
        </p:spPr>
      </p:pic>
      <p:pic>
        <p:nvPicPr>
          <p:cNvPr id="150" name="Google Shape;150;p23"/>
          <p:cNvPicPr preferRelativeResize="0"/>
          <p:nvPr/>
        </p:nvPicPr>
        <p:blipFill>
          <a:blip r:embed="rId7">
            <a:alphaModFix/>
          </a:blip>
          <a:stretch>
            <a:fillRect/>
          </a:stretch>
        </p:blipFill>
        <p:spPr>
          <a:xfrm>
            <a:off x="6213350" y="3098350"/>
            <a:ext cx="2827775" cy="1885174"/>
          </a:xfrm>
          <a:prstGeom prst="rect">
            <a:avLst/>
          </a:prstGeom>
          <a:noFill/>
          <a:ln>
            <a:noFill/>
          </a:ln>
        </p:spPr>
      </p:pic>
      <p:sp>
        <p:nvSpPr>
          <p:cNvPr id="151" name="Google Shape;151;p23"/>
          <p:cNvSpPr txBox="1"/>
          <p:nvPr/>
        </p:nvSpPr>
        <p:spPr>
          <a:xfrm>
            <a:off x="1619700" y="2830775"/>
            <a:ext cx="87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epoch</a:t>
            </a:r>
            <a:endParaRPr sz="800"/>
          </a:p>
        </p:txBody>
      </p:sp>
      <p:sp>
        <p:nvSpPr>
          <p:cNvPr id="152" name="Google Shape;152;p23"/>
          <p:cNvSpPr txBox="1"/>
          <p:nvPr/>
        </p:nvSpPr>
        <p:spPr>
          <a:xfrm>
            <a:off x="7648350" y="2830775"/>
            <a:ext cx="87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epoch</a:t>
            </a:r>
            <a:endParaRPr sz="800"/>
          </a:p>
        </p:txBody>
      </p:sp>
      <p:sp>
        <p:nvSpPr>
          <p:cNvPr id="153" name="Google Shape;153;p23"/>
          <p:cNvSpPr txBox="1"/>
          <p:nvPr/>
        </p:nvSpPr>
        <p:spPr>
          <a:xfrm rot="-5400000">
            <a:off x="-284700" y="1732075"/>
            <a:ext cx="87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MSE</a:t>
            </a:r>
            <a:endParaRPr sz="800"/>
          </a:p>
        </p:txBody>
      </p:sp>
      <p:sp>
        <p:nvSpPr>
          <p:cNvPr id="154" name="Google Shape;154;p23"/>
          <p:cNvSpPr txBox="1"/>
          <p:nvPr/>
        </p:nvSpPr>
        <p:spPr>
          <a:xfrm rot="-5400000">
            <a:off x="5620850" y="1732075"/>
            <a:ext cx="87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MSE</a:t>
            </a:r>
            <a:endParaRPr sz="800"/>
          </a:p>
        </p:txBody>
      </p:sp>
      <p:sp>
        <p:nvSpPr>
          <p:cNvPr id="155" name="Google Shape;155;p23"/>
          <p:cNvSpPr txBox="1"/>
          <p:nvPr/>
        </p:nvSpPr>
        <p:spPr>
          <a:xfrm>
            <a:off x="1241350" y="4820400"/>
            <a:ext cx="80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a:t>
            </a:r>
            <a:r>
              <a:rPr lang="en" sz="900"/>
              <a:t>nergy bin</a:t>
            </a:r>
            <a:endParaRPr sz="600"/>
          </a:p>
        </p:txBody>
      </p:sp>
      <p:sp>
        <p:nvSpPr>
          <p:cNvPr id="156" name="Google Shape;156;p23"/>
          <p:cNvSpPr txBox="1"/>
          <p:nvPr/>
        </p:nvSpPr>
        <p:spPr>
          <a:xfrm>
            <a:off x="4270750" y="4820400"/>
            <a:ext cx="80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energy bin</a:t>
            </a:r>
            <a:endParaRPr sz="600"/>
          </a:p>
        </p:txBody>
      </p:sp>
      <p:sp>
        <p:nvSpPr>
          <p:cNvPr id="157" name="Google Shape;157;p23"/>
          <p:cNvSpPr txBox="1"/>
          <p:nvPr/>
        </p:nvSpPr>
        <p:spPr>
          <a:xfrm>
            <a:off x="7298375" y="4820400"/>
            <a:ext cx="80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energy bin</a:t>
            </a:r>
            <a:endParaRPr sz="600"/>
          </a:p>
        </p:txBody>
      </p:sp>
      <p:sp>
        <p:nvSpPr>
          <p:cNvPr id="158" name="Google Shape;158;p23"/>
          <p:cNvSpPr txBox="1"/>
          <p:nvPr/>
        </p:nvSpPr>
        <p:spPr>
          <a:xfrm rot="-5400000">
            <a:off x="-453675" y="3823563"/>
            <a:ext cx="115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Intensity (counts)</a:t>
            </a:r>
            <a:endParaRPr sz="600"/>
          </a:p>
        </p:txBody>
      </p:sp>
      <p:sp>
        <p:nvSpPr>
          <p:cNvPr id="159" name="Google Shape;159;p23"/>
          <p:cNvSpPr txBox="1"/>
          <p:nvPr/>
        </p:nvSpPr>
        <p:spPr>
          <a:xfrm rot="-5400000">
            <a:off x="5553150" y="3823563"/>
            <a:ext cx="115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Intensity (scaled)</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Spring22 objectives</a:t>
            </a:r>
            <a:endParaRPr/>
          </a:p>
        </p:txBody>
      </p:sp>
      <p:sp>
        <p:nvSpPr>
          <p:cNvPr id="165" name="Google Shape;16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Additional hyperparameter optimization and processing strategies to resolve model issues</a:t>
            </a:r>
            <a:endParaRPr/>
          </a:p>
          <a:p>
            <a:pPr indent="-342900" lvl="0" marL="457200" rtl="0" algn="l">
              <a:spcBef>
                <a:spcPts val="0"/>
              </a:spcBef>
              <a:spcAft>
                <a:spcPts val="0"/>
              </a:spcAft>
              <a:buSzPts val="1800"/>
              <a:buChar char="●"/>
            </a:pPr>
            <a:r>
              <a:rPr lang="en"/>
              <a:t>How many previous spectra are required for prediction? </a:t>
            </a:r>
            <a:endParaRPr/>
          </a:p>
          <a:p>
            <a:pPr indent="-342900" lvl="0" marL="457200" rtl="0" algn="l">
              <a:spcBef>
                <a:spcPts val="0"/>
              </a:spcBef>
              <a:spcAft>
                <a:spcPts val="0"/>
              </a:spcAft>
              <a:buSzPts val="1800"/>
              <a:buChar char="●"/>
            </a:pPr>
            <a:r>
              <a:rPr lang="en"/>
              <a:t>How many timesteps out is the prediction accurate?</a:t>
            </a:r>
            <a:endParaRPr/>
          </a:p>
          <a:p>
            <a:pPr indent="-342900" lvl="0" marL="457200" rtl="0" algn="l">
              <a:spcBef>
                <a:spcPts val="0"/>
              </a:spcBef>
              <a:spcAft>
                <a:spcPts val="0"/>
              </a:spcAft>
              <a:buSzPts val="1800"/>
              <a:buChar char="●"/>
            </a:pPr>
            <a:r>
              <a:rPr lang="en"/>
              <a:t>What are the best accuracy measures?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Focus on regions of interest</a:t>
            </a:r>
            <a:endParaRPr/>
          </a:p>
          <a:p>
            <a:pPr indent="-342900" lvl="0" marL="457200" rtl="0" algn="l">
              <a:spcBef>
                <a:spcPts val="0"/>
              </a:spcBef>
              <a:spcAft>
                <a:spcPts val="0"/>
              </a:spcAft>
              <a:buSzPts val="1800"/>
              <a:buChar char="●"/>
            </a:pPr>
            <a:r>
              <a:rPr lang="en"/>
              <a:t>Retain noise features</a:t>
            </a:r>
            <a:endParaRPr/>
          </a:p>
          <a:p>
            <a:pPr indent="-342900" lvl="0" marL="457200" rtl="0" algn="l">
              <a:spcBef>
                <a:spcPts val="0"/>
              </a:spcBef>
              <a:spcAft>
                <a:spcPts val="0"/>
              </a:spcAft>
              <a:buSzPts val="1800"/>
              <a:buChar char="●"/>
            </a:pPr>
            <a:r>
              <a:rPr lang="en"/>
              <a:t>Correlate to physical interpretation </a:t>
            </a:r>
            <a:endParaRPr/>
          </a:p>
          <a:p>
            <a:pPr indent="-342900" lvl="0" marL="457200" rtl="0" algn="l">
              <a:spcBef>
                <a:spcPts val="0"/>
              </a:spcBef>
              <a:spcAft>
                <a:spcPts val="0"/>
              </a:spcAft>
              <a:buSzPts val="1800"/>
              <a:buChar char="●"/>
            </a:pPr>
            <a:r>
              <a:rPr lang="en"/>
              <a:t>Other sample types (whole raster, different materials,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171" name="Google Shape;17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research was supported by the Chemical Dynamics Initiative/Investment, under the Laboratory Directed Research and Development (LDRD) Program at Pacific Northwest National Laboratory (PNNL).  PNNL is a multi-program national laboratory operated for the U.S. Department of Energy (DOE) by Battelle Memorial Institute under Contract No. DE-AC05-76RL01830. Experimental sample preparation was performed at the Environmental Molecular Sciences Laboratory (EMSL), a national scientific user facility sponsored by the Department of Energy’s Office of Biological and Environmental Research and located at PNNL. EELS data was collected in the Radiological Microscopy Suite (RMS), located in the Radiochemical Processing Laboratory (RPL) at PNNL.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0" y="1017736"/>
            <a:ext cx="9144000" cy="40956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0" y="1186773"/>
            <a:ext cx="9143999" cy="33478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do this with spectra rather than images?</a:t>
            </a:r>
            <a:endParaRPr/>
          </a:p>
        </p:txBody>
      </p:sp>
      <p:pic>
        <p:nvPicPr>
          <p:cNvPr id="77" name="Google Shape;77;p16"/>
          <p:cNvPicPr preferRelativeResize="0"/>
          <p:nvPr/>
        </p:nvPicPr>
        <p:blipFill>
          <a:blip r:embed="rId3">
            <a:alphaModFix/>
          </a:blip>
          <a:stretch>
            <a:fillRect/>
          </a:stretch>
        </p:blipFill>
        <p:spPr>
          <a:xfrm>
            <a:off x="5516875" y="1048125"/>
            <a:ext cx="3147275" cy="1975176"/>
          </a:xfrm>
          <a:prstGeom prst="rect">
            <a:avLst/>
          </a:prstGeom>
          <a:noFill/>
          <a:ln>
            <a:noFill/>
          </a:ln>
        </p:spPr>
      </p:pic>
      <p:pic>
        <p:nvPicPr>
          <p:cNvPr id="78" name="Google Shape;78;p16"/>
          <p:cNvPicPr preferRelativeResize="0"/>
          <p:nvPr/>
        </p:nvPicPr>
        <p:blipFill>
          <a:blip r:embed="rId4">
            <a:alphaModFix/>
          </a:blip>
          <a:stretch>
            <a:fillRect/>
          </a:stretch>
        </p:blipFill>
        <p:spPr>
          <a:xfrm>
            <a:off x="5511100" y="3060950"/>
            <a:ext cx="3147275" cy="1982425"/>
          </a:xfrm>
          <a:prstGeom prst="rect">
            <a:avLst/>
          </a:prstGeom>
          <a:noFill/>
          <a:ln>
            <a:noFill/>
          </a:ln>
        </p:spPr>
      </p:pic>
      <p:pic>
        <p:nvPicPr>
          <p:cNvPr id="79" name="Google Shape;79;p16"/>
          <p:cNvPicPr preferRelativeResize="0"/>
          <p:nvPr/>
        </p:nvPicPr>
        <p:blipFill>
          <a:blip r:embed="rId5">
            <a:alphaModFix/>
          </a:blip>
          <a:stretch>
            <a:fillRect/>
          </a:stretch>
        </p:blipFill>
        <p:spPr>
          <a:xfrm>
            <a:off x="637300" y="2035725"/>
            <a:ext cx="3424225" cy="3107775"/>
          </a:xfrm>
          <a:prstGeom prst="rect">
            <a:avLst/>
          </a:prstGeom>
          <a:noFill/>
          <a:ln>
            <a:noFill/>
          </a:ln>
        </p:spPr>
      </p:pic>
      <p:sp>
        <p:nvSpPr>
          <p:cNvPr id="80" name="Google Shape;80;p16"/>
          <p:cNvSpPr/>
          <p:nvPr/>
        </p:nvSpPr>
        <p:spPr>
          <a:xfrm flipH="1" rot="10800000">
            <a:off x="1290775" y="3380050"/>
            <a:ext cx="279225" cy="264525"/>
          </a:xfrm>
          <a:prstGeom prst="flowChart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flipH="1" rot="10800000">
            <a:off x="2295525" y="3816587"/>
            <a:ext cx="279225" cy="264525"/>
          </a:xfrm>
          <a:prstGeom prst="flowChart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6"/>
          <p:cNvCxnSpPr>
            <a:stCxn id="81" idx="3"/>
            <a:endCxn id="78" idx="1"/>
          </p:cNvCxnSpPr>
          <p:nvPr/>
        </p:nvCxnSpPr>
        <p:spPr>
          <a:xfrm>
            <a:off x="2574750" y="3948850"/>
            <a:ext cx="2936400" cy="103200"/>
          </a:xfrm>
          <a:prstGeom prst="straightConnector1">
            <a:avLst/>
          </a:prstGeom>
          <a:noFill/>
          <a:ln cap="flat" cmpd="sng" w="28575">
            <a:solidFill>
              <a:srgbClr val="FF0000"/>
            </a:solidFill>
            <a:prstDash val="solid"/>
            <a:round/>
            <a:headEnd len="med" w="med" type="none"/>
            <a:tailEnd len="med" w="med" type="none"/>
          </a:ln>
        </p:spPr>
      </p:cxnSp>
      <p:cxnSp>
        <p:nvCxnSpPr>
          <p:cNvPr id="83" name="Google Shape;83;p16"/>
          <p:cNvCxnSpPr>
            <a:stCxn id="77" idx="1"/>
            <a:endCxn id="80" idx="3"/>
          </p:cNvCxnSpPr>
          <p:nvPr/>
        </p:nvCxnSpPr>
        <p:spPr>
          <a:xfrm flipH="1">
            <a:off x="1570075" y="2035713"/>
            <a:ext cx="3946800" cy="1476600"/>
          </a:xfrm>
          <a:prstGeom prst="straightConnector1">
            <a:avLst/>
          </a:prstGeom>
          <a:noFill/>
          <a:ln cap="flat" cmpd="sng" w="28575">
            <a:solidFill>
              <a:srgbClr val="FF0000"/>
            </a:solidFill>
            <a:prstDash val="solid"/>
            <a:round/>
            <a:headEnd len="med" w="med" type="none"/>
            <a:tailEnd len="med" w="med" type="none"/>
          </a:ln>
        </p:spPr>
      </p:cxnSp>
      <p:pic>
        <p:nvPicPr>
          <p:cNvPr id="84" name="Google Shape;84;p16"/>
          <p:cNvPicPr preferRelativeResize="0"/>
          <p:nvPr/>
        </p:nvPicPr>
        <p:blipFill>
          <a:blip r:embed="rId6">
            <a:alphaModFix/>
          </a:blip>
          <a:stretch>
            <a:fillRect/>
          </a:stretch>
        </p:blipFill>
        <p:spPr>
          <a:xfrm>
            <a:off x="-29938" y="809573"/>
            <a:ext cx="4930144" cy="165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Approach</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From a higher level </a:t>
            </a:r>
            <a:r>
              <a:rPr lang="en" sz="2100"/>
              <a:t>perspective</a:t>
            </a:r>
            <a:r>
              <a:rPr lang="en" sz="2100"/>
              <a:t>, two approaches have been </a:t>
            </a:r>
            <a:r>
              <a:rPr lang="en" sz="2100"/>
              <a:t>tried</a:t>
            </a:r>
            <a:r>
              <a:rPr lang="en" sz="2100"/>
              <a:t> so far w.r.t. sequencing the data (i.e., input data) to the model.</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lang="en" sz="2100"/>
              <a:t>Both these approaches tend to give good predictions but have some flaws.</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lang="en" sz="2100"/>
              <a:t>These two approaches can be explained as </a:t>
            </a:r>
            <a:r>
              <a:rPr lang="en" sz="2100"/>
              <a:t>follows</a:t>
            </a:r>
            <a:r>
              <a:rPr lang="en" sz="2100"/>
              <a:t>:</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Approach 1:</a:t>
            </a:r>
            <a:endParaRPr b="1"/>
          </a:p>
          <a:p>
            <a:pPr indent="0" lvl="0" marL="0" rtl="0" algn="l">
              <a:spcBef>
                <a:spcPts val="1200"/>
              </a:spcBef>
              <a:spcAft>
                <a:spcPts val="0"/>
              </a:spcAft>
              <a:buNone/>
            </a:pPr>
            <a:r>
              <a:rPr lang="en"/>
              <a:t>Sequencing the data such that the prediction value at a particular Energy level is only influenced by the previous sequences at the same Energy level.</a:t>
            </a:r>
            <a:endParaRPr b="1"/>
          </a:p>
          <a:p>
            <a:pPr indent="0" lvl="0" marL="0" rtl="0" algn="l">
              <a:spcBef>
                <a:spcPts val="1200"/>
              </a:spcBef>
              <a:spcAft>
                <a:spcPts val="1200"/>
              </a:spcAft>
              <a:buNone/>
            </a:pPr>
            <a:r>
              <a:t/>
            </a:r>
            <a:endParaRPr/>
          </a:p>
        </p:txBody>
      </p:sp>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a:t>
            </a:r>
            <a:endParaRPr/>
          </a:p>
        </p:txBody>
      </p:sp>
      <p:pic>
        <p:nvPicPr>
          <p:cNvPr id="97" name="Google Shape;97;p18"/>
          <p:cNvPicPr preferRelativeResize="0"/>
          <p:nvPr/>
        </p:nvPicPr>
        <p:blipFill>
          <a:blip r:embed="rId3">
            <a:alphaModFix/>
          </a:blip>
          <a:stretch>
            <a:fillRect/>
          </a:stretch>
        </p:blipFill>
        <p:spPr>
          <a:xfrm>
            <a:off x="2066175" y="2469475"/>
            <a:ext cx="4363200" cy="2323325"/>
          </a:xfrm>
          <a:prstGeom prst="rect">
            <a:avLst/>
          </a:prstGeom>
          <a:noFill/>
          <a:ln cap="flat" cmpd="sng" w="9525">
            <a:solidFill>
              <a:schemeClr val="lt1"/>
            </a:solidFill>
            <a:prstDash val="solid"/>
            <a:round/>
            <a:headEnd len="sm" w="sm" type="none"/>
            <a:tailEnd len="sm" w="sm" type="none"/>
          </a:ln>
        </p:spPr>
      </p:pic>
      <p:sp>
        <p:nvSpPr>
          <p:cNvPr id="98" name="Google Shape;98;p18"/>
          <p:cNvSpPr/>
          <p:nvPr/>
        </p:nvSpPr>
        <p:spPr>
          <a:xfrm>
            <a:off x="2378296" y="2757795"/>
            <a:ext cx="961200" cy="8835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3389287" y="2757795"/>
            <a:ext cx="961200" cy="88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4400253" y="2755989"/>
            <a:ext cx="960000" cy="887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2378296" y="3641413"/>
            <a:ext cx="961200" cy="279000"/>
          </a:xfrm>
          <a:prstGeom prst="rect">
            <a:avLst/>
          </a:prstGeom>
          <a:noFill/>
          <a:ln cap="flat" cmpd="sng" w="2857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389287" y="3641413"/>
            <a:ext cx="961200" cy="279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4400278" y="3641413"/>
            <a:ext cx="961200" cy="2790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5411278" y="2755989"/>
            <a:ext cx="960000" cy="8871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411303" y="3641413"/>
            <a:ext cx="961200" cy="279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210500" y="1082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Approach 2: </a:t>
            </a:r>
            <a:r>
              <a:rPr lang="en"/>
              <a:t>Sequencing the data such that the prediction values at a time step depends on the entire spectra at the previous time step.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914400" rtl="0" algn="l">
              <a:spcBef>
                <a:spcPts val="1200"/>
              </a:spcBef>
              <a:spcAft>
                <a:spcPts val="1200"/>
              </a:spcAft>
              <a:buNone/>
            </a:pPr>
            <a:r>
              <a:rPr lang="en"/>
              <a:t> 						</a:t>
            </a:r>
            <a:endParaRPr/>
          </a:p>
        </p:txBody>
      </p:sp>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in Sequences</a:t>
            </a:r>
            <a:endParaRPr/>
          </a:p>
        </p:txBody>
      </p:sp>
      <p:pic>
        <p:nvPicPr>
          <p:cNvPr id="112" name="Google Shape;112;p19"/>
          <p:cNvPicPr preferRelativeResize="0"/>
          <p:nvPr/>
        </p:nvPicPr>
        <p:blipFill>
          <a:blip r:embed="rId3">
            <a:alphaModFix/>
          </a:blip>
          <a:stretch>
            <a:fillRect/>
          </a:stretch>
        </p:blipFill>
        <p:spPr>
          <a:xfrm>
            <a:off x="1851800" y="1872300"/>
            <a:ext cx="4587205" cy="2626225"/>
          </a:xfrm>
          <a:prstGeom prst="rect">
            <a:avLst/>
          </a:prstGeom>
          <a:noFill/>
          <a:ln>
            <a:noFill/>
          </a:ln>
        </p:spPr>
      </p:pic>
      <p:sp>
        <p:nvSpPr>
          <p:cNvPr id="113" name="Google Shape;113;p19"/>
          <p:cNvSpPr/>
          <p:nvPr/>
        </p:nvSpPr>
        <p:spPr>
          <a:xfrm>
            <a:off x="1936186" y="2197907"/>
            <a:ext cx="4503000" cy="9990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1936186" y="3197031"/>
            <a:ext cx="4503000" cy="315600"/>
          </a:xfrm>
          <a:prstGeom prst="rect">
            <a:avLst/>
          </a:prstGeom>
          <a:noFill/>
          <a:ln cap="flat" cmpd="sng" w="285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in Code</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major difference between models will look as follows:</a:t>
            </a:r>
            <a:endParaRPr/>
          </a:p>
          <a:p>
            <a:pPr indent="0" lvl="0" marL="5029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21" name="Google Shape;121;p20"/>
          <p:cNvPicPr preferRelativeResize="0"/>
          <p:nvPr/>
        </p:nvPicPr>
        <p:blipFill>
          <a:blip r:embed="rId3">
            <a:alphaModFix/>
          </a:blip>
          <a:stretch>
            <a:fillRect/>
          </a:stretch>
        </p:blipFill>
        <p:spPr>
          <a:xfrm>
            <a:off x="311675" y="3337613"/>
            <a:ext cx="4572000" cy="1600200"/>
          </a:xfrm>
          <a:prstGeom prst="rect">
            <a:avLst/>
          </a:prstGeom>
          <a:noFill/>
          <a:ln cap="flat" cmpd="sng" w="28575">
            <a:solidFill>
              <a:srgbClr val="073763"/>
            </a:solidFill>
            <a:prstDash val="solid"/>
            <a:round/>
            <a:headEnd len="sm" w="sm" type="none"/>
            <a:tailEnd len="sm" w="sm" type="none"/>
          </a:ln>
        </p:spPr>
      </p:pic>
      <p:pic>
        <p:nvPicPr>
          <p:cNvPr id="122" name="Google Shape;122;p20"/>
          <p:cNvPicPr preferRelativeResize="0"/>
          <p:nvPr/>
        </p:nvPicPr>
        <p:blipFill>
          <a:blip r:embed="rId4">
            <a:alphaModFix/>
          </a:blip>
          <a:stretch>
            <a:fillRect/>
          </a:stretch>
        </p:blipFill>
        <p:spPr>
          <a:xfrm>
            <a:off x="311675" y="1681150"/>
            <a:ext cx="4572000" cy="1600200"/>
          </a:xfrm>
          <a:prstGeom prst="rect">
            <a:avLst/>
          </a:prstGeom>
          <a:noFill/>
          <a:ln cap="flat" cmpd="sng" w="28575">
            <a:solidFill>
              <a:srgbClr val="FF0000"/>
            </a:solidFill>
            <a:prstDash val="solid"/>
            <a:round/>
            <a:headEnd len="sm" w="sm" type="none"/>
            <a:tailEnd len="sm" w="sm" type="none"/>
          </a:ln>
        </p:spPr>
      </p:pic>
      <p:sp>
        <p:nvSpPr>
          <p:cNvPr id="123" name="Google Shape;123;p20"/>
          <p:cNvSpPr txBox="1"/>
          <p:nvPr/>
        </p:nvSpPr>
        <p:spPr>
          <a:xfrm>
            <a:off x="5633900" y="2292325"/>
            <a:ext cx="2508900" cy="400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i="1" lang="en"/>
              <a:t>Approach 1</a:t>
            </a:r>
            <a:endParaRPr b="1" i="1"/>
          </a:p>
        </p:txBody>
      </p:sp>
      <p:sp>
        <p:nvSpPr>
          <p:cNvPr id="124" name="Google Shape;124;p20"/>
          <p:cNvSpPr txBox="1"/>
          <p:nvPr/>
        </p:nvSpPr>
        <p:spPr>
          <a:xfrm>
            <a:off x="5633900" y="3858900"/>
            <a:ext cx="2508900" cy="400200"/>
          </a:xfrm>
          <a:prstGeom prst="rect">
            <a:avLst/>
          </a:prstGeom>
          <a:noFill/>
          <a:ln cap="flat" cmpd="sng" w="28575">
            <a:solidFill>
              <a:srgbClr val="07376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i="1" lang="en"/>
              <a:t>Approach 2</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Network model</a:t>
            </a:r>
            <a:endParaRPr/>
          </a:p>
        </p:txBody>
      </p:sp>
      <p:sp>
        <p:nvSpPr>
          <p:cNvPr id="130" name="Google Shape;130;p21"/>
          <p:cNvSpPr txBox="1"/>
          <p:nvPr>
            <p:ph idx="1" type="body"/>
          </p:nvPr>
        </p:nvSpPr>
        <p:spPr>
          <a:xfrm>
            <a:off x="311775" y="1032550"/>
            <a:ext cx="8520600" cy="125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EELS data read in from *.dm4 file with Hyperspy package</a:t>
            </a:r>
            <a:endParaRPr/>
          </a:p>
          <a:p>
            <a:pPr indent="0" lvl="0" marL="0" rtl="0" algn="l">
              <a:spcBef>
                <a:spcPts val="1200"/>
              </a:spcBef>
              <a:spcAft>
                <a:spcPts val="0"/>
              </a:spcAft>
              <a:buNone/>
            </a:pPr>
            <a:r>
              <a:rPr lang="en"/>
              <a:t>Raw data extracted; </a:t>
            </a:r>
            <a:r>
              <a:rPr lang="en"/>
              <a:t>initial </a:t>
            </a:r>
            <a:r>
              <a:rPr lang="en"/>
              <a:t>approach is minimal data processing</a:t>
            </a:r>
            <a:endParaRPr/>
          </a:p>
          <a:p>
            <a:pPr indent="0" lvl="0" marL="0" rtl="0" algn="l">
              <a:spcBef>
                <a:spcPts val="1200"/>
              </a:spcBef>
              <a:spcAft>
                <a:spcPts val="1200"/>
              </a:spcAft>
              <a:buNone/>
            </a:pPr>
            <a:r>
              <a:rPr lang="en"/>
              <a:t>LSTM models developed with Keras and PyTorch</a:t>
            </a:r>
            <a:endParaRPr/>
          </a:p>
        </p:txBody>
      </p:sp>
      <p:pic>
        <p:nvPicPr>
          <p:cNvPr id="131" name="Google Shape;131;p21"/>
          <p:cNvPicPr preferRelativeResize="0"/>
          <p:nvPr/>
        </p:nvPicPr>
        <p:blipFill>
          <a:blip r:embed="rId3">
            <a:alphaModFix/>
          </a:blip>
          <a:stretch>
            <a:fillRect/>
          </a:stretch>
        </p:blipFill>
        <p:spPr>
          <a:xfrm>
            <a:off x="311763" y="2571749"/>
            <a:ext cx="8520600" cy="2557064"/>
          </a:xfrm>
          <a:prstGeom prst="rect">
            <a:avLst/>
          </a:prstGeom>
          <a:noFill/>
          <a:ln>
            <a:noFill/>
          </a:ln>
        </p:spPr>
      </p:pic>
      <p:sp>
        <p:nvSpPr>
          <p:cNvPr id="132" name="Google Shape;132;p21"/>
          <p:cNvSpPr/>
          <p:nvPr/>
        </p:nvSpPr>
        <p:spPr>
          <a:xfrm>
            <a:off x="311763" y="3926750"/>
            <a:ext cx="8520600" cy="274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311763" y="2812250"/>
            <a:ext cx="8520600" cy="111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1048650" y="2118975"/>
            <a:ext cx="704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0000"/>
                </a:solidFill>
              </a:rPr>
              <a:t>INPUT </a:t>
            </a:r>
            <a:r>
              <a:rPr b="1" lang="en" sz="2400"/>
              <a:t>→(LSTM MODEL) → </a:t>
            </a:r>
            <a:r>
              <a:rPr b="1" lang="en" sz="2400">
                <a:solidFill>
                  <a:srgbClr val="0000FF"/>
                </a:solidFill>
              </a:rPr>
              <a:t>PREDICTION</a:t>
            </a:r>
            <a:endParaRPr b="1" sz="24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