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69" r:id="rId6"/>
    <p:sldId id="270" r:id="rId7"/>
    <p:sldId id="271" r:id="rId8"/>
    <p:sldId id="272" r:id="rId9"/>
    <p:sldId id="281" r:id="rId10"/>
    <p:sldId id="282" r:id="rId11"/>
    <p:sldId id="291" r:id="rId12"/>
    <p:sldId id="284" r:id="rId13"/>
    <p:sldId id="285" r:id="rId14"/>
    <p:sldId id="295" r:id="rId15"/>
    <p:sldId id="286" r:id="rId16"/>
    <p:sldId id="290" r:id="rId17"/>
    <p:sldId id="287" r:id="rId18"/>
    <p:sldId id="288" r:id="rId19"/>
    <p:sldId id="289" r:id="rId20"/>
    <p:sldId id="298" r:id="rId21"/>
    <p:sldId id="300" r:id="rId22"/>
    <p:sldId id="293" r:id="rId23"/>
    <p:sldId id="305" r:id="rId24"/>
    <p:sldId id="306" r:id="rId25"/>
    <p:sldId id="296" r:id="rId26"/>
    <p:sldId id="297" r:id="rId27"/>
    <p:sldId id="294" r:id="rId28"/>
    <p:sldId id="302" r:id="rId29"/>
    <p:sldId id="280" r:id="rId30"/>
    <p:sldId id="303" r:id="rId31"/>
    <p:sldId id="279" r:id="rId32"/>
    <p:sldId id="299" r:id="rId33"/>
    <p:sldId id="301" r:id="rId34"/>
    <p:sldId id="2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905"/>
    <a:srgbClr val="0E843E"/>
    <a:srgbClr val="015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4"/>
    <p:restoredTop sz="94702"/>
  </p:normalViewPr>
  <p:slideViewPr>
    <p:cSldViewPr snapToGrid="0">
      <p:cViewPr varScale="1">
        <p:scale>
          <a:sx n="113" d="100"/>
          <a:sy n="113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8C39C-4457-304C-86BA-4C6091BFA09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65E68-5A58-4C4E-8ED4-9E0527DA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3C2F-25D6-424E-8614-2EA0FB82D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645920"/>
            <a:ext cx="6400800" cy="13716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3823-7434-044B-8E39-850CCDD9F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200400"/>
            <a:ext cx="6400800" cy="914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D2A7CC0E-C96E-8642-B3F1-492A4FAB2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6BBB25CA-8F34-4F4C-B2FB-4039408B30D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28800" y="4343400"/>
            <a:ext cx="6400800" cy="45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add presenter(s) name and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AED5B-19ED-444C-85B1-9953124609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1836" y="-17780"/>
            <a:ext cx="6890164" cy="6875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801E92-66AB-3945-9D71-09036767A4FA}"/>
              </a:ext>
            </a:extLst>
          </p:cNvPr>
          <p:cNvSpPr txBox="1"/>
          <p:nvPr userDrawn="1"/>
        </p:nvSpPr>
        <p:spPr>
          <a:xfrm>
            <a:off x="884991" y="65151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B6A4803-7A91-F744-AA75-8163064B2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3920" y="0"/>
            <a:ext cx="1280160" cy="12492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D31321B-575C-EB41-8AD9-A0EB44E2AB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3920" y="6149340"/>
            <a:ext cx="824484" cy="228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1169CC-BDF5-DA44-8EF2-7560750D15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88926" y="6220937"/>
            <a:ext cx="929809" cy="15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2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1369-15B8-C746-9130-CE4BF152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0F02-C469-8D42-95FA-26685F1C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737360"/>
            <a:ext cx="10058400" cy="44348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107F24-5079-9D46-BC39-A371605F7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C5418-7D02-984E-AFEF-908FC0B951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91" y="0"/>
            <a:ext cx="859809" cy="68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7DA-0DAA-5B41-91FD-B412814C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10058400" cy="10058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515B-E232-3D48-8559-FFDF87B7C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1737360"/>
            <a:ext cx="4800600" cy="44348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7E93-98F9-6C4E-85C3-E35BD3092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737360"/>
            <a:ext cx="4800600" cy="44348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B9AA6-0CC1-9041-8C6E-70C6B7F85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5113A-62E7-044A-9526-6E9E2EE23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91" y="8467"/>
            <a:ext cx="859809" cy="68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3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48FD-A1D3-1346-85F8-71DF1FC9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10058400" cy="10058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2124-F32D-5646-8E01-2B96639E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737360"/>
            <a:ext cx="4800600" cy="68580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4AC09-F608-A04E-9F13-7EC395743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2560320"/>
            <a:ext cx="4800600" cy="36118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7208D-C348-9341-89ED-F203C824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6600" y="1737360"/>
            <a:ext cx="4800600" cy="68580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477FE-0308-334D-9D09-DB9E26F2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86600" y="2560320"/>
            <a:ext cx="4800600" cy="361188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43F0A0D-6ACE-954D-978E-03360636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6CCE5-E24F-9447-8900-42FAB230B9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91" y="0"/>
            <a:ext cx="859809" cy="68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5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6188-2B7A-D74E-BF11-A6F69254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D5EA089-F8CD-5B44-BBDB-8A899CA85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893EC-BCFD-5C4E-8B1E-4C6C2F86D6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91" y="0"/>
            <a:ext cx="859809" cy="68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0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EC5091-40D8-5840-8DA9-BEBC56061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2D1DD-8398-EF47-9D52-E8A4FE370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91" y="0"/>
            <a:ext cx="859809" cy="68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E383-753F-0E49-99C6-ADAB70C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760"/>
            <a:ext cx="3932237" cy="100584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3A793-52E6-9644-880F-9D06CC9A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760" y="365760"/>
            <a:ext cx="5806440" cy="58064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5BFE-888F-2648-B515-5BA8BEADD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0" y="1737360"/>
            <a:ext cx="3932237" cy="4434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C4949E1-5220-AD4E-9DF8-C982EB51C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B08E4-0FAB-9349-B6CD-8722ED8904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91" y="0"/>
            <a:ext cx="859809" cy="68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C36D-6ACC-B342-80DD-CE704122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760"/>
            <a:ext cx="3932237" cy="100584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E7E75-F198-6D4A-8438-3A4AE7E06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80760" y="365760"/>
            <a:ext cx="5806440" cy="58064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FAD4B-B716-044C-90EE-62E96F923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0" y="1737360"/>
            <a:ext cx="3932237" cy="4434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5BFC691-DE69-AC43-A52F-74B8399A4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006CE-64D1-1D44-9906-67F37FEE21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591" y="0"/>
            <a:ext cx="859809" cy="68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3B789-D349-4841-9D54-9434A62F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7399E-B4FE-E449-B76F-A8A25DDF6176}"/>
              </a:ext>
            </a:extLst>
          </p:cNvPr>
          <p:cNvSpPr txBox="1"/>
          <p:nvPr userDrawn="1"/>
        </p:nvSpPr>
        <p:spPr>
          <a:xfrm>
            <a:off x="1828800" y="2971800"/>
            <a:ext cx="45720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674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5ED83-C158-DC47-87AD-5FF26B9F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10058400" cy="10058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1171-813B-0C42-9100-DEFE92DC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737360"/>
            <a:ext cx="1005840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6A42-F466-2747-9276-349D8A322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6400800"/>
            <a:ext cx="36576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EE58F2-C6E9-584E-A418-3884D20826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8AD52-13DD-E445-A098-FF41D57C467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-3591" y="0"/>
            <a:ext cx="859809" cy="686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screen/manual/scree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pnnl.gov/confluence/display/RC/HPC+Hardware" TargetMode="External"/><Relationship Id="rId2" Type="http://schemas.openxmlformats.org/officeDocument/2006/relationships/hyperlink" Target="https://confluence.pnnl.gov/confluence/display/RC/Research+Computing+Wik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ra.pnnl.gov/jira/servicedesk/customer/portal/4" TargetMode="External"/><Relationship Id="rId4" Type="http://schemas.openxmlformats.org/officeDocument/2006/relationships/hyperlink" Target="mailto:RC-Support@pnnl.gov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pnnl.gov/confluence/display/RC/Requesting+a+Research+Computing+Account+on+IOP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quickstar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36A84-EF75-0D40-9DE8-25D0F3C2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935" y="2353218"/>
            <a:ext cx="4189863" cy="15090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B95905"/>
                </a:solidFill>
              </a:rPr>
              <a:t>Using Research Computing GPU Resources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1FCC9A-49DD-7F4F-878D-95B9B9CEE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5"/>
            <a:ext cx="9448800" cy="1005840"/>
          </a:xfrm>
        </p:spPr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Preserve Session Before Requesting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Using 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/>
              <a:t> command will return shell to allocated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If your connection to </a:t>
            </a:r>
            <a:r>
              <a:rPr lang="en-US" sz="2200" dirty="0" err="1"/>
              <a:t>marianas</a:t>
            </a:r>
            <a:r>
              <a:rPr lang="en-US" sz="2200" dirty="0"/>
              <a:t> is lost, your session will be terminated and these resources will be relinquished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Preserve your session by making your 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/>
              <a:t> request from within </a:t>
            </a:r>
            <a:r>
              <a:rPr lang="en-US" sz="2200" dirty="0">
                <a:latin typeface="Consolas" panose="020B0609020204030204" pitchFamily="49" charset="0"/>
              </a:rPr>
              <a:t>screen</a:t>
            </a:r>
            <a:r>
              <a:rPr lang="en-US" sz="2200" dirty="0"/>
              <a:t> session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GNU Screen manual: </a:t>
            </a:r>
            <a:r>
              <a:rPr lang="en-US" sz="2000" dirty="0">
                <a:hlinkClick r:id="rId2"/>
              </a:rPr>
              <a:t>https://www.gnu.org/software/screen/manual/screen.html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From </a:t>
            </a:r>
            <a:r>
              <a:rPr lang="en-US" sz="2200" dirty="0" err="1"/>
              <a:t>marianas</a:t>
            </a:r>
            <a:r>
              <a:rPr lang="en-US" sz="2200" dirty="0"/>
              <a:t> login node: </a:t>
            </a:r>
          </a:p>
          <a:p>
            <a:endParaRPr lang="en-US" sz="2200" dirty="0"/>
          </a:p>
          <a:p>
            <a:r>
              <a:rPr lang="en-US" sz="2200" dirty="0">
                <a:latin typeface="Consolas" panose="020B0609020204030204" pitchFamily="49" charset="0"/>
              </a:rPr>
              <a:t>$ screen </a:t>
            </a:r>
          </a:p>
          <a:p>
            <a:endParaRPr lang="en-US" sz="2200" dirty="0"/>
          </a:p>
          <a:p>
            <a:r>
              <a:rPr lang="en-US" sz="2200" dirty="0"/>
              <a:t>From within screen session (remember to end session when done): </a:t>
            </a:r>
            <a:endParaRPr lang="en-US" sz="2200" dirty="0">
              <a:cs typeface="Calibri" panose="020F0502020204030204"/>
            </a:endParaRPr>
          </a:p>
          <a:p>
            <a:endParaRPr lang="en-US" sz="2200" dirty="0"/>
          </a:p>
          <a:p>
            <a:r>
              <a:rPr lang="en-US" sz="2200" dirty="0">
                <a:latin typeface="Consolas" panose="020B0609020204030204" pitchFamily="49" charset="0"/>
              </a:rPr>
              <a:t>$ 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--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=gpu:1 -A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2:0:0  </a:t>
            </a:r>
          </a:p>
        </p:txBody>
      </p:sp>
    </p:spTree>
    <p:extLst>
      <p:ext uri="{BB962C8B-B14F-4D97-AF65-F5344CB8AC3E}">
        <p14:creationId xmlns:p14="http://schemas.microsoft.com/office/powerpoint/2010/main" val="184614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Requesting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Example: 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–-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=gpu:1 -A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2:0:0</a:t>
            </a:r>
            <a:endParaRPr lang="en-US" sz="22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2DE70F4-3946-44D4-8327-EDEBF3467DC2}"/>
              </a:ext>
            </a:extLst>
          </p:cNvPr>
          <p:cNvSpPr/>
          <p:nvPr/>
        </p:nvSpPr>
        <p:spPr>
          <a:xfrm rot="16200000">
            <a:off x="3112171" y="2037348"/>
            <a:ext cx="336884" cy="1042735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04B997A-D34F-44FB-BE73-1FECFFDD40F6}"/>
              </a:ext>
            </a:extLst>
          </p:cNvPr>
          <p:cNvSpPr/>
          <p:nvPr/>
        </p:nvSpPr>
        <p:spPr>
          <a:xfrm rot="16200000">
            <a:off x="4468244" y="1818417"/>
            <a:ext cx="336884" cy="1480599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64F3167-2E31-455B-A947-6BA937026387}"/>
              </a:ext>
            </a:extLst>
          </p:cNvPr>
          <p:cNvSpPr/>
          <p:nvPr/>
        </p:nvSpPr>
        <p:spPr>
          <a:xfrm rot="16200000">
            <a:off x="6226606" y="1568222"/>
            <a:ext cx="336884" cy="1980986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735027E-4B55-4664-9967-8FC0320E3EA2}"/>
              </a:ext>
            </a:extLst>
          </p:cNvPr>
          <p:cNvSpPr/>
          <p:nvPr/>
        </p:nvSpPr>
        <p:spPr>
          <a:xfrm rot="16200000">
            <a:off x="8339000" y="1470186"/>
            <a:ext cx="336884" cy="2173868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A98CF0-C0B8-4B4F-BBEF-6165A2B14125}"/>
              </a:ext>
            </a:extLst>
          </p:cNvPr>
          <p:cNvSpPr/>
          <p:nvPr/>
        </p:nvSpPr>
        <p:spPr>
          <a:xfrm rot="16200000">
            <a:off x="10293842" y="1851680"/>
            <a:ext cx="336884" cy="1410879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07A9E-BAAC-4C4F-AF85-EFFEEB0D49E2}"/>
              </a:ext>
            </a:extLst>
          </p:cNvPr>
          <p:cNvSpPr txBox="1"/>
          <p:nvPr/>
        </p:nvSpPr>
        <p:spPr>
          <a:xfrm>
            <a:off x="2454083" y="2753170"/>
            <a:ext cx="153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 </a:t>
            </a:r>
            <a:r>
              <a:rPr lang="en-US" err="1"/>
              <a:t>slurm</a:t>
            </a:r>
            <a:r>
              <a:rPr lang="en-US"/>
              <a:t> job allocation (compute nodes)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C24AB6-E6DF-415B-949B-1D9D88B835C0}"/>
              </a:ext>
            </a:extLst>
          </p:cNvPr>
          <p:cNvSpPr txBox="1"/>
          <p:nvPr/>
        </p:nvSpPr>
        <p:spPr>
          <a:xfrm>
            <a:off x="5582247" y="2756772"/>
            <a:ext cx="1649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Generic consumable resources. In this case, how many GPUs to request.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84A5C-CA27-4B35-AD82-C10565EF4505}"/>
              </a:ext>
            </a:extLst>
          </p:cNvPr>
          <p:cNvSpPr txBox="1"/>
          <p:nvPr/>
        </p:nvSpPr>
        <p:spPr>
          <a:xfrm>
            <a:off x="7741170" y="2766286"/>
            <a:ext cx="1592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Allocation to which to charge compute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12044-5783-4F0D-88E4-F0831FC0DA63}"/>
              </a:ext>
            </a:extLst>
          </p:cNvPr>
          <p:cNvSpPr txBox="1"/>
          <p:nvPr/>
        </p:nvSpPr>
        <p:spPr>
          <a:xfrm>
            <a:off x="9843180" y="2766286"/>
            <a:ext cx="164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Maximum time for which resources will be allocated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F2993-C270-4159-BBDF-195F458C5729}"/>
              </a:ext>
            </a:extLst>
          </p:cNvPr>
          <p:cNvSpPr txBox="1"/>
          <p:nvPr/>
        </p:nvSpPr>
        <p:spPr>
          <a:xfrm>
            <a:off x="3941245" y="2753168"/>
            <a:ext cx="1527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Partition from which to request resources</a:t>
            </a:r>
          </a:p>
        </p:txBody>
      </p:sp>
    </p:spTree>
    <p:extLst>
      <p:ext uri="{BB962C8B-B14F-4D97-AF65-F5344CB8AC3E}">
        <p14:creationId xmlns:p14="http://schemas.microsoft.com/office/powerpoint/2010/main" val="8606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Requesting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Example: 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–-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=gpu:1 -A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2:0:0</a:t>
            </a:r>
            <a:endParaRPr lang="en-US" sz="2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04B997A-D34F-44FB-BE73-1FECFFDD40F6}"/>
              </a:ext>
            </a:extLst>
          </p:cNvPr>
          <p:cNvSpPr/>
          <p:nvPr/>
        </p:nvSpPr>
        <p:spPr>
          <a:xfrm rot="16200000">
            <a:off x="4468244" y="1818417"/>
            <a:ext cx="336884" cy="1480599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F2993-C270-4159-BBDF-195F458C5729}"/>
              </a:ext>
            </a:extLst>
          </p:cNvPr>
          <p:cNvSpPr txBox="1"/>
          <p:nvPr/>
        </p:nvSpPr>
        <p:spPr>
          <a:xfrm>
            <a:off x="2057737" y="2932739"/>
            <a:ext cx="9915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Partition from which to request resources</a:t>
            </a:r>
          </a:p>
          <a:p>
            <a:endParaRPr lang="en-US"/>
          </a:p>
          <a:p>
            <a:r>
              <a:rPr lang="en-US"/>
              <a:t>Key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“dl”: main SLURM partition on </a:t>
            </a:r>
            <a:r>
              <a:rPr lang="en-US" err="1"/>
              <a:t>marianas</a:t>
            </a:r>
            <a:r>
              <a:rPr lang="en-US"/>
              <a:t> (short for “deep learning”)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Your allocation receives the default of 2 GPUs and will be charged for both even if unused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Specify “--</a:t>
            </a:r>
            <a:r>
              <a:rPr lang="en-US" err="1"/>
              <a:t>gres</a:t>
            </a:r>
            <a:r>
              <a:rPr lang="en-US"/>
              <a:t>=gpu:2”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“shared”: select this to request a single GPU from the dl partition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Specify “--</a:t>
            </a:r>
            <a:r>
              <a:rPr lang="en-US" err="1"/>
              <a:t>gres</a:t>
            </a:r>
            <a:r>
              <a:rPr lang="en-US"/>
              <a:t>=gpu:1”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Requesting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F2993-C270-4159-BBDF-195F458C5729}"/>
              </a:ext>
            </a:extLst>
          </p:cNvPr>
          <p:cNvSpPr txBox="1"/>
          <p:nvPr/>
        </p:nvSpPr>
        <p:spPr>
          <a:xfrm>
            <a:off x="1768571" y="1127387"/>
            <a:ext cx="854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Additional partition options and information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1489F7-B26F-4CF1-9DDD-0EAA07E42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50552"/>
              </p:ext>
            </p:extLst>
          </p:nvPr>
        </p:nvGraphicFramePr>
        <p:xfrm>
          <a:off x="1828800" y="1452188"/>
          <a:ext cx="9863014" cy="4996543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556150">
                  <a:extLst>
                    <a:ext uri="{9D8B030D-6E8A-4147-A177-3AD203B41FA5}">
                      <a16:colId xmlns:a16="http://schemas.microsoft.com/office/drawing/2014/main" val="854613097"/>
                    </a:ext>
                  </a:extLst>
                </a:gridCol>
                <a:gridCol w="1176008">
                  <a:extLst>
                    <a:ext uri="{9D8B030D-6E8A-4147-A177-3AD203B41FA5}">
                      <a16:colId xmlns:a16="http://schemas.microsoft.com/office/drawing/2014/main" val="4195340444"/>
                    </a:ext>
                  </a:extLst>
                </a:gridCol>
                <a:gridCol w="1467666">
                  <a:extLst>
                    <a:ext uri="{9D8B030D-6E8A-4147-A177-3AD203B41FA5}">
                      <a16:colId xmlns:a16="http://schemas.microsoft.com/office/drawing/2014/main" val="2812492179"/>
                    </a:ext>
                  </a:extLst>
                </a:gridCol>
                <a:gridCol w="1275622">
                  <a:extLst>
                    <a:ext uri="{9D8B030D-6E8A-4147-A177-3AD203B41FA5}">
                      <a16:colId xmlns:a16="http://schemas.microsoft.com/office/drawing/2014/main" val="4056185527"/>
                    </a:ext>
                  </a:extLst>
                </a:gridCol>
                <a:gridCol w="4387568">
                  <a:extLst>
                    <a:ext uri="{9D8B030D-6E8A-4147-A177-3AD203B41FA5}">
                      <a16:colId xmlns:a16="http://schemas.microsoft.com/office/drawing/2014/main" val="2770559912"/>
                    </a:ext>
                  </a:extLst>
                </a:gridCol>
              </a:tblGrid>
              <a:tr h="77561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Partition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Number </a:t>
                      </a:r>
                    </a:p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of Nodes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Default Time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Time Limit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Notes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76489257"/>
                  </a:ext>
                </a:extLst>
              </a:tr>
              <a:tr h="29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Default partition, Pascal GPUs, 12GB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54397"/>
                  </a:ext>
                </a:extLst>
              </a:tr>
              <a:tr h="29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DLV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Volta GPUs, 16GB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663724"/>
                  </a:ext>
                </a:extLst>
              </a:tr>
              <a:tr h="5184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8x RTX 2080 </a:t>
                      </a:r>
                      <a:r>
                        <a:rPr lang="en-US" sz="2000" u="none" strike="noStrike" dirty="0" err="1">
                          <a:effectLst/>
                        </a:rPr>
                        <a:t>Ti</a:t>
                      </a:r>
                      <a:r>
                        <a:rPr lang="en-US" sz="2000" u="none" strike="noStrike" dirty="0">
                          <a:effectLst/>
                        </a:rPr>
                        <a:t> GPUs, 12 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2538"/>
                  </a:ext>
                </a:extLst>
              </a:tr>
              <a:tr h="291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Nodes with 384GB of RAM memory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233140"/>
                  </a:ext>
                </a:extLst>
              </a:tr>
              <a:tr h="29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Combines FAT and DL nodes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676373"/>
                  </a:ext>
                </a:extLst>
              </a:tr>
              <a:tr h="576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SHARED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Same as DL nodes but can be used for single GPU runs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246471"/>
                  </a:ext>
                </a:extLst>
              </a:tr>
              <a:tr h="576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SHARED_FAT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Same as FAT nodes but can be used for single GPU runs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86444"/>
                  </a:ext>
                </a:extLst>
              </a:tr>
              <a:tr h="29193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SHARED_DLT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DLT nodes in a shared mode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041682"/>
                  </a:ext>
                </a:extLst>
              </a:tr>
              <a:tr h="5666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tonga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The DGX-2 node. 16 total GPUs available with 32GB memory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04895"/>
                  </a:ext>
                </a:extLst>
              </a:tr>
              <a:tr h="2905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err="1">
                          <a:effectLst/>
                        </a:rPr>
                        <a:t>newell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8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days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Power9 CPUs with 4x Volta GPU, 16 GB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84" marR="4984" marT="49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273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31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Requesting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Example: 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–-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=gpu:1 -A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2:0:0</a:t>
            </a:r>
            <a:endParaRPr lang="en-US" sz="22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64F3167-2E31-455B-A947-6BA937026387}"/>
              </a:ext>
            </a:extLst>
          </p:cNvPr>
          <p:cNvSpPr/>
          <p:nvPr/>
        </p:nvSpPr>
        <p:spPr>
          <a:xfrm rot="16200000">
            <a:off x="6226606" y="1568222"/>
            <a:ext cx="336884" cy="1980986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89BB6-3F7A-4687-9D06-AB87C4EB2CA1}"/>
              </a:ext>
            </a:extLst>
          </p:cNvPr>
          <p:cNvSpPr txBox="1"/>
          <p:nvPr/>
        </p:nvSpPr>
        <p:spPr>
          <a:xfrm>
            <a:off x="1749812" y="2558714"/>
            <a:ext cx="96731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Generic consumable resources</a:t>
            </a:r>
          </a:p>
          <a:p>
            <a:endParaRPr lang="en-US"/>
          </a:p>
          <a:p>
            <a:r>
              <a:rPr lang="en-US"/>
              <a:t>Comma delimited list of generic consumable resources</a:t>
            </a:r>
          </a:p>
          <a:p>
            <a:r>
              <a:rPr lang="en-US" b="1"/>
              <a:t>Note: </a:t>
            </a:r>
            <a:r>
              <a:rPr lang="en-US"/>
              <a:t>If this option is not added with number of GPUs specified, the GPUs from the compute node will not be visible to your job/shell/command</a:t>
            </a:r>
          </a:p>
          <a:p>
            <a:endParaRPr lang="en-US"/>
          </a:p>
          <a:p>
            <a:r>
              <a:rPr lang="en-US"/>
              <a:t>Key option: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‘</a:t>
            </a:r>
            <a:r>
              <a:rPr lang="en-US" err="1"/>
              <a:t>gpu:n</a:t>
            </a:r>
            <a:r>
              <a:rPr lang="en-US"/>
              <a:t>’: ‘n’ is number of GPUs to allocate </a:t>
            </a:r>
          </a:p>
          <a:p>
            <a:endParaRPr lang="en-US"/>
          </a:p>
          <a:p>
            <a:r>
              <a:rPr lang="en-US"/>
              <a:t>When requesting resources from ‘dl’ partition, specify ‘--</a:t>
            </a:r>
            <a:r>
              <a:rPr lang="en-US" err="1"/>
              <a:t>gres</a:t>
            </a:r>
            <a:r>
              <a:rPr lang="en-US"/>
              <a:t>=gpu:2’</a:t>
            </a:r>
          </a:p>
          <a:p>
            <a:r>
              <a:rPr lang="en-US"/>
              <a:t>Single GPUs can be requested from ‘shared’ partition; specify ‘--</a:t>
            </a:r>
            <a:r>
              <a:rPr lang="en-US" err="1"/>
              <a:t>gres</a:t>
            </a:r>
            <a:r>
              <a:rPr lang="en-US"/>
              <a:t>=gpu:1’</a:t>
            </a:r>
          </a:p>
          <a:p>
            <a:endParaRPr lang="en-US"/>
          </a:p>
          <a:p>
            <a:r>
              <a:rPr lang="en-US"/>
              <a:t>More than two GPUs may be requested when allocating from other partitions, such as tonga </a:t>
            </a:r>
          </a:p>
        </p:txBody>
      </p:sp>
    </p:spTree>
    <p:extLst>
      <p:ext uri="{BB962C8B-B14F-4D97-AF65-F5344CB8AC3E}">
        <p14:creationId xmlns:p14="http://schemas.microsoft.com/office/powerpoint/2010/main" val="118782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Requesting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Example: 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–-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=gpu:1 -A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2:0:0</a:t>
            </a:r>
            <a:endParaRPr lang="en-US" sz="2200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735027E-4B55-4664-9967-8FC0320E3EA2}"/>
              </a:ext>
            </a:extLst>
          </p:cNvPr>
          <p:cNvSpPr/>
          <p:nvPr/>
        </p:nvSpPr>
        <p:spPr>
          <a:xfrm rot="16200000">
            <a:off x="8345824" y="1463362"/>
            <a:ext cx="336884" cy="2187516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5DAC8-2256-4BA7-9C64-A3E61DCF66B7}"/>
              </a:ext>
            </a:extLst>
          </p:cNvPr>
          <p:cNvSpPr txBox="1"/>
          <p:nvPr/>
        </p:nvSpPr>
        <p:spPr>
          <a:xfrm>
            <a:off x="2057738" y="2932739"/>
            <a:ext cx="96731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Allocation to which to charge compute time</a:t>
            </a:r>
          </a:p>
          <a:p>
            <a:endParaRPr lang="en-US" dirty="0"/>
          </a:p>
          <a:p>
            <a:r>
              <a:rPr lang="en-US" dirty="0"/>
              <a:t>Key Option: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“PROJECTNAME”:  project computing account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Time on GPU-enabled resources is charged per GPU per hour</a:t>
            </a:r>
          </a:p>
        </p:txBody>
      </p:sp>
    </p:spTree>
    <p:extLst>
      <p:ext uri="{BB962C8B-B14F-4D97-AF65-F5344CB8AC3E}">
        <p14:creationId xmlns:p14="http://schemas.microsoft.com/office/powerpoint/2010/main" val="349370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Requesting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Example: 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–-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=gpu:1 -A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2:0:0</a:t>
            </a:r>
            <a:endParaRPr lang="en-US" sz="22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A98CF0-C0B8-4B4F-BBEF-6165A2B14125}"/>
              </a:ext>
            </a:extLst>
          </p:cNvPr>
          <p:cNvSpPr/>
          <p:nvPr/>
        </p:nvSpPr>
        <p:spPr>
          <a:xfrm rot="16200000">
            <a:off x="10375723" y="1812852"/>
            <a:ext cx="336884" cy="1410879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D90B9-295A-482C-93D8-12E783D0AE39}"/>
              </a:ext>
            </a:extLst>
          </p:cNvPr>
          <p:cNvSpPr txBox="1"/>
          <p:nvPr/>
        </p:nvSpPr>
        <p:spPr>
          <a:xfrm>
            <a:off x="2057738" y="2932739"/>
            <a:ext cx="9673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Maximum time for which resources will be allocated</a:t>
            </a:r>
          </a:p>
          <a:p>
            <a:endParaRPr lang="en-US"/>
          </a:p>
          <a:p>
            <a:r>
              <a:rPr lang="en-US"/>
              <a:t>Format: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“minutes”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“</a:t>
            </a:r>
            <a:r>
              <a:rPr lang="en-US" err="1"/>
              <a:t>minutes:seconds</a:t>
            </a:r>
            <a:r>
              <a:rPr lang="en-US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“</a:t>
            </a:r>
            <a:r>
              <a:rPr lang="en-US" err="1"/>
              <a:t>hours:minutes:seconds</a:t>
            </a:r>
            <a:r>
              <a:rPr lang="en-US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“days-hours”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“</a:t>
            </a:r>
            <a:r>
              <a:rPr lang="en-US" err="1"/>
              <a:t>days-hours:minutes</a:t>
            </a:r>
            <a:r>
              <a:rPr lang="en-US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“</a:t>
            </a:r>
            <a:r>
              <a:rPr lang="en-US" err="1"/>
              <a:t>days-hours:minutes:seconds</a:t>
            </a:r>
            <a:r>
              <a:rPr lang="en-US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Considerations Regarding Time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9E293-FC1C-4C18-9894-11A419F235E4}"/>
              </a:ext>
            </a:extLst>
          </p:cNvPr>
          <p:cNvSpPr txBox="1"/>
          <p:nvPr/>
        </p:nvSpPr>
        <p:spPr>
          <a:xfrm>
            <a:off x="1828800" y="1260936"/>
            <a:ext cx="9782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GPU allocation requests are limited to 4 days maximum and default to 8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GPU usage time does not start until the allocation is granted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You don’t need to include estimated time waiting in queue when submitting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allocation request time is the </a:t>
            </a:r>
            <a:r>
              <a:rPr lang="en-US" sz="2400" i="1"/>
              <a:t>maximum</a:t>
            </a:r>
            <a:r>
              <a:rPr lang="en-US" sz="2400"/>
              <a:t> time limit on a job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When a job is submitted, allocated resources will be relinquished as soon as the job finishes or once the max time is reached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If operating in an interactive session, allocated resources will only be relinquished if you relinquish them or once the max time is reached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You will only be charged for the GPU time during which resources are allocated to you 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3898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Estimating Job Execution Time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4F1D-BE2D-48E1-978C-6AF082D0B7AE}"/>
              </a:ext>
            </a:extLst>
          </p:cNvPr>
          <p:cNvSpPr txBox="1"/>
          <p:nvPr/>
        </p:nvSpPr>
        <p:spPr>
          <a:xfrm>
            <a:off x="1828800" y="1260936"/>
            <a:ext cx="97822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cs typeface="Calibri"/>
              </a:rPr>
              <a:t>It’s a good idea to give a reasonable estimate for the run time of your script.  For example you can time a single epoch and multiply that by the number of epochs and runs you need to perform and add some cushion just in case.  </a:t>
            </a:r>
            <a:endParaRPr lang="en-US" sz="2400"/>
          </a:p>
          <a:p>
            <a:endParaRPr lang="en-US" sz="2400"/>
          </a:p>
          <a:p>
            <a:r>
              <a:rPr lang="en-US" sz="2400"/>
              <a:t>Use checkpoints in case you’re wrong or a job gets interrupted. 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999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Accessing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47397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dirty="0"/>
              <a:t>From screen session on </a:t>
            </a:r>
            <a:r>
              <a:rPr lang="en-US" sz="2200" dirty="0" err="1"/>
              <a:t>marianas</a:t>
            </a:r>
            <a:r>
              <a:rPr lang="en-US" sz="2200" dirty="0"/>
              <a:t> login node (this is just an example you may see different resources, job ids, times, etc.) : </a:t>
            </a:r>
          </a:p>
          <a:p>
            <a:endParaRPr lang="en-US" sz="2200" dirty="0"/>
          </a:p>
          <a:p>
            <a:r>
              <a:rPr lang="en-US" sz="2200" dirty="0">
                <a:latin typeface="Consolas" panose="020B0609020204030204" pitchFamily="49" charset="0"/>
              </a:rPr>
              <a:t>$ 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–-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=gpu:1 -A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2:0:0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$ </a:t>
            </a:r>
            <a:r>
              <a:rPr lang="en-US" sz="2200" dirty="0" err="1">
                <a:latin typeface="Consolas" panose="020B0609020204030204" pitchFamily="49" charset="0"/>
              </a:rPr>
              <a:t>squeue</a:t>
            </a:r>
            <a:r>
              <a:rPr lang="en-US" sz="2200" dirty="0">
                <a:latin typeface="Consolas" panose="020B0609020204030204" pitchFamily="49" charset="0"/>
              </a:rPr>
              <a:t> -u &lt;username&gt;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JOBID    PARTITION    NAME    USER      ST    TIME   NODES  NODELIST(REASON)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job_id</a:t>
            </a:r>
            <a:r>
              <a:rPr lang="en-US" dirty="0">
                <a:latin typeface="Consolas" panose="020B0609020204030204" pitchFamily="49" charset="0"/>
              </a:rPr>
              <a:t>&gt;   shared      bash  &lt;username&gt;  R     5:30     1    dl03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$ </a:t>
            </a:r>
            <a:r>
              <a:rPr lang="en-US" sz="2200" dirty="0" err="1">
                <a:latin typeface="Consolas" panose="020B0609020204030204" pitchFamily="49" charset="0"/>
              </a:rPr>
              <a:t>ssh</a:t>
            </a:r>
            <a:r>
              <a:rPr lang="en-US" sz="2200" dirty="0">
                <a:latin typeface="Consolas" panose="020B0609020204030204" pitchFamily="49" charset="0"/>
              </a:rPr>
              <a:t> dl03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C766B6D-D6AF-42FD-AA93-A5087C65EB1D}"/>
              </a:ext>
            </a:extLst>
          </p:cNvPr>
          <p:cNvSpPr/>
          <p:nvPr/>
        </p:nvSpPr>
        <p:spPr>
          <a:xfrm rot="16200000">
            <a:off x="9709218" y="3876151"/>
            <a:ext cx="336884" cy="789352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4902E-4377-4825-9638-79FD009F2784}"/>
              </a:ext>
            </a:extLst>
          </p:cNvPr>
          <p:cNvSpPr txBox="1"/>
          <p:nvPr/>
        </p:nvSpPr>
        <p:spPr>
          <a:xfrm>
            <a:off x="8734964" y="4561105"/>
            <a:ext cx="307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Name of compute node you have been allocated. </a:t>
            </a:r>
          </a:p>
          <a:p>
            <a:endParaRPr lang="en-US" b="1"/>
          </a:p>
          <a:p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2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Outline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BD66D-9377-46A7-850E-1E3580B6D161}"/>
              </a:ext>
            </a:extLst>
          </p:cNvPr>
          <p:cNvSpPr txBox="1"/>
          <p:nvPr/>
        </p:nvSpPr>
        <p:spPr>
          <a:xfrm>
            <a:off x="1922584" y="1445845"/>
            <a:ext cx="85031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Research Computing Intro and Account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SLURM Workload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Using Resources in Interactive 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Requesting and Accessing 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Setting up an Environment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/>
              <a:t>Remote </a:t>
            </a:r>
            <a:r>
              <a:rPr lang="en-US" sz="2800" err="1"/>
              <a:t>Jupyter</a:t>
            </a:r>
            <a:r>
              <a:rPr lang="en-US" sz="2800"/>
              <a:t> 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Submitting Jobs to SLURM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Weights and Biases on Marianas</a:t>
            </a:r>
          </a:p>
        </p:txBody>
      </p:sp>
    </p:spTree>
    <p:extLst>
      <p:ext uri="{BB962C8B-B14F-4D97-AF65-F5344CB8AC3E}">
        <p14:creationId xmlns:p14="http://schemas.microsoft.com/office/powerpoint/2010/main" val="350962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Arial"/>
                <a:cs typeface="Arial"/>
              </a:rPr>
              <a:t>Interactive Mode: Using </a:t>
            </a:r>
            <a:r>
              <a:rPr lang="en-US">
                <a:solidFill>
                  <a:srgbClr val="B95905"/>
                </a:solidFill>
                <a:latin typeface="+mn-lt"/>
                <a:cs typeface="Arial"/>
              </a:rPr>
              <a:t>Modules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174805"/>
            <a:ext cx="9980908" cy="5401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/>
              <a:t>Modules are preloaded software you can activate for your computing session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/>
              <a:t>You can list of what’s available with the following command:</a:t>
            </a:r>
            <a:endParaRPr lang="en-US" sz="2200">
              <a:cs typeface="Calibri"/>
            </a:endParaRPr>
          </a:p>
          <a:p>
            <a:pPr lvl="2"/>
            <a:r>
              <a:rPr lang="en-US" sz="2200">
                <a:latin typeface="Consolas"/>
              </a:rPr>
              <a:t>$ module avail</a:t>
            </a:r>
            <a:endParaRPr lang="en-US" sz="2200">
              <a:latin typeface="Consolas" panose="020B0609020204030204" pitchFamily="49" charset="0"/>
            </a:endParaRPr>
          </a:p>
          <a:p>
            <a:pPr lvl="2"/>
            <a:endParaRPr lang="en-US" sz="1100">
              <a:latin typeface="Consolas" panose="020B0609020204030204" pitchFamily="49" charset="0"/>
              <a:ea typeface="+mn-lt"/>
              <a:cs typeface="+mn-lt"/>
            </a:endParaRPr>
          </a:p>
          <a:p>
            <a:pPr lvl="2"/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------------------ /share/apps/modules/Modules/3.2.10/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modulefiles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/development/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mpi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 ------------------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intelmpi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/2017.4.056    mvapich2/2.3.2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openmpi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/2.1.1(default)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intelmpi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/2019u4        mvapich2/2.3a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openmpi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/3.1.3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endParaRPr lang="en-US" sz="10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----------------- /share/apps/modules/Modules/3.2.10/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modulefiles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/development/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mlib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 -----------------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mkl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/2018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mkl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/2019u4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endParaRPr lang="en-US" sz="10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--------------- /share/apps/modules/Modules/3.2.10/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modulefiles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/development/compilers ---------------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/4.4.7   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/7.3.0             intel/15.0.3          intel/19.0.4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/4.8.5(default)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/7.5.0             intel/16.0.3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llvm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/8.1.0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/5.2.0   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/8.1.0             intel/17.0.4(default)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llvm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/9.10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/7.1.0   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/9.1.0             intel/18.0.0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pgi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/17.4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endParaRPr lang="en-US" sz="10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----------------- /share/apps/modules/Modules/3.2.10/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modulefiles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/development/tools -----------------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alvaDesc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/2.0.2                  dotnet/2.2.104                  python/anaconda2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aocc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/2.3.0                      emacs/26.2                      python/anaconda2.7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autotools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/2018.11     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gdal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/2.2.2                      python/anaconda3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binutils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/2.35                   git/2.17.0(default)             python/anaconda3.2019.3</a:t>
            </a:r>
            <a:endParaRPr lang="en-US" sz="1100">
              <a:latin typeface="Consolas" panose="020B0609020204030204" pitchFamily="49" charset="0"/>
              <a:cs typeface="Calibri"/>
            </a:endParaRPr>
          </a:p>
          <a:p>
            <a:pPr lvl="2"/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blast/2.6.0                     git/2.9.5                       python/miniconda2.7</a:t>
            </a:r>
            <a:endParaRPr lang="en-US">
              <a:latin typeface="Consolas" panose="020B0609020204030204" pitchFamily="49" charset="0"/>
            </a:endParaRPr>
          </a:p>
          <a:p>
            <a:pPr lvl="2"/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blobxfer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/1.4.0        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htop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/2.2.0                      python/miniconda3.6</a:t>
            </a:r>
            <a:endParaRPr lang="en-US">
              <a:latin typeface="Consolas" panose="020B0609020204030204" pitchFamily="49" charset="0"/>
            </a:endParaRPr>
          </a:p>
          <a:p>
            <a:pPr lvl="2"/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boost/1.58                      java/1.8.0_31                   python/miniconda3.7</a:t>
            </a:r>
            <a:endParaRPr lang="en-US">
              <a:latin typeface="Consolas" panose="020B0609020204030204" pitchFamily="49" charset="0"/>
            </a:endParaRPr>
          </a:p>
          <a:p>
            <a:pPr lvl="2"/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boost/1.62            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jq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/1.6                          python/miniconda3.8</a:t>
            </a:r>
            <a:endParaRPr lang="en-US">
              <a:latin typeface="Consolas" panose="020B0609020204030204" pitchFamily="49" charset="0"/>
            </a:endParaRPr>
          </a:p>
          <a:p>
            <a:pPr lvl="2"/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boost/1.68                      </a:t>
            </a:r>
            <a:r>
              <a:rPr lang="en-US" sz="1100" err="1">
                <a:latin typeface="Consolas" panose="020B0609020204030204" pitchFamily="49" charset="0"/>
                <a:ea typeface="+mn-lt"/>
                <a:cs typeface="+mn-lt"/>
              </a:rPr>
              <a:t>julia</a:t>
            </a:r>
            <a:r>
              <a:rPr lang="en-US" sz="1100">
                <a:latin typeface="Consolas" panose="020B0609020204030204" pitchFamily="49" charset="0"/>
                <a:ea typeface="+mn-lt"/>
                <a:cs typeface="+mn-lt"/>
              </a:rPr>
              <a:t>/1.5.0                     qt/5.11.3</a:t>
            </a:r>
            <a:endParaRPr lang="en-US">
              <a:latin typeface="Consolas" panose="020B0609020204030204" pitchFamily="49" charset="0"/>
            </a:endParaRPr>
          </a:p>
          <a:p>
            <a:pPr lvl="2"/>
            <a:r>
              <a:rPr lang="en-US">
                <a:latin typeface="Calibri"/>
                <a:cs typeface="Calibri"/>
              </a:rPr>
              <a:t>….......</a:t>
            </a:r>
            <a:endParaRPr lang="en-US"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21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Arial"/>
                <a:cs typeface="Arial"/>
              </a:rPr>
              <a:t>Interactive Mode: Using </a:t>
            </a:r>
            <a:r>
              <a:rPr lang="en-US">
                <a:solidFill>
                  <a:srgbClr val="B95905"/>
                </a:solidFill>
                <a:latin typeface="+mn-lt"/>
                <a:cs typeface="Arial"/>
              </a:rPr>
              <a:t>Modules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028773"/>
            <a:ext cx="9980908" cy="55707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dirty="0"/>
              <a:t>You can load, unload, and see what’s loaded like this:</a:t>
            </a:r>
            <a:endParaRPr lang="en-US" sz="2200" dirty="0">
              <a:cs typeface="Calibri"/>
            </a:endParaRPr>
          </a:p>
          <a:p>
            <a:endParaRPr lang="en-US" sz="2200" dirty="0">
              <a:latin typeface="Consolas" panose="020B0609020204030204" pitchFamily="49" charset="0"/>
              <a:cs typeface="Calibri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$ module load 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python/anaconda3.2019.3 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# load a single package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$ module load </a:t>
            </a:r>
            <a:r>
              <a:rPr lang="en-US" sz="2000" dirty="0" err="1">
                <a:latin typeface="Consolas" panose="020B0609020204030204" pitchFamily="49" charset="0"/>
                <a:ea typeface="+mn-lt"/>
                <a:cs typeface="+mn-lt"/>
              </a:rPr>
              <a:t>tmux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/2.3 </a:t>
            </a:r>
            <a:r>
              <a:rPr lang="en-US" sz="2000" dirty="0" err="1">
                <a:latin typeface="Consolas" panose="020B0609020204030204" pitchFamily="49" charset="0"/>
                <a:ea typeface="+mn-lt"/>
                <a:cs typeface="+mn-lt"/>
              </a:rPr>
              <a:t>cuda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/10.1.105  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# load multiple packages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$ module list 		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# see what is currently loaded</a:t>
            </a:r>
          </a:p>
          <a:p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Currently Loaded </a:t>
            </a:r>
            <a:r>
              <a:rPr lang="en-US" sz="1600" dirty="0" err="1">
                <a:latin typeface="Consolas" panose="020B0609020204030204" pitchFamily="49" charset="0"/>
                <a:ea typeface="+mn-lt"/>
                <a:cs typeface="+mn-lt"/>
              </a:rPr>
              <a:t>Modulefiles</a:t>
            </a:r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:</a:t>
            </a:r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  1) python/anaconda3.2019.3   2) </a:t>
            </a:r>
            <a:r>
              <a:rPr lang="en-US" sz="1600" dirty="0" err="1">
                <a:latin typeface="Consolas" panose="020B0609020204030204" pitchFamily="49" charset="0"/>
                <a:ea typeface="+mn-lt"/>
                <a:cs typeface="+mn-lt"/>
              </a:rPr>
              <a:t>tmux</a:t>
            </a:r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/2.3   3) </a:t>
            </a:r>
            <a:r>
              <a:rPr lang="en-US" sz="1600" dirty="0" err="1">
                <a:latin typeface="Consolas" panose="020B0609020204030204" pitchFamily="49" charset="0"/>
                <a:ea typeface="+mn-lt"/>
                <a:cs typeface="+mn-lt"/>
              </a:rPr>
              <a:t>cuda</a:t>
            </a:r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/10.1.105</a:t>
            </a:r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endParaRPr lang="en-US" sz="2000" dirty="0">
              <a:latin typeface="Consolas" panose="020B0609020204030204" pitchFamily="49" charset="0"/>
              <a:ea typeface="+mn-lt"/>
              <a:cs typeface="+mn-lt"/>
            </a:endParaRP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$ module unload </a:t>
            </a:r>
            <a:r>
              <a:rPr lang="en-US" sz="2000" dirty="0" err="1">
                <a:latin typeface="Consolas" panose="020B0609020204030204" pitchFamily="49" charset="0"/>
                <a:ea typeface="+mn-lt"/>
                <a:cs typeface="+mn-lt"/>
              </a:rPr>
              <a:t>tmux</a:t>
            </a:r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/2.3  	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# unload a module</a:t>
            </a: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$ module list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Currently Loaded </a:t>
            </a:r>
            <a:r>
              <a:rPr lang="en-US" sz="1600" dirty="0" err="1">
                <a:latin typeface="Consolas" panose="020B0609020204030204" pitchFamily="49" charset="0"/>
                <a:ea typeface="+mn-lt"/>
                <a:cs typeface="+mn-lt"/>
              </a:rPr>
              <a:t>Modulefiles</a:t>
            </a:r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:</a:t>
            </a:r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  1) python/anaconda3.2019.3   2) </a:t>
            </a:r>
            <a:r>
              <a:rPr lang="en-US" sz="1600" dirty="0" err="1">
                <a:latin typeface="Consolas" panose="020B0609020204030204" pitchFamily="49" charset="0"/>
                <a:ea typeface="+mn-lt"/>
                <a:cs typeface="+mn-lt"/>
              </a:rPr>
              <a:t>cuda</a:t>
            </a:r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/10.1.105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alibri" panose="020F0502020204030204"/>
            </a:endParaRP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$ module purge  			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+mn-lt"/>
                <a:cs typeface="+mn-lt"/>
              </a:rPr>
              <a:t># clear all loaded modules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alibri"/>
            </a:endParaRPr>
          </a:p>
          <a:p>
            <a:r>
              <a:rPr lang="en-US" sz="2000" dirty="0">
                <a:latin typeface="Consolas" panose="020B0609020204030204" pitchFamily="49" charset="0"/>
                <a:ea typeface="+mn-lt"/>
                <a:cs typeface="+mn-lt"/>
              </a:rPr>
              <a:t>$ module list</a:t>
            </a:r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No </a:t>
            </a:r>
            <a:r>
              <a:rPr lang="en-US" sz="1600" dirty="0" err="1">
                <a:latin typeface="Consolas" panose="020B0609020204030204" pitchFamily="49" charset="0"/>
                <a:ea typeface="+mn-lt"/>
                <a:cs typeface="+mn-lt"/>
              </a:rPr>
              <a:t>Modulefiles</a:t>
            </a:r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 Currently Loaded.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070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Setting up Environment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501659" y="1032565"/>
            <a:ext cx="10572209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dirty="0"/>
              <a:t>From allocated compute node (dl03 in this example):</a:t>
            </a:r>
          </a:p>
          <a:p>
            <a:endParaRPr lang="en-US" sz="2200" dirty="0"/>
          </a:p>
          <a:p>
            <a:r>
              <a:rPr lang="en-US" sz="2000" dirty="0">
                <a:latin typeface="Consolas" panose="020B0609020204030204" pitchFamily="49" charset="0"/>
              </a:rPr>
              <a:t>$ module purge 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make sure nothing is loaded</a:t>
            </a:r>
          </a:p>
          <a:p>
            <a:r>
              <a:rPr lang="en-US" sz="2000" dirty="0">
                <a:latin typeface="Consolas"/>
              </a:rPr>
              <a:t>$ module load </a:t>
            </a:r>
            <a:r>
              <a:rPr lang="en-US" sz="2000" dirty="0">
                <a:latin typeface="Consolas"/>
                <a:ea typeface="+mn-lt"/>
                <a:cs typeface="+mn-lt"/>
              </a:rPr>
              <a:t>python/anaconda3.2019.3 </a:t>
            </a:r>
            <a:r>
              <a:rPr lang="en-US" sz="2000" dirty="0" err="1">
                <a:latin typeface="Consolas"/>
              </a:rPr>
              <a:t>cuda</a:t>
            </a:r>
            <a:r>
              <a:rPr lang="en-US" sz="2000" dirty="0">
                <a:latin typeface="Consolas"/>
              </a:rPr>
              <a:t>/10.1.105</a:t>
            </a:r>
          </a:p>
          <a:p>
            <a:r>
              <a:rPr lang="en-US" sz="1600" dirty="0">
                <a:ea typeface="+mn-lt"/>
                <a:cs typeface="+mn-lt"/>
              </a:rPr>
              <a:t>Now you should run one of the following depending on your shell</a:t>
            </a: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source /share/apps/python/anaconda3.2019.3/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etc</a:t>
            </a:r>
            <a:r>
              <a:rPr lang="en-US" sz="1600" dirty="0">
                <a:latin typeface="Consolas"/>
                <a:ea typeface="+mn-lt"/>
                <a:cs typeface="+mn-lt"/>
              </a:rPr>
              <a:t>/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profile.d</a:t>
            </a:r>
            <a:r>
              <a:rPr lang="en-US" sz="1600" dirty="0">
                <a:latin typeface="Consolas"/>
                <a:ea typeface="+mn-lt"/>
                <a:cs typeface="+mn-lt"/>
              </a:rPr>
              <a:t>/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conda.sh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source /share/apps/python/anaconda3.2019.3/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etc</a:t>
            </a:r>
            <a:r>
              <a:rPr lang="en-US" sz="1600" dirty="0">
                <a:latin typeface="Consolas"/>
                <a:ea typeface="+mn-lt"/>
                <a:cs typeface="+mn-lt"/>
              </a:rPr>
              <a:t>/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profile.d</a:t>
            </a:r>
            <a:r>
              <a:rPr lang="en-US" sz="1600" dirty="0">
                <a:latin typeface="Consolas"/>
                <a:ea typeface="+mn-lt"/>
                <a:cs typeface="+mn-lt"/>
              </a:rPr>
              <a:t>/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conda.csh</a:t>
            </a:r>
            <a:endParaRPr lang="en-US" sz="1600" dirty="0">
              <a:latin typeface="Consolas"/>
            </a:endParaRPr>
          </a:p>
          <a:p>
            <a:endParaRPr lang="en-US" sz="1600" dirty="0">
              <a:latin typeface="Consolas" panose="020B0609020204030204" pitchFamily="49" charset="0"/>
              <a:cs typeface="Calibri"/>
            </a:endParaRPr>
          </a:p>
          <a:p>
            <a:r>
              <a:rPr lang="en-US" sz="2000" dirty="0">
                <a:latin typeface="Consolas"/>
                <a:cs typeface="Calibri"/>
              </a:rPr>
              <a:t>Run the above script based on the shell you are using</a:t>
            </a:r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endParaRPr lang="en-US" sz="2000" dirty="0">
              <a:latin typeface="Consolas" panose="020B0609020204030204" pitchFamily="49" charset="0"/>
              <a:cs typeface="Calibri"/>
            </a:endParaRPr>
          </a:p>
          <a:p>
            <a:r>
              <a:rPr lang="en-US" sz="2000" dirty="0">
                <a:cs typeface="Calibri"/>
              </a:rPr>
              <a:t>Setup environment (Skip these steps if yours is already setup)</a:t>
            </a:r>
          </a:p>
          <a:p>
            <a:r>
              <a:rPr lang="en-US" sz="2000" dirty="0">
                <a:latin typeface="Consolas"/>
              </a:rPr>
              <a:t>$ </a:t>
            </a:r>
            <a:r>
              <a:rPr lang="en-US" sz="2000" dirty="0" err="1">
                <a:latin typeface="Consolas"/>
              </a:rPr>
              <a:t>conda</a:t>
            </a:r>
            <a:r>
              <a:rPr lang="en-US" sz="2000" dirty="0">
                <a:latin typeface="Consolas"/>
              </a:rPr>
              <a:t> create –n </a:t>
            </a:r>
            <a:r>
              <a:rPr lang="en-US" sz="2000" dirty="0" err="1">
                <a:latin typeface="Consolas"/>
              </a:rPr>
              <a:t>my_env</a:t>
            </a:r>
            <a:r>
              <a:rPr lang="en-US" sz="2000" dirty="0">
                <a:latin typeface="Consolas"/>
              </a:rPr>
              <a:t> python=3.7</a:t>
            </a:r>
          </a:p>
          <a:p>
            <a:r>
              <a:rPr lang="en-US" sz="2000" dirty="0">
                <a:latin typeface="Consolas"/>
              </a:rPr>
              <a:t>$ </a:t>
            </a:r>
            <a:r>
              <a:rPr lang="en-US" sz="2000" dirty="0" err="1">
                <a:latin typeface="Consolas"/>
              </a:rPr>
              <a:t>conda</a:t>
            </a:r>
            <a:r>
              <a:rPr lang="en-US" sz="2000" dirty="0">
                <a:latin typeface="Consolas"/>
              </a:rPr>
              <a:t> env list</a:t>
            </a:r>
          </a:p>
          <a:p>
            <a:pPr lvl="1"/>
            <a:r>
              <a:rPr lang="en-US" sz="1600" dirty="0" err="1">
                <a:latin typeface="Consolas"/>
                <a:ea typeface="+mn-lt"/>
                <a:cs typeface="+mn-lt"/>
              </a:rPr>
              <a:t>my_env</a:t>
            </a:r>
            <a:r>
              <a:rPr lang="en-US" sz="1600" dirty="0">
                <a:latin typeface="Consolas"/>
                <a:ea typeface="+mn-lt"/>
                <a:cs typeface="+mn-lt"/>
              </a:rPr>
              <a:t>                     /people/UID/.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conda</a:t>
            </a:r>
            <a:r>
              <a:rPr lang="en-US" sz="1600" dirty="0">
                <a:latin typeface="Consolas"/>
                <a:ea typeface="+mn-lt"/>
                <a:cs typeface="+mn-lt"/>
              </a:rPr>
              <a:t>/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envs</a:t>
            </a:r>
            <a:r>
              <a:rPr lang="en-US" sz="1600" dirty="0">
                <a:latin typeface="Consolas"/>
                <a:ea typeface="+mn-lt"/>
                <a:cs typeface="+mn-lt"/>
              </a:rPr>
              <a:t>/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my_env</a:t>
            </a:r>
            <a:endParaRPr lang="en-US" sz="1600" dirty="0">
              <a:latin typeface="Consolas"/>
              <a:cs typeface="Calibri"/>
            </a:endParaRPr>
          </a:p>
          <a:p>
            <a:pPr lvl="1"/>
            <a:r>
              <a:rPr lang="en-US" sz="1600" dirty="0">
                <a:latin typeface="Consolas" panose="020B0609020204030204" pitchFamily="49" charset="0"/>
                <a:ea typeface="+mn-lt"/>
                <a:cs typeface="+mn-lt"/>
              </a:rPr>
              <a:t>base                  *  /share/apps/python/anaconda3.2019.3</a:t>
            </a:r>
          </a:p>
          <a:p>
            <a:r>
              <a:rPr lang="en-US" sz="2000" dirty="0">
                <a:latin typeface="Consolas"/>
              </a:rPr>
              <a:t>$ </a:t>
            </a:r>
            <a:r>
              <a:rPr lang="en-US" sz="2000" dirty="0" err="1">
                <a:latin typeface="Consolas"/>
              </a:rPr>
              <a:t>conda</a:t>
            </a:r>
            <a:r>
              <a:rPr lang="en-US" sz="2000" dirty="0">
                <a:latin typeface="Consolas"/>
              </a:rPr>
              <a:t> activate </a:t>
            </a:r>
            <a:r>
              <a:rPr lang="en-US" sz="2000" dirty="0" err="1">
                <a:latin typeface="Consolas"/>
              </a:rPr>
              <a:t>my_env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latin typeface="Consolas"/>
              </a:rPr>
              <a:t>$ (</a:t>
            </a:r>
            <a:r>
              <a:rPr lang="en-US" sz="2000" dirty="0" err="1">
                <a:latin typeface="Consolas"/>
              </a:rPr>
              <a:t>my_env</a:t>
            </a:r>
            <a:r>
              <a:rPr lang="en-US" sz="2000" dirty="0">
                <a:latin typeface="Consolas"/>
              </a:rPr>
              <a:t>)</a:t>
            </a:r>
            <a:r>
              <a:rPr lang="en-US" sz="2000" dirty="0">
                <a:latin typeface="Consolas"/>
                <a:ea typeface="+mn-lt"/>
                <a:cs typeface="+mn-lt"/>
              </a:rPr>
              <a:t> 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conda</a:t>
            </a:r>
            <a:r>
              <a:rPr lang="en-US" sz="2000" dirty="0">
                <a:latin typeface="Consolas"/>
                <a:ea typeface="+mn-lt"/>
                <a:cs typeface="+mn-lt"/>
              </a:rPr>
              <a:t> install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pytorch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torchvision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torchaudio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cudatoolkit</a:t>
            </a:r>
            <a:r>
              <a:rPr lang="en-US" sz="2000" dirty="0">
                <a:latin typeface="Consolas"/>
                <a:ea typeface="+mn-lt"/>
                <a:cs typeface="+mn-lt"/>
              </a:rPr>
              <a:t>=10.1 -c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pytorch</a:t>
            </a:r>
            <a:endParaRPr lang="en-US" sz="2000" dirty="0">
              <a:latin typeface="Consolas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2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Activating Environment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52937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/>
              <a:t>From allocated compute node (with modules loaded): </a:t>
            </a:r>
          </a:p>
          <a:p>
            <a:endParaRPr lang="en-US" sz="2200"/>
          </a:p>
          <a:p>
            <a:r>
              <a:rPr lang="en-US" sz="2200">
                <a:latin typeface="Consolas"/>
              </a:rPr>
              <a:t>$ </a:t>
            </a:r>
            <a:r>
              <a:rPr lang="en-US" sz="2200" err="1">
                <a:latin typeface="Consolas"/>
              </a:rPr>
              <a:t>conda</a:t>
            </a:r>
            <a:r>
              <a:rPr lang="en-US" sz="2200">
                <a:latin typeface="Consolas"/>
              </a:rPr>
              <a:t> activate &lt;environment&gt; </a:t>
            </a:r>
          </a:p>
          <a:p>
            <a:endParaRPr lang="en-US" sz="2200">
              <a:latin typeface="Consolas" panose="020B0609020204030204" pitchFamily="49" charset="0"/>
            </a:endParaRPr>
          </a:p>
          <a:p>
            <a:r>
              <a:rPr lang="en-US" sz="2200">
                <a:latin typeface="Consolas"/>
              </a:rPr>
              <a:t>$ </a:t>
            </a:r>
            <a:r>
              <a:rPr lang="en-US" sz="2200" err="1">
                <a:latin typeface="Consolas"/>
              </a:rPr>
              <a:t>jupyter</a:t>
            </a:r>
            <a:r>
              <a:rPr lang="en-US" sz="2200">
                <a:latin typeface="Consolas"/>
              </a:rPr>
              <a:t> notebook --no-browser --port=19918</a:t>
            </a:r>
          </a:p>
          <a:p>
            <a:endParaRPr lang="en-US" sz="2200">
              <a:latin typeface="Consolas" panose="020B0609020204030204" pitchFamily="49" charset="0"/>
            </a:endParaRPr>
          </a:p>
          <a:p>
            <a:endParaRPr lang="en-US" sz="2200">
              <a:latin typeface="Consolas" panose="020B0609020204030204" pitchFamily="49" charset="0"/>
            </a:endParaRPr>
          </a:p>
          <a:p>
            <a:endParaRPr lang="en-US" sz="2200">
              <a:latin typeface="Consolas" panose="020B0609020204030204" pitchFamily="49" charset="0"/>
            </a:endParaRPr>
          </a:p>
          <a:p>
            <a:endParaRPr lang="en-US" sz="2200">
              <a:latin typeface="Consolas" panose="020B0609020204030204" pitchFamily="49" charset="0"/>
            </a:endParaRPr>
          </a:p>
          <a:p>
            <a:r>
              <a:rPr lang="en-US" sz="2200"/>
              <a:t>You will receive output similar to this: </a:t>
            </a:r>
            <a:endParaRPr lang="en-US" sz="2200">
              <a:latin typeface="Consolas" panose="020B0609020204030204" pitchFamily="49" charset="0"/>
            </a:endParaRP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/>
              </a:rPr>
              <a:t>To access the notebook, open this file in a browser:</a:t>
            </a:r>
          </a:p>
          <a:p>
            <a:r>
              <a:rPr lang="en-US" sz="1600">
                <a:latin typeface="Consolas"/>
              </a:rPr>
              <a:t>    file:///qfs/people/&lt;username&gt;/.local/share/jupyter/runtime/nbserver-121917-open.html</a:t>
            </a:r>
          </a:p>
          <a:p>
            <a:r>
              <a:rPr lang="en-US" sz="1600">
                <a:latin typeface="Consolas"/>
              </a:rPr>
              <a:t>Or copy and paste one of these URLs:</a:t>
            </a:r>
          </a:p>
          <a:p>
            <a:r>
              <a:rPr lang="en-US" sz="1600">
                <a:latin typeface="Consolas"/>
              </a:rPr>
              <a:t>        http://localhost:19918/?token=32a1cd39a502b38a76ac465a4aa1b56d074f2f55fe380994</a:t>
            </a:r>
          </a:p>
          <a:p>
            <a:r>
              <a:rPr lang="en-US" sz="1600">
                <a:latin typeface="Consolas"/>
              </a:rPr>
              <a:t>     or http://127.0.0.1:19918/?token=32a1cd39a502b38a76ac465a4aa1b56d074f2f55fe380994</a:t>
            </a:r>
          </a:p>
          <a:p>
            <a:endParaRPr lang="en-US" sz="2200">
              <a:latin typeface="Consolas" panose="020B0609020204030204" pitchFamily="49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88678A8-E5DF-4F20-93C8-588DFFCEE844}"/>
              </a:ext>
            </a:extLst>
          </p:cNvPr>
          <p:cNvSpPr/>
          <p:nvPr/>
        </p:nvSpPr>
        <p:spPr>
          <a:xfrm rot="16200000">
            <a:off x="8285279" y="2688352"/>
            <a:ext cx="166953" cy="950555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CAB4E-60AC-4DA8-8E3E-3AD066144E43}"/>
              </a:ext>
            </a:extLst>
          </p:cNvPr>
          <p:cNvSpPr txBox="1"/>
          <p:nvPr/>
        </p:nvSpPr>
        <p:spPr>
          <a:xfrm>
            <a:off x="7406348" y="3297624"/>
            <a:ext cx="349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Choose an unused port number. Will remotely connect to this port from your local machine.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F14B3-A569-4284-9266-42A70FDB5DEB}"/>
              </a:ext>
            </a:extLst>
          </p:cNvPr>
          <p:cNvSpPr txBox="1"/>
          <p:nvPr/>
        </p:nvSpPr>
        <p:spPr>
          <a:xfrm>
            <a:off x="9155723" y="4406148"/>
            <a:ext cx="241495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Will copy this once you setup SSH tunnel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A8EDA-F8C3-41AA-BC78-B4A8553F4CD1}"/>
              </a:ext>
            </a:extLst>
          </p:cNvPr>
          <p:cNvCxnSpPr>
            <a:cxnSpLocks/>
          </p:cNvCxnSpPr>
          <p:nvPr/>
        </p:nvCxnSpPr>
        <p:spPr>
          <a:xfrm flipH="1">
            <a:off x="8714154" y="4863204"/>
            <a:ext cx="440251" cy="7489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5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Interactive Mode: Setting up Port Forwarding Tunnel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From your local machine:</a:t>
            </a:r>
          </a:p>
          <a:p>
            <a:endParaRPr lang="en-US" sz="2200" dirty="0"/>
          </a:p>
          <a:p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ssh</a:t>
            </a:r>
            <a:r>
              <a:rPr lang="en-US" sz="2000" dirty="0">
                <a:latin typeface="Consolas" panose="020B0609020204030204" pitchFamily="49" charset="0"/>
              </a:rPr>
              <a:t> -L 19918:localhost:19918 &lt;username&gt;@</a:t>
            </a:r>
            <a:r>
              <a:rPr lang="en-US" sz="2000" dirty="0" err="1">
                <a:latin typeface="Consolas" panose="020B0609020204030204" pitchFamily="49" charset="0"/>
              </a:rPr>
              <a:t>marianas.pnl.gov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200" dirty="0"/>
              <a:t>From resulting shell on </a:t>
            </a:r>
            <a:r>
              <a:rPr lang="en-US" sz="2200" dirty="0" err="1"/>
              <a:t>marianas</a:t>
            </a:r>
            <a:r>
              <a:rPr lang="en-US" sz="2200" dirty="0"/>
              <a:t> login node: 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ssh</a:t>
            </a:r>
            <a:r>
              <a:rPr lang="en-US" sz="2000" dirty="0">
                <a:latin typeface="Consolas" panose="020B0609020204030204" pitchFamily="49" charset="0"/>
              </a:rPr>
              <a:t> -L 19918:localhost:19918 dl03</a:t>
            </a:r>
          </a:p>
          <a:p>
            <a:endParaRPr lang="en-US" sz="2200" dirty="0"/>
          </a:p>
          <a:p>
            <a:r>
              <a:rPr lang="en-US" sz="2200" dirty="0"/>
              <a:t>From local machine: </a:t>
            </a:r>
          </a:p>
          <a:p>
            <a:endParaRPr lang="en-US" sz="2200" dirty="0"/>
          </a:p>
          <a:p>
            <a:r>
              <a:rPr lang="en-US" sz="2000" dirty="0"/>
              <a:t>Open URL in browser for </a:t>
            </a:r>
            <a:r>
              <a:rPr lang="en-US" sz="2000" dirty="0" err="1"/>
              <a:t>Jupyter</a:t>
            </a:r>
            <a:r>
              <a:rPr lang="en-US" sz="2000" dirty="0"/>
              <a:t> notebook running on compute node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Copied from output of </a:t>
            </a:r>
            <a:r>
              <a:rPr lang="en-US" dirty="0" err="1"/>
              <a:t>jupyter</a:t>
            </a:r>
            <a:r>
              <a:rPr lang="en-US" dirty="0"/>
              <a:t> notebook call in previous slide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http://localhost:19918/?token=32a1cd39a502b38a76ac465a4aa1b56d074f2f55fe380994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	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4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Job Submission (Non-interactive Mode)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400"/>
              <a:t>Setup environment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Create SLURM job file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Submit SLURM job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Monitor job(s) </a:t>
            </a:r>
          </a:p>
          <a:p>
            <a:endParaRPr lang="en-US" sz="2200">
              <a:latin typeface="Consolas" panose="020B0609020204030204" pitchFamily="49" charset="0"/>
            </a:endParaRPr>
          </a:p>
          <a:p>
            <a:endParaRPr lang="en-US" sz="2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6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ED3D7-7531-471F-A6B8-62F3D01DF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CAF9F-F3B3-431D-8F99-1A8583FDC987}"/>
              </a:ext>
            </a:extLst>
          </p:cNvPr>
          <p:cNvSpPr txBox="1"/>
          <p:nvPr/>
        </p:nvSpPr>
        <p:spPr>
          <a:xfrm>
            <a:off x="4494361" y="970569"/>
            <a:ext cx="921301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/>
              </a:rPr>
              <a:t>#!/bin/bash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latin typeface="Consolas"/>
              </a:rPr>
              <a:t>#SBATCH -p shared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partition to run job 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>
                <a:latin typeface="Consolas"/>
              </a:rPr>
              <a:t>#SBATCH -A </a:t>
            </a:r>
            <a:r>
              <a:rPr lang="en-US" sz="1600" dirty="0"/>
              <a:t> PROJECTNAME 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account to charge runtime to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>
                <a:latin typeface="Consolas"/>
              </a:rPr>
              <a:t>#SBATCH -J experiments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job name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>
                <a:latin typeface="Consolas"/>
              </a:rPr>
              <a:t>#SBATCH -N 1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number of nodes (discrete machines) requested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>
                <a:latin typeface="Consolas"/>
              </a:rPr>
              <a:t>#SBATCH -t 0:5:0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time the job should run for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alibri"/>
            </a:endParaRPr>
          </a:p>
          <a:p>
            <a:r>
              <a:rPr lang="en-US" sz="1600" dirty="0">
                <a:latin typeface="Consolas"/>
              </a:rPr>
              <a:t>#SBATCH -n 8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number of tasks requested 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cpus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 per job)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>
                <a:latin typeface="Consolas"/>
              </a:rPr>
              <a:t>#SBATCH --</a:t>
            </a:r>
            <a:r>
              <a:rPr lang="en-US" sz="1600" dirty="0" err="1">
                <a:latin typeface="Consolas"/>
              </a:rPr>
              <a:t>gres</a:t>
            </a:r>
            <a:r>
              <a:rPr lang="en-US" sz="1600" dirty="0">
                <a:latin typeface="Consolas"/>
              </a:rPr>
              <a:t>=gpu:1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generic resource requesting 1 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gpu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>
                <a:latin typeface="Consolas"/>
              </a:rPr>
              <a:t>#SBATCH -o </a:t>
            </a:r>
            <a:r>
              <a:rPr lang="en-US" sz="1600" dirty="0" err="1">
                <a:latin typeface="Consolas"/>
              </a:rPr>
              <a:t>slurm_output.txt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output filename 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stdout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>
                <a:latin typeface="Consolas"/>
              </a:rPr>
              <a:t>#SBATCH -e </a:t>
            </a:r>
            <a:r>
              <a:rPr lang="en-US" sz="1600" dirty="0" err="1">
                <a:latin typeface="Consolas"/>
              </a:rPr>
              <a:t>slurm_output.txt</a:t>
            </a:r>
            <a:r>
              <a:rPr lang="en-US" sz="1600" dirty="0">
                <a:latin typeface="Consolas"/>
              </a:rPr>
              <a:t>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error output filename (stderr)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This looks identical to your ~/.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bashrc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>
                <a:latin typeface="Consolas"/>
              </a:rPr>
              <a:t>source /</a:t>
            </a:r>
            <a:r>
              <a:rPr lang="en-US" sz="1600" dirty="0" err="1">
                <a:latin typeface="Consolas"/>
              </a:rPr>
              <a:t>etc</a:t>
            </a:r>
            <a:r>
              <a:rPr lang="en-US" sz="1600" dirty="0">
                <a:latin typeface="Consolas"/>
              </a:rPr>
              <a:t>/</a:t>
            </a:r>
            <a:r>
              <a:rPr lang="en-US" sz="1600" dirty="0" err="1">
                <a:latin typeface="Consolas"/>
              </a:rPr>
              <a:t>profile.d</a:t>
            </a:r>
            <a:r>
              <a:rPr lang="en-US" sz="1600" dirty="0">
                <a:latin typeface="Consolas"/>
              </a:rPr>
              <a:t>/</a:t>
            </a:r>
            <a:r>
              <a:rPr lang="en-US" sz="1600" dirty="0" err="1">
                <a:latin typeface="Consolas"/>
              </a:rPr>
              <a:t>modules.sh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latin typeface="Consolas"/>
              </a:rPr>
              <a:t>module purge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latin typeface="Consolas"/>
              </a:rPr>
              <a:t>module load </a:t>
            </a:r>
            <a:r>
              <a:rPr lang="en-US" sz="1600" dirty="0" err="1">
                <a:latin typeface="Consolas"/>
              </a:rPr>
              <a:t>cuda</a:t>
            </a:r>
            <a:r>
              <a:rPr lang="en-US" sz="1600" dirty="0">
                <a:latin typeface="Consolas"/>
              </a:rPr>
              <a:t>/10.1.243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latin typeface="Consolas"/>
              </a:rPr>
              <a:t>module load python/anaconda3.2019.3 &gt; /dev/null 2&gt;&amp;1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latin typeface="Consolas"/>
              </a:rPr>
              <a:t>source /share/apps/python/anaconda3.2019.3/</a:t>
            </a:r>
            <a:r>
              <a:rPr lang="en-US" sz="1600" dirty="0" err="1">
                <a:latin typeface="Consolas"/>
              </a:rPr>
              <a:t>etc</a:t>
            </a:r>
            <a:r>
              <a:rPr lang="en-US" sz="1600" dirty="0">
                <a:latin typeface="Consolas"/>
              </a:rPr>
              <a:t>/</a:t>
            </a:r>
            <a:r>
              <a:rPr lang="en-US" sz="1600" dirty="0" err="1">
                <a:latin typeface="Consolas"/>
              </a:rPr>
              <a:t>profile.d</a:t>
            </a:r>
            <a:r>
              <a:rPr lang="en-US" sz="1600" dirty="0">
                <a:latin typeface="Consolas"/>
              </a:rPr>
              <a:t>/</a:t>
            </a:r>
            <a:r>
              <a:rPr lang="en-US" sz="1600" dirty="0" err="1">
                <a:latin typeface="Consolas"/>
              </a:rPr>
              <a:t>conda.sh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</a:rPr>
              <a:t># Activate the correct environment and run your experiment file.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r>
              <a:rPr lang="en-US" sz="1600" dirty="0" err="1">
                <a:latin typeface="Consolas"/>
              </a:rPr>
              <a:t>conda</a:t>
            </a:r>
            <a:r>
              <a:rPr lang="en-US" sz="1600" dirty="0">
                <a:latin typeface="Consolas"/>
              </a:rPr>
              <a:t> activate </a:t>
            </a:r>
            <a:r>
              <a:rPr lang="en-US" sz="1600" dirty="0" err="1">
                <a:latin typeface="Consolas"/>
              </a:rPr>
              <a:t>my_special_environment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latin typeface="Consolas"/>
              </a:rPr>
              <a:t>python </a:t>
            </a:r>
            <a:r>
              <a:rPr lang="en-US" sz="1600" dirty="0" err="1">
                <a:latin typeface="Consolas"/>
              </a:rPr>
              <a:t>my_special_experiment.py</a:t>
            </a:r>
            <a:endParaRPr lang="en-US" sz="16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81F4055-CDBD-47BC-BB34-62D11F1F66C0}"/>
              </a:ext>
            </a:extLst>
          </p:cNvPr>
          <p:cNvSpPr/>
          <p:nvPr/>
        </p:nvSpPr>
        <p:spPr>
          <a:xfrm>
            <a:off x="3860775" y="1100505"/>
            <a:ext cx="618224" cy="2285998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AC82E86-0CD2-45C3-A2C8-8E7AC84F7365}"/>
              </a:ext>
            </a:extLst>
          </p:cNvPr>
          <p:cNvSpPr/>
          <p:nvPr/>
        </p:nvSpPr>
        <p:spPr>
          <a:xfrm>
            <a:off x="3860773" y="3674051"/>
            <a:ext cx="618224" cy="1452112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D81BC1D-25AF-4388-A54D-1A94BDBE2413}"/>
              </a:ext>
            </a:extLst>
          </p:cNvPr>
          <p:cNvSpPr/>
          <p:nvPr/>
        </p:nvSpPr>
        <p:spPr>
          <a:xfrm>
            <a:off x="3860772" y="5370578"/>
            <a:ext cx="618224" cy="86264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6624E-C046-47B1-8168-31645203D7E7}"/>
              </a:ext>
            </a:extLst>
          </p:cNvPr>
          <p:cNvSpPr txBox="1"/>
          <p:nvPr/>
        </p:nvSpPr>
        <p:spPr>
          <a:xfrm>
            <a:off x="1617094" y="1730772"/>
            <a:ext cx="216810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 How you'd like to run your job</a:t>
            </a:r>
          </a:p>
          <a:p>
            <a:pPr algn="ctr"/>
            <a:r>
              <a:rPr lang="en-US" sz="1600">
                <a:cs typeface="Calibri"/>
              </a:rPr>
              <a:t>(SLURM directives)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03391-6C11-49FD-A6D8-3E4B281B3050}"/>
              </a:ext>
            </a:extLst>
          </p:cNvPr>
          <p:cNvSpPr txBox="1"/>
          <p:nvPr/>
        </p:nvSpPr>
        <p:spPr>
          <a:xfrm>
            <a:off x="1832753" y="4074281"/>
            <a:ext cx="19093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Environment set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3A020-CA0A-493E-B5B4-26BB82B04490}"/>
              </a:ext>
            </a:extLst>
          </p:cNvPr>
          <p:cNvSpPr txBox="1"/>
          <p:nvPr/>
        </p:nvSpPr>
        <p:spPr>
          <a:xfrm>
            <a:off x="1832751" y="5368243"/>
            <a:ext cx="1909315" cy="859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cs typeface="Calibri"/>
              </a:rPr>
              <a:t>Executing your script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03AB80-2CF0-403A-9806-129B0ED3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26961"/>
            <a:ext cx="10058400" cy="1005840"/>
          </a:xfrm>
        </p:spPr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Example SLURM Job File</a:t>
            </a:r>
          </a:p>
        </p:txBody>
      </p:sp>
    </p:spTree>
    <p:extLst>
      <p:ext uri="{BB962C8B-B14F-4D97-AF65-F5344CB8AC3E}">
        <p14:creationId xmlns:p14="http://schemas.microsoft.com/office/powerpoint/2010/main" val="44165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Submit and Monitor Job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 </a:t>
            </a:r>
          </a:p>
          <a:p>
            <a:endParaRPr lang="en-US" sz="22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	$ </a:t>
            </a:r>
            <a:r>
              <a:rPr lang="en-US" sz="2000" err="1">
                <a:latin typeface="Consolas" panose="020B0609020204030204" pitchFamily="49" charset="0"/>
              </a:rPr>
              <a:t>sbatch</a:t>
            </a:r>
            <a:r>
              <a:rPr lang="en-US" sz="2000">
                <a:latin typeface="Consolas" panose="020B0609020204030204" pitchFamily="49" charset="0"/>
              </a:rPr>
              <a:t> &lt;job_file.sh&gt;		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Submit job to queue</a:t>
            </a:r>
          </a:p>
          <a:p>
            <a:endParaRPr lang="en-US" sz="2200"/>
          </a:p>
          <a:p>
            <a:endParaRPr lang="en-US" sz="2000"/>
          </a:p>
          <a:p>
            <a:r>
              <a:rPr lang="en-US" sz="2000">
                <a:latin typeface="Consolas" panose="020B0609020204030204" pitchFamily="49" charset="0"/>
              </a:rPr>
              <a:t>	$ watch </a:t>
            </a:r>
            <a:r>
              <a:rPr lang="en-US" sz="2000" err="1">
                <a:latin typeface="Consolas" panose="020B0609020204030204" pitchFamily="49" charset="0"/>
              </a:rPr>
              <a:t>squeue</a:t>
            </a:r>
            <a:r>
              <a:rPr lang="en-US" sz="2000">
                <a:latin typeface="Consolas" panose="020B0609020204030204" pitchFamily="49" charset="0"/>
              </a:rPr>
              <a:t> -u &lt;username&gt;	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Monitor job status</a:t>
            </a:r>
          </a:p>
          <a:p>
            <a:r>
              <a:rPr lang="en-US" sz="2200"/>
              <a:t> </a:t>
            </a:r>
          </a:p>
          <a:p>
            <a:endParaRPr lang="en-US" sz="2000"/>
          </a:p>
          <a:p>
            <a:r>
              <a:rPr lang="en-US" sz="2000">
                <a:latin typeface="Consolas" panose="020B0609020204030204" pitchFamily="49" charset="0"/>
              </a:rPr>
              <a:t>	$ </a:t>
            </a:r>
            <a:r>
              <a:rPr lang="en-US" sz="2000" err="1">
                <a:latin typeface="Consolas" panose="020B0609020204030204" pitchFamily="49" charset="0"/>
              </a:rPr>
              <a:t>scancel</a:t>
            </a:r>
            <a:r>
              <a:rPr lang="en-US" sz="2000">
                <a:latin typeface="Consolas" panose="020B0609020204030204" pitchFamily="49" charset="0"/>
              </a:rPr>
              <a:t> &lt;</a:t>
            </a:r>
            <a:r>
              <a:rPr lang="en-US" sz="2000" err="1">
                <a:latin typeface="Consolas" panose="020B0609020204030204" pitchFamily="49" charset="0"/>
              </a:rPr>
              <a:t>job_id</a:t>
            </a:r>
            <a:r>
              <a:rPr lang="en-US" sz="2000">
                <a:latin typeface="Consolas" panose="020B0609020204030204" pitchFamily="49" charset="0"/>
              </a:rPr>
              <a:t>&gt;			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Cancel running job</a:t>
            </a:r>
          </a:p>
        </p:txBody>
      </p:sp>
    </p:spTree>
    <p:extLst>
      <p:ext uri="{BB962C8B-B14F-4D97-AF65-F5344CB8AC3E}">
        <p14:creationId xmlns:p14="http://schemas.microsoft.com/office/powerpoint/2010/main" val="341524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ED4B-0089-4A52-88B3-07DF854B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781" y="954306"/>
            <a:ext cx="10058400" cy="8007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200" dirty="0">
                <a:latin typeface="+mn-lt"/>
                <a:cs typeface="Arial"/>
              </a:rPr>
              <a:t>Modify your </a:t>
            </a:r>
            <a:r>
              <a:rPr lang="en-US" sz="2200" dirty="0">
                <a:latin typeface="+mn-lt"/>
                <a:ea typeface="+mn-lt"/>
                <a:cs typeface="Arial"/>
              </a:rPr>
              <a:t>~/.</a:t>
            </a:r>
            <a:r>
              <a:rPr lang="en-US" sz="2200" dirty="0" err="1">
                <a:latin typeface="+mn-lt"/>
                <a:ea typeface="+mn-lt"/>
                <a:cs typeface="Arial"/>
              </a:rPr>
              <a:t>bashrc</a:t>
            </a:r>
            <a:r>
              <a:rPr lang="en-US" sz="2200" dirty="0">
                <a:latin typeface="+mn-lt"/>
                <a:cs typeface="Arial"/>
              </a:rPr>
              <a:t> file to load the correct modules based on the machine name you are logged in to (e.g. </a:t>
            </a:r>
            <a:r>
              <a:rPr lang="en-US" sz="2200" dirty="0" err="1">
                <a:latin typeface="+mn-lt"/>
                <a:cs typeface="Arial"/>
              </a:rPr>
              <a:t>ohmahgerd</a:t>
            </a:r>
            <a:r>
              <a:rPr lang="en-US" sz="2200" dirty="0">
                <a:latin typeface="+mn-lt"/>
                <a:cs typeface="Arial"/>
              </a:rPr>
              <a:t>, </a:t>
            </a:r>
            <a:r>
              <a:rPr lang="en-US" sz="2200" dirty="0" err="1">
                <a:latin typeface="+mn-lt"/>
                <a:cs typeface="Arial"/>
              </a:rPr>
              <a:t>marianas</a:t>
            </a:r>
            <a:r>
              <a:rPr lang="en-US" sz="2200" dirty="0">
                <a:latin typeface="+mn-lt"/>
                <a:cs typeface="Arial"/>
              </a:rPr>
              <a:t>)</a:t>
            </a:r>
            <a:endParaRPr lang="en-US" sz="22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8402-1B90-4579-9CDB-C813C216D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75E36D-4C4F-4780-BD86-7F5730EE1409}"/>
              </a:ext>
            </a:extLst>
          </p:cNvPr>
          <p:cNvSpPr txBox="1">
            <a:spLocks/>
          </p:cNvSpPr>
          <p:nvPr/>
        </p:nvSpPr>
        <p:spPr>
          <a:xfrm>
            <a:off x="1828800" y="197545"/>
            <a:ext cx="10058400" cy="100584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B95905"/>
                </a:solidFill>
                <a:latin typeface="+mn-lt"/>
              </a:rPr>
              <a:t>Additional Helpful Information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CE9F94-E558-4C40-BD20-78EF9FFC9ADB}"/>
              </a:ext>
            </a:extLst>
          </p:cNvPr>
          <p:cNvSpPr txBox="1"/>
          <p:nvPr/>
        </p:nvSpPr>
        <p:spPr>
          <a:xfrm>
            <a:off x="1713782" y="1755058"/>
            <a:ext cx="10173418" cy="84023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#~/.</a:t>
            </a:r>
            <a:r>
              <a:rPr lang="en-US" sz="1050" dirty="0" err="1">
                <a:solidFill>
                  <a:srgbClr val="6A9955"/>
                </a:solidFill>
                <a:latin typeface="Menlo" panose="020B0609030804020204" pitchFamily="49" charset="0"/>
              </a:rPr>
              <a:t>bashrc</a:t>
            </a: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file</a:t>
            </a:r>
            <a:endParaRPr lang="en-US" sz="1050" dirty="0"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USECONFIG=1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$HOSTNAME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in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(</a:t>
            </a:r>
            <a:r>
              <a:rPr lang="en-US" sz="1050" dirty="0" err="1">
                <a:latin typeface="Menlo" panose="020B0609030804020204" pitchFamily="49" charset="0"/>
              </a:rPr>
              <a:t>marianas.pnl.gov</a:t>
            </a:r>
            <a:r>
              <a:rPr lang="en-US" sz="1050" dirty="0">
                <a:latin typeface="Menlo" panose="020B0609030804020204" pitchFamily="49" charset="0"/>
              </a:rPr>
              <a:t>)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USECONFIG=2;;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(tonga)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USECONFIG=3;;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 err="1">
                <a:solidFill>
                  <a:srgbClr val="C586C0"/>
                </a:solidFill>
                <a:latin typeface="Menlo" panose="020B0609030804020204" pitchFamily="49" charset="0"/>
              </a:rPr>
              <a:t>esac</a:t>
            </a:r>
            <a:endParaRPr lang="en-US" sz="1050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#DGXs use anaconda installed on /raid/USERNAME/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[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$USECONFIG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= 1 ];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then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# !! Contents within this block are managed by</a:t>
            </a:r>
            <a:b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   '</a:t>
            </a:r>
            <a:r>
              <a:rPr lang="en-US" sz="1050" dirty="0" err="1">
                <a:solidFill>
                  <a:srgbClr val="6A9955"/>
                </a:solidFill>
                <a:latin typeface="Menlo" panose="020B0609030804020204" pitchFamily="49" charset="0"/>
              </a:rPr>
              <a:t>conda</a:t>
            </a: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6A9955"/>
                </a:solidFill>
                <a:latin typeface="Menlo" panose="020B0609030804020204" pitchFamily="49" charset="0"/>
              </a:rPr>
              <a:t>init</a:t>
            </a: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' !!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__</a:t>
            </a:r>
            <a:r>
              <a:rPr lang="en-US" sz="1050" dirty="0" err="1">
                <a:latin typeface="Menlo" panose="020B0609030804020204" pitchFamily="49" charset="0"/>
              </a:rPr>
              <a:t>conda_setup</a:t>
            </a:r>
            <a:r>
              <a:rPr lang="en-US" sz="1050" dirty="0">
                <a:latin typeface="Menlo" panose="020B060903080402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"$('/raid/USERNAME/anaconda3/bin/</a:t>
            </a:r>
            <a:b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    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conda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' '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shell.bash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' 'hook' </a:t>
            </a:r>
            <a:r>
              <a:rPr lang="en-US" sz="1050" dirty="0">
                <a:latin typeface="Menlo" panose="020B0609030804020204" pitchFamily="49" charset="0"/>
              </a:rPr>
              <a:t>2&gt;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 /dev/null)"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[ 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$?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-eq 0 ]; 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then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  eval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$__</a:t>
            </a:r>
            <a:r>
              <a:rPr lang="en-US" sz="1050" dirty="0" err="1">
                <a:solidFill>
                  <a:srgbClr val="9CDCFE"/>
                </a:solidFill>
                <a:latin typeface="Menlo" panose="020B0609030804020204" pitchFamily="49" charset="0"/>
              </a:rPr>
              <a:t>conda_setup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  else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  if</a:t>
            </a:r>
            <a:r>
              <a:rPr lang="en-US" sz="1050" dirty="0">
                <a:latin typeface="Menlo" panose="020B0609030804020204" pitchFamily="49" charset="0"/>
              </a:rPr>
              <a:t>[ -f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"/raid/USERNAME/anaconda3/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etc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profile.d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conda.sh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b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sz="1050" dirty="0">
                <a:latin typeface="Menlo" panose="020B0609030804020204" pitchFamily="49" charset="0"/>
              </a:rPr>
              <a:t>];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then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  </a:t>
            </a:r>
            <a:r>
              <a:rPr lang="en-US" sz="1050" dirty="0">
                <a:latin typeface="Menlo" panose="020B0609030804020204" pitchFamily="49" charset="0"/>
              </a:rPr>
              <a:t>.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"/raid/USERNAME/anaconda3/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etc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profile.d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/</a:t>
            </a:r>
            <a:r>
              <a:rPr lang="en-US" sz="1050" dirty="0" err="1">
                <a:solidFill>
                  <a:srgbClr val="CE9178"/>
                </a:solidFill>
                <a:latin typeface="Menlo" panose="020B0609030804020204" pitchFamily="49" charset="0"/>
              </a:rPr>
              <a:t>conda.sh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  else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569CD6"/>
                </a:solidFill>
                <a:latin typeface="Menlo" panose="020B0609030804020204" pitchFamily="49" charset="0"/>
              </a:rPr>
              <a:t>  export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PATH=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"/raid/USERNAME/anaconda3/bin: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$PATH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  fi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  fi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  unset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__</a:t>
            </a:r>
            <a:r>
              <a:rPr lang="en-US" sz="1050" dirty="0" err="1">
                <a:latin typeface="Menlo" panose="020B0609030804020204" pitchFamily="49" charset="0"/>
              </a:rPr>
              <a:t>conda_setup</a:t>
            </a:r>
            <a:endParaRPr lang="en-US" sz="1050" dirty="0"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fi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-- for </a:t>
            </a:r>
            <a:r>
              <a:rPr lang="en-US" sz="1050" dirty="0" err="1">
                <a:solidFill>
                  <a:srgbClr val="6A9955"/>
                </a:solidFill>
                <a:latin typeface="Menlo" panose="020B0609030804020204" pitchFamily="49" charset="0"/>
              </a:rPr>
              <a:t>marianas</a:t>
            </a: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 -----------------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[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$USECONFIG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= 2 ];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then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  source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r>
              <a:rPr lang="en-US" sz="1050" dirty="0" err="1">
                <a:latin typeface="Menlo" panose="020B0609030804020204" pitchFamily="49" charset="0"/>
              </a:rPr>
              <a:t>etc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r>
              <a:rPr lang="en-US" sz="1050" dirty="0" err="1">
                <a:latin typeface="Menlo" panose="020B0609030804020204" pitchFamily="49" charset="0"/>
              </a:rPr>
              <a:t>profile.d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r>
              <a:rPr lang="en-US" sz="1050" dirty="0" err="1">
                <a:latin typeface="Menlo" panose="020B0609030804020204" pitchFamily="49" charset="0"/>
              </a:rPr>
              <a:t>modules.sh</a:t>
            </a:r>
            <a:endParaRPr lang="en-US" sz="1050" dirty="0"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module purge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module load </a:t>
            </a:r>
            <a:r>
              <a:rPr lang="en-US" sz="1050" dirty="0" err="1">
                <a:latin typeface="Menlo" panose="020B0609030804020204" pitchFamily="49" charset="0"/>
              </a:rPr>
              <a:t>cuda</a:t>
            </a:r>
            <a:r>
              <a:rPr lang="en-US" sz="1050" dirty="0">
                <a:latin typeface="Menlo" panose="020B0609030804020204" pitchFamily="49" charset="0"/>
              </a:rPr>
              <a:t>/10.1.243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module load python/anaconda3.2019.3 &gt; /dev/null     </a:t>
            </a:r>
            <a:br>
              <a:rPr lang="en-US" sz="1050" dirty="0">
                <a:latin typeface="Menlo" panose="020B0609030804020204" pitchFamily="49" charset="0"/>
              </a:rPr>
            </a:br>
            <a:r>
              <a:rPr lang="en-US" sz="1050" dirty="0">
                <a:latin typeface="Menlo" panose="020B0609030804020204" pitchFamily="49" charset="0"/>
              </a:rPr>
              <a:t>     2&gt;&amp;1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  source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/share/apps/python/anaconda3.2019.3/</a:t>
            </a:r>
            <a:r>
              <a:rPr lang="en-US" sz="1050" dirty="0" err="1">
                <a:latin typeface="Menlo" panose="020B0609030804020204" pitchFamily="49" charset="0"/>
              </a:rPr>
              <a:t>etc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br>
              <a:rPr lang="en-US" sz="1050" dirty="0">
                <a:latin typeface="Menlo" panose="020B0609030804020204" pitchFamily="49" charset="0"/>
              </a:rPr>
            </a:br>
            <a:r>
              <a:rPr lang="en-US" sz="1050" dirty="0">
                <a:latin typeface="Menlo" panose="020B0609030804020204" pitchFamily="49" charset="0"/>
              </a:rPr>
              <a:t>     </a:t>
            </a:r>
            <a:r>
              <a:rPr lang="en-US" sz="1050" dirty="0" err="1">
                <a:latin typeface="Menlo" panose="020B0609030804020204" pitchFamily="49" charset="0"/>
              </a:rPr>
              <a:t>profile.d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r>
              <a:rPr lang="en-US" sz="1050" dirty="0" err="1">
                <a:latin typeface="Menlo" panose="020B0609030804020204" pitchFamily="49" charset="0"/>
              </a:rPr>
              <a:t>conda.sh</a:t>
            </a:r>
            <a:endParaRPr lang="en-US" sz="1050" dirty="0"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</a:t>
            </a:r>
            <a:r>
              <a:rPr lang="en-US" sz="1050" dirty="0" err="1">
                <a:latin typeface="Menlo" panose="020B0609030804020204" pitchFamily="49" charset="0"/>
              </a:rPr>
              <a:t>conda</a:t>
            </a:r>
            <a:r>
              <a:rPr lang="en-US" sz="1050" dirty="0">
                <a:latin typeface="Menlo" panose="020B0609030804020204" pitchFamily="49" charset="0"/>
              </a:rPr>
              <a:t> activate base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fi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6A9955"/>
                </a:solidFill>
                <a:latin typeface="Menlo" panose="020B0609030804020204" pitchFamily="49" charset="0"/>
              </a:rPr>
              <a:t># -- for tonga --------------------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[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9CDCFE"/>
                </a:solidFill>
                <a:latin typeface="Menlo" panose="020B0609030804020204" pitchFamily="49" charset="0"/>
              </a:rPr>
              <a:t>$USECONFIG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= 3 ];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then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  source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r>
              <a:rPr lang="en-US" sz="1050" dirty="0" err="1">
                <a:latin typeface="Menlo" panose="020B0609030804020204" pitchFamily="49" charset="0"/>
              </a:rPr>
              <a:t>etc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r>
              <a:rPr lang="en-US" sz="1050" dirty="0" err="1">
                <a:latin typeface="Menlo" panose="020B0609030804020204" pitchFamily="49" charset="0"/>
              </a:rPr>
              <a:t>profile.d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r>
              <a:rPr lang="en-US" sz="1050" dirty="0" err="1">
                <a:latin typeface="Menlo" panose="020B0609030804020204" pitchFamily="49" charset="0"/>
              </a:rPr>
              <a:t>modules.sh</a:t>
            </a:r>
            <a:endParaRPr lang="en-US" sz="1050" dirty="0"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module purge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module load </a:t>
            </a:r>
            <a:r>
              <a:rPr lang="en-US" sz="1050" dirty="0" err="1">
                <a:latin typeface="Menlo" panose="020B0609030804020204" pitchFamily="49" charset="0"/>
              </a:rPr>
              <a:t>cuda</a:t>
            </a:r>
            <a:r>
              <a:rPr lang="en-US" sz="1050" dirty="0">
                <a:latin typeface="Menlo" panose="020B0609030804020204" pitchFamily="49" charset="0"/>
              </a:rPr>
              <a:t>/10.1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module load anaconda3.2020.02 &gt; /dev/null 2&gt;&amp;1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DCDCAA"/>
                </a:solidFill>
                <a:latin typeface="Menlo" panose="020B0609030804020204" pitchFamily="49" charset="0"/>
              </a:rPr>
              <a:t>  source</a:t>
            </a:r>
            <a:r>
              <a:rPr lang="en-US" sz="105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050" dirty="0">
                <a:latin typeface="Menlo" panose="020B0609030804020204" pitchFamily="49" charset="0"/>
              </a:rPr>
              <a:t>/share/apps/anaconda3.2020.02/</a:t>
            </a:r>
            <a:r>
              <a:rPr lang="en-US" sz="1050" dirty="0" err="1">
                <a:latin typeface="Menlo" panose="020B0609030804020204" pitchFamily="49" charset="0"/>
              </a:rPr>
              <a:t>etc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br>
              <a:rPr lang="en-US" sz="1050" dirty="0">
                <a:latin typeface="Menlo" panose="020B0609030804020204" pitchFamily="49" charset="0"/>
              </a:rPr>
            </a:br>
            <a:r>
              <a:rPr lang="en-US" sz="1050" dirty="0">
                <a:latin typeface="Menlo" panose="020B0609030804020204" pitchFamily="49" charset="0"/>
              </a:rPr>
              <a:t>    </a:t>
            </a:r>
            <a:r>
              <a:rPr lang="en-US" sz="1050" dirty="0" err="1">
                <a:latin typeface="Menlo" panose="020B0609030804020204" pitchFamily="49" charset="0"/>
              </a:rPr>
              <a:t>profile.d</a:t>
            </a:r>
            <a:r>
              <a:rPr lang="en-US" sz="1050" dirty="0">
                <a:latin typeface="Menlo" panose="020B0609030804020204" pitchFamily="49" charset="0"/>
              </a:rPr>
              <a:t>/</a:t>
            </a:r>
            <a:r>
              <a:rPr lang="en-US" sz="1050" dirty="0" err="1">
                <a:latin typeface="Menlo" panose="020B0609030804020204" pitchFamily="49" charset="0"/>
              </a:rPr>
              <a:t>conda.sh</a:t>
            </a:r>
            <a:endParaRPr lang="en-US" sz="1050" dirty="0"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latin typeface="Menlo" panose="020B0609030804020204" pitchFamily="49" charset="0"/>
              </a:rPr>
              <a:t>  </a:t>
            </a:r>
            <a:r>
              <a:rPr lang="en-US" sz="1050" dirty="0" err="1">
                <a:latin typeface="Menlo" panose="020B0609030804020204" pitchFamily="49" charset="0"/>
              </a:rPr>
              <a:t>conda</a:t>
            </a:r>
            <a:r>
              <a:rPr lang="en-US" sz="1050" dirty="0">
                <a:latin typeface="Menlo" panose="020B0609030804020204" pitchFamily="49" charset="0"/>
              </a:rPr>
              <a:t> activate base</a:t>
            </a: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r>
              <a:rPr lang="en-US" sz="1050" dirty="0">
                <a:solidFill>
                  <a:srgbClr val="C586C0"/>
                </a:solidFill>
                <a:latin typeface="Menlo" panose="020B0609030804020204" pitchFamily="49" charset="0"/>
              </a:rPr>
              <a:t>fi</a:t>
            </a:r>
            <a:endParaRPr lang="en-US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228600" indent="-228600">
              <a:buClr>
                <a:srgbClr val="B95905"/>
              </a:buClr>
              <a:buFont typeface="+mj-lt"/>
              <a:buAutoNum type="arabicPeriod"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05711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Accessing Provisioned GPUs from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GPUs that are allocated via SLURM are mapped to </a:t>
            </a:r>
            <a:r>
              <a:rPr lang="en-US" sz="2200" dirty="0" err="1"/>
              <a:t>cuda</a:t>
            </a:r>
            <a:r>
              <a:rPr lang="en-US" sz="2200" dirty="0"/>
              <a:t> indexes starting at zero</a:t>
            </a:r>
          </a:p>
          <a:p>
            <a:endParaRPr lang="en-US" sz="2200" dirty="0"/>
          </a:p>
          <a:p>
            <a:r>
              <a:rPr lang="en-US" sz="2200" dirty="0"/>
              <a:t>You can reference allocated GPUs from code at cuda:0, cuda:1, etc. </a:t>
            </a:r>
          </a:p>
          <a:p>
            <a:endParaRPr lang="en-US" sz="2200" dirty="0"/>
          </a:p>
          <a:p>
            <a:r>
              <a:rPr lang="en-US" sz="2200" dirty="0"/>
              <a:t>Examples: </a:t>
            </a:r>
          </a:p>
          <a:p>
            <a:endParaRPr lang="en-US" sz="2200" dirty="0"/>
          </a:p>
          <a:p>
            <a:r>
              <a:rPr lang="en-US" sz="2200" dirty="0">
                <a:latin typeface="Consolas" panose="020B0609020204030204" pitchFamily="49" charset="0"/>
              </a:rPr>
              <a:t>$ 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--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=gpu:1 -A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1:0:0</a:t>
            </a:r>
          </a:p>
          <a:p>
            <a:r>
              <a:rPr lang="en-US" sz="2200" dirty="0"/>
              <a:t>	Returns node with 1 GPU</a:t>
            </a:r>
          </a:p>
          <a:p>
            <a:r>
              <a:rPr lang="en-US" sz="2200" dirty="0"/>
              <a:t>	Reference as cuda:0</a:t>
            </a:r>
          </a:p>
          <a:p>
            <a:endParaRPr lang="en-US" sz="2200" dirty="0"/>
          </a:p>
          <a:p>
            <a:r>
              <a:rPr lang="en-US" sz="2200" dirty="0">
                <a:latin typeface="Consolas" panose="020B0609020204030204" pitchFamily="49" charset="0"/>
              </a:rPr>
              <a:t>$ </a:t>
            </a:r>
            <a:r>
              <a:rPr lang="en-US" sz="2200" dirty="0" err="1">
                <a:latin typeface="Consolas" panose="020B0609020204030204" pitchFamily="49" charset="0"/>
              </a:rPr>
              <a:t>salloc</a:t>
            </a:r>
            <a:r>
              <a:rPr lang="en-US" sz="2200" dirty="0">
                <a:latin typeface="Consolas" panose="020B0609020204030204" pitchFamily="49" charset="0"/>
              </a:rPr>
              <a:t> -p shared --</a:t>
            </a:r>
            <a:r>
              <a:rPr lang="en-US" sz="2200" dirty="0" err="1">
                <a:latin typeface="Consolas" panose="020B0609020204030204" pitchFamily="49" charset="0"/>
              </a:rPr>
              <a:t>gres</a:t>
            </a:r>
            <a:r>
              <a:rPr lang="en-US" sz="2200" dirty="0">
                <a:latin typeface="Consolas" panose="020B0609020204030204" pitchFamily="49" charset="0"/>
              </a:rPr>
              <a:t>=gpu:2 -A </a:t>
            </a:r>
            <a:r>
              <a:rPr lang="en-US" sz="2200" dirty="0"/>
              <a:t>PROJECTNAME</a:t>
            </a:r>
            <a:r>
              <a:rPr lang="en-US" sz="2200" dirty="0">
                <a:latin typeface="Consolas" panose="020B0609020204030204" pitchFamily="49" charset="0"/>
              </a:rPr>
              <a:t> -t 1:0:0</a:t>
            </a:r>
          </a:p>
          <a:p>
            <a:r>
              <a:rPr lang="en-US" sz="2200" dirty="0"/>
              <a:t>	Returns node with 2 GPUs </a:t>
            </a:r>
          </a:p>
          <a:p>
            <a:r>
              <a:rPr lang="en-US" sz="2200" dirty="0"/>
              <a:t>	Reference as cuda:0 and cuda:1	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106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95905"/>
                </a:solidFill>
                <a:latin typeface="+mn-lt"/>
              </a:rPr>
              <a:t>Research Computing (RC)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E847C-9499-48B6-B8C1-F94140EA8D2C}"/>
              </a:ext>
            </a:extLst>
          </p:cNvPr>
          <p:cNvSpPr txBox="1"/>
          <p:nvPr/>
        </p:nvSpPr>
        <p:spPr>
          <a:xfrm>
            <a:off x="1906290" y="1351508"/>
            <a:ext cx="9980910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Computing, storage, developer tools to support PNNL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hlinkClick r:id="rId2"/>
              </a:rPr>
              <a:t>https://confluence.pnnl.gov/confluence/display/RC/Research+Computing+Wiki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GPU Resources: </a:t>
            </a:r>
            <a:endParaRPr lang="en-US" sz="24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Marianas: 31 node GPU-enabled cluster</a:t>
            </a:r>
            <a:endParaRPr lang="en-US" sz="22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Tonga: DGX-2 system with 16 GPUs</a:t>
            </a:r>
            <a:endParaRPr lang="en-US" sz="22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More info: </a:t>
            </a:r>
            <a:r>
              <a:rPr lang="en-US" sz="2200" dirty="0">
                <a:hlinkClick r:id="rId3"/>
              </a:rPr>
              <a:t>https://confluence.pnnl.gov/confluence/display/RC/HPC+Hardware</a:t>
            </a:r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Support: </a:t>
            </a:r>
            <a:endParaRPr lang="en-US" sz="24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Email: </a:t>
            </a:r>
            <a:r>
              <a:rPr lang="en-US" sz="2200" u="sng" dirty="0">
                <a:ea typeface="+mn-lt"/>
                <a:cs typeface="+mn-lt"/>
                <a:hlinkClick r:id="rId4"/>
              </a:rPr>
              <a:t>RC-Support@pnnl.gov</a:t>
            </a:r>
            <a:endParaRPr lang="en-US" sz="2200" dirty="0">
              <a:ea typeface="+mn-lt"/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One Door: </a:t>
            </a:r>
            <a:r>
              <a:rPr lang="en-US" sz="2200" u="sng" dirty="0">
                <a:hlinkClick r:id="rId5"/>
              </a:rPr>
              <a:t>https://jira.pnnl.gov/jira/servicedesk/customer/portal/4</a:t>
            </a:r>
            <a:endParaRPr lang="en-US" sz="2200" dirty="0"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Reach out to other project staff; others may have faced same issue</a:t>
            </a:r>
            <a:endParaRPr lang="en-US" sz="2200" dirty="0"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Teams workspaces: PROJECTNAME, ML Working Group 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5589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Using Weights and Biases on Research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86921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Running Sweeps</a:t>
            </a:r>
          </a:p>
          <a:p>
            <a:endParaRPr lang="en-US" sz="2200" dirty="0"/>
          </a:p>
          <a:p>
            <a:r>
              <a:rPr lang="en-US" sz="2200" dirty="0"/>
              <a:t>Ensure </a:t>
            </a:r>
            <a:r>
              <a:rPr lang="en-US" sz="2200" dirty="0" err="1">
                <a:latin typeface="Consolas" panose="020B0609020204030204" pitchFamily="49" charset="0"/>
                <a:cs typeface="Courier New" panose="02070309020205020404" pitchFamily="49" charset="0"/>
              </a:rPr>
              <a:t>wandb</a:t>
            </a:r>
            <a:r>
              <a:rPr lang="en-US" sz="2200" dirty="0"/>
              <a:t> client is installed in your environment</a:t>
            </a:r>
          </a:p>
          <a:p>
            <a:endParaRPr lang="en-US" sz="2200" dirty="0"/>
          </a:p>
          <a:p>
            <a:r>
              <a:rPr lang="en-US" sz="2200" dirty="0"/>
              <a:t>Initialize sweep on non-RC computer (</a:t>
            </a:r>
            <a:r>
              <a:rPr lang="en-US" sz="2200" dirty="0" err="1"/>
              <a:t>ohmahgerd</a:t>
            </a:r>
            <a:r>
              <a:rPr lang="en-US" sz="2200" dirty="0"/>
              <a:t>, </a:t>
            </a:r>
            <a:r>
              <a:rPr lang="en-US" sz="2200" dirty="0" err="1"/>
              <a:t>doublerainbow</a:t>
            </a:r>
            <a:r>
              <a:rPr lang="en-US" sz="2200" dirty="0"/>
              <a:t>, etc.): </a:t>
            </a:r>
          </a:p>
          <a:p>
            <a:endParaRPr lang="en-US" sz="2200" dirty="0"/>
          </a:p>
          <a:p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wandb</a:t>
            </a:r>
            <a:r>
              <a:rPr lang="en-US" sz="2000" dirty="0">
                <a:latin typeface="Consolas" panose="020B0609020204030204" pitchFamily="49" charset="0"/>
              </a:rPr>
              <a:t> sweep --project &lt;</a:t>
            </a:r>
            <a:r>
              <a:rPr lang="en-US" sz="2000" dirty="0" err="1">
                <a:latin typeface="Consolas" panose="020B0609020204030204" pitchFamily="49" charset="0"/>
              </a:rPr>
              <a:t>project_name</a:t>
            </a:r>
            <a:r>
              <a:rPr lang="en-US" sz="2000" dirty="0">
                <a:latin typeface="Consolas" panose="020B0609020204030204" pitchFamily="49" charset="0"/>
              </a:rPr>
              <a:t>&gt; &lt;</a:t>
            </a:r>
            <a:r>
              <a:rPr lang="en-US" sz="2000" dirty="0" err="1">
                <a:latin typeface="Consolas" panose="020B0609020204030204" pitchFamily="49" charset="0"/>
              </a:rPr>
              <a:t>sweep_config_filename.yaml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Launch each agent via a SLURM job: </a:t>
            </a:r>
          </a:p>
          <a:p>
            <a:endParaRPr lang="en-US" sz="2200" dirty="0"/>
          </a:p>
          <a:p>
            <a:r>
              <a:rPr lang="en-US" sz="2200" dirty="0"/>
              <a:t>&lt; … &gt;</a:t>
            </a:r>
          </a:p>
          <a:p>
            <a:r>
              <a:rPr lang="en-US" sz="2200" dirty="0" err="1"/>
              <a:t>wandb</a:t>
            </a:r>
            <a:r>
              <a:rPr lang="en-US" sz="2200" dirty="0"/>
              <a:t> agent --count 1 &lt;</a:t>
            </a:r>
            <a:r>
              <a:rPr lang="en-US" sz="2200" dirty="0" err="1"/>
              <a:t>sweep_id</a:t>
            </a:r>
            <a:r>
              <a:rPr lang="en-US" sz="2200" dirty="0"/>
              <a:t>&gt; </a:t>
            </a:r>
          </a:p>
          <a:p>
            <a:r>
              <a:rPr lang="en-US" sz="2200" dirty="0"/>
              <a:t>&lt; … &gt;</a:t>
            </a:r>
          </a:p>
          <a:p>
            <a:endParaRPr lang="en-US" sz="22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D73B779-AF5B-4D1D-94A6-9876D0996D5C}"/>
              </a:ext>
            </a:extLst>
          </p:cNvPr>
          <p:cNvSpPr/>
          <p:nvPr/>
        </p:nvSpPr>
        <p:spPr>
          <a:xfrm rot="16200000">
            <a:off x="3822773" y="5238809"/>
            <a:ext cx="336884" cy="1083416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37C80-12CF-4A37-B987-AA0730FD26C6}"/>
              </a:ext>
            </a:extLst>
          </p:cNvPr>
          <p:cNvSpPr txBox="1"/>
          <p:nvPr/>
        </p:nvSpPr>
        <p:spPr>
          <a:xfrm>
            <a:off x="3568995" y="5963965"/>
            <a:ext cx="703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Ensures only one model will be trained by this agent in this job</a:t>
            </a:r>
          </a:p>
        </p:txBody>
      </p:sp>
    </p:spTree>
    <p:extLst>
      <p:ext uri="{BB962C8B-B14F-4D97-AF65-F5344CB8AC3E}">
        <p14:creationId xmlns:p14="http://schemas.microsoft.com/office/powerpoint/2010/main" val="1289361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0A9B-E686-5246-8F7D-308A688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Account Setup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E847C-9499-48B6-B8C1-F94140EA8D2C}"/>
              </a:ext>
            </a:extLst>
          </p:cNvPr>
          <p:cNvSpPr txBox="1"/>
          <p:nvPr/>
        </p:nvSpPr>
        <p:spPr>
          <a:xfrm>
            <a:off x="1828800" y="1370965"/>
            <a:ext cx="99809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Request Research Computing account on IOPS: </a:t>
            </a:r>
            <a:r>
              <a:rPr lang="en-US" sz="2200" u="sng" dirty="0">
                <a:hlinkClick r:id="rId2"/>
              </a:rPr>
              <a:t>https://confluence.pnnl.gov/confluence/display/RC/Requesting+a+Research+Computing+Account+on+IOPS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Select “pic (Tim Carlson)” under “PNNL COMPUTING RESOURCES”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Contact your project task lead to request to be added to: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PROJECTNAME computing allocation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Enables you to charge your compute time to the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PROJECTNAME QFS share drive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file storage on Research Computing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3994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Verify Account Access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27ABA-1504-4031-A662-6E6C17488953}"/>
              </a:ext>
            </a:extLst>
          </p:cNvPr>
          <p:cNvSpPr/>
          <p:nvPr/>
        </p:nvSpPr>
        <p:spPr>
          <a:xfrm>
            <a:off x="2045776" y="1605294"/>
            <a:ext cx="5034366" cy="1653416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From PNNL computer: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&lt;username&gt;@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marianas.pnl.gov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Opens shell on </a:t>
            </a:r>
            <a:r>
              <a:rPr lang="en-US" dirty="0" err="1"/>
              <a:t>marianas</a:t>
            </a:r>
            <a:r>
              <a:rPr lang="en-US" dirty="0"/>
              <a:t> login node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65D15E5-4AED-4F12-9BA8-64E011AE6D77}"/>
              </a:ext>
            </a:extLst>
          </p:cNvPr>
          <p:cNvSpPr/>
          <p:nvPr/>
        </p:nvSpPr>
        <p:spPr>
          <a:xfrm>
            <a:off x="1914040" y="1370965"/>
            <a:ext cx="3122909" cy="356461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Research Computing Account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39E9F-8A85-4890-82F3-537F0DCE1A32}"/>
              </a:ext>
            </a:extLst>
          </p:cNvPr>
          <p:cNvSpPr/>
          <p:nvPr/>
        </p:nvSpPr>
        <p:spPr>
          <a:xfrm>
            <a:off x="2094308" y="3929278"/>
            <a:ext cx="5138978" cy="2006333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From shell on </a:t>
            </a:r>
            <a:r>
              <a:rPr lang="en-US" dirty="0" err="1"/>
              <a:t>marianas</a:t>
            </a:r>
            <a:r>
              <a:rPr lang="en-US" dirty="0"/>
              <a:t> login node: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 module load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sbank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sbank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balance statement</a:t>
            </a:r>
          </a:p>
          <a:p>
            <a:endParaRPr lang="en-US" dirty="0"/>
          </a:p>
          <a:p>
            <a:r>
              <a:rPr lang="en-US" dirty="0"/>
              <a:t>Verify that “PROJECTNAME” is listed under “Account” 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E6B8254-3114-46ED-8D6C-1D0FF8615F4B}"/>
              </a:ext>
            </a:extLst>
          </p:cNvPr>
          <p:cNvSpPr/>
          <p:nvPr/>
        </p:nvSpPr>
        <p:spPr>
          <a:xfrm>
            <a:off x="1962572" y="3681179"/>
            <a:ext cx="3901413" cy="356461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PROJECTNAME Computing Allocation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31BD99-F108-4DE7-B768-8BB035799A9C}"/>
              </a:ext>
            </a:extLst>
          </p:cNvPr>
          <p:cNvSpPr/>
          <p:nvPr/>
        </p:nvSpPr>
        <p:spPr>
          <a:xfrm>
            <a:off x="7465301" y="2187815"/>
            <a:ext cx="4273373" cy="1511085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From shell on </a:t>
            </a:r>
            <a:r>
              <a:rPr lang="en-US" dirty="0" err="1"/>
              <a:t>marianas</a:t>
            </a:r>
            <a:r>
              <a:rPr lang="en-US" dirty="0"/>
              <a:t> login node: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$ ls /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qfs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/projects/</a:t>
            </a:r>
            <a:r>
              <a:rPr lang="en-US" dirty="0"/>
              <a:t> PROJECTNAME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8E06ECB-BC3A-41DC-B566-06A7F987C10D}"/>
              </a:ext>
            </a:extLst>
          </p:cNvPr>
          <p:cNvSpPr/>
          <p:nvPr/>
        </p:nvSpPr>
        <p:spPr>
          <a:xfrm>
            <a:off x="7615430" y="1831354"/>
            <a:ext cx="3507495" cy="356461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QFS PROJECTNAME Share Drive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596D12EC-DE51-46B7-9D9B-1A609A0D5FF7}"/>
              </a:ext>
            </a:extLst>
          </p:cNvPr>
          <p:cNvSpPr/>
          <p:nvPr/>
        </p:nvSpPr>
        <p:spPr>
          <a:xfrm>
            <a:off x="7465301" y="4028083"/>
            <a:ext cx="4613923" cy="2464792"/>
          </a:xfrm>
          <a:prstGeom prst="borderCallout2">
            <a:avLst>
              <a:gd name="adj1" fmla="val 46024"/>
              <a:gd name="adj2" fmla="val -29"/>
              <a:gd name="adj3" fmla="val -1595"/>
              <a:gd name="adj4" fmla="val -4850"/>
              <a:gd name="adj5" fmla="val -43907"/>
              <a:gd name="adj6" fmla="val -85"/>
            </a:avLst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QFS share drive also accessible from non-RC machines: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(Mac) </a:t>
            </a:r>
            <a:r>
              <a:rPr lang="en-US" dirty="0" err="1">
                <a:solidFill>
                  <a:schemeClr val="tx1"/>
                </a:solidFill>
              </a:rPr>
              <a:t>smb</a:t>
            </a:r>
            <a:r>
              <a:rPr lang="en-US" dirty="0">
                <a:solidFill>
                  <a:schemeClr val="tx1"/>
                </a:solidFill>
              </a:rPr>
              <a:t>://rc-smb1/</a:t>
            </a:r>
            <a:r>
              <a:rPr lang="en-US" dirty="0" err="1">
                <a:solidFill>
                  <a:schemeClr val="tx1"/>
                </a:solidFill>
              </a:rPr>
              <a:t>qprojects</a:t>
            </a:r>
            <a:r>
              <a:rPr lang="en-US" dirty="0">
                <a:solidFill>
                  <a:schemeClr val="tx1"/>
                </a:solidFill>
              </a:rPr>
              <a:t>/PROJECTNAME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(Windows) \\rc-smb1\</a:t>
            </a:r>
            <a:r>
              <a:rPr lang="en-US" dirty="0" err="1">
                <a:solidFill>
                  <a:schemeClr val="tx1"/>
                </a:solidFill>
              </a:rPr>
              <a:t>qprojects</a:t>
            </a:r>
            <a:r>
              <a:rPr lang="en-US" dirty="0">
                <a:solidFill>
                  <a:schemeClr val="tx1"/>
                </a:solidFill>
              </a:rPr>
              <a:t>\PROJECTNAME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(DGX) /</a:t>
            </a:r>
            <a:r>
              <a:rPr lang="en-US" dirty="0" err="1">
                <a:solidFill>
                  <a:schemeClr val="tx1"/>
                </a:solidFill>
              </a:rPr>
              <a:t>qfs</a:t>
            </a:r>
            <a:r>
              <a:rPr lang="en-US" dirty="0">
                <a:solidFill>
                  <a:schemeClr val="tx1"/>
                </a:solidFill>
              </a:rPr>
              <a:t>/projects/PROJECTNAME</a:t>
            </a:r>
          </a:p>
        </p:txBody>
      </p:sp>
    </p:spTree>
    <p:extLst>
      <p:ext uri="{BB962C8B-B14F-4D97-AF65-F5344CB8AC3E}">
        <p14:creationId xmlns:p14="http://schemas.microsoft.com/office/powerpoint/2010/main" val="6146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A Note on File Systems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57D97-F9AC-4ECB-8024-19900B530FE6}"/>
              </a:ext>
            </a:extLst>
          </p:cNvPr>
          <p:cNvSpPr txBox="1"/>
          <p:nvPr/>
        </p:nvSpPr>
        <p:spPr>
          <a:xfrm>
            <a:off x="1828800" y="1245925"/>
            <a:ext cx="99809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When your RC account is provisioned, you also receive a QFS user file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On both the RC and the DGX machines, your Linux home directory ($HOME) is a mount of this file share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This maps as follows: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Marianas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/</a:t>
            </a:r>
            <a:r>
              <a:rPr lang="en-US" sz="2000" err="1">
                <a:latin typeface="Consolas" panose="020B0609020204030204" pitchFamily="49" charset="0"/>
              </a:rPr>
              <a:t>qfs</a:t>
            </a:r>
            <a:r>
              <a:rPr lang="en-US" sz="2000">
                <a:latin typeface="Consolas" panose="020B0609020204030204" pitchFamily="49" charset="0"/>
              </a:rPr>
              <a:t>/people/&lt;username&gt;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/people/&lt;username&gt;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DGX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/home/&lt;username&gt;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Non-RC computers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(Mac)     smb://rc-smb1/qpeople/&lt;username&gt;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>
                <a:latin typeface="Consolas" panose="020B0609020204030204" pitchFamily="49" charset="0"/>
              </a:rPr>
              <a:t>(Windows) \\rc-smb1\qpeople\&lt;username&gt;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10FC59-CC04-49E2-81E4-D27AB090E345}"/>
              </a:ext>
            </a:extLst>
          </p:cNvPr>
          <p:cNvSpPr/>
          <p:nvPr/>
        </p:nvSpPr>
        <p:spPr>
          <a:xfrm>
            <a:off x="7745525" y="2823543"/>
            <a:ext cx="3266351" cy="82891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Your QFS user file share has storage limit of 400GB</a:t>
            </a:r>
          </a:p>
        </p:txBody>
      </p:sp>
    </p:spTree>
    <p:extLst>
      <p:ext uri="{BB962C8B-B14F-4D97-AF65-F5344CB8AC3E}">
        <p14:creationId xmlns:p14="http://schemas.microsoft.com/office/powerpoint/2010/main" val="1406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Requesting RC GPU Resources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28800" y="1245925"/>
            <a:ext cx="9980908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Computing resources are allocated using the SLURM queuing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Time is charged by GPU usage and is charged per GPU per hour</a:t>
            </a:r>
            <a:endParaRPr lang="en-US" sz="2200" dirty="0">
              <a:cs typeface="Calibri"/>
            </a:endParaRP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Requests for resources can be made from the </a:t>
            </a:r>
            <a:r>
              <a:rPr lang="en-US" sz="2200" dirty="0" err="1"/>
              <a:t>marianas</a:t>
            </a:r>
            <a:r>
              <a:rPr lang="en-US" sz="2200" dirty="0"/>
              <a:t> login node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 at: </a:t>
            </a:r>
            <a:r>
              <a:rPr lang="en-US" sz="2000" dirty="0">
                <a:latin typeface="Consolas"/>
              </a:rPr>
              <a:t>$ </a:t>
            </a:r>
            <a:r>
              <a:rPr lang="en-US" sz="2000" dirty="0" err="1">
                <a:latin typeface="Consolas"/>
              </a:rPr>
              <a:t>ssh</a:t>
            </a:r>
            <a:r>
              <a:rPr lang="en-US" sz="2000" dirty="0">
                <a:latin typeface="Consolas"/>
              </a:rPr>
              <a:t> &lt;username&gt;@</a:t>
            </a:r>
            <a:r>
              <a:rPr lang="en-US" sz="2000" dirty="0" err="1">
                <a:latin typeface="Consolas"/>
              </a:rPr>
              <a:t>marianas.pnl.gov</a:t>
            </a:r>
            <a:endParaRPr lang="en-US" sz="2000" dirty="0"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Do not perform computationally intensive tasks (e.g., model training) on login node.  </a:t>
            </a:r>
            <a:endParaRPr lang="en-US" sz="22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/>
              <a:t>NOTE:</a:t>
            </a:r>
            <a:r>
              <a:rPr lang="en-US" sz="2200" dirty="0"/>
              <a:t>    Research Computing is </a:t>
            </a:r>
            <a:r>
              <a:rPr lang="en-US" sz="2200" i="1" dirty="0"/>
              <a:t>not</a:t>
            </a:r>
            <a:r>
              <a:rPr lang="en-US" sz="2200" dirty="0"/>
              <a:t> an unlimited resource</a:t>
            </a:r>
            <a:endParaRPr lang="en-US" sz="2200" dirty="0">
              <a:cs typeface="Calibri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All resources are shared across the entire Lab</a:t>
            </a:r>
            <a:endParaRPr lang="en-US" sz="2000" dirty="0">
              <a:cs typeface="Calibri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Consider other staff when determining how many jobs to submit / resources to request</a:t>
            </a:r>
            <a:endParaRPr lang="en-US" dirty="0">
              <a:cs typeface="Calibri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Each project allocation (charge account) is limited to 60 concurrent jobs </a:t>
            </a:r>
            <a:endParaRPr lang="en-US" sz="2000" dirty="0">
              <a:cs typeface="Calibri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The collective jobs from all project staff at any one time must fit within this limit</a:t>
            </a:r>
            <a:endParaRPr lang="en-US" dirty="0">
              <a:cs typeface="Calibri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54589DD9-C535-41CD-BE24-FD68F6748365}"/>
              </a:ext>
            </a:extLst>
          </p:cNvPr>
          <p:cNvSpPr/>
          <p:nvPr/>
        </p:nvSpPr>
        <p:spPr>
          <a:xfrm>
            <a:off x="1817077" y="3228483"/>
            <a:ext cx="1273908" cy="443523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NOTE: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A98ADD8-2ADD-4395-8329-5CB091510D93}"/>
              </a:ext>
            </a:extLst>
          </p:cNvPr>
          <p:cNvSpPr/>
          <p:nvPr/>
        </p:nvSpPr>
        <p:spPr>
          <a:xfrm>
            <a:off x="1828800" y="4225715"/>
            <a:ext cx="1273908" cy="443523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60787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SLURM Commands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2A7C6-B513-437B-A254-EE59476C5725}"/>
              </a:ext>
            </a:extLst>
          </p:cNvPr>
          <p:cNvSpPr txBox="1"/>
          <p:nvPr/>
        </p:nvSpPr>
        <p:spPr>
          <a:xfrm>
            <a:off x="1873938" y="1146279"/>
            <a:ext cx="9309875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200">
              <a:latin typeface="Consolas" panose="020B0609020204030204" pitchFamily="49" charset="0"/>
            </a:endParaRPr>
          </a:p>
          <a:p>
            <a:r>
              <a:rPr lang="en-US" sz="2200" err="1">
                <a:latin typeface="Consolas"/>
              </a:rPr>
              <a:t>salloc</a:t>
            </a:r>
            <a:r>
              <a:rPr lang="en-US" sz="2200">
                <a:latin typeface="Consolas"/>
              </a:rPr>
              <a:t> : </a:t>
            </a:r>
            <a:r>
              <a:rPr lang="en-US" sz="2200"/>
              <a:t>request </a:t>
            </a:r>
            <a:r>
              <a:rPr lang="en-US" sz="2200" err="1"/>
              <a:t>slurm</a:t>
            </a:r>
            <a:r>
              <a:rPr lang="en-US" sz="2200"/>
              <a:t> resources  </a:t>
            </a:r>
            <a:endParaRPr lang="en-US" sz="2200">
              <a:cs typeface="Calibri"/>
            </a:endParaRPr>
          </a:p>
          <a:p>
            <a:r>
              <a:rPr lang="en-US" sz="2200">
                <a:latin typeface="Consolas"/>
              </a:rPr>
              <a:t>	   </a:t>
            </a:r>
            <a:r>
              <a:rPr lang="en-US" sz="2200"/>
              <a:t>(Default behavior will return shell to resources </a:t>
            </a:r>
            <a:endParaRPr lang="en-US" sz="2200">
              <a:cs typeface="Calibri"/>
            </a:endParaRPr>
          </a:p>
          <a:p>
            <a:r>
              <a:rPr lang="en-US" sz="2200"/>
              <a:t>                        if no additional command is provided) </a:t>
            </a:r>
            <a:endParaRPr lang="en-US" sz="2200">
              <a:cs typeface="Calibri"/>
            </a:endParaRPr>
          </a:p>
          <a:p>
            <a:endParaRPr lang="en-US" sz="2200">
              <a:latin typeface="Consolas" panose="020B0609020204030204" pitchFamily="49" charset="0"/>
            </a:endParaRPr>
          </a:p>
          <a:p>
            <a:r>
              <a:rPr lang="en-US" sz="2200" err="1">
                <a:latin typeface="Consolas"/>
              </a:rPr>
              <a:t>squeue</a:t>
            </a:r>
            <a:r>
              <a:rPr lang="en-US" sz="2200">
                <a:latin typeface="Consolas"/>
              </a:rPr>
              <a:t> : </a:t>
            </a:r>
            <a:r>
              <a:rPr lang="en-US" sz="2200"/>
              <a:t>view jobs in scheduling queue </a:t>
            </a:r>
            <a:endParaRPr lang="en-US" sz="2200">
              <a:cs typeface="Calibri"/>
            </a:endParaRPr>
          </a:p>
          <a:p>
            <a:r>
              <a:rPr lang="en-US" sz="2200">
                <a:latin typeface="Consolas"/>
              </a:rPr>
              <a:t>         </a:t>
            </a:r>
            <a:r>
              <a:rPr lang="en-US" sz="2200"/>
              <a:t>(add </a:t>
            </a:r>
            <a:r>
              <a:rPr lang="en-US" sz="2200">
                <a:latin typeface="Consolas"/>
              </a:rPr>
              <a:t>‘-u &lt;username&gt;’ </a:t>
            </a:r>
            <a:r>
              <a:rPr lang="en-US" sz="2200"/>
              <a:t>to view your submitted jobs) </a:t>
            </a:r>
            <a:endParaRPr lang="en-US" sz="2200">
              <a:cs typeface="Calibri"/>
            </a:endParaRPr>
          </a:p>
          <a:p>
            <a:r>
              <a:rPr lang="en-US" sz="2200">
                <a:latin typeface="Consolas"/>
              </a:rPr>
              <a:t>	   </a:t>
            </a:r>
            <a:r>
              <a:rPr lang="en-US" sz="2200"/>
              <a:t>(use </a:t>
            </a:r>
            <a:r>
              <a:rPr lang="en-US" sz="2200">
                <a:latin typeface="Consolas"/>
              </a:rPr>
              <a:t>‘watch </a:t>
            </a:r>
            <a:r>
              <a:rPr lang="en-US" sz="2200" err="1">
                <a:latin typeface="Consolas"/>
              </a:rPr>
              <a:t>squeue</a:t>
            </a:r>
            <a:r>
              <a:rPr lang="en-US" sz="2200">
                <a:latin typeface="Consolas"/>
              </a:rPr>
              <a:t> –u &lt;username&gt;’ </a:t>
            </a:r>
            <a:r>
              <a:rPr lang="en-US" sz="2200"/>
              <a:t>to monitor queue) </a:t>
            </a:r>
            <a:endParaRPr lang="en-US" sz="2200">
              <a:cs typeface="Calibri"/>
            </a:endParaRPr>
          </a:p>
          <a:p>
            <a:endParaRPr lang="en-US" sz="2200"/>
          </a:p>
          <a:p>
            <a:r>
              <a:rPr lang="en-US" sz="2200" err="1">
                <a:latin typeface="Consolas"/>
              </a:rPr>
              <a:t>sbatch</a:t>
            </a:r>
            <a:r>
              <a:rPr lang="en-US" sz="2200">
                <a:latin typeface="Consolas"/>
              </a:rPr>
              <a:t> &lt;</a:t>
            </a:r>
            <a:r>
              <a:rPr lang="en-US" sz="2200" err="1">
                <a:latin typeface="Consolas"/>
              </a:rPr>
              <a:t>slurm_script_filename</a:t>
            </a:r>
            <a:r>
              <a:rPr lang="en-US" sz="2200">
                <a:latin typeface="Consolas"/>
              </a:rPr>
              <a:t>&gt; </a:t>
            </a:r>
            <a:r>
              <a:rPr lang="en-US" sz="2200"/>
              <a:t>: submit your job file</a:t>
            </a:r>
            <a:endParaRPr lang="en-US" sz="2200">
              <a:cs typeface="Calibri"/>
            </a:endParaRPr>
          </a:p>
          <a:p>
            <a:endParaRPr lang="en-US" sz="2200"/>
          </a:p>
          <a:p>
            <a:r>
              <a:rPr lang="en-US" sz="2200" err="1">
                <a:latin typeface="Consolas"/>
              </a:rPr>
              <a:t>scancel</a:t>
            </a:r>
            <a:r>
              <a:rPr lang="en-US" sz="2200">
                <a:latin typeface="Consolas"/>
              </a:rPr>
              <a:t> &lt;</a:t>
            </a:r>
            <a:r>
              <a:rPr lang="en-US" sz="2200" err="1">
                <a:latin typeface="Consolas"/>
              </a:rPr>
              <a:t>job_id</a:t>
            </a:r>
            <a:r>
              <a:rPr lang="en-US" sz="2200">
                <a:latin typeface="Consolas"/>
              </a:rPr>
              <a:t>&gt; </a:t>
            </a:r>
            <a:r>
              <a:rPr lang="en-US" sz="2200"/>
              <a:t>: cancel a running job</a:t>
            </a: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r>
              <a:rPr lang="en-US" sz="2200" err="1">
                <a:latin typeface="Consolas"/>
                <a:cs typeface="Calibri"/>
              </a:rPr>
              <a:t>sinfo</a:t>
            </a:r>
            <a:r>
              <a:rPr lang="en-US" sz="2200">
                <a:latin typeface="Consolas"/>
                <a:cs typeface="Calibri"/>
              </a:rPr>
              <a:t> </a:t>
            </a:r>
            <a:r>
              <a:rPr lang="en-US" sz="2200">
                <a:cs typeface="Calibri"/>
              </a:rPr>
              <a:t>: lists all resources and availability 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914B3-917F-4999-B972-39854C9C03C4}"/>
              </a:ext>
            </a:extLst>
          </p:cNvPr>
          <p:cNvSpPr txBox="1"/>
          <p:nvPr/>
        </p:nvSpPr>
        <p:spPr>
          <a:xfrm>
            <a:off x="3126154" y="5935840"/>
            <a:ext cx="885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Additional SLURM Reference: </a:t>
            </a:r>
            <a:r>
              <a:rPr lang="en-US">
                <a:hlinkClick r:id="rId2"/>
              </a:rPr>
              <a:t>https://slurm.schedmd.com/quickstart.html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C363-2428-479F-A38C-2658E59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B95905"/>
                </a:solidFill>
                <a:latin typeface="+mn-lt"/>
              </a:rPr>
              <a:t>Node Use: Interactive vs. Job Submission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BA993-5826-4D9B-B44D-7C1A952B0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EE58F2-C6E9-584E-A418-3884D20826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BF70F-F144-4C65-9135-24E53B070B4A}"/>
              </a:ext>
            </a:extLst>
          </p:cNvPr>
          <p:cNvSpPr txBox="1"/>
          <p:nvPr/>
        </p:nvSpPr>
        <p:spPr>
          <a:xfrm>
            <a:off x="2693478" y="2364604"/>
            <a:ext cx="3402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/>
              <a:t>Request resource and open remote shell to compute node</a:t>
            </a:r>
          </a:p>
          <a:p>
            <a:pPr lvl="0"/>
            <a:endParaRPr lang="en-US" sz="2000"/>
          </a:p>
          <a:p>
            <a:pPr lvl="0"/>
            <a:r>
              <a:rPr lang="en-US" sz="2000"/>
              <a:t>Use sparingly for initial testing and short experiments where you need to be in the loop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C3D20-239C-4458-BC2D-7C7BEDBDDDF7}"/>
              </a:ext>
            </a:extLst>
          </p:cNvPr>
          <p:cNvSpPr txBox="1"/>
          <p:nvPr/>
        </p:nvSpPr>
        <p:spPr>
          <a:xfrm>
            <a:off x="7038831" y="2364604"/>
            <a:ext cx="3269662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/>
            <a:r>
              <a:rPr lang="en-US" sz="2000"/>
              <a:t>Write script to run</a:t>
            </a:r>
          </a:p>
          <a:p>
            <a:pPr lvl="0"/>
            <a:endParaRPr lang="en-US" sz="2000"/>
          </a:p>
          <a:p>
            <a:pPr lvl="0"/>
            <a:r>
              <a:rPr lang="en-US" sz="2000"/>
              <a:t>Specify resource request</a:t>
            </a:r>
            <a:endParaRPr lang="en-US" sz="2000">
              <a:cs typeface="Calibri"/>
            </a:endParaRPr>
          </a:p>
          <a:p>
            <a:pPr lvl="0"/>
            <a:endParaRPr lang="en-US" sz="2000"/>
          </a:p>
          <a:p>
            <a:pPr lvl="0"/>
            <a:r>
              <a:rPr lang="en-US" sz="2000"/>
              <a:t>Submit job to queue</a:t>
            </a:r>
            <a:endParaRPr lang="en-US" sz="2000">
              <a:cs typeface="Calibri"/>
            </a:endParaRPr>
          </a:p>
          <a:p>
            <a:pPr lvl="0"/>
            <a:endParaRPr lang="en-US" sz="2000"/>
          </a:p>
          <a:p>
            <a:r>
              <a:rPr lang="en-US" sz="2000"/>
              <a:t>Useful for: </a:t>
            </a:r>
            <a:endParaRPr lang="en-US" sz="2000">
              <a:cs typeface="Calibri"/>
            </a:endParaRPr>
          </a:p>
          <a:p>
            <a:pPr lvl="1"/>
            <a:r>
              <a:rPr lang="en-US" sz="2000"/>
              <a:t>Hyperparameter tuning</a:t>
            </a:r>
            <a:endParaRPr lang="en-US" sz="2000">
              <a:cs typeface="Calibri"/>
            </a:endParaRPr>
          </a:p>
          <a:p>
            <a:pPr lvl="1"/>
            <a:r>
              <a:rPr lang="en-US" sz="2000"/>
              <a:t>Testing and evaluations</a:t>
            </a:r>
            <a:endParaRPr lang="en-US" sz="2000">
              <a:cs typeface="Calibri"/>
            </a:endParaRPr>
          </a:p>
          <a:p>
            <a:pPr lvl="1"/>
            <a:r>
              <a:rPr lang="en-US" sz="2000"/>
              <a:t>Long duration operations</a:t>
            </a:r>
            <a:endParaRPr lang="en-US" sz="2000">
              <a:cs typeface="Calibri"/>
            </a:endParaRPr>
          </a:p>
          <a:p>
            <a:pPr lvl="1"/>
            <a:r>
              <a:rPr lang="en-US" sz="2000">
                <a:cs typeface="Calibri"/>
              </a:rPr>
              <a:t>Most experiments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461502-2156-473E-9843-ACCD35180592}"/>
              </a:ext>
            </a:extLst>
          </p:cNvPr>
          <p:cNvSpPr/>
          <p:nvPr/>
        </p:nvSpPr>
        <p:spPr>
          <a:xfrm>
            <a:off x="2959201" y="1731680"/>
            <a:ext cx="2469662" cy="461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Interactive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AC334-B9D0-47C5-B2CC-707705533F6C}"/>
              </a:ext>
            </a:extLst>
          </p:cNvPr>
          <p:cNvSpPr/>
          <p:nvPr/>
        </p:nvSpPr>
        <p:spPr>
          <a:xfrm>
            <a:off x="7316279" y="1731680"/>
            <a:ext cx="2469662" cy="4611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Job Submission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325E1A-C241-44EB-B42B-88417A6476FB}"/>
              </a:ext>
            </a:extLst>
          </p:cNvPr>
          <p:cNvCxnSpPr/>
          <p:nvPr/>
        </p:nvCxnSpPr>
        <p:spPr>
          <a:xfrm>
            <a:off x="6557108" y="2922950"/>
            <a:ext cx="0" cy="17740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4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E_Presentation_Template_03-19-2020" id="{A81172A3-92FE-465A-BAE7-1601D233AB66}" vid="{F3FD7C88-9D37-4255-83C5-2A8BA95E6E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f724d2b-e2f9-4a8f-b802-213facd0d833">
      <UserInfo>
        <DisplayName>New, Zachary D</DisplayName>
        <AccountId>35</AccountId>
        <AccountType/>
      </UserInfo>
      <UserInfo>
        <DisplayName>Jurrus, Elizabeth R</DisplayName>
        <AccountId>12</AccountId>
        <AccountType/>
      </UserInfo>
      <UserInfo>
        <DisplayName>McGarrah, Eric J</DisplayName>
        <AccountId>29</AccountId>
        <AccountType/>
      </UserInfo>
    </SharedWithUsers>
    <TaxCatchAll xmlns="5cece13e-3376-4417-9525-be60b11a89a8" xsi:nil="true"/>
    <lcf76f155ced4ddcb4097134ff3c332f xmlns="7fb6681c-187f-4789-8c9a-6fec9e77e5b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7B6D696ADE28429F219A148A6DF477" ma:contentTypeVersion="12" ma:contentTypeDescription="Create a new document." ma:contentTypeScope="" ma:versionID="3bfa1c59590a3b305b1240a6e00b97a6">
  <xsd:schema xmlns:xsd="http://www.w3.org/2001/XMLSchema" xmlns:xs="http://www.w3.org/2001/XMLSchema" xmlns:p="http://schemas.microsoft.com/office/2006/metadata/properties" xmlns:ns2="7fb6681c-187f-4789-8c9a-6fec9e77e5b2" xmlns:ns3="2f724d2b-e2f9-4a8f-b802-213facd0d833" xmlns:ns4="5cece13e-3376-4417-9525-be60b11a89a8" targetNamespace="http://schemas.microsoft.com/office/2006/metadata/properties" ma:root="true" ma:fieldsID="ad4a9003383199d00a0a0564fef62d52" ns2:_="" ns3:_="" ns4:_="">
    <xsd:import namespace="7fb6681c-187f-4789-8c9a-6fec9e77e5b2"/>
    <xsd:import namespace="2f724d2b-e2f9-4a8f-b802-213facd0d833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6681c-187f-4789-8c9a-6fec9e77e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24d2b-e2f9-4a8f-b802-213facd0d8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abd86c4-a26c-4086-be8c-69f224879bb0}" ma:internalName="TaxCatchAll" ma:showField="CatchAllData" ma:web="2f724d2b-e2f9-4a8f-b802-213facd0d8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2492E6-F9AB-4527-9633-98205896C395}">
  <ds:schemaRefs>
    <ds:schemaRef ds:uri="http://purl.org/dc/dcmitype/"/>
    <ds:schemaRef ds:uri="http://purl.org/dc/elements/1.1/"/>
    <ds:schemaRef ds:uri="http://purl.org/dc/terms/"/>
    <ds:schemaRef ds:uri="2f724d2b-e2f9-4a8f-b802-213facd0d833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5cece13e-3376-4417-9525-be60b11a89a8"/>
    <ds:schemaRef ds:uri="http://schemas.openxmlformats.org/package/2006/metadata/core-properties"/>
    <ds:schemaRef ds:uri="7fb6681c-187f-4789-8c9a-6fec9e77e5b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02A55FF-E8A7-4F85-8FBD-6B06651B94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DFE715-CF98-4C5D-9FBF-749106BA7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b6681c-187f-4789-8c9a-6fec9e77e5b2"/>
    <ds:schemaRef ds:uri="2f724d2b-e2f9-4a8f-b802-213facd0d833"/>
    <ds:schemaRef ds:uri="5cece13e-3376-4417-9525-be60b11a89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MAGE_Presentation_Template_03-24-2020</Template>
  <TotalTime>36</TotalTime>
  <Words>3369</Words>
  <Application>Microsoft Macintosh PowerPoint</Application>
  <PresentationFormat>Widescreen</PresentationFormat>
  <Paragraphs>572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Menlo</vt:lpstr>
      <vt:lpstr>Office Theme</vt:lpstr>
      <vt:lpstr>Using Research Computing GPU Resources</vt:lpstr>
      <vt:lpstr>Outline</vt:lpstr>
      <vt:lpstr>Research Computing (RC)</vt:lpstr>
      <vt:lpstr>Account Setup </vt:lpstr>
      <vt:lpstr>Verify Account Access</vt:lpstr>
      <vt:lpstr>A Note on File Systems </vt:lpstr>
      <vt:lpstr>Requesting RC GPU Resources </vt:lpstr>
      <vt:lpstr>SLURM Commands </vt:lpstr>
      <vt:lpstr>Node Use: Interactive vs. Job Submission</vt:lpstr>
      <vt:lpstr>Interactive Mode: Preserve Session Before Requesting Resources </vt:lpstr>
      <vt:lpstr>Interactive Mode: Requesting Resources </vt:lpstr>
      <vt:lpstr>Interactive Mode: Requesting Resources </vt:lpstr>
      <vt:lpstr>Interactive Mode: Requesting Resources </vt:lpstr>
      <vt:lpstr>Interactive Mode: Requesting Resources </vt:lpstr>
      <vt:lpstr>Interactive Mode: Requesting Resources </vt:lpstr>
      <vt:lpstr>Interactive Mode: Requesting Resources </vt:lpstr>
      <vt:lpstr>Considerations Regarding Time </vt:lpstr>
      <vt:lpstr>Estimating Job Execution Time </vt:lpstr>
      <vt:lpstr>Interactive Mode: Accessing Resources </vt:lpstr>
      <vt:lpstr>Interactive Mode: Using Modules</vt:lpstr>
      <vt:lpstr>Interactive Mode: Using Modules</vt:lpstr>
      <vt:lpstr>Interactive Mode: Setting up Environment </vt:lpstr>
      <vt:lpstr>Interactive Mode: Activating Environment </vt:lpstr>
      <vt:lpstr>Interactive Mode: Setting up Port Forwarding Tunnel  </vt:lpstr>
      <vt:lpstr>Job Submission (Non-interactive Mode)   </vt:lpstr>
      <vt:lpstr>Example SLURM Job File</vt:lpstr>
      <vt:lpstr>Submit and Monitor Job   </vt:lpstr>
      <vt:lpstr>PowerPoint Presentation</vt:lpstr>
      <vt:lpstr>Accessing Provisioned GPUs from Code</vt:lpstr>
      <vt:lpstr>Using Weights and Biases on Research Computing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McGarrah, Eric J</dc:creator>
  <cp:lastModifiedBy>Jensen, Matt</cp:lastModifiedBy>
  <cp:revision>15</cp:revision>
  <dcterms:created xsi:type="dcterms:W3CDTF">2020-05-19T14:09:52Z</dcterms:created>
  <dcterms:modified xsi:type="dcterms:W3CDTF">2024-07-18T19:31:40Z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0x0101004F7B6D696ADE28429F219A148A6DF477</vt:lpwstr>
  </property>
  <property fmtid="{D5CDD505-2E9C-101B-9397-08002B2CF9AE}" pid="3" name="MediaServiceImageTags">
    <vt:lpwstr/>
  </property>
</Properties>
</file>