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1pPr>
    <a:lvl2pPr marL="0" marR="0" indent="1316736"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2pPr>
    <a:lvl3pPr marL="0" marR="0" indent="2633472"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3pPr>
    <a:lvl4pPr marL="0" marR="0" indent="3950208"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4pPr>
    <a:lvl5pPr marL="0" marR="0" indent="5266944"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5pPr>
    <a:lvl6pPr marL="0" marR="0" indent="658368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6pPr>
    <a:lvl7pPr marL="0" marR="0" indent="7900416"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7pPr>
    <a:lvl8pPr marL="0" marR="0" indent="9217152"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8pPr>
    <a:lvl9pPr marL="0" marR="0" indent="10533888"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CCAD4"/>
          </a:solidFill>
        </a:fill>
      </a:tcStyle>
    </a:wholeTbl>
    <a:band2H>
      <a:tcTxStyle/>
      <a:tcStyle>
        <a:tcBdr/>
        <a:fill>
          <a:solidFill>
            <a:srgbClr val="E7E6EB"/>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Ref idx="maj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6D6D6"/>
          </a:solidFill>
        </a:fill>
      </a:tcStyle>
    </a:wholeTbl>
    <a:band2H>
      <a:tcTxStyle/>
      <a:tcStyle>
        <a:tcBdr/>
        <a:fill>
          <a:solidFill>
            <a:srgbClr val="EBEBEB"/>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Row>
  </a:tblStyle>
  <a:tblStyle styleId="{EEE7283C-3CF3-47DC-8721-378D4A62B228}" styleName="">
    <a:tblBg/>
    <a:wholeTbl>
      <a:tcTxStyle b="off" i="off">
        <a:fontRef idx="maj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6D6D6"/>
          </a:solidFill>
        </a:fill>
      </a:tcStyle>
    </a:wholeTbl>
    <a:band2H>
      <a:tcTxStyle/>
      <a:tcStyle>
        <a:tcBdr/>
        <a:fill>
          <a:solidFill>
            <a:srgbClr val="EBEBEB"/>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solidFill>
        </a:fill>
      </a:tcStyle>
    </a:firstRow>
  </a:tblStyle>
  <a:tblStyle styleId="{CF821DB8-F4EB-4A41-A1BA-3FCAFE7338EE}" styleName="">
    <a:tblBg/>
    <a:wholeTbl>
      <a:tcTxStyle b="off" i="off">
        <a:fontRef idx="major">
          <a:srgbClr val="33006F"/>
        </a:fontRef>
        <a:srgbClr val="33006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6EB"/>
          </a:solidFill>
        </a:fill>
      </a:tcStyle>
    </a:wholeTbl>
    <a:band2H>
      <a:tcTxStyle/>
      <a:tcStyle>
        <a:tcBdr/>
        <a:fill>
          <a:solidFill>
            <a:schemeClr val="accent2"/>
          </a:solidFill>
        </a:fill>
      </a:tcStyle>
    </a:band2H>
    <a:firstCol>
      <a:tcTxStyle b="on" i="off">
        <a:fontRef idx="major">
          <a:schemeClr val="accent2"/>
        </a:fontRef>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3006F"/>
        </a:fontRef>
        <a:srgbClr val="33006F"/>
      </a:tcTxStyle>
      <a:tcStyle>
        <a:tcBdr>
          <a:left>
            <a:ln w="12700" cap="flat">
              <a:noFill/>
              <a:miter lim="400000"/>
            </a:ln>
          </a:left>
          <a:right>
            <a:ln w="12700" cap="flat">
              <a:noFill/>
              <a:miter lim="400000"/>
            </a:ln>
          </a:right>
          <a:top>
            <a:ln w="50800" cap="flat">
              <a:solidFill>
                <a:srgbClr val="33006F"/>
              </a:solidFill>
              <a:prstDash val="solid"/>
              <a:round/>
            </a:ln>
          </a:top>
          <a:bottom>
            <a:ln w="25400" cap="flat">
              <a:solidFill>
                <a:srgbClr val="33006F"/>
              </a:solidFill>
              <a:prstDash val="solid"/>
              <a:round/>
            </a:ln>
          </a:bottom>
          <a:insideH>
            <a:ln w="12700" cap="flat">
              <a:noFill/>
              <a:miter lim="400000"/>
            </a:ln>
          </a:insideH>
          <a:insideV>
            <a:ln w="12700" cap="flat">
              <a:noFill/>
              <a:miter lim="400000"/>
            </a:ln>
          </a:insideV>
        </a:tcBdr>
        <a:fill>
          <a:solidFill>
            <a:schemeClr val="accent2"/>
          </a:solidFill>
        </a:fill>
      </a:tcStyle>
    </a:lastRow>
    <a:firstRow>
      <a:tcTxStyle b="on" i="off">
        <a:fontRef idx="major">
          <a:schemeClr val="accent2"/>
        </a:fontRef>
        <a:schemeClr val="accent2"/>
      </a:tcTxStyle>
      <a:tcStyle>
        <a:tcBdr>
          <a:left>
            <a:ln w="12700" cap="flat">
              <a:noFill/>
              <a:miter lim="400000"/>
            </a:ln>
          </a:left>
          <a:right>
            <a:ln w="12700" cap="flat">
              <a:noFill/>
              <a:miter lim="400000"/>
            </a:ln>
          </a:right>
          <a:top>
            <a:ln w="25400" cap="flat">
              <a:solidFill>
                <a:srgbClr val="33006F"/>
              </a:solidFill>
              <a:prstDash val="solid"/>
              <a:round/>
            </a:ln>
          </a:top>
          <a:bottom>
            <a:ln w="25400" cap="flat">
              <a:solidFill>
                <a:srgbClr val="33006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3006F"/>
        </a:fontRef>
        <a:srgbClr val="33006F"/>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CCAD4"/>
          </a:solidFill>
        </a:fill>
      </a:tcStyle>
    </a:wholeTbl>
    <a:band2H>
      <a:tcTxStyle/>
      <a:tcStyle>
        <a:tcBdr/>
        <a:fill>
          <a:solidFill>
            <a:srgbClr val="E7E6EB"/>
          </a:solidFill>
        </a:fill>
      </a:tcStyle>
    </a:band2H>
    <a:firstCol>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firstCol>
    <a:la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lastRow>
    <a:firstRow>
      <a:tcTxStyle b="on" i="off">
        <a:fontRef idx="major">
          <a:schemeClr val="accent2"/>
        </a:fontRef>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33006F"/>
          </a:solidFill>
        </a:fill>
      </a:tcStyle>
    </a:firstRow>
  </a:tblStyle>
  <a:tblStyle styleId="{2708684C-4D16-4618-839F-0558EEFCDFE6}" styleName="">
    <a:tblBg/>
    <a:wholeTbl>
      <a:tcTxStyle b="off" i="off">
        <a:fontRef idx="maj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solidFill>
            <a:srgbClr val="33006F">
              <a:alpha val="20000"/>
            </a:srgbClr>
          </a:solidFill>
        </a:fill>
      </a:tcStyle>
    </a:wholeTbl>
    <a:band2H>
      <a:tcTxStyle/>
      <a:tcStyle>
        <a:tcBdr/>
        <a:fill>
          <a:solidFill>
            <a:srgbClr val="FFFFFF"/>
          </a:solidFill>
        </a:fill>
      </a:tcStyle>
    </a:band2H>
    <a:firstCol>
      <a:tcTxStyle b="on" i="off">
        <a:fontRef idx="maj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solidFill>
            <a:srgbClr val="33006F">
              <a:alpha val="20000"/>
            </a:srgbClr>
          </a:solidFill>
        </a:fill>
      </a:tcStyle>
    </a:firstCol>
    <a:lastRow>
      <a:tcTxStyle b="on" i="off">
        <a:fontRef idx="maj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50800" cap="flat">
              <a:solidFill>
                <a:srgbClr val="33006F"/>
              </a:solidFill>
              <a:prstDash val="solid"/>
              <a:round/>
            </a:ln>
          </a:top>
          <a:bottom>
            <a:ln w="127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noFill/>
        </a:fill>
      </a:tcStyle>
    </a:lastRow>
    <a:firstRow>
      <a:tcTxStyle b="on" i="off">
        <a:fontRef idx="major">
          <a:srgbClr val="33006F"/>
        </a:fontRef>
        <a:srgbClr val="33006F"/>
      </a:tcTxStyle>
      <a:tcStyle>
        <a:tcBdr>
          <a:left>
            <a:ln w="12700" cap="flat">
              <a:solidFill>
                <a:srgbClr val="33006F"/>
              </a:solidFill>
              <a:prstDash val="solid"/>
              <a:round/>
            </a:ln>
          </a:left>
          <a:right>
            <a:ln w="12700" cap="flat">
              <a:solidFill>
                <a:srgbClr val="33006F"/>
              </a:solidFill>
              <a:prstDash val="solid"/>
              <a:round/>
            </a:ln>
          </a:right>
          <a:top>
            <a:ln w="12700" cap="flat">
              <a:solidFill>
                <a:srgbClr val="33006F"/>
              </a:solidFill>
              <a:prstDash val="solid"/>
              <a:round/>
            </a:ln>
          </a:top>
          <a:bottom>
            <a:ln w="25400" cap="flat">
              <a:solidFill>
                <a:srgbClr val="33006F"/>
              </a:solidFill>
              <a:prstDash val="solid"/>
              <a:round/>
            </a:ln>
          </a:bottom>
          <a:insideH>
            <a:ln w="12700" cap="flat">
              <a:solidFill>
                <a:srgbClr val="33006F"/>
              </a:solidFill>
              <a:prstDash val="solid"/>
              <a:round/>
            </a:ln>
          </a:insideH>
          <a:insideV>
            <a:ln w="12700" cap="flat">
              <a:solidFill>
                <a:srgbClr val="33006F"/>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84531"/>
  </p:normalViewPr>
  <p:slideViewPr>
    <p:cSldViewPr snapToGrid="0" snapToObjects="1">
      <p:cViewPr>
        <p:scale>
          <a:sx n="38" d="100"/>
          <a:sy n="38" d="100"/>
        </p:scale>
        <p:origin x="21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857250" y="685800"/>
            <a:ext cx="5143500" cy="3429000"/>
          </a:xfrm>
          <a:prstGeom prst="rect">
            <a:avLst/>
          </a:prstGeom>
        </p:spPr>
        <p:txBody>
          <a:bodyPr/>
          <a:lstStyle/>
          <a:p>
            <a:endParaRPr/>
          </a:p>
        </p:txBody>
      </p:sp>
      <p:sp>
        <p:nvSpPr>
          <p:cNvPr id="171" name="Shape 171"/>
          <p:cNvSpPr>
            <a:spLocks noGrp="1"/>
          </p:cNvSpPr>
          <p:nvPr>
            <p:ph type="body" sz="quarter" idx="1"/>
          </p:nvPr>
        </p:nvSpPr>
        <p:spPr>
          <a:prstGeom prst="rect">
            <a:avLst/>
          </a:prstGeom>
        </p:spPr>
        <p:txBody>
          <a:bodyPr/>
          <a:lstStyle/>
          <a:p>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468879" y="3591562"/>
            <a:ext cx="27980641" cy="7640320"/>
          </a:xfrm>
          <a:prstGeom prst="rect">
            <a:avLst/>
          </a:prstGeom>
        </p:spPr>
        <p:txBody>
          <a:bodyPr anchor="b"/>
          <a:lstStyle>
            <a:lvl1pPr algn="ctr">
              <a:defRPr sz="19200"/>
            </a:lvl1pPr>
          </a:lstStyle>
          <a:p>
            <a:r>
              <a:t>Title Text</a:t>
            </a:r>
          </a:p>
        </p:txBody>
      </p:sp>
      <p:sp>
        <p:nvSpPr>
          <p:cNvPr id="12" name="Body Level One…"/>
          <p:cNvSpPr txBox="1">
            <a:spLocks noGrp="1"/>
          </p:cNvSpPr>
          <p:nvPr>
            <p:ph type="body" sz="quarter" idx="1"/>
          </p:nvPr>
        </p:nvSpPr>
        <p:spPr>
          <a:xfrm>
            <a:off x="4114800" y="11526522"/>
            <a:ext cx="24688800" cy="5298438"/>
          </a:xfrm>
          <a:prstGeom prst="rect">
            <a:avLst/>
          </a:prstGeom>
        </p:spPr>
        <p:txBody>
          <a:bodyPr/>
          <a:lstStyle>
            <a:lvl1pPr marL="0" indent="0" algn="ctr">
              <a:buSzTx/>
              <a:buFontTx/>
              <a:buNone/>
              <a:defRPr sz="7600"/>
            </a:lvl1pPr>
            <a:lvl2pPr marL="0" indent="1463039" algn="ctr">
              <a:buSzTx/>
              <a:buFontTx/>
              <a:buNone/>
              <a:defRPr sz="7600"/>
            </a:lvl2pPr>
            <a:lvl3pPr marL="0" indent="2926079" algn="ctr">
              <a:buSzTx/>
              <a:buFontTx/>
              <a:buNone/>
              <a:defRPr sz="7600"/>
            </a:lvl3pPr>
            <a:lvl4pPr marL="0" indent="4389120" algn="ctr">
              <a:buSzTx/>
              <a:buFontTx/>
              <a:buNone/>
              <a:defRPr sz="7600"/>
            </a:lvl4pPr>
            <a:lvl5pPr marL="0" indent="5852159" algn="ctr">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245997" y="5471166"/>
            <a:ext cx="28392122" cy="9128760"/>
          </a:xfrm>
          <a:prstGeom prst="rect">
            <a:avLst/>
          </a:prstGeom>
        </p:spPr>
        <p:txBody>
          <a:bodyPr anchor="b"/>
          <a:lstStyle>
            <a:lvl1pPr>
              <a:defRPr sz="19200"/>
            </a:lvl1pPr>
          </a:lstStyle>
          <a:p>
            <a:r>
              <a:t>Title Text</a:t>
            </a:r>
          </a:p>
        </p:txBody>
      </p:sp>
      <p:sp>
        <p:nvSpPr>
          <p:cNvPr id="30" name="Body Level One…"/>
          <p:cNvSpPr txBox="1">
            <a:spLocks noGrp="1"/>
          </p:cNvSpPr>
          <p:nvPr>
            <p:ph type="body" sz="quarter" idx="1"/>
          </p:nvPr>
        </p:nvSpPr>
        <p:spPr>
          <a:xfrm>
            <a:off x="2245997" y="14686286"/>
            <a:ext cx="28392122" cy="4800599"/>
          </a:xfrm>
          <a:prstGeom prst="rect">
            <a:avLst/>
          </a:prstGeom>
        </p:spPr>
        <p:txBody>
          <a:bodyPr/>
          <a:lstStyle>
            <a:lvl1pPr marL="0" indent="0">
              <a:buSzTx/>
              <a:buFontTx/>
              <a:buNone/>
              <a:defRPr sz="7600"/>
            </a:lvl1pPr>
            <a:lvl2pPr marL="0" indent="1463039">
              <a:buSzTx/>
              <a:buFontTx/>
              <a:buNone/>
              <a:defRPr sz="7600"/>
            </a:lvl2pPr>
            <a:lvl3pPr marL="0" indent="2926079">
              <a:buSzTx/>
              <a:buFontTx/>
              <a:buNone/>
              <a:defRPr sz="7600"/>
            </a:lvl3pPr>
            <a:lvl4pPr marL="0" indent="4389120">
              <a:buSzTx/>
              <a:buFontTx/>
              <a:buNone/>
              <a:defRPr sz="7600"/>
            </a:lvl4pPr>
            <a:lvl5pPr marL="0" indent="5852159">
              <a:buSzTx/>
              <a:buFontTx/>
              <a:buNone/>
              <a:defRPr sz="76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263139" y="5842000"/>
            <a:ext cx="13990321" cy="139242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267428" y="1168405"/>
            <a:ext cx="28392122" cy="4241802"/>
          </a:xfrm>
          <a:prstGeom prst="rect">
            <a:avLst/>
          </a:prstGeom>
        </p:spPr>
        <p:txBody>
          <a:bodyPr/>
          <a:lstStyle/>
          <a:p>
            <a:r>
              <a:t>Title Text</a:t>
            </a:r>
          </a:p>
        </p:txBody>
      </p:sp>
      <p:sp>
        <p:nvSpPr>
          <p:cNvPr id="48" name="Body Level One…"/>
          <p:cNvSpPr txBox="1">
            <a:spLocks noGrp="1"/>
          </p:cNvSpPr>
          <p:nvPr>
            <p:ph type="body" sz="quarter" idx="1"/>
          </p:nvPr>
        </p:nvSpPr>
        <p:spPr>
          <a:xfrm>
            <a:off x="2267430" y="5379722"/>
            <a:ext cx="13926026" cy="2636518"/>
          </a:xfrm>
          <a:prstGeom prst="rect">
            <a:avLst/>
          </a:prstGeom>
        </p:spPr>
        <p:txBody>
          <a:bodyPr anchor="b"/>
          <a:lstStyle>
            <a:lvl1pPr marL="0" indent="0">
              <a:buSzTx/>
              <a:buFontTx/>
              <a:buNone/>
              <a:defRPr sz="7600" b="1"/>
            </a:lvl1pPr>
            <a:lvl2pPr marL="0" indent="1463039">
              <a:buSzTx/>
              <a:buFontTx/>
              <a:buNone/>
              <a:defRPr sz="7600" b="1"/>
            </a:lvl2pPr>
            <a:lvl3pPr marL="0" indent="2926079">
              <a:buSzTx/>
              <a:buFontTx/>
              <a:buNone/>
              <a:defRPr sz="7600" b="1"/>
            </a:lvl3pPr>
            <a:lvl4pPr marL="0" indent="4389120">
              <a:buSzTx/>
              <a:buFontTx/>
              <a:buNone/>
              <a:defRPr sz="7600" b="1"/>
            </a:lvl4pPr>
            <a:lvl5pPr marL="0" indent="5852159">
              <a:buSzTx/>
              <a:buFontTx/>
              <a:buNone/>
              <a:defRPr sz="76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6664942" y="5379722"/>
            <a:ext cx="13994609" cy="2636518"/>
          </a:xfrm>
          <a:prstGeom prst="rect">
            <a:avLst/>
          </a:prstGeom>
        </p:spPr>
        <p:txBody>
          <a:bodyPr anchor="b"/>
          <a:lstStyle/>
          <a:p>
            <a:pPr marL="0" indent="0">
              <a:buSzTx/>
              <a:buFontTx/>
              <a:buNone/>
              <a:defRPr sz="76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267428" y="1463039"/>
            <a:ext cx="10617042" cy="5120642"/>
          </a:xfrm>
          <a:prstGeom prst="rect">
            <a:avLst/>
          </a:prstGeom>
        </p:spPr>
        <p:txBody>
          <a:bodyPr anchor="b"/>
          <a:lstStyle>
            <a:lvl1pPr>
              <a:defRPr sz="10200"/>
            </a:lvl1pPr>
          </a:lstStyle>
          <a:p>
            <a:r>
              <a:t>Title Text</a:t>
            </a:r>
          </a:p>
        </p:txBody>
      </p:sp>
      <p:sp>
        <p:nvSpPr>
          <p:cNvPr id="73" name="Body Level One…"/>
          <p:cNvSpPr txBox="1">
            <a:spLocks noGrp="1"/>
          </p:cNvSpPr>
          <p:nvPr>
            <p:ph type="body" sz="half" idx="1"/>
          </p:nvPr>
        </p:nvSpPr>
        <p:spPr>
          <a:xfrm>
            <a:off x="13994607" y="3159765"/>
            <a:ext cx="16664941" cy="15595601"/>
          </a:xfrm>
          <a:prstGeom prst="rect">
            <a:avLst/>
          </a:prstGeom>
        </p:spPr>
        <p:txBody>
          <a:bodyPr/>
          <a:lstStyle>
            <a:lvl1pPr>
              <a:defRPr sz="10200"/>
            </a:lvl1pPr>
            <a:lvl2pPr marL="2301411" indent="-838371">
              <a:defRPr sz="10200"/>
            </a:lvl2pPr>
            <a:lvl3pPr marL="3907856" indent="-981776">
              <a:defRPr sz="10200"/>
            </a:lvl3pPr>
            <a:lvl4pPr marL="5554980" indent="-1165860">
              <a:defRPr sz="10200"/>
            </a:lvl4pPr>
            <a:lvl5pPr marL="7018020" indent="-1165860">
              <a:defRPr sz="10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2267428" y="6583680"/>
            <a:ext cx="10617042" cy="12197083"/>
          </a:xfrm>
          <a:prstGeom prst="rect">
            <a:avLst/>
          </a:prstGeom>
        </p:spPr>
        <p:txBody>
          <a:bodyPr/>
          <a:lstStyle/>
          <a:p>
            <a:pPr marL="0" indent="0">
              <a:buSzTx/>
              <a:buFontTx/>
              <a:buNone/>
              <a:defRPr sz="51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2267428" y="1463039"/>
            <a:ext cx="10617042" cy="5120642"/>
          </a:xfrm>
          <a:prstGeom prst="rect">
            <a:avLst/>
          </a:prstGeom>
        </p:spPr>
        <p:txBody>
          <a:bodyPr anchor="b"/>
          <a:lstStyle>
            <a:lvl1pPr>
              <a:defRPr sz="10200"/>
            </a:lvl1pPr>
          </a:lstStyle>
          <a:p>
            <a:r>
              <a:t>Title Text</a:t>
            </a:r>
          </a:p>
        </p:txBody>
      </p:sp>
      <p:sp>
        <p:nvSpPr>
          <p:cNvPr id="83" name="Picture Placeholder 2"/>
          <p:cNvSpPr>
            <a:spLocks noGrp="1"/>
          </p:cNvSpPr>
          <p:nvPr>
            <p:ph type="pic" sz="half" idx="21"/>
          </p:nvPr>
        </p:nvSpPr>
        <p:spPr>
          <a:xfrm>
            <a:off x="13994607" y="3159765"/>
            <a:ext cx="16664941" cy="155956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2267428" y="6583680"/>
            <a:ext cx="10617042" cy="12197083"/>
          </a:xfrm>
          <a:prstGeom prst="rect">
            <a:avLst/>
          </a:prstGeom>
        </p:spPr>
        <p:txBody>
          <a:bodyPr/>
          <a:lstStyle>
            <a:lvl1pPr marL="0" indent="0">
              <a:buSzTx/>
              <a:buFontTx/>
              <a:buNone/>
              <a:defRPr sz="5100"/>
            </a:lvl1pPr>
            <a:lvl2pPr marL="0" indent="1463039">
              <a:buSzTx/>
              <a:buFontTx/>
              <a:buNone/>
              <a:defRPr sz="5100"/>
            </a:lvl2pPr>
            <a:lvl3pPr marL="0" indent="2926079">
              <a:buSzTx/>
              <a:buFontTx/>
              <a:buNone/>
              <a:defRPr sz="5100"/>
            </a:lvl3pPr>
            <a:lvl4pPr marL="0" indent="4389120">
              <a:buSzTx/>
              <a:buFontTx/>
              <a:buNone/>
              <a:defRPr sz="5100"/>
            </a:lvl4pPr>
            <a:lvl5pPr marL="0" indent="5852159">
              <a:buSzTx/>
              <a:buFontTx/>
              <a:buNone/>
              <a:defRPr sz="51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263139" y="1168405"/>
            <a:ext cx="28392123" cy="42418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2263139" y="5842000"/>
            <a:ext cx="28392123" cy="13924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0061922" y="20633610"/>
            <a:ext cx="593339" cy="581829"/>
          </a:xfrm>
          <a:prstGeom prst="rect">
            <a:avLst/>
          </a:prstGeom>
          <a:ln w="12700">
            <a:miter lim="400000"/>
          </a:ln>
        </p:spPr>
        <p:txBody>
          <a:bodyPr wrap="none" lIns="45719" rIns="45719" anchor="ctr">
            <a:spAutoFit/>
          </a:bodyPr>
          <a:lstStyle>
            <a:lvl1pPr algn="r">
              <a:defRPr sz="3800">
                <a:solidFill>
                  <a:srgbClr val="8D88A2"/>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transition spd="med"/>
  <p:txStyles>
    <p:titleStyle>
      <a:lvl1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1pPr>
      <a:lvl2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2pPr>
      <a:lvl3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3pPr>
      <a:lvl4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4pPr>
      <a:lvl5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5pPr>
      <a:lvl6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6pPr>
      <a:lvl7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7pPr>
      <a:lvl8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8pPr>
      <a:lvl9pPr marL="0" marR="0" indent="0" algn="l" defTabSz="2926079" rtl="0" latinLnBrk="0">
        <a:lnSpc>
          <a:spcPct val="90000"/>
        </a:lnSpc>
        <a:spcBef>
          <a:spcPts val="0"/>
        </a:spcBef>
        <a:spcAft>
          <a:spcPts val="0"/>
        </a:spcAft>
        <a:buClrTx/>
        <a:buSzTx/>
        <a:buFontTx/>
        <a:buNone/>
        <a:tabLst/>
        <a:defRPr sz="14000" b="0" i="0" u="none" strike="noStrike" cap="none" spc="0" baseline="0">
          <a:solidFill>
            <a:srgbClr val="33006F"/>
          </a:solidFill>
          <a:uFillTx/>
          <a:latin typeface="Calibri Light"/>
          <a:ea typeface="Calibri Light"/>
          <a:cs typeface="Calibri Light"/>
          <a:sym typeface="Calibri Light"/>
        </a:defRPr>
      </a:lvl9pPr>
    </p:titleStyle>
    <p:bodyStyle>
      <a:lvl1pPr marL="731519" marR="0" indent="-731519"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1pPr>
      <a:lvl2pPr marL="2319688" marR="0" indent="-856648"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2pPr>
      <a:lvl3pPr marL="3943350" marR="0" indent="-1017270"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3pPr>
      <a:lvl4pPr marL="5531318" marR="0" indent="-1142198"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4pPr>
      <a:lvl5pPr marL="6994358" marR="0" indent="-1142198"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5pPr>
      <a:lvl6pPr marL="8457397" marR="0" indent="-1142197"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6pPr>
      <a:lvl7pPr marL="9920437" marR="0" indent="-1142197"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7pPr>
      <a:lvl8pPr marL="11383478" marR="0" indent="-1142197"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8pPr>
      <a:lvl9pPr marL="12846518" marR="0" indent="-1142197" algn="l" defTabSz="2926079" rtl="0" latinLnBrk="0">
        <a:lnSpc>
          <a:spcPct val="90000"/>
        </a:lnSpc>
        <a:spcBef>
          <a:spcPts val="3200"/>
        </a:spcBef>
        <a:spcAft>
          <a:spcPts val="0"/>
        </a:spcAft>
        <a:buClrTx/>
        <a:buSzPct val="100000"/>
        <a:buFont typeface="Arial"/>
        <a:buChar char="•"/>
        <a:tabLst/>
        <a:defRPr sz="8900" b="0" i="0" u="none" strike="noStrike" cap="none" spc="0" baseline="0">
          <a:solidFill>
            <a:srgbClr val="33006F"/>
          </a:solidFill>
          <a:uFillTx/>
          <a:latin typeface="+mj-lt"/>
          <a:ea typeface="+mj-ea"/>
          <a:cs typeface="+mj-cs"/>
          <a:sym typeface="Calibri"/>
        </a:defRPr>
      </a:lvl9pPr>
    </p:bodyStyle>
    <p:otherStyle>
      <a:lvl1pPr marL="0" marR="0" indent="0"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1pPr>
      <a:lvl2pPr marL="0" marR="0" indent="1316736"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2pPr>
      <a:lvl3pPr marL="0" marR="0" indent="2633472"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3pPr>
      <a:lvl4pPr marL="0" marR="0" indent="3950208"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4pPr>
      <a:lvl5pPr marL="0" marR="0" indent="5266944"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5pPr>
      <a:lvl6pPr marL="0" marR="0" indent="6583680"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6pPr>
      <a:lvl7pPr marL="0" marR="0" indent="7900416"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7pPr>
      <a:lvl8pPr marL="0" marR="0" indent="9217152"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8pPr>
      <a:lvl9pPr marL="0" marR="0" indent="10533888" algn="r" defTabSz="2633472" rtl="0" latinLnBrk="0">
        <a:lnSpc>
          <a:spcPct val="100000"/>
        </a:lnSpc>
        <a:spcBef>
          <a:spcPts val="0"/>
        </a:spcBef>
        <a:spcAft>
          <a:spcPts val="0"/>
        </a:spcAft>
        <a:buClrTx/>
        <a:buSzTx/>
        <a:buFontTx/>
        <a:buNone/>
        <a:tabLst/>
        <a:defRPr sz="3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 name="Picture 91" descr="A picture containing white&#10;&#10;Description automatically generated">
            <a:extLst>
              <a:ext uri="{FF2B5EF4-FFF2-40B4-BE49-F238E27FC236}">
                <a16:creationId xmlns:a16="http://schemas.microsoft.com/office/drawing/2014/main" id="{C879E879-88E1-2709-6350-8C600CDFF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8484" y="17979679"/>
            <a:ext cx="2479147" cy="2479147"/>
          </a:xfrm>
          <a:prstGeom prst="rect">
            <a:avLst/>
          </a:prstGeom>
        </p:spPr>
      </p:pic>
      <p:sp>
        <p:nvSpPr>
          <p:cNvPr id="98" name="TextBox 37"/>
          <p:cNvSpPr txBox="1"/>
          <p:nvPr/>
        </p:nvSpPr>
        <p:spPr>
          <a:xfrm>
            <a:off x="12393852" y="9382098"/>
            <a:ext cx="578308" cy="196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800"/>
            </a:lvl1pPr>
          </a:lstStyle>
          <a:p>
            <a:r>
              <a:rPr dirty="0"/>
              <a:t>Energy (eV)</a:t>
            </a:r>
          </a:p>
        </p:txBody>
      </p:sp>
      <p:sp>
        <p:nvSpPr>
          <p:cNvPr id="99" name="TextBox 53"/>
          <p:cNvSpPr txBox="1"/>
          <p:nvPr/>
        </p:nvSpPr>
        <p:spPr>
          <a:xfrm rot="16200000">
            <a:off x="11690659" y="8934172"/>
            <a:ext cx="462122" cy="196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800"/>
            </a:lvl1pPr>
          </a:lstStyle>
          <a:p>
            <a:r>
              <a:rPr dirty="0"/>
              <a:t>Intensity</a:t>
            </a:r>
          </a:p>
        </p:txBody>
      </p:sp>
      <p:sp>
        <p:nvSpPr>
          <p:cNvPr id="100" name="Rectangle 3"/>
          <p:cNvSpPr/>
          <p:nvPr/>
        </p:nvSpPr>
        <p:spPr>
          <a:xfrm>
            <a:off x="5080" y="-23234"/>
            <a:ext cx="32918400" cy="4800600"/>
          </a:xfrm>
          <a:prstGeom prst="rect">
            <a:avLst/>
          </a:prstGeom>
          <a:solidFill>
            <a:schemeClr val="accent1"/>
          </a:solidFill>
          <a:ln w="12700">
            <a:solidFill>
              <a:srgbClr val="250151"/>
            </a:solidFill>
            <a:miter/>
          </a:ln>
        </p:spPr>
        <p:txBody>
          <a:bodyPr lIns="45719" rIns="45719" anchor="ctr"/>
          <a:lstStyle/>
          <a:p>
            <a:pPr algn="ctr">
              <a:defRPr>
                <a:solidFill>
                  <a:schemeClr val="accent2"/>
                </a:solidFill>
              </a:defRPr>
            </a:pPr>
            <a:endParaRPr dirty="0"/>
          </a:p>
        </p:txBody>
      </p:sp>
      <p:sp>
        <p:nvSpPr>
          <p:cNvPr id="101" name="Title 1"/>
          <p:cNvSpPr txBox="1">
            <a:spLocks noGrp="1"/>
          </p:cNvSpPr>
          <p:nvPr>
            <p:ph type="ctrTitle"/>
          </p:nvPr>
        </p:nvSpPr>
        <p:spPr>
          <a:xfrm>
            <a:off x="1143000" y="564468"/>
            <a:ext cx="27980640" cy="1706884"/>
          </a:xfrm>
          <a:prstGeom prst="rect">
            <a:avLst/>
          </a:prstGeom>
        </p:spPr>
        <p:txBody>
          <a:bodyPr>
            <a:normAutofit/>
          </a:bodyPr>
          <a:lstStyle>
            <a:lvl1pPr algn="l" defTabSz="1697126">
              <a:defRPr sz="5568" b="1">
                <a:solidFill>
                  <a:srgbClr val="FFFFFF"/>
                </a:solidFill>
                <a:latin typeface="Encode Sans Normal Black"/>
                <a:ea typeface="Encode Sans Normal Black"/>
                <a:cs typeface="Encode Sans Normal Black"/>
                <a:sym typeface="Encode Sans Normal Black"/>
              </a:defRPr>
            </a:lvl1pPr>
          </a:lstStyle>
          <a:p>
            <a:r>
              <a:rPr sz="5900" dirty="0"/>
              <a:t>Sparce Multimodal Material Analysis for Classification of Electron Microscope Data</a:t>
            </a:r>
          </a:p>
        </p:txBody>
      </p:sp>
      <p:sp>
        <p:nvSpPr>
          <p:cNvPr id="102" name="TextBox 9"/>
          <p:cNvSpPr txBox="1"/>
          <p:nvPr/>
        </p:nvSpPr>
        <p:spPr>
          <a:xfrm>
            <a:off x="1194079" y="3289009"/>
            <a:ext cx="20830905" cy="1077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000">
                <a:solidFill>
                  <a:srgbClr val="FFFFFF"/>
                </a:solidFill>
                <a:latin typeface="Open Sans"/>
                <a:ea typeface="Open Sans"/>
                <a:cs typeface="Open Sans"/>
                <a:sym typeface="Open Sans"/>
              </a:defRPr>
            </a:lvl1pPr>
          </a:lstStyle>
          <a:p>
            <a:r>
              <a:rPr sz="3200" dirty="0"/>
              <a:t>Yifei </a:t>
            </a:r>
            <a:r>
              <a:rPr sz="3200" dirty="0" err="1"/>
              <a:t>He</a:t>
            </a:r>
            <a:r>
              <a:rPr lang="en-US" sz="3200" baseline="30000" dirty="0" err="1"/>
              <a:t>a</a:t>
            </a:r>
            <a:r>
              <a:rPr sz="3200" dirty="0"/>
              <a:t>, </a:t>
            </a:r>
            <a:r>
              <a:rPr sz="3200" dirty="0" err="1"/>
              <a:t>Jiayi</a:t>
            </a:r>
            <a:r>
              <a:rPr sz="3200" dirty="0"/>
              <a:t> Li</a:t>
            </a:r>
            <a:r>
              <a:rPr lang="en-US" sz="3200" baseline="30000" dirty="0"/>
              <a:t>a</a:t>
            </a:r>
            <a:r>
              <a:rPr sz="3200" dirty="0"/>
              <a:t>, Ryan </a:t>
            </a:r>
            <a:r>
              <a:rPr sz="3200" dirty="0" err="1"/>
              <a:t>Littrell</a:t>
            </a:r>
            <a:r>
              <a:rPr lang="en-US" sz="3200" baseline="30000" dirty="0" err="1"/>
              <a:t>a</a:t>
            </a:r>
            <a:r>
              <a:rPr lang="en-US" sz="3200" dirty="0"/>
              <a:t>, Christina </a:t>
            </a:r>
            <a:r>
              <a:rPr lang="en-US" sz="3200" dirty="0" err="1"/>
              <a:t>Doty</a:t>
            </a:r>
            <a:r>
              <a:rPr lang="en-US" sz="3200" baseline="30000" dirty="0" err="1"/>
              <a:t>b</a:t>
            </a:r>
            <a:r>
              <a:rPr lang="en-US" sz="3200" dirty="0"/>
              <a:t>, Sarah </a:t>
            </a:r>
            <a:r>
              <a:rPr lang="en-US" sz="3200" dirty="0" err="1"/>
              <a:t>Akers</a:t>
            </a:r>
            <a:r>
              <a:rPr lang="en-US" sz="3200" baseline="30000" dirty="0" err="1"/>
              <a:t>b</a:t>
            </a:r>
            <a:r>
              <a:rPr lang="en-US" sz="3200" dirty="0"/>
              <a:t>, Steven R. </a:t>
            </a:r>
            <a:r>
              <a:rPr lang="en-US" sz="3200" dirty="0" err="1"/>
              <a:t>Spurgeon</a:t>
            </a:r>
            <a:r>
              <a:rPr lang="en-US" sz="3200" baseline="30000" dirty="0" err="1"/>
              <a:t>b</a:t>
            </a:r>
            <a:endParaRPr lang="en-US" sz="3200" dirty="0"/>
          </a:p>
          <a:p>
            <a:r>
              <a:rPr lang="en-US" sz="3200" dirty="0"/>
              <a:t>https://</a:t>
            </a:r>
            <a:r>
              <a:rPr lang="en-US" sz="3200" dirty="0" err="1"/>
              <a:t>github.com</a:t>
            </a:r>
            <a:r>
              <a:rPr lang="en-US" sz="3200" dirty="0"/>
              <a:t>/SMMA-PNNL-2022/</a:t>
            </a:r>
            <a:r>
              <a:rPr lang="en-US" sz="3200" dirty="0" err="1"/>
              <a:t>SMMA.git</a:t>
            </a:r>
            <a:endParaRPr sz="3200" dirty="0"/>
          </a:p>
        </p:txBody>
      </p:sp>
      <p:sp>
        <p:nvSpPr>
          <p:cNvPr id="103" name="TextBox 10"/>
          <p:cNvSpPr txBox="1"/>
          <p:nvPr/>
        </p:nvSpPr>
        <p:spPr>
          <a:xfrm>
            <a:off x="938918" y="6308771"/>
            <a:ext cx="7266840" cy="10479792"/>
          </a:xfrm>
          <a:prstGeom prst="rect">
            <a:avLst/>
          </a:prstGeom>
          <a:ln w="63500">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2500">
                <a:latin typeface="Open Sans"/>
                <a:ea typeface="Open Sans"/>
                <a:cs typeface="Open Sans"/>
                <a:sym typeface="Open Sans"/>
              </a:defRPr>
            </a:pPr>
            <a:r>
              <a:rPr dirty="0"/>
              <a:t>TEM as a powerful tool conveys atomic-level information of materials, which brings new interest of methodology development of data analysis in the materials science context. </a:t>
            </a:r>
            <a:r>
              <a:rPr lang="en-US" dirty="0"/>
              <a:t>Moreover, the advanced technology extracts</a:t>
            </a:r>
            <a:r>
              <a:rPr lang="zh-CN" altLang="en-US" dirty="0"/>
              <a:t> </a:t>
            </a:r>
            <a:r>
              <a:rPr lang="en-US" altLang="zh-CN" dirty="0"/>
              <a:t>pixel-wise</a:t>
            </a:r>
            <a:r>
              <a:rPr lang="en-US" dirty="0"/>
              <a:t> information of multiple dimensions at the same time, such as grey scale intensities and x-ray spectrums at the same time.</a:t>
            </a:r>
          </a:p>
          <a:p>
            <a:pPr algn="just">
              <a:defRPr sz="2500">
                <a:latin typeface="Open Sans"/>
                <a:ea typeface="Open Sans"/>
                <a:cs typeface="Open Sans"/>
                <a:sym typeface="Open Sans"/>
              </a:defRPr>
            </a:pPr>
            <a:endParaRPr lang="en-US" dirty="0"/>
          </a:p>
          <a:p>
            <a:pPr algn="just">
              <a:defRPr sz="2500">
                <a:latin typeface="Open Sans"/>
                <a:ea typeface="Open Sans"/>
                <a:cs typeface="Open Sans"/>
                <a:sym typeface="Open Sans"/>
              </a:defRPr>
            </a:pPr>
            <a:r>
              <a:rPr lang="en-US" dirty="0"/>
              <a:t>With the advantage of small learning samples, few-shot analysis</a:t>
            </a:r>
            <a:r>
              <a:rPr dirty="0"/>
              <a:t> compensates for the </a:t>
            </a:r>
            <a:r>
              <a:rPr lang="en-US" altLang="zh-CN" dirty="0"/>
              <a:t>limited </a:t>
            </a:r>
            <a:r>
              <a:rPr dirty="0"/>
              <a:t> sample size </a:t>
            </a:r>
            <a:r>
              <a:rPr lang="en-US" dirty="0"/>
              <a:t>of</a:t>
            </a:r>
            <a:r>
              <a:rPr dirty="0"/>
              <a:t> TEM</a:t>
            </a:r>
            <a:r>
              <a:rPr lang="en-US" dirty="0"/>
              <a:t> while delivering sufficient accuracy of learning results.</a:t>
            </a:r>
            <a:r>
              <a:rPr dirty="0"/>
              <a:t> </a:t>
            </a:r>
            <a:endParaRPr lang="en-US" dirty="0"/>
          </a:p>
          <a:p>
            <a:pPr algn="just">
              <a:defRPr sz="2500">
                <a:latin typeface="Open Sans"/>
                <a:ea typeface="Open Sans"/>
                <a:cs typeface="Open Sans"/>
                <a:sym typeface="Open Sans"/>
              </a:defRPr>
            </a:pPr>
            <a:endParaRPr lang="en-US" dirty="0"/>
          </a:p>
          <a:p>
            <a:pPr algn="just">
              <a:defRPr sz="2500">
                <a:latin typeface="Open Sans"/>
                <a:ea typeface="Open Sans"/>
                <a:cs typeface="Open Sans"/>
                <a:sym typeface="Open Sans"/>
              </a:defRPr>
            </a:pPr>
            <a:r>
              <a:rPr dirty="0"/>
              <a:t>In this project, we aim to combine the </a:t>
            </a:r>
            <a:r>
              <a:rPr lang="en-US" dirty="0"/>
              <a:t>sparce analytics </a:t>
            </a:r>
            <a:r>
              <a:rPr dirty="0"/>
              <a:t>with the multimodality feature of TEM data for fast and accurate image characterization</a:t>
            </a:r>
            <a:r>
              <a:rPr lang="en-US" dirty="0"/>
              <a:t>. As a result, the successfully built-up architecture </a:t>
            </a:r>
            <a:r>
              <a:rPr lang="en-US" sz="2500" dirty="0">
                <a:sym typeface="Open Sans"/>
              </a:rPr>
              <a:t>would be the solution for the analysis of materials that have fleeting features. This would allow quicker discoveries of materials that could revolutionize clean tech, quantum computing, and any hardware based fields.</a:t>
            </a:r>
            <a:endParaRPr lang="en-US" dirty="0"/>
          </a:p>
          <a:p>
            <a:pPr algn="just">
              <a:defRPr sz="2500">
                <a:latin typeface="Open Sans"/>
                <a:ea typeface="Open Sans"/>
                <a:cs typeface="Open Sans"/>
                <a:sym typeface="Open Sans"/>
              </a:defRPr>
            </a:pPr>
            <a:endParaRPr lang="en-US" dirty="0"/>
          </a:p>
          <a:p>
            <a:pPr algn="just">
              <a:defRPr sz="2500">
                <a:latin typeface="Open Sans"/>
                <a:ea typeface="Open Sans"/>
                <a:cs typeface="Open Sans"/>
                <a:sym typeface="Open Sans"/>
              </a:defRPr>
            </a:pPr>
            <a:endParaRPr dirty="0"/>
          </a:p>
          <a:p>
            <a:pPr algn="just">
              <a:defRPr sz="2500">
                <a:latin typeface="Open Sans"/>
                <a:ea typeface="Open Sans"/>
                <a:cs typeface="Open Sans"/>
                <a:sym typeface="Open Sans"/>
              </a:defRPr>
            </a:pPr>
            <a:endParaRPr dirty="0"/>
          </a:p>
        </p:txBody>
      </p:sp>
      <p:sp>
        <p:nvSpPr>
          <p:cNvPr id="104" name="Rectangle 13"/>
          <p:cNvSpPr/>
          <p:nvPr/>
        </p:nvSpPr>
        <p:spPr>
          <a:xfrm>
            <a:off x="947865" y="15657206"/>
            <a:ext cx="7123994" cy="4744398"/>
          </a:xfrm>
          <a:prstGeom prst="rect">
            <a:avLst/>
          </a:pr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05" name="TextBox 12"/>
          <p:cNvSpPr txBox="1"/>
          <p:nvPr/>
        </p:nvSpPr>
        <p:spPr>
          <a:xfrm>
            <a:off x="1249268" y="15891521"/>
            <a:ext cx="6574984" cy="4278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spcBef>
                <a:spcPts val="1200"/>
              </a:spcBef>
              <a:defRPr sz="2800" b="1" i="1">
                <a:solidFill>
                  <a:schemeClr val="accent2"/>
                </a:solidFill>
                <a:latin typeface="Encode Sans Normal Black"/>
                <a:ea typeface="Encode Sans Normal Black"/>
                <a:cs typeface="Encode Sans Normal Black"/>
                <a:sym typeface="Encode Sans Normal Black"/>
              </a:defRPr>
            </a:pPr>
            <a:r>
              <a:rPr dirty="0"/>
              <a:t>Achieved Goals:</a:t>
            </a:r>
          </a:p>
          <a:p>
            <a:pPr marL="457200" indent="-457200">
              <a:spcBef>
                <a:spcPts val="1200"/>
              </a:spcBef>
              <a:buSzPct val="100000"/>
              <a:buChar char="-"/>
              <a:defRPr sz="2800">
                <a:solidFill>
                  <a:schemeClr val="accent2"/>
                </a:solidFill>
                <a:latin typeface="Encode Sans Normal Black"/>
                <a:ea typeface="Encode Sans Normal Black"/>
                <a:cs typeface="Encode Sans Normal Black"/>
                <a:sym typeface="Encode Sans Normal Black"/>
              </a:defRPr>
            </a:pPr>
            <a:r>
              <a:rPr dirty="0"/>
              <a:t>Combination of brightness intensity with X-ray spectrum data taken from the same pixel as a multi-modal input for the model.</a:t>
            </a:r>
          </a:p>
          <a:p>
            <a:pPr marL="457200" indent="-457200">
              <a:spcBef>
                <a:spcPts val="1200"/>
              </a:spcBef>
              <a:buSzPct val="100000"/>
              <a:buChar char="-"/>
              <a:defRPr sz="2800">
                <a:solidFill>
                  <a:schemeClr val="accent2"/>
                </a:solidFill>
                <a:latin typeface="Encode Sans Normal Black"/>
                <a:ea typeface="Encode Sans Normal Black"/>
                <a:cs typeface="Encode Sans Normal Black"/>
                <a:sym typeface="Encode Sans Normal Black"/>
              </a:defRPr>
            </a:pPr>
            <a:r>
              <a:rPr dirty="0"/>
              <a:t>High training (95%) and test accuracy around (90%) of the built-up few shot learning model with the multi-modal data.</a:t>
            </a:r>
          </a:p>
        </p:txBody>
      </p:sp>
      <p:grpSp>
        <p:nvGrpSpPr>
          <p:cNvPr id="108" name="Group 22"/>
          <p:cNvGrpSpPr/>
          <p:nvPr/>
        </p:nvGrpSpPr>
        <p:grpSpPr>
          <a:xfrm>
            <a:off x="8964907" y="5311049"/>
            <a:ext cx="6880861" cy="904358"/>
            <a:chOff x="0" y="0"/>
            <a:chExt cx="6880859" cy="904357"/>
          </a:xfrm>
        </p:grpSpPr>
        <p:sp>
          <p:nvSpPr>
            <p:cNvPr id="106" name="TextBox 15"/>
            <p:cNvSpPr txBox="1"/>
            <p:nvPr/>
          </p:nvSpPr>
          <p:spPr>
            <a:xfrm>
              <a:off x="0" y="0"/>
              <a:ext cx="6880860"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4000" b="1">
                  <a:latin typeface="Encode Sans Normal Black"/>
                  <a:ea typeface="Encode Sans Normal Black"/>
                  <a:cs typeface="Encode Sans Normal Black"/>
                  <a:sym typeface="Encode Sans Normal Black"/>
                </a:defRPr>
              </a:lvl1pPr>
            </a:lstStyle>
            <a:p>
              <a:r>
                <a:rPr dirty="0"/>
                <a:t>Data Preprocessing</a:t>
              </a:r>
            </a:p>
          </p:txBody>
        </p:sp>
        <p:pic>
          <p:nvPicPr>
            <p:cNvPr id="107" name="Picture 17" descr="Picture 17"/>
            <p:cNvPicPr>
              <a:picLocks noChangeAspect="1"/>
            </p:cNvPicPr>
            <p:nvPr/>
          </p:nvPicPr>
          <p:blipFill>
            <a:blip r:embed="rId4"/>
            <a:stretch>
              <a:fillRect/>
            </a:stretch>
          </p:blipFill>
          <p:spPr>
            <a:xfrm>
              <a:off x="47626" y="791580"/>
              <a:ext cx="1399033" cy="112777"/>
            </a:xfrm>
            <a:prstGeom prst="rect">
              <a:avLst/>
            </a:prstGeom>
            <a:ln w="12700" cap="flat">
              <a:noFill/>
              <a:miter lim="400000"/>
            </a:ln>
            <a:effectLst/>
          </p:spPr>
        </p:pic>
      </p:grpSp>
      <p:sp>
        <p:nvSpPr>
          <p:cNvPr id="109" name="TextBox 18"/>
          <p:cNvSpPr txBox="1"/>
          <p:nvPr/>
        </p:nvSpPr>
        <p:spPr>
          <a:xfrm>
            <a:off x="8964908" y="6384094"/>
            <a:ext cx="6880862" cy="20159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457200" indent="-457200">
              <a:buFont typeface="+mj-lt"/>
              <a:buAutoNum type="arabicPeriod"/>
              <a:defRPr sz="2500">
                <a:latin typeface="Open Sans"/>
                <a:ea typeface="Open Sans"/>
                <a:cs typeface="Open Sans"/>
                <a:sym typeface="Open Sans"/>
              </a:defRPr>
            </a:pPr>
            <a:r>
              <a:rPr lang="en-US" dirty="0"/>
              <a:t>Manually c</a:t>
            </a:r>
            <a:r>
              <a:rPr dirty="0"/>
              <a:t>rop the image by the domain boundaries</a:t>
            </a:r>
          </a:p>
          <a:p>
            <a:pPr marL="457200" indent="-457200">
              <a:buFont typeface="+mj-lt"/>
              <a:buAutoNum type="arabicPeriod"/>
              <a:defRPr sz="2500">
                <a:latin typeface="Open Sans"/>
                <a:ea typeface="Open Sans"/>
                <a:cs typeface="Open Sans"/>
                <a:sym typeface="Open Sans"/>
              </a:defRPr>
            </a:pPr>
            <a:r>
              <a:rPr dirty="0"/>
              <a:t>Load brightness and x-ray signals of cropped domains</a:t>
            </a:r>
          </a:p>
          <a:p>
            <a:pPr marL="457200" indent="-457200">
              <a:buFont typeface="+mj-lt"/>
              <a:buAutoNum type="arabicPeriod"/>
              <a:defRPr sz="2500">
                <a:latin typeface="Open Sans"/>
                <a:ea typeface="Open Sans"/>
                <a:cs typeface="Open Sans"/>
                <a:sym typeface="Open Sans"/>
              </a:defRPr>
            </a:pPr>
            <a:r>
              <a:rPr lang="en-US" dirty="0"/>
              <a:t>R</a:t>
            </a:r>
            <a:r>
              <a:rPr dirty="0"/>
              <a:t>earrange into matrices and dictionaries.</a:t>
            </a:r>
          </a:p>
        </p:txBody>
      </p:sp>
      <p:grpSp>
        <p:nvGrpSpPr>
          <p:cNvPr id="112" name="Group 24"/>
          <p:cNvGrpSpPr/>
          <p:nvPr/>
        </p:nvGrpSpPr>
        <p:grpSpPr>
          <a:xfrm>
            <a:off x="16687617" y="5232971"/>
            <a:ext cx="6880860" cy="904358"/>
            <a:chOff x="0" y="0"/>
            <a:chExt cx="6880859" cy="904357"/>
          </a:xfrm>
        </p:grpSpPr>
        <p:sp>
          <p:nvSpPr>
            <p:cNvPr id="110" name="TextBox 25"/>
            <p:cNvSpPr txBox="1"/>
            <p:nvPr/>
          </p:nvSpPr>
          <p:spPr>
            <a:xfrm>
              <a:off x="0" y="0"/>
              <a:ext cx="6880860"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4000" b="1">
                  <a:latin typeface="Encode Sans Normal Black"/>
                  <a:ea typeface="Encode Sans Normal Black"/>
                  <a:cs typeface="Encode Sans Normal Black"/>
                  <a:sym typeface="Encode Sans Normal Black"/>
                </a:defRPr>
              </a:lvl1pPr>
            </a:lstStyle>
            <a:p>
              <a:r>
                <a:rPr dirty="0"/>
                <a:t>Model Training</a:t>
              </a:r>
            </a:p>
          </p:txBody>
        </p:sp>
        <p:pic>
          <p:nvPicPr>
            <p:cNvPr id="111" name="Picture 26" descr="Picture 26"/>
            <p:cNvPicPr>
              <a:picLocks noChangeAspect="1"/>
            </p:cNvPicPr>
            <p:nvPr/>
          </p:nvPicPr>
          <p:blipFill>
            <a:blip r:embed="rId4"/>
            <a:stretch>
              <a:fillRect/>
            </a:stretch>
          </p:blipFill>
          <p:spPr>
            <a:xfrm>
              <a:off x="47626" y="791580"/>
              <a:ext cx="1399033" cy="112777"/>
            </a:xfrm>
            <a:prstGeom prst="rect">
              <a:avLst/>
            </a:prstGeom>
            <a:ln w="12700" cap="flat">
              <a:noFill/>
              <a:miter lim="400000"/>
            </a:ln>
            <a:effectLst/>
          </p:spPr>
        </p:pic>
      </p:grpSp>
      <p:grpSp>
        <p:nvGrpSpPr>
          <p:cNvPr id="115" name="Group 28"/>
          <p:cNvGrpSpPr/>
          <p:nvPr/>
        </p:nvGrpSpPr>
        <p:grpSpPr>
          <a:xfrm>
            <a:off x="24812242" y="10502984"/>
            <a:ext cx="6880860" cy="904358"/>
            <a:chOff x="0" y="0"/>
            <a:chExt cx="6880859" cy="904357"/>
          </a:xfrm>
        </p:grpSpPr>
        <p:sp>
          <p:nvSpPr>
            <p:cNvPr id="113" name="TextBox 29"/>
            <p:cNvSpPr txBox="1"/>
            <p:nvPr/>
          </p:nvSpPr>
          <p:spPr>
            <a:xfrm>
              <a:off x="0" y="0"/>
              <a:ext cx="6880860"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4000" b="1">
                  <a:latin typeface="Encode Sans Normal Black"/>
                  <a:ea typeface="Encode Sans Normal Black"/>
                  <a:cs typeface="Encode Sans Normal Black"/>
                  <a:sym typeface="Encode Sans Normal Black"/>
                </a:defRPr>
              </a:lvl1pPr>
            </a:lstStyle>
            <a:p>
              <a:r>
                <a:rPr dirty="0"/>
                <a:t>Future Work</a:t>
              </a:r>
            </a:p>
          </p:txBody>
        </p:sp>
        <p:pic>
          <p:nvPicPr>
            <p:cNvPr id="114" name="Picture 30" descr="Picture 30"/>
            <p:cNvPicPr>
              <a:picLocks noChangeAspect="1"/>
            </p:cNvPicPr>
            <p:nvPr/>
          </p:nvPicPr>
          <p:blipFill>
            <a:blip r:embed="rId4"/>
            <a:stretch>
              <a:fillRect/>
            </a:stretch>
          </p:blipFill>
          <p:spPr>
            <a:xfrm>
              <a:off x="47626" y="791580"/>
              <a:ext cx="1399033" cy="112777"/>
            </a:xfrm>
            <a:prstGeom prst="rect">
              <a:avLst/>
            </a:prstGeom>
            <a:ln w="12700" cap="flat">
              <a:noFill/>
              <a:miter lim="400000"/>
            </a:ln>
            <a:effectLst/>
          </p:spPr>
        </p:pic>
      </p:grpSp>
      <p:sp>
        <p:nvSpPr>
          <p:cNvPr id="116" name="TextBox 31"/>
          <p:cNvSpPr txBox="1"/>
          <p:nvPr/>
        </p:nvSpPr>
        <p:spPr>
          <a:xfrm>
            <a:off x="24885394" y="11737546"/>
            <a:ext cx="6880861" cy="31700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Char char="-"/>
              <a:defRPr sz="2500">
                <a:latin typeface="Open Sans"/>
                <a:ea typeface="Open Sans"/>
                <a:cs typeface="Open Sans"/>
                <a:sym typeface="Open Sans"/>
              </a:defRPr>
            </a:pPr>
            <a:r>
              <a:rPr b="1" dirty="0"/>
              <a:t>Chip-wise data processing</a:t>
            </a:r>
            <a:r>
              <a:rPr dirty="0"/>
              <a:t>:</a:t>
            </a:r>
          </a:p>
          <a:p>
            <a:pPr marL="1602486" lvl="1" indent="-285750">
              <a:buSzPct val="100000"/>
              <a:buChar char="-"/>
              <a:defRPr sz="2500">
                <a:latin typeface="Open Sans"/>
                <a:ea typeface="Open Sans"/>
                <a:cs typeface="Open Sans"/>
                <a:sym typeface="Open Sans"/>
              </a:defRPr>
            </a:pPr>
            <a:r>
              <a:rPr dirty="0"/>
              <a:t>Better representation of microfeatures in the materials context</a:t>
            </a:r>
          </a:p>
          <a:p>
            <a:pPr marL="285750" indent="-285750">
              <a:buSzPct val="100000"/>
              <a:buChar char="-"/>
              <a:defRPr sz="2500">
                <a:latin typeface="Open Sans"/>
                <a:ea typeface="Open Sans"/>
                <a:cs typeface="Open Sans"/>
                <a:sym typeface="Open Sans"/>
              </a:defRPr>
            </a:pPr>
            <a:r>
              <a:rPr b="1" dirty="0"/>
              <a:t>Cross-system translation</a:t>
            </a:r>
            <a:r>
              <a:rPr dirty="0"/>
              <a:t>:</a:t>
            </a:r>
          </a:p>
          <a:p>
            <a:pPr marL="1602486" lvl="1" indent="-285750">
              <a:buSzPct val="100000"/>
              <a:buChar char="-"/>
              <a:defRPr sz="2500">
                <a:latin typeface="Open Sans"/>
                <a:ea typeface="Open Sans"/>
                <a:cs typeface="Open Sans"/>
                <a:sym typeface="Open Sans"/>
              </a:defRPr>
            </a:pPr>
            <a:r>
              <a:rPr dirty="0"/>
              <a:t>Transfer the current architecture to other material system</a:t>
            </a:r>
            <a:r>
              <a:rPr lang="en-US" dirty="0"/>
              <a:t>s</a:t>
            </a:r>
            <a:r>
              <a:rPr dirty="0"/>
              <a:t> or data modalit</a:t>
            </a:r>
            <a:r>
              <a:rPr lang="en-US" dirty="0"/>
              <a:t>ies</a:t>
            </a:r>
            <a:endParaRPr dirty="0"/>
          </a:p>
        </p:txBody>
      </p:sp>
      <p:grpSp>
        <p:nvGrpSpPr>
          <p:cNvPr id="119" name="Group 32"/>
          <p:cNvGrpSpPr/>
          <p:nvPr/>
        </p:nvGrpSpPr>
        <p:grpSpPr>
          <a:xfrm>
            <a:off x="947865" y="5311049"/>
            <a:ext cx="6880861" cy="904358"/>
            <a:chOff x="0" y="0"/>
            <a:chExt cx="6880859" cy="904357"/>
          </a:xfrm>
        </p:grpSpPr>
        <p:sp>
          <p:nvSpPr>
            <p:cNvPr id="117" name="TextBox 33"/>
            <p:cNvSpPr txBox="1"/>
            <p:nvPr/>
          </p:nvSpPr>
          <p:spPr>
            <a:xfrm>
              <a:off x="0" y="0"/>
              <a:ext cx="6880860" cy="7010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4000" b="1">
                  <a:latin typeface="Encode Sans Normal Black"/>
                  <a:ea typeface="Encode Sans Normal Black"/>
                  <a:cs typeface="Encode Sans Normal Black"/>
                  <a:sym typeface="Encode Sans Normal Black"/>
                </a:defRPr>
              </a:lvl1pPr>
            </a:lstStyle>
            <a:p>
              <a:r>
                <a:rPr dirty="0"/>
                <a:t>Introduction</a:t>
              </a:r>
            </a:p>
          </p:txBody>
        </p:sp>
        <p:pic>
          <p:nvPicPr>
            <p:cNvPr id="118" name="Picture 34" descr="Picture 34"/>
            <p:cNvPicPr>
              <a:picLocks noChangeAspect="1"/>
            </p:cNvPicPr>
            <p:nvPr/>
          </p:nvPicPr>
          <p:blipFill>
            <a:blip r:embed="rId4"/>
            <a:stretch>
              <a:fillRect/>
            </a:stretch>
          </p:blipFill>
          <p:spPr>
            <a:xfrm>
              <a:off x="47626" y="791580"/>
              <a:ext cx="1399033" cy="112777"/>
            </a:xfrm>
            <a:prstGeom prst="rect">
              <a:avLst/>
            </a:prstGeom>
            <a:ln w="12700" cap="flat">
              <a:noFill/>
              <a:miter lim="400000"/>
            </a:ln>
            <a:effectLst/>
          </p:spPr>
        </p:pic>
      </p:grpSp>
      <p:pic>
        <p:nvPicPr>
          <p:cNvPr id="120" name="Gold Boundless BarPicture 46" descr="Gold Boundless BarPicture 46"/>
          <p:cNvPicPr>
            <a:picLocks noChangeAspect="1"/>
          </p:cNvPicPr>
          <p:nvPr/>
        </p:nvPicPr>
        <p:blipFill>
          <a:blip r:embed="rId5"/>
          <a:stretch>
            <a:fillRect/>
          </a:stretch>
        </p:blipFill>
        <p:spPr>
          <a:xfrm>
            <a:off x="1143000" y="1881472"/>
            <a:ext cx="3877056" cy="950977"/>
          </a:xfrm>
          <a:prstGeom prst="rect">
            <a:avLst/>
          </a:prstGeom>
          <a:ln w="12700">
            <a:miter lim="400000"/>
          </a:ln>
        </p:spPr>
      </p:pic>
      <p:sp>
        <p:nvSpPr>
          <p:cNvPr id="121" name="Straight Connector 4"/>
          <p:cNvSpPr/>
          <p:nvPr/>
        </p:nvSpPr>
        <p:spPr>
          <a:xfrm flipH="1">
            <a:off x="8598568" y="5458380"/>
            <a:ext cx="1" cy="15344220"/>
          </a:xfrm>
          <a:prstGeom prst="line">
            <a:avLst/>
          </a:prstGeom>
          <a:ln w="6350">
            <a:solidFill>
              <a:schemeClr val="accent2"/>
            </a:solidFill>
            <a:miter/>
          </a:ln>
        </p:spPr>
        <p:txBody>
          <a:bodyPr lIns="45719" rIns="45719"/>
          <a:lstStyle/>
          <a:p>
            <a:endParaRPr/>
          </a:p>
        </p:txBody>
      </p:sp>
      <p:sp>
        <p:nvSpPr>
          <p:cNvPr id="122" name="Straight Connector 50"/>
          <p:cNvSpPr/>
          <p:nvPr/>
        </p:nvSpPr>
        <p:spPr>
          <a:xfrm flipH="1">
            <a:off x="16459199" y="5466534"/>
            <a:ext cx="1" cy="15344221"/>
          </a:xfrm>
          <a:prstGeom prst="line">
            <a:avLst/>
          </a:prstGeom>
          <a:ln w="6350">
            <a:solidFill>
              <a:schemeClr val="accent2"/>
            </a:solidFill>
            <a:miter/>
          </a:ln>
        </p:spPr>
        <p:txBody>
          <a:bodyPr lIns="45719" rIns="45719"/>
          <a:lstStyle/>
          <a:p>
            <a:endParaRPr/>
          </a:p>
        </p:txBody>
      </p:sp>
      <p:sp>
        <p:nvSpPr>
          <p:cNvPr id="123" name="Straight Connector 51"/>
          <p:cNvSpPr/>
          <p:nvPr/>
        </p:nvSpPr>
        <p:spPr>
          <a:xfrm flipH="1">
            <a:off x="24346568" y="5458380"/>
            <a:ext cx="1" cy="15344220"/>
          </a:xfrm>
          <a:prstGeom prst="line">
            <a:avLst/>
          </a:prstGeom>
          <a:ln w="6350">
            <a:solidFill>
              <a:schemeClr val="accent2"/>
            </a:solidFill>
            <a:miter/>
          </a:ln>
        </p:spPr>
        <p:txBody>
          <a:bodyPr lIns="45719" rIns="45719"/>
          <a:lstStyle/>
          <a:p>
            <a:endParaRPr/>
          </a:p>
        </p:txBody>
      </p:sp>
      <p:pic>
        <p:nvPicPr>
          <p:cNvPr id="124" name="Picture 2" descr="Picture 2"/>
          <p:cNvPicPr>
            <a:picLocks noChangeAspect="1"/>
          </p:cNvPicPr>
          <p:nvPr/>
        </p:nvPicPr>
        <p:blipFill>
          <a:blip r:embed="rId6"/>
          <a:stretch>
            <a:fillRect/>
          </a:stretch>
        </p:blipFill>
        <p:spPr>
          <a:xfrm>
            <a:off x="27795072" y="2147367"/>
            <a:ext cx="3974593" cy="2685981"/>
          </a:xfrm>
          <a:prstGeom prst="rect">
            <a:avLst/>
          </a:prstGeom>
          <a:ln w="12700">
            <a:miter lim="400000"/>
          </a:ln>
        </p:spPr>
      </p:pic>
      <p:pic>
        <p:nvPicPr>
          <p:cNvPr id="125" name="Picture 20" descr="Picture 20"/>
          <p:cNvPicPr>
            <a:picLocks noChangeAspect="1"/>
          </p:cNvPicPr>
          <p:nvPr/>
        </p:nvPicPr>
        <p:blipFill>
          <a:blip r:embed="rId7"/>
          <a:stretch>
            <a:fillRect/>
          </a:stretch>
        </p:blipFill>
        <p:spPr>
          <a:xfrm>
            <a:off x="9310273" y="12781638"/>
            <a:ext cx="2870201" cy="3365501"/>
          </a:xfrm>
          <a:prstGeom prst="rect">
            <a:avLst/>
          </a:prstGeom>
          <a:ln w="12700">
            <a:miter lim="400000"/>
          </a:ln>
        </p:spPr>
      </p:pic>
      <p:pic>
        <p:nvPicPr>
          <p:cNvPr id="126" name="Picture 23" descr="Picture 23"/>
          <p:cNvPicPr>
            <a:picLocks noChangeAspect="1"/>
          </p:cNvPicPr>
          <p:nvPr/>
        </p:nvPicPr>
        <p:blipFill>
          <a:blip r:embed="rId8"/>
          <a:stretch>
            <a:fillRect/>
          </a:stretch>
        </p:blipFill>
        <p:spPr>
          <a:xfrm>
            <a:off x="12837134" y="12849065"/>
            <a:ext cx="2970684" cy="2742966"/>
          </a:xfrm>
          <a:prstGeom prst="rect">
            <a:avLst/>
          </a:prstGeom>
          <a:ln w="12700">
            <a:miter lim="400000"/>
          </a:ln>
        </p:spPr>
      </p:pic>
      <p:sp>
        <p:nvSpPr>
          <p:cNvPr id="127" name="TextBox 39"/>
          <p:cNvSpPr txBox="1"/>
          <p:nvPr/>
        </p:nvSpPr>
        <p:spPr>
          <a:xfrm>
            <a:off x="9757988" y="15803750"/>
            <a:ext cx="1967004" cy="277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vl1pPr>
          </a:lstStyle>
          <a:p>
            <a:r>
              <a:rPr dirty="0"/>
              <a:t>2D Matrix of Brightness </a:t>
            </a:r>
          </a:p>
        </p:txBody>
      </p:sp>
      <p:sp>
        <p:nvSpPr>
          <p:cNvPr id="128" name="TextBox 57"/>
          <p:cNvSpPr txBox="1"/>
          <p:nvPr/>
        </p:nvSpPr>
        <p:spPr>
          <a:xfrm>
            <a:off x="13241298" y="15828017"/>
            <a:ext cx="2373119" cy="277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500"/>
            </a:lvl1pPr>
          </a:lstStyle>
          <a:p>
            <a:r>
              <a:rPr dirty="0"/>
              <a:t>3D Matrix of X-Ray Spectrum </a:t>
            </a:r>
          </a:p>
        </p:txBody>
      </p:sp>
      <p:sp>
        <p:nvSpPr>
          <p:cNvPr id="129" name="Up Arrow 43"/>
          <p:cNvSpPr/>
          <p:nvPr/>
        </p:nvSpPr>
        <p:spPr>
          <a:xfrm rot="13138836">
            <a:off x="12345253" y="11263584"/>
            <a:ext cx="393474" cy="1387061"/>
          </a:xfrm>
          <a:custGeom>
            <a:avLst/>
            <a:gdLst/>
            <a:ahLst/>
            <a:cxnLst>
              <a:cxn ang="0">
                <a:pos x="wd2" y="hd2"/>
              </a:cxn>
              <a:cxn ang="5400000">
                <a:pos x="wd2" y="hd2"/>
              </a:cxn>
              <a:cxn ang="10800000">
                <a:pos x="wd2" y="hd2"/>
              </a:cxn>
              <a:cxn ang="16200000">
                <a:pos x="wd2" y="hd2"/>
              </a:cxn>
            </a:cxnLst>
            <a:rect l="0" t="0" r="r" b="b"/>
            <a:pathLst>
              <a:path w="21600" h="21600" extrusionOk="0">
                <a:moveTo>
                  <a:pt x="0" y="4324"/>
                </a:moveTo>
                <a:lnTo>
                  <a:pt x="10800" y="0"/>
                </a:lnTo>
                <a:lnTo>
                  <a:pt x="21600" y="4324"/>
                </a:lnTo>
                <a:lnTo>
                  <a:pt x="16200" y="4324"/>
                </a:lnTo>
                <a:lnTo>
                  <a:pt x="16200" y="21600"/>
                </a:lnTo>
                <a:lnTo>
                  <a:pt x="5400" y="21600"/>
                </a:lnTo>
                <a:lnTo>
                  <a:pt x="5400" y="4324"/>
                </a:lnTo>
                <a:close/>
              </a:path>
            </a:pathLst>
          </a:cu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30" name="Up Arrow 59"/>
          <p:cNvSpPr/>
          <p:nvPr/>
        </p:nvSpPr>
        <p:spPr>
          <a:xfrm rot="10800000">
            <a:off x="14441883" y="11400147"/>
            <a:ext cx="422054" cy="1219848"/>
          </a:xfrm>
          <a:custGeom>
            <a:avLst/>
            <a:gdLst/>
            <a:ahLst/>
            <a:cxnLst>
              <a:cxn ang="0">
                <a:pos x="wd2" y="hd2"/>
              </a:cxn>
              <a:cxn ang="5400000">
                <a:pos x="wd2" y="hd2"/>
              </a:cxn>
              <a:cxn ang="10800000">
                <a:pos x="wd2" y="hd2"/>
              </a:cxn>
              <a:cxn ang="16200000">
                <a:pos x="wd2" y="hd2"/>
              </a:cxn>
            </a:cxnLst>
            <a:rect l="0" t="0" r="r" b="b"/>
            <a:pathLst>
              <a:path w="21600" h="21600" extrusionOk="0">
                <a:moveTo>
                  <a:pt x="0" y="4324"/>
                </a:moveTo>
                <a:lnTo>
                  <a:pt x="10800" y="0"/>
                </a:lnTo>
                <a:lnTo>
                  <a:pt x="21600" y="4324"/>
                </a:lnTo>
                <a:lnTo>
                  <a:pt x="16200" y="4324"/>
                </a:lnTo>
                <a:lnTo>
                  <a:pt x="16200" y="21600"/>
                </a:lnTo>
                <a:lnTo>
                  <a:pt x="5400" y="21600"/>
                </a:lnTo>
                <a:lnTo>
                  <a:pt x="5400" y="4324"/>
                </a:lnTo>
                <a:close/>
              </a:path>
            </a:pathLst>
          </a:cu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31" name="Up Arrow 61"/>
          <p:cNvSpPr/>
          <p:nvPr/>
        </p:nvSpPr>
        <p:spPr>
          <a:xfrm rot="10800000">
            <a:off x="12203924" y="16788562"/>
            <a:ext cx="528841" cy="952027"/>
          </a:xfrm>
          <a:custGeom>
            <a:avLst/>
            <a:gdLst/>
            <a:ahLst/>
            <a:cxnLst>
              <a:cxn ang="0">
                <a:pos x="wd2" y="hd2"/>
              </a:cxn>
              <a:cxn ang="5400000">
                <a:pos x="wd2" y="hd2"/>
              </a:cxn>
              <a:cxn ang="10800000">
                <a:pos x="wd2" y="hd2"/>
              </a:cxn>
              <a:cxn ang="16200000">
                <a:pos x="wd2" y="hd2"/>
              </a:cxn>
            </a:cxnLst>
            <a:rect l="0" t="0" r="r" b="b"/>
            <a:pathLst>
              <a:path w="21600" h="21600" extrusionOk="0">
                <a:moveTo>
                  <a:pt x="0" y="4295"/>
                </a:moveTo>
                <a:lnTo>
                  <a:pt x="10800" y="0"/>
                </a:lnTo>
                <a:lnTo>
                  <a:pt x="21600" y="4295"/>
                </a:lnTo>
                <a:lnTo>
                  <a:pt x="16200" y="4295"/>
                </a:lnTo>
                <a:lnTo>
                  <a:pt x="16200" y="21600"/>
                </a:lnTo>
                <a:lnTo>
                  <a:pt x="5400" y="21600"/>
                </a:lnTo>
                <a:lnTo>
                  <a:pt x="5400" y="4295"/>
                </a:lnTo>
                <a:close/>
              </a:path>
            </a:pathLst>
          </a:cu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32" name="TextBox 45"/>
          <p:cNvSpPr txBox="1"/>
          <p:nvPr/>
        </p:nvSpPr>
        <p:spPr>
          <a:xfrm>
            <a:off x="9017391" y="18397142"/>
            <a:ext cx="7396089" cy="20159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200"/>
            </a:pPr>
            <a:r>
              <a:rPr sz="2500" dirty="0" err="1">
                <a:latin typeface="Open Sans" panose="020B0606030504020204" pitchFamily="34" charset="0"/>
                <a:ea typeface="Open Sans" panose="020B0606030504020204" pitchFamily="34" charset="0"/>
                <a:cs typeface="Open Sans" panose="020B0606030504020204" pitchFamily="34" charset="0"/>
              </a:rPr>
              <a:t>pix_grey</a:t>
            </a:r>
            <a:r>
              <a:rPr sz="2500" dirty="0">
                <a:latin typeface="Open Sans" panose="020B0606030504020204" pitchFamily="34" charset="0"/>
                <a:ea typeface="Open Sans" panose="020B0606030504020204" pitchFamily="34" charset="0"/>
                <a:cs typeface="Open Sans" panose="020B0606030504020204" pitchFamily="34" charset="0"/>
              </a:rPr>
              <a:t> = {‘domain 1’: dom_1_grey,</a:t>
            </a:r>
            <a:r>
              <a:rPr lang="en-US" sz="2500" dirty="0">
                <a:latin typeface="Open Sans" panose="020B0606030504020204" pitchFamily="34" charset="0"/>
                <a:ea typeface="Open Sans" panose="020B0606030504020204" pitchFamily="34" charset="0"/>
                <a:cs typeface="Open Sans" panose="020B0606030504020204" pitchFamily="34" charset="0"/>
              </a:rPr>
              <a:t> </a:t>
            </a:r>
            <a:r>
              <a:rPr sz="2500" dirty="0">
                <a:latin typeface="Open Sans" panose="020B0606030504020204" pitchFamily="34" charset="0"/>
                <a:ea typeface="Open Sans" panose="020B0606030504020204" pitchFamily="34" charset="0"/>
                <a:cs typeface="Open Sans" panose="020B0606030504020204" pitchFamily="34" charset="0"/>
              </a:rPr>
              <a:t> ‘domain 2’: dom_2_grey,</a:t>
            </a:r>
            <a:r>
              <a:rPr lang="en-US" sz="2500" dirty="0">
                <a:latin typeface="Open Sans" panose="020B0606030504020204" pitchFamily="34" charset="0"/>
                <a:ea typeface="Open Sans" panose="020B0606030504020204" pitchFamily="34" charset="0"/>
                <a:cs typeface="Open Sans" panose="020B0606030504020204" pitchFamily="34" charset="0"/>
              </a:rPr>
              <a:t> </a:t>
            </a:r>
            <a:r>
              <a:rPr sz="2500" dirty="0">
                <a:latin typeface="Open Sans" panose="020B0606030504020204" pitchFamily="34" charset="0"/>
                <a:ea typeface="Open Sans" panose="020B0606030504020204" pitchFamily="34" charset="0"/>
                <a:cs typeface="Open Sans" panose="020B0606030504020204" pitchFamily="34" charset="0"/>
              </a:rPr>
              <a:t> ‘domain 3’: dom_3_grey }</a:t>
            </a:r>
            <a:endParaRPr lang="en-US" sz="2500" dirty="0">
              <a:latin typeface="Open Sans" panose="020B0606030504020204" pitchFamily="34" charset="0"/>
              <a:ea typeface="Open Sans" panose="020B0606030504020204" pitchFamily="34" charset="0"/>
              <a:cs typeface="Open Sans" panose="020B0606030504020204" pitchFamily="34" charset="0"/>
            </a:endParaRPr>
          </a:p>
          <a:p>
            <a:pPr>
              <a:defRPr sz="2200"/>
            </a:pPr>
            <a:endParaRPr sz="2500" dirty="0">
              <a:latin typeface="Open Sans" panose="020B0606030504020204" pitchFamily="34" charset="0"/>
              <a:ea typeface="Open Sans" panose="020B0606030504020204" pitchFamily="34" charset="0"/>
              <a:cs typeface="Open Sans" panose="020B0606030504020204" pitchFamily="34" charset="0"/>
            </a:endParaRPr>
          </a:p>
          <a:p>
            <a:pPr>
              <a:defRPr sz="2200"/>
            </a:pPr>
            <a:r>
              <a:rPr sz="2500" dirty="0" err="1">
                <a:latin typeface="Open Sans" panose="020B0606030504020204" pitchFamily="34" charset="0"/>
                <a:ea typeface="Open Sans" panose="020B0606030504020204" pitchFamily="34" charset="0"/>
                <a:cs typeface="Open Sans" panose="020B0606030504020204" pitchFamily="34" charset="0"/>
              </a:rPr>
              <a:t>pix_spec</a:t>
            </a:r>
            <a:r>
              <a:rPr sz="2500" dirty="0">
                <a:latin typeface="Open Sans" panose="020B0606030504020204" pitchFamily="34" charset="0"/>
                <a:ea typeface="Open Sans" panose="020B0606030504020204" pitchFamily="34" charset="0"/>
                <a:cs typeface="Open Sans" panose="020B0606030504020204" pitchFamily="34" charset="0"/>
              </a:rPr>
              <a:t> = {‘domain 1’: dom_1_spec, </a:t>
            </a:r>
            <a:r>
              <a:rPr lang="en-US" sz="2500" dirty="0">
                <a:latin typeface="Open Sans" panose="020B0606030504020204" pitchFamily="34" charset="0"/>
                <a:ea typeface="Open Sans" panose="020B0606030504020204" pitchFamily="34" charset="0"/>
                <a:cs typeface="Open Sans" panose="020B0606030504020204" pitchFamily="34" charset="0"/>
              </a:rPr>
              <a:t> </a:t>
            </a:r>
            <a:r>
              <a:rPr sz="2500" dirty="0">
                <a:latin typeface="Open Sans" panose="020B0606030504020204" pitchFamily="34" charset="0"/>
                <a:ea typeface="Open Sans" panose="020B0606030504020204" pitchFamily="34" charset="0"/>
                <a:cs typeface="Open Sans" panose="020B0606030504020204" pitchFamily="34" charset="0"/>
              </a:rPr>
              <a:t>‘domain 2’: dom_2_spec, </a:t>
            </a:r>
            <a:r>
              <a:rPr lang="en-US" sz="2500" dirty="0">
                <a:latin typeface="Open Sans" panose="020B0606030504020204" pitchFamily="34" charset="0"/>
                <a:ea typeface="Open Sans" panose="020B0606030504020204" pitchFamily="34" charset="0"/>
                <a:cs typeface="Open Sans" panose="020B0606030504020204" pitchFamily="34" charset="0"/>
              </a:rPr>
              <a:t> </a:t>
            </a:r>
            <a:r>
              <a:rPr sz="2500" dirty="0">
                <a:latin typeface="Open Sans" panose="020B0606030504020204" pitchFamily="34" charset="0"/>
                <a:ea typeface="Open Sans" panose="020B0606030504020204" pitchFamily="34" charset="0"/>
                <a:cs typeface="Open Sans" panose="020B0606030504020204" pitchFamily="34" charset="0"/>
              </a:rPr>
              <a:t>‘domain 3’: dom_3_spec}</a:t>
            </a:r>
          </a:p>
        </p:txBody>
      </p:sp>
      <p:sp>
        <p:nvSpPr>
          <p:cNvPr id="134" name="Oval 62"/>
          <p:cNvSpPr/>
          <p:nvPr/>
        </p:nvSpPr>
        <p:spPr>
          <a:xfrm>
            <a:off x="11117423" y="13565275"/>
            <a:ext cx="270589" cy="251927"/>
          </a:xfrm>
          <a:prstGeom prst="ellipse">
            <a:avLst/>
          </a:prstGeom>
          <a:ln w="12700">
            <a:solidFill>
              <a:srgbClr val="FF0000"/>
            </a:solidFill>
            <a:miter/>
          </a:ln>
        </p:spPr>
        <p:txBody>
          <a:bodyPr lIns="45719" rIns="45719" anchor="ctr"/>
          <a:lstStyle/>
          <a:p>
            <a:pPr algn="ctr">
              <a:defRPr>
                <a:solidFill>
                  <a:schemeClr val="accent2"/>
                </a:solidFill>
              </a:defRPr>
            </a:pPr>
            <a:endParaRPr/>
          </a:p>
        </p:txBody>
      </p:sp>
      <p:sp>
        <p:nvSpPr>
          <p:cNvPr id="135" name="Straight Arrow Connector 64"/>
          <p:cNvSpPr/>
          <p:nvPr/>
        </p:nvSpPr>
        <p:spPr>
          <a:xfrm flipV="1">
            <a:off x="11388011" y="13014633"/>
            <a:ext cx="3216337" cy="350669"/>
          </a:xfrm>
          <a:prstGeom prst="line">
            <a:avLst/>
          </a:prstGeom>
          <a:ln w="38100">
            <a:solidFill>
              <a:srgbClr val="FF0000"/>
            </a:solidFill>
            <a:miter/>
            <a:tailEnd type="triangle"/>
          </a:ln>
        </p:spPr>
        <p:txBody>
          <a:bodyPr lIns="45719" rIns="45719"/>
          <a:lstStyle/>
          <a:p>
            <a:endParaRPr/>
          </a:p>
        </p:txBody>
      </p:sp>
      <p:sp>
        <p:nvSpPr>
          <p:cNvPr id="136" name="Bent Arrow 66"/>
          <p:cNvSpPr/>
          <p:nvPr/>
        </p:nvSpPr>
        <p:spPr>
          <a:xfrm rot="5400000">
            <a:off x="13804747" y="8830548"/>
            <a:ext cx="658389" cy="13563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5898"/>
                </a:lnTo>
                <a:cubicBezTo>
                  <a:pt x="0" y="3364"/>
                  <a:pt x="4231" y="1311"/>
                  <a:pt x="9450" y="1311"/>
                </a:cubicBezTo>
                <a:lnTo>
                  <a:pt x="16200" y="1311"/>
                </a:lnTo>
                <a:lnTo>
                  <a:pt x="16200" y="0"/>
                </a:lnTo>
                <a:lnTo>
                  <a:pt x="21600" y="2621"/>
                </a:lnTo>
                <a:lnTo>
                  <a:pt x="16200" y="5242"/>
                </a:lnTo>
                <a:lnTo>
                  <a:pt x="16200" y="3932"/>
                </a:lnTo>
                <a:lnTo>
                  <a:pt x="9450" y="3932"/>
                </a:lnTo>
                <a:cubicBezTo>
                  <a:pt x="7213" y="3932"/>
                  <a:pt x="5400" y="4812"/>
                  <a:pt x="5400" y="5898"/>
                </a:cubicBezTo>
                <a:lnTo>
                  <a:pt x="5400" y="21600"/>
                </a:lnTo>
                <a:close/>
              </a:path>
            </a:pathLst>
          </a:custGeom>
          <a:solidFill>
            <a:schemeClr val="accent1"/>
          </a:solidFill>
          <a:ln w="12700">
            <a:solidFill>
              <a:srgbClr val="250151"/>
            </a:solidFill>
            <a:miter/>
          </a:ln>
        </p:spPr>
        <p:txBody>
          <a:bodyPr lIns="45719" rIns="45719" anchor="ctr"/>
          <a:lstStyle/>
          <a:p>
            <a:pPr algn="ctr"/>
            <a:endParaRPr/>
          </a:p>
        </p:txBody>
      </p:sp>
      <p:grpSp>
        <p:nvGrpSpPr>
          <p:cNvPr id="139" name="Rectangle 56"/>
          <p:cNvGrpSpPr/>
          <p:nvPr/>
        </p:nvGrpSpPr>
        <p:grpSpPr>
          <a:xfrm>
            <a:off x="13064939" y="10283065"/>
            <a:ext cx="2475165" cy="695856"/>
            <a:chOff x="0" y="0"/>
            <a:chExt cx="2475164" cy="695855"/>
          </a:xfrm>
        </p:grpSpPr>
        <p:sp>
          <p:nvSpPr>
            <p:cNvPr id="137" name="Rectangle"/>
            <p:cNvSpPr/>
            <p:nvPr/>
          </p:nvSpPr>
          <p:spPr>
            <a:xfrm>
              <a:off x="-1" y="-1"/>
              <a:ext cx="2475166" cy="695857"/>
            </a:xfrm>
            <a:prstGeom prst="rect">
              <a:avLst/>
            </a:prstGeom>
            <a:solidFill>
              <a:schemeClr val="accent2"/>
            </a:solidFill>
            <a:ln w="12700" cap="flat">
              <a:solidFill>
                <a:schemeClr val="accent3"/>
              </a:solidFill>
              <a:prstDash val="solid"/>
              <a:miter lim="800000"/>
            </a:ln>
            <a:effectLst/>
          </p:spPr>
          <p:txBody>
            <a:bodyPr wrap="square" lIns="45719" tIns="45719" rIns="45719" bIns="45719" numCol="1" anchor="ctr">
              <a:noAutofit/>
            </a:bodyPr>
            <a:lstStyle/>
            <a:p>
              <a:pPr algn="ctr"/>
              <a:endParaRPr/>
            </a:p>
          </p:txBody>
        </p:sp>
        <p:sp>
          <p:nvSpPr>
            <p:cNvPr id="138" name="Hyperspy.load()"/>
            <p:cNvSpPr txBox="1"/>
            <p:nvPr/>
          </p:nvSpPr>
          <p:spPr>
            <a:xfrm>
              <a:off x="52069" y="155239"/>
              <a:ext cx="2371026" cy="3853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2200" b="1"/>
              </a:lvl1pPr>
            </a:lstStyle>
            <a:p>
              <a:r>
                <a:t>Hyperspy.load()</a:t>
              </a:r>
            </a:p>
          </p:txBody>
        </p:sp>
      </p:grpSp>
      <p:sp>
        <p:nvSpPr>
          <p:cNvPr id="144" name="Up Arrow 69"/>
          <p:cNvSpPr/>
          <p:nvPr/>
        </p:nvSpPr>
        <p:spPr>
          <a:xfrm rot="10800000">
            <a:off x="19871869" y="7882666"/>
            <a:ext cx="606965" cy="1017784"/>
          </a:xfrm>
          <a:custGeom>
            <a:avLst/>
            <a:gdLst/>
            <a:ahLst/>
            <a:cxnLst>
              <a:cxn ang="0">
                <a:pos x="wd2" y="hd2"/>
              </a:cxn>
              <a:cxn ang="5400000">
                <a:pos x="wd2" y="hd2"/>
              </a:cxn>
              <a:cxn ang="10800000">
                <a:pos x="wd2" y="hd2"/>
              </a:cxn>
              <a:cxn ang="16200000">
                <a:pos x="wd2" y="hd2"/>
              </a:cxn>
            </a:cxnLst>
            <a:rect l="0" t="0" r="r" b="b"/>
            <a:pathLst>
              <a:path w="21600" h="21600" extrusionOk="0">
                <a:moveTo>
                  <a:pt x="0" y="4295"/>
                </a:moveTo>
                <a:lnTo>
                  <a:pt x="10800" y="0"/>
                </a:lnTo>
                <a:lnTo>
                  <a:pt x="21600" y="4295"/>
                </a:lnTo>
                <a:lnTo>
                  <a:pt x="16200" y="4295"/>
                </a:lnTo>
                <a:lnTo>
                  <a:pt x="16200" y="21600"/>
                </a:lnTo>
                <a:lnTo>
                  <a:pt x="5400" y="21600"/>
                </a:lnTo>
                <a:lnTo>
                  <a:pt x="5400" y="4295"/>
                </a:lnTo>
                <a:close/>
              </a:path>
            </a:pathLst>
          </a:cu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50" name="Up Arrow 78"/>
          <p:cNvSpPr/>
          <p:nvPr/>
        </p:nvSpPr>
        <p:spPr>
          <a:xfrm rot="10800000">
            <a:off x="19917642" y="17503257"/>
            <a:ext cx="624516" cy="863779"/>
          </a:xfrm>
          <a:custGeom>
            <a:avLst/>
            <a:gdLst/>
            <a:ahLst/>
            <a:cxnLst>
              <a:cxn ang="0">
                <a:pos x="wd2" y="hd2"/>
              </a:cxn>
              <a:cxn ang="5400000">
                <a:pos x="wd2" y="hd2"/>
              </a:cxn>
              <a:cxn ang="10800000">
                <a:pos x="wd2" y="hd2"/>
              </a:cxn>
              <a:cxn ang="16200000">
                <a:pos x="wd2" y="hd2"/>
              </a:cxn>
            </a:cxnLst>
            <a:rect l="0" t="0" r="r" b="b"/>
            <a:pathLst>
              <a:path w="21600" h="21600" extrusionOk="0">
                <a:moveTo>
                  <a:pt x="0" y="4295"/>
                </a:moveTo>
                <a:lnTo>
                  <a:pt x="10800" y="0"/>
                </a:lnTo>
                <a:lnTo>
                  <a:pt x="21600" y="4295"/>
                </a:lnTo>
                <a:lnTo>
                  <a:pt x="16200" y="4295"/>
                </a:lnTo>
                <a:lnTo>
                  <a:pt x="16200" y="21600"/>
                </a:lnTo>
                <a:lnTo>
                  <a:pt x="5400" y="21600"/>
                </a:lnTo>
                <a:lnTo>
                  <a:pt x="5400" y="4295"/>
                </a:lnTo>
                <a:close/>
              </a:path>
            </a:pathLst>
          </a:custGeom>
          <a:solidFill>
            <a:schemeClr val="accent1"/>
          </a:solidFill>
          <a:ln w="12700">
            <a:solidFill>
              <a:srgbClr val="250151"/>
            </a:solidFill>
            <a:miter/>
          </a:ln>
        </p:spPr>
        <p:txBody>
          <a:bodyPr lIns="45719" rIns="45719" anchor="ctr"/>
          <a:lstStyle/>
          <a:p>
            <a:pPr algn="ctr">
              <a:defRPr>
                <a:solidFill>
                  <a:schemeClr val="accent2"/>
                </a:solidFill>
              </a:defRPr>
            </a:pPr>
            <a:endParaRPr/>
          </a:p>
        </p:txBody>
      </p:sp>
      <p:sp>
        <p:nvSpPr>
          <p:cNvPr id="162" name="Straight Arrow Connector 90"/>
          <p:cNvSpPr/>
          <p:nvPr/>
        </p:nvSpPr>
        <p:spPr>
          <a:xfrm>
            <a:off x="18681293" y="18470678"/>
            <a:ext cx="2480756" cy="769615"/>
          </a:xfrm>
          <a:prstGeom prst="line">
            <a:avLst/>
          </a:prstGeom>
          <a:ln w="38100">
            <a:solidFill>
              <a:srgbClr val="FF0000"/>
            </a:solidFill>
            <a:miter/>
            <a:tailEnd type="triangle"/>
          </a:ln>
        </p:spPr>
        <p:txBody>
          <a:bodyPr lIns="45719" rIns="45719"/>
          <a:lstStyle/>
          <a:p>
            <a:endParaRPr/>
          </a:p>
        </p:txBody>
      </p:sp>
      <p:sp>
        <p:nvSpPr>
          <p:cNvPr id="164" name="Straight Arrow Connector 93"/>
          <p:cNvSpPr/>
          <p:nvPr/>
        </p:nvSpPr>
        <p:spPr>
          <a:xfrm flipV="1">
            <a:off x="17833371" y="18184272"/>
            <a:ext cx="3526313" cy="964193"/>
          </a:xfrm>
          <a:prstGeom prst="line">
            <a:avLst/>
          </a:prstGeom>
          <a:ln w="38100">
            <a:solidFill>
              <a:srgbClr val="FF0000"/>
            </a:solidFill>
            <a:miter/>
            <a:tailEnd type="triangle"/>
          </a:ln>
        </p:spPr>
        <p:txBody>
          <a:bodyPr lIns="45719" rIns="45719"/>
          <a:lstStyle/>
          <a:p>
            <a:endParaRPr/>
          </a:p>
        </p:txBody>
      </p:sp>
      <p:sp>
        <p:nvSpPr>
          <p:cNvPr id="165" name="Straight Arrow Connector 94"/>
          <p:cNvSpPr/>
          <p:nvPr/>
        </p:nvSpPr>
        <p:spPr>
          <a:xfrm>
            <a:off x="18327474" y="20094238"/>
            <a:ext cx="2834575" cy="26757"/>
          </a:xfrm>
          <a:prstGeom prst="line">
            <a:avLst/>
          </a:prstGeom>
          <a:ln w="38100">
            <a:solidFill>
              <a:srgbClr val="FF0000"/>
            </a:solidFill>
            <a:miter/>
            <a:tailEnd type="triangle"/>
          </a:ln>
        </p:spPr>
        <p:txBody>
          <a:bodyPr lIns="45719" rIns="45719"/>
          <a:lstStyle/>
          <a:p>
            <a:endParaRPr/>
          </a:p>
        </p:txBody>
      </p:sp>
      <p:sp>
        <p:nvSpPr>
          <p:cNvPr id="169" name="At each episode of Few-shot learning, from the given training dataset: for each class, randomly sample N_s data as support set and N_q for query set…"/>
          <p:cNvSpPr txBox="1"/>
          <p:nvPr/>
        </p:nvSpPr>
        <p:spPr>
          <a:xfrm>
            <a:off x="16795526" y="9181445"/>
            <a:ext cx="7393858" cy="81714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lang="en-US" sz="2500" dirty="0">
                <a:latin typeface="Open Sans" panose="020B0606030504020204" pitchFamily="34" charset="0"/>
                <a:ea typeface="Open Sans" panose="020B0606030504020204" pitchFamily="34" charset="0"/>
                <a:cs typeface="Open Sans" panose="020B0606030504020204" pitchFamily="34" charset="0"/>
              </a:rPr>
              <a:t>At each episode of </a:t>
            </a:r>
            <a:r>
              <a:rPr lang="en-US" altLang="zh-CN" sz="2500" dirty="0">
                <a:latin typeface="Open Sans" panose="020B0606030504020204" pitchFamily="34" charset="0"/>
                <a:ea typeface="Open Sans" panose="020B0606030504020204" pitchFamily="34" charset="0"/>
                <a:cs typeface="Open Sans" panose="020B0606030504020204" pitchFamily="34" charset="0"/>
              </a:rPr>
              <a:t>f</a:t>
            </a:r>
            <a:r>
              <a:rPr lang="en-US" sz="2500" dirty="0">
                <a:latin typeface="Open Sans" panose="020B0606030504020204" pitchFamily="34" charset="0"/>
                <a:ea typeface="Open Sans" panose="020B0606030504020204" pitchFamily="34" charset="0"/>
                <a:cs typeface="Open Sans" panose="020B0606030504020204" pitchFamily="34" charset="0"/>
              </a:rPr>
              <a:t>ew-shot learning, from the given training dataset: for each class, randomly sample N_s data as support set and </a:t>
            </a:r>
            <a:r>
              <a:rPr lang="en-US" sz="2500" dirty="0" err="1">
                <a:latin typeface="Open Sans" panose="020B0606030504020204" pitchFamily="34" charset="0"/>
                <a:ea typeface="Open Sans" panose="020B0606030504020204" pitchFamily="34" charset="0"/>
                <a:cs typeface="Open Sans" panose="020B0606030504020204" pitchFamily="34" charset="0"/>
              </a:rPr>
              <a:t>N_q</a:t>
            </a:r>
            <a:r>
              <a:rPr lang="en-US" sz="2500" dirty="0">
                <a:latin typeface="Open Sans" panose="020B0606030504020204" pitchFamily="34" charset="0"/>
                <a:ea typeface="Open Sans" panose="020B0606030504020204" pitchFamily="34" charset="0"/>
                <a:cs typeface="Open Sans" panose="020B0606030504020204" pitchFamily="34" charset="0"/>
              </a:rPr>
              <a:t> for query</a:t>
            </a:r>
            <a:r>
              <a:rPr lang="zh-CN" altLang="en-US" sz="2500" dirty="0">
                <a:latin typeface="Open Sans" panose="020B0606030504020204" pitchFamily="34" charset="0"/>
                <a:ea typeface="Open Sans" panose="020B0606030504020204" pitchFamily="34" charset="0"/>
                <a:cs typeface="Open Sans" panose="020B0606030504020204" pitchFamily="34" charset="0"/>
              </a:rPr>
              <a:t> </a:t>
            </a:r>
            <a:r>
              <a:rPr lang="en-US" sz="2500" dirty="0">
                <a:latin typeface="Open Sans" panose="020B0606030504020204" pitchFamily="34" charset="0"/>
                <a:ea typeface="Open Sans" panose="020B0606030504020204" pitchFamily="34" charset="0"/>
                <a:cs typeface="Open Sans" panose="020B0606030504020204" pitchFamily="34" charset="0"/>
              </a:rPr>
              <a:t>set.</a:t>
            </a:r>
            <a:r>
              <a:rPr lang="en-US" sz="2500" baseline="30000" dirty="0">
                <a:latin typeface="Open Sans" panose="020B0606030504020204" pitchFamily="34" charset="0"/>
                <a:ea typeface="Open Sans" panose="020B0606030504020204" pitchFamily="34" charset="0"/>
                <a:cs typeface="Open Sans" panose="020B0606030504020204" pitchFamily="34" charset="0"/>
              </a:rPr>
              <a:t>1</a:t>
            </a:r>
            <a:endParaRPr lang="en-US" sz="2500" dirty="0">
              <a:latin typeface="Open Sans" panose="020B0606030504020204" pitchFamily="34" charset="0"/>
              <a:ea typeface="Open Sans" panose="020B0606030504020204" pitchFamily="34" charset="0"/>
              <a:cs typeface="Open Sans" panose="020B0606030504020204" pitchFamily="34" charset="0"/>
            </a:endParaRPr>
          </a:p>
          <a:p>
            <a:br>
              <a:rPr lang="en-US" sz="2500" dirty="0">
                <a:latin typeface="Open Sans" panose="020B0606030504020204" pitchFamily="34" charset="0"/>
                <a:ea typeface="Open Sans" panose="020B0606030504020204" pitchFamily="34" charset="0"/>
                <a:cs typeface="Open Sans" panose="020B0606030504020204" pitchFamily="34" charset="0"/>
              </a:rPr>
            </a:br>
            <a:r>
              <a:rPr lang="en-US" sz="2500" dirty="0">
                <a:latin typeface="Open Sans" panose="020B0606030504020204" pitchFamily="34" charset="0"/>
                <a:ea typeface="Open Sans" panose="020B0606030504020204" pitchFamily="34" charset="0"/>
                <a:cs typeface="Open Sans" panose="020B0606030504020204" pitchFamily="34" charset="0"/>
              </a:rPr>
              <a:t>At each iteration:</a:t>
            </a:r>
            <a:br>
              <a:rPr lang="en-US" sz="2500" dirty="0">
                <a:latin typeface="Open Sans" panose="020B0606030504020204" pitchFamily="34" charset="0"/>
                <a:ea typeface="Open Sans" panose="020B0606030504020204" pitchFamily="34" charset="0"/>
                <a:cs typeface="Open Sans" panose="020B0606030504020204" pitchFamily="34" charset="0"/>
              </a:rPr>
            </a:br>
            <a:endParaRPr lang="en-US" sz="2500" dirty="0">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500" dirty="0">
                <a:latin typeface="Open Sans" panose="020B0606030504020204" pitchFamily="34" charset="0"/>
                <a:ea typeface="Open Sans" panose="020B0606030504020204" pitchFamily="34" charset="0"/>
                <a:cs typeface="Open Sans" panose="020B0606030504020204" pitchFamily="34" charset="0"/>
              </a:rPr>
              <a:t>We embed aforementioned sampled input vectors using the current neural network model.</a:t>
            </a:r>
          </a:p>
          <a:p>
            <a:pPr marL="457200" indent="-457200">
              <a:buFont typeface="+mj-lt"/>
              <a:buAutoNum type="arabicPeriod"/>
            </a:pPr>
            <a:r>
              <a:rPr lang="en-US" sz="2500" dirty="0">
                <a:latin typeface="Open Sans" panose="020B0606030504020204" pitchFamily="34" charset="0"/>
                <a:ea typeface="Open Sans" panose="020B0606030504020204" pitchFamily="34" charset="0"/>
                <a:cs typeface="Open Sans" panose="020B0606030504020204" pitchFamily="34" charset="0"/>
              </a:rPr>
              <a:t>Take the average of the embeddings of the support set to form prototype for each class.</a:t>
            </a:r>
          </a:p>
          <a:p>
            <a:pPr marL="457200" indent="-457200">
              <a:buFont typeface="+mj-lt"/>
              <a:buAutoNum type="arabicPeriod"/>
            </a:pPr>
            <a:r>
              <a:rPr lang="en-US" sz="2500" dirty="0">
                <a:latin typeface="Open Sans" panose="020B0606030504020204" pitchFamily="34" charset="0"/>
                <a:ea typeface="Open Sans" panose="020B0606030504020204" pitchFamily="34" charset="0"/>
                <a:cs typeface="Open Sans" panose="020B0606030504020204" pitchFamily="34" charset="0"/>
              </a:rPr>
              <a:t>Compute the distance between each query data embedding to class prototype.</a:t>
            </a:r>
          </a:p>
          <a:p>
            <a:pPr marL="457200" indent="-457200">
              <a:buFont typeface="+mj-lt"/>
              <a:buAutoNum type="arabicPeriod"/>
            </a:pPr>
            <a:r>
              <a:rPr lang="en-US" sz="2500" dirty="0">
                <a:latin typeface="Open Sans" panose="020B0606030504020204" pitchFamily="34" charset="0"/>
                <a:ea typeface="Open Sans" panose="020B0606030504020204" pitchFamily="34" charset="0"/>
                <a:cs typeface="Open Sans" panose="020B0606030504020204" pitchFamily="34" charset="0"/>
              </a:rPr>
              <a:t>Classify each query data to the class whose prototype embedding is closest to its query embedding.</a:t>
            </a:r>
          </a:p>
          <a:p>
            <a:pPr marL="457200" indent="-457200">
              <a:buFont typeface="+mj-lt"/>
              <a:buAutoNum type="arabicPeriod"/>
            </a:pPr>
            <a:r>
              <a:rPr lang="en-US" sz="2500" dirty="0">
                <a:latin typeface="Open Sans" panose="020B0606030504020204" pitchFamily="34" charset="0"/>
                <a:ea typeface="Open Sans" panose="020B0606030504020204" pitchFamily="34" charset="0"/>
                <a:cs typeface="Open Sans" panose="020B0606030504020204" pitchFamily="34" charset="0"/>
              </a:rPr>
              <a:t>Compute the log-</a:t>
            </a:r>
            <a:r>
              <a:rPr lang="en-US" sz="2500" dirty="0" err="1">
                <a:latin typeface="Open Sans" panose="020B0606030504020204" pitchFamily="34" charset="0"/>
                <a:ea typeface="Open Sans" panose="020B0606030504020204" pitchFamily="34" charset="0"/>
                <a:cs typeface="Open Sans" panose="020B0606030504020204" pitchFamily="34" charset="0"/>
              </a:rPr>
              <a:t>softmax</a:t>
            </a:r>
            <a:r>
              <a:rPr lang="en-US" sz="2500" dirty="0">
                <a:latin typeface="Open Sans" panose="020B0606030504020204" pitchFamily="34" charset="0"/>
                <a:ea typeface="Open Sans" panose="020B0606030504020204" pitchFamily="34" charset="0"/>
                <a:cs typeface="Open Sans" panose="020B0606030504020204" pitchFamily="34" charset="0"/>
              </a:rPr>
              <a:t> loss for this iteration and back-propagate to update the parameters of embedding neural network mode.</a:t>
            </a:r>
          </a:p>
        </p:txBody>
      </p:sp>
      <p:sp>
        <p:nvSpPr>
          <p:cNvPr id="3" name="TextBox 2">
            <a:extLst>
              <a:ext uri="{FF2B5EF4-FFF2-40B4-BE49-F238E27FC236}">
                <a16:creationId xmlns:a16="http://schemas.microsoft.com/office/drawing/2014/main" id="{A7BB9DEA-8735-9997-24D4-CAEF1868959C}"/>
              </a:ext>
            </a:extLst>
          </p:cNvPr>
          <p:cNvSpPr txBox="1"/>
          <p:nvPr/>
        </p:nvSpPr>
        <p:spPr>
          <a:xfrm>
            <a:off x="16510140" y="21096687"/>
            <a:ext cx="77348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[1] Snell, J., </a:t>
            </a:r>
            <a:r>
              <a:rPr lang="en-US" sz="1800" i="1" dirty="0">
                <a:latin typeface="Open Sans" panose="020B0606030504020204" pitchFamily="34" charset="0"/>
                <a:ea typeface="Open Sans" panose="020B0606030504020204" pitchFamily="34" charset="0"/>
                <a:cs typeface="Open Sans" panose="020B0606030504020204" pitchFamily="34" charset="0"/>
              </a:rPr>
              <a:t>et al., Prototypical Networks for Few-shot Learning</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dirty="0" err="1">
                <a:latin typeface="Open Sans" panose="020B0606030504020204" pitchFamily="34" charset="0"/>
                <a:ea typeface="Open Sans" panose="020B0606030504020204" pitchFamily="34" charset="0"/>
                <a:cs typeface="Open Sans" panose="020B0606030504020204" pitchFamily="34" charset="0"/>
              </a:rPr>
              <a:t>arXiv</a:t>
            </a:r>
            <a:r>
              <a:rPr lang="en-US" sz="1800" dirty="0">
                <a:latin typeface="Open Sans" panose="020B0606030504020204" pitchFamily="34" charset="0"/>
                <a:ea typeface="Open Sans" panose="020B0606030504020204" pitchFamily="34" charset="0"/>
                <a:cs typeface="Open Sans" panose="020B0606030504020204" pitchFamily="34" charset="0"/>
              </a:rPr>
              <a:t>, </a:t>
            </a:r>
            <a:r>
              <a:rPr lang="en-US" sz="1800" b="1" dirty="0">
                <a:latin typeface="Open Sans" panose="020B0606030504020204" pitchFamily="34" charset="0"/>
                <a:ea typeface="Open Sans" panose="020B0606030504020204" pitchFamily="34" charset="0"/>
                <a:cs typeface="Open Sans" panose="020B0606030504020204" pitchFamily="34" charset="0"/>
              </a:rPr>
              <a:t>2017</a:t>
            </a:r>
            <a:r>
              <a:rPr lang="en-US" sz="1800" dirty="0">
                <a:latin typeface="Open Sans" panose="020B0606030504020204" pitchFamily="34" charset="0"/>
                <a:ea typeface="Open Sans" panose="020B0606030504020204" pitchFamily="34" charset="0"/>
                <a:cs typeface="Open Sans" panose="020B0606030504020204" pitchFamily="34" charset="0"/>
              </a:rPr>
              <a:t>.</a:t>
            </a:r>
            <a:endParaRPr kumimoji="0" lang="en-US" sz="1800" b="0" i="0" u="none" strike="noStrike" cap="none" spc="0" normalizeH="0" dirty="0">
              <a:ln>
                <a:noFill/>
              </a:ln>
              <a:solidFill>
                <a:srgbClr val="33006F"/>
              </a:solidFill>
              <a:effectLst/>
              <a:uFillTx/>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5" name="Rectangle 4">
            <a:extLst>
              <a:ext uri="{FF2B5EF4-FFF2-40B4-BE49-F238E27FC236}">
                <a16:creationId xmlns:a16="http://schemas.microsoft.com/office/drawing/2014/main" id="{5D039A38-77DD-5A68-4F77-7E8A9EEE0387}"/>
              </a:ext>
            </a:extLst>
          </p:cNvPr>
          <p:cNvSpPr/>
          <p:nvPr/>
        </p:nvSpPr>
        <p:spPr>
          <a:xfrm>
            <a:off x="16684443" y="9111107"/>
            <a:ext cx="7504941" cy="8241806"/>
          </a:xfrm>
          <a:prstGeom prst="rect">
            <a:avLst/>
          </a:prstGeom>
          <a:noFill/>
          <a:ln w="952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633472" rtl="0" fontAlgn="auto" latinLnBrk="0" hangingPunct="0">
              <a:lnSpc>
                <a:spcPct val="100000"/>
              </a:lnSpc>
              <a:spcBef>
                <a:spcPts val="0"/>
              </a:spcBef>
              <a:spcAft>
                <a:spcPts val="0"/>
              </a:spcAft>
              <a:buClrTx/>
              <a:buSzTx/>
              <a:buFontTx/>
              <a:buNone/>
              <a:tabLst/>
            </a:pPr>
            <a:endParaRPr kumimoji="0" lang="en-US" sz="5100" b="0" i="0" u="none" strike="noStrike" cap="none" spc="0" normalizeH="0" baseline="0">
              <a:ln>
                <a:noFill/>
              </a:ln>
              <a:solidFill>
                <a:srgbClr val="33006F"/>
              </a:solidFill>
              <a:effectLst/>
              <a:uFillTx/>
              <a:latin typeface="+mj-lt"/>
              <a:ea typeface="+mj-ea"/>
              <a:cs typeface="+mj-cs"/>
              <a:sym typeface="Calibri"/>
            </a:endParaRPr>
          </a:p>
        </p:txBody>
      </p:sp>
      <p:sp>
        <p:nvSpPr>
          <p:cNvPr id="2" name="TextBox 1">
            <a:extLst>
              <a:ext uri="{FF2B5EF4-FFF2-40B4-BE49-F238E27FC236}">
                <a16:creationId xmlns:a16="http://schemas.microsoft.com/office/drawing/2014/main" id="{5740B589-E14F-065F-9EF1-6EE0CB98B8B3}"/>
              </a:ext>
            </a:extLst>
          </p:cNvPr>
          <p:cNvSpPr txBox="1"/>
          <p:nvPr/>
        </p:nvSpPr>
        <p:spPr>
          <a:xfrm>
            <a:off x="1081099" y="20810755"/>
            <a:ext cx="239807" cy="877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2633472" rtl="0" fontAlgn="auto" latinLnBrk="0" hangingPunct="0">
              <a:lnSpc>
                <a:spcPct val="100000"/>
              </a:lnSpc>
              <a:spcBef>
                <a:spcPts val="0"/>
              </a:spcBef>
              <a:spcAft>
                <a:spcPts val="0"/>
              </a:spcAft>
              <a:buClrTx/>
              <a:buSzTx/>
              <a:buFontTx/>
              <a:buNone/>
              <a:tabLst/>
            </a:pPr>
            <a:r>
              <a:rPr kumimoji="0" lang="en-US" sz="5100" b="0" i="0" u="none" strike="noStrike" cap="none" spc="0" normalizeH="0" dirty="0">
                <a:ln>
                  <a:noFill/>
                </a:ln>
                <a:solidFill>
                  <a:srgbClr val="33006F"/>
                </a:solidFill>
                <a:effectLst/>
                <a:uFillTx/>
                <a:latin typeface="+mj-lt"/>
                <a:ea typeface="+mj-ea"/>
                <a:cs typeface="+mj-cs"/>
                <a:sym typeface="Calibri"/>
              </a:rPr>
              <a:t> </a:t>
            </a:r>
            <a:endParaRPr kumimoji="0" lang="en-US" sz="5100" b="0" i="0" u="none" strike="noStrike" cap="none" spc="0" normalizeH="0" baseline="30000" dirty="0">
              <a:ln>
                <a:noFill/>
              </a:ln>
              <a:solidFill>
                <a:srgbClr val="33006F"/>
              </a:solidFill>
              <a:effectLst/>
              <a:uFillTx/>
              <a:latin typeface="+mj-lt"/>
              <a:ea typeface="+mj-ea"/>
              <a:cs typeface="+mj-cs"/>
              <a:sym typeface="Calibri"/>
            </a:endParaRPr>
          </a:p>
        </p:txBody>
      </p:sp>
      <p:sp>
        <p:nvSpPr>
          <p:cNvPr id="4" name="TextBox 3">
            <a:extLst>
              <a:ext uri="{FF2B5EF4-FFF2-40B4-BE49-F238E27FC236}">
                <a16:creationId xmlns:a16="http://schemas.microsoft.com/office/drawing/2014/main" id="{EC478D28-32EB-EFF1-C2C7-BD0093539D47}"/>
              </a:ext>
            </a:extLst>
          </p:cNvPr>
          <p:cNvSpPr txBox="1"/>
          <p:nvPr/>
        </p:nvSpPr>
        <p:spPr>
          <a:xfrm>
            <a:off x="938918" y="21078019"/>
            <a:ext cx="736282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2633472" rtl="0" fontAlgn="auto" latinLnBrk="0" hangingPunct="0">
              <a:lnSpc>
                <a:spcPct val="100000"/>
              </a:lnSpc>
              <a:spcBef>
                <a:spcPts val="0"/>
              </a:spcBef>
              <a:spcAft>
                <a:spcPts val="0"/>
              </a:spcAft>
              <a:buClrTx/>
              <a:buSzTx/>
              <a:buFontTx/>
              <a:buNone/>
              <a:tabLst/>
            </a:pPr>
            <a:r>
              <a:rPr kumimoji="0" lang="en-US" sz="1800" b="0" i="0" u="none" strike="noStrike" cap="none" spc="0" normalizeH="0" baseline="30000" dirty="0">
                <a:ln>
                  <a:noFill/>
                </a:ln>
                <a:solidFill>
                  <a:srgbClr val="33006F"/>
                </a:solidFill>
                <a:effectLst/>
                <a:uFillTx/>
                <a:latin typeface="Open Sans" panose="020B0606030504020204" pitchFamily="34" charset="0"/>
                <a:ea typeface="Open Sans" panose="020B0606030504020204" pitchFamily="34" charset="0"/>
                <a:cs typeface="Open Sans" panose="020B0606030504020204" pitchFamily="34" charset="0"/>
                <a:sym typeface="Calibri"/>
              </a:rPr>
              <a:t>a</a:t>
            </a:r>
            <a:r>
              <a:rPr kumimoji="0" lang="en-US" sz="1800" b="0" i="0" u="none" strike="noStrike" cap="none" spc="0" normalizeH="0" baseline="0" dirty="0">
                <a:ln>
                  <a:noFill/>
                </a:ln>
                <a:solidFill>
                  <a:srgbClr val="33006F"/>
                </a:solidFill>
                <a:effectLst/>
                <a:uFillTx/>
                <a:latin typeface="Open Sans" panose="020B0606030504020204" pitchFamily="34" charset="0"/>
                <a:ea typeface="Open Sans" panose="020B0606030504020204" pitchFamily="34" charset="0"/>
                <a:cs typeface="Open Sans" panose="020B0606030504020204" pitchFamily="34" charset="0"/>
                <a:sym typeface="Calibri"/>
              </a:rPr>
              <a:t> University of Washington</a:t>
            </a:r>
          </a:p>
          <a:p>
            <a:pPr marL="0" marR="0" indent="0" algn="l" defTabSz="2633472" rtl="0" fontAlgn="auto" latinLnBrk="0" hangingPunct="0">
              <a:lnSpc>
                <a:spcPct val="100000"/>
              </a:lnSpc>
              <a:spcBef>
                <a:spcPts val="0"/>
              </a:spcBef>
              <a:spcAft>
                <a:spcPts val="0"/>
              </a:spcAft>
              <a:buClrTx/>
              <a:buSzTx/>
              <a:buFontTx/>
              <a:buNone/>
              <a:tabLst/>
            </a:pPr>
            <a:r>
              <a:rPr lang="en-US" sz="1800" baseline="30000" dirty="0">
                <a:latin typeface="Open Sans" panose="020B0606030504020204" pitchFamily="34" charset="0"/>
                <a:ea typeface="Open Sans" panose="020B0606030504020204" pitchFamily="34" charset="0"/>
                <a:cs typeface="Open Sans" panose="020B0606030504020204" pitchFamily="34" charset="0"/>
              </a:rPr>
              <a:t>b</a:t>
            </a:r>
            <a:r>
              <a:rPr lang="en-US" sz="1800" dirty="0">
                <a:latin typeface="Open Sans" panose="020B0606030504020204" pitchFamily="34" charset="0"/>
                <a:ea typeface="Open Sans" panose="020B0606030504020204" pitchFamily="34" charset="0"/>
                <a:cs typeface="Open Sans" panose="020B0606030504020204" pitchFamily="34" charset="0"/>
              </a:rPr>
              <a:t> Pacific Northwest National Laboratory</a:t>
            </a:r>
            <a:endParaRPr kumimoji="0" lang="en-US" sz="1800" b="0" i="0" u="none" strike="noStrike" cap="none" spc="0" normalizeH="0" baseline="0" dirty="0">
              <a:ln>
                <a:noFill/>
              </a:ln>
              <a:solidFill>
                <a:srgbClr val="33006F"/>
              </a:solidFill>
              <a:effectLst/>
              <a:uFillTx/>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7" name="Picture 6" descr="A picture containing white&#10;&#10;Description automatically generated">
            <a:extLst>
              <a:ext uri="{FF2B5EF4-FFF2-40B4-BE49-F238E27FC236}">
                <a16:creationId xmlns:a16="http://schemas.microsoft.com/office/drawing/2014/main" id="{1CDB2F24-0EC2-4BDB-A25C-34EB1850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183" y="8744028"/>
            <a:ext cx="2084528" cy="2084528"/>
          </a:xfrm>
          <a:prstGeom prst="rect">
            <a:avLst/>
          </a:prstGeom>
        </p:spPr>
      </p:pic>
      <p:sp>
        <p:nvSpPr>
          <p:cNvPr id="155" name="TextBox 81"/>
          <p:cNvSpPr txBox="1"/>
          <p:nvPr/>
        </p:nvSpPr>
        <p:spPr>
          <a:xfrm>
            <a:off x="9971149" y="8800557"/>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1</a:t>
            </a:r>
          </a:p>
        </p:txBody>
      </p:sp>
      <p:sp>
        <p:nvSpPr>
          <p:cNvPr id="156" name="TextBox 83"/>
          <p:cNvSpPr txBox="1"/>
          <p:nvPr/>
        </p:nvSpPr>
        <p:spPr>
          <a:xfrm>
            <a:off x="9987191" y="9506341"/>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2</a:t>
            </a:r>
          </a:p>
        </p:txBody>
      </p:sp>
      <p:sp>
        <p:nvSpPr>
          <p:cNvPr id="157" name="TextBox 84"/>
          <p:cNvSpPr txBox="1"/>
          <p:nvPr/>
        </p:nvSpPr>
        <p:spPr>
          <a:xfrm>
            <a:off x="9965735" y="10292983"/>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3</a:t>
            </a:r>
          </a:p>
        </p:txBody>
      </p:sp>
      <p:pic>
        <p:nvPicPr>
          <p:cNvPr id="9" name="Picture 8" descr="Chart, line chart&#10;&#10;Description automatically generated">
            <a:extLst>
              <a:ext uri="{FF2B5EF4-FFF2-40B4-BE49-F238E27FC236}">
                <a16:creationId xmlns:a16="http://schemas.microsoft.com/office/drawing/2014/main" id="{C571A1D6-D1AC-6197-4BEC-CDED2CD11B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03541" y="8623128"/>
            <a:ext cx="1356384" cy="829956"/>
          </a:xfrm>
          <a:prstGeom prst="rect">
            <a:avLst/>
          </a:prstGeom>
        </p:spPr>
      </p:pic>
      <p:sp>
        <p:nvSpPr>
          <p:cNvPr id="12" name="Frame 11">
            <a:extLst>
              <a:ext uri="{FF2B5EF4-FFF2-40B4-BE49-F238E27FC236}">
                <a16:creationId xmlns:a16="http://schemas.microsoft.com/office/drawing/2014/main" id="{812C21F8-0834-9746-A4B2-263C58206337}"/>
              </a:ext>
            </a:extLst>
          </p:cNvPr>
          <p:cNvSpPr/>
          <p:nvPr/>
        </p:nvSpPr>
        <p:spPr>
          <a:xfrm>
            <a:off x="11438955" y="8744027"/>
            <a:ext cx="108780" cy="112420"/>
          </a:xfrm>
          <a:prstGeom prst="frame">
            <a:avLst/>
          </a:prstGeom>
          <a:solidFill>
            <a:schemeClr val="accent2"/>
          </a:solidFill>
          <a:ln w="22225"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2633472" rtl="0" fontAlgn="auto" latinLnBrk="0" hangingPunct="0">
              <a:lnSpc>
                <a:spcPct val="100000"/>
              </a:lnSpc>
              <a:spcBef>
                <a:spcPts val="0"/>
              </a:spcBef>
              <a:spcAft>
                <a:spcPts val="0"/>
              </a:spcAft>
              <a:buClrTx/>
              <a:buSzTx/>
              <a:buFontTx/>
              <a:buNone/>
              <a:tabLst/>
            </a:pPr>
            <a:endParaRPr kumimoji="0" lang="en-US" sz="5100" b="0" i="0" u="none" strike="noStrike" cap="none" spc="0" normalizeH="0" baseline="0">
              <a:ln>
                <a:noFill/>
              </a:ln>
              <a:solidFill>
                <a:srgbClr val="33006F"/>
              </a:solidFill>
              <a:effectLst/>
              <a:uFillTx/>
              <a:latin typeface="+mj-lt"/>
              <a:ea typeface="+mj-ea"/>
              <a:cs typeface="+mj-cs"/>
              <a:sym typeface="Calibri"/>
            </a:endParaRPr>
          </a:p>
        </p:txBody>
      </p:sp>
      <p:cxnSp>
        <p:nvCxnSpPr>
          <p:cNvPr id="14" name="Straight Connector 13">
            <a:extLst>
              <a:ext uri="{FF2B5EF4-FFF2-40B4-BE49-F238E27FC236}">
                <a16:creationId xmlns:a16="http://schemas.microsoft.com/office/drawing/2014/main" id="{E949A341-17B8-1168-E4D1-0DB795A7103F}"/>
              </a:ext>
            </a:extLst>
          </p:cNvPr>
          <p:cNvCxnSpPr>
            <a:cxnSpLocks/>
          </p:cNvCxnSpPr>
          <p:nvPr/>
        </p:nvCxnSpPr>
        <p:spPr>
          <a:xfrm>
            <a:off x="11493345" y="8832385"/>
            <a:ext cx="319613" cy="443673"/>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cxnSp>
        <p:nvCxnSpPr>
          <p:cNvPr id="89" name="Straight Connector 88">
            <a:extLst>
              <a:ext uri="{FF2B5EF4-FFF2-40B4-BE49-F238E27FC236}">
                <a16:creationId xmlns:a16="http://schemas.microsoft.com/office/drawing/2014/main" id="{E715E14E-D9DE-ACEC-CBBF-BCA54E470E66}"/>
              </a:ext>
            </a:extLst>
          </p:cNvPr>
          <p:cNvCxnSpPr>
            <a:cxnSpLocks/>
          </p:cNvCxnSpPr>
          <p:nvPr/>
        </p:nvCxnSpPr>
        <p:spPr>
          <a:xfrm flipV="1">
            <a:off x="11493345" y="8669265"/>
            <a:ext cx="564453" cy="74763"/>
          </a:xfrm>
          <a:prstGeom prst="lin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cxnSp>
      <p:sp>
        <p:nvSpPr>
          <p:cNvPr id="93" name="TextBox 81">
            <a:extLst>
              <a:ext uri="{FF2B5EF4-FFF2-40B4-BE49-F238E27FC236}">
                <a16:creationId xmlns:a16="http://schemas.microsoft.com/office/drawing/2014/main" id="{1A995141-F5CB-84FE-2CF6-2E11378503AA}"/>
              </a:ext>
            </a:extLst>
          </p:cNvPr>
          <p:cNvSpPr txBox="1"/>
          <p:nvPr/>
        </p:nvSpPr>
        <p:spPr>
          <a:xfrm>
            <a:off x="21570680" y="18053057"/>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1</a:t>
            </a:r>
          </a:p>
        </p:txBody>
      </p:sp>
      <p:sp>
        <p:nvSpPr>
          <p:cNvPr id="151" name="TextBox 83">
            <a:extLst>
              <a:ext uri="{FF2B5EF4-FFF2-40B4-BE49-F238E27FC236}">
                <a16:creationId xmlns:a16="http://schemas.microsoft.com/office/drawing/2014/main" id="{203B4746-A76C-9E6E-AFC3-2F314C0A490E}"/>
              </a:ext>
            </a:extLst>
          </p:cNvPr>
          <p:cNvSpPr txBox="1"/>
          <p:nvPr/>
        </p:nvSpPr>
        <p:spPr>
          <a:xfrm>
            <a:off x="21567672" y="18859104"/>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2</a:t>
            </a:r>
          </a:p>
        </p:txBody>
      </p:sp>
      <p:sp>
        <p:nvSpPr>
          <p:cNvPr id="167" name="TextBox 84">
            <a:extLst>
              <a:ext uri="{FF2B5EF4-FFF2-40B4-BE49-F238E27FC236}">
                <a16:creationId xmlns:a16="http://schemas.microsoft.com/office/drawing/2014/main" id="{CFBBC427-C152-FF4A-E01F-C71F0A329ECE}"/>
              </a:ext>
            </a:extLst>
          </p:cNvPr>
          <p:cNvSpPr txBox="1"/>
          <p:nvPr/>
        </p:nvSpPr>
        <p:spPr>
          <a:xfrm>
            <a:off x="21565266" y="19798146"/>
            <a:ext cx="1483973"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500" b="1">
                <a:solidFill>
                  <a:srgbClr val="FFFFFF"/>
                </a:solidFill>
              </a:defRPr>
            </a:lvl1pPr>
          </a:lstStyle>
          <a:p>
            <a:r>
              <a:rPr sz="1800" dirty="0"/>
              <a:t>Domain 3</a:t>
            </a:r>
          </a:p>
        </p:txBody>
      </p:sp>
      <p:pic>
        <p:nvPicPr>
          <p:cNvPr id="19" name="Picture 18" descr="A picture containing text&#10;&#10;Description automatically generated">
            <a:extLst>
              <a:ext uri="{FF2B5EF4-FFF2-40B4-BE49-F238E27FC236}">
                <a16:creationId xmlns:a16="http://schemas.microsoft.com/office/drawing/2014/main" id="{BF6EA185-5E01-23A5-273E-C1E34A7F18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69629" y="6907273"/>
            <a:ext cx="495300" cy="508000"/>
          </a:xfrm>
          <a:prstGeom prst="rect">
            <a:avLst/>
          </a:prstGeom>
        </p:spPr>
      </p:pic>
      <p:pic>
        <p:nvPicPr>
          <p:cNvPr id="21" name="Picture 20" descr="A close up of a brain&#10;&#10;Description automatically generated with low confidence">
            <a:extLst>
              <a:ext uri="{FF2B5EF4-FFF2-40B4-BE49-F238E27FC236}">
                <a16:creationId xmlns:a16="http://schemas.microsoft.com/office/drawing/2014/main" id="{CCF0A8E9-4657-7C9E-4049-76A5629C76D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478475" y="6260964"/>
            <a:ext cx="495300" cy="495300"/>
          </a:xfrm>
          <a:prstGeom prst="rect">
            <a:avLst/>
          </a:prstGeom>
        </p:spPr>
      </p:pic>
      <p:pic>
        <p:nvPicPr>
          <p:cNvPr id="23" name="Picture 22" descr="No image&#10;&#10;Description automatically generated">
            <a:extLst>
              <a:ext uri="{FF2B5EF4-FFF2-40B4-BE49-F238E27FC236}">
                <a16:creationId xmlns:a16="http://schemas.microsoft.com/office/drawing/2014/main" id="{F5349E00-D7A8-34F0-0EC6-D2B0E3A0564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657991" y="7523279"/>
            <a:ext cx="495300" cy="508000"/>
          </a:xfrm>
          <a:prstGeom prst="rect">
            <a:avLst/>
          </a:prstGeom>
        </p:spPr>
      </p:pic>
      <p:pic>
        <p:nvPicPr>
          <p:cNvPr id="168" name="Picture 167" descr="A picture containing text&#10;&#10;Description automatically generated">
            <a:extLst>
              <a:ext uri="{FF2B5EF4-FFF2-40B4-BE49-F238E27FC236}">
                <a16:creationId xmlns:a16="http://schemas.microsoft.com/office/drawing/2014/main" id="{E5D6B9D3-5500-2EF3-2494-28D40F73A02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367699" y="18908964"/>
            <a:ext cx="495300" cy="508000"/>
          </a:xfrm>
          <a:prstGeom prst="rect">
            <a:avLst/>
          </a:prstGeom>
        </p:spPr>
      </p:pic>
      <p:pic>
        <p:nvPicPr>
          <p:cNvPr id="170" name="Picture 169" descr="A close up of a brain&#10;&#10;Description automatically generated with low confidence">
            <a:extLst>
              <a:ext uri="{FF2B5EF4-FFF2-40B4-BE49-F238E27FC236}">
                <a16:creationId xmlns:a16="http://schemas.microsoft.com/office/drawing/2014/main" id="{54C85C17-6EB9-80AB-F6D0-8175CDB6EE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260230" y="18127638"/>
            <a:ext cx="495300" cy="495300"/>
          </a:xfrm>
          <a:prstGeom prst="rect">
            <a:avLst/>
          </a:prstGeom>
        </p:spPr>
      </p:pic>
      <p:pic>
        <p:nvPicPr>
          <p:cNvPr id="171" name="Picture 170" descr="No image&#10;&#10;Description automatically generated">
            <a:extLst>
              <a:ext uri="{FF2B5EF4-FFF2-40B4-BE49-F238E27FC236}">
                <a16:creationId xmlns:a16="http://schemas.microsoft.com/office/drawing/2014/main" id="{F25061DB-F1F8-9D79-29B1-8DA274205F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833372" y="19835287"/>
            <a:ext cx="495300" cy="508000"/>
          </a:xfrm>
          <a:prstGeom prst="rect">
            <a:avLst/>
          </a:prstGeom>
        </p:spPr>
      </p:pic>
      <p:pic>
        <p:nvPicPr>
          <p:cNvPr id="24" name="Picture 23">
            <a:extLst>
              <a:ext uri="{FF2B5EF4-FFF2-40B4-BE49-F238E27FC236}">
                <a16:creationId xmlns:a16="http://schemas.microsoft.com/office/drawing/2014/main" id="{5D7EBDA1-41A5-BF86-BF96-9C847859F99A}"/>
              </a:ext>
            </a:extLst>
          </p:cNvPr>
          <p:cNvPicPr>
            <a:picLocks noChangeAspect="1"/>
          </p:cNvPicPr>
          <p:nvPr/>
        </p:nvPicPr>
        <p:blipFill>
          <a:blip r:embed="rId13"/>
          <a:stretch>
            <a:fillRect/>
          </a:stretch>
        </p:blipFill>
        <p:spPr>
          <a:xfrm rot="185609">
            <a:off x="21005634" y="5704731"/>
            <a:ext cx="2213729" cy="2373427"/>
          </a:xfrm>
          <a:prstGeom prst="rect">
            <a:avLst/>
          </a:prstGeom>
        </p:spPr>
      </p:pic>
      <p:graphicFrame>
        <p:nvGraphicFramePr>
          <p:cNvPr id="26" name="Table 26">
            <a:extLst>
              <a:ext uri="{FF2B5EF4-FFF2-40B4-BE49-F238E27FC236}">
                <a16:creationId xmlns:a16="http://schemas.microsoft.com/office/drawing/2014/main" id="{9C07118B-63CC-3DA6-2A8A-DECAEBDAA904}"/>
              </a:ext>
            </a:extLst>
          </p:cNvPr>
          <p:cNvGraphicFramePr>
            <a:graphicFrameLocks noGrp="1"/>
          </p:cNvGraphicFramePr>
          <p:nvPr>
            <p:extLst>
              <p:ext uri="{D42A27DB-BD31-4B8C-83A1-F6EECF244321}">
                <p14:modId xmlns:p14="http://schemas.microsoft.com/office/powerpoint/2010/main" val="508667377"/>
              </p:ext>
            </p:extLst>
          </p:nvPr>
        </p:nvGraphicFramePr>
        <p:xfrm>
          <a:off x="24810268" y="5863841"/>
          <a:ext cx="7554950" cy="3013316"/>
        </p:xfrm>
        <a:graphic>
          <a:graphicData uri="http://schemas.openxmlformats.org/drawingml/2006/table">
            <a:tbl>
              <a:tblPr firstRow="1" bandRow="1">
                <a:tableStyleId>{3C2FFA5D-87B4-456A-9821-1D502468CF0F}</a:tableStyleId>
              </a:tblPr>
              <a:tblGrid>
                <a:gridCol w="1510990">
                  <a:extLst>
                    <a:ext uri="{9D8B030D-6E8A-4147-A177-3AD203B41FA5}">
                      <a16:colId xmlns:a16="http://schemas.microsoft.com/office/drawing/2014/main" val="3232609303"/>
                    </a:ext>
                  </a:extLst>
                </a:gridCol>
                <a:gridCol w="1510990">
                  <a:extLst>
                    <a:ext uri="{9D8B030D-6E8A-4147-A177-3AD203B41FA5}">
                      <a16:colId xmlns:a16="http://schemas.microsoft.com/office/drawing/2014/main" val="246968960"/>
                    </a:ext>
                  </a:extLst>
                </a:gridCol>
                <a:gridCol w="1510990">
                  <a:extLst>
                    <a:ext uri="{9D8B030D-6E8A-4147-A177-3AD203B41FA5}">
                      <a16:colId xmlns:a16="http://schemas.microsoft.com/office/drawing/2014/main" val="3785489784"/>
                    </a:ext>
                  </a:extLst>
                </a:gridCol>
                <a:gridCol w="1510990">
                  <a:extLst>
                    <a:ext uri="{9D8B030D-6E8A-4147-A177-3AD203B41FA5}">
                      <a16:colId xmlns:a16="http://schemas.microsoft.com/office/drawing/2014/main" val="3502310268"/>
                    </a:ext>
                  </a:extLst>
                </a:gridCol>
                <a:gridCol w="1510990">
                  <a:extLst>
                    <a:ext uri="{9D8B030D-6E8A-4147-A177-3AD203B41FA5}">
                      <a16:colId xmlns:a16="http://schemas.microsoft.com/office/drawing/2014/main" val="578314835"/>
                    </a:ext>
                  </a:extLst>
                </a:gridCol>
              </a:tblGrid>
              <a:tr h="560357">
                <a:tc>
                  <a:txBody>
                    <a:bodyPr/>
                    <a:lstStyle/>
                    <a:p>
                      <a:pPr algn="ctr" rtl="0" fontAlgn="b"/>
                      <a:r>
                        <a:rPr lang="en-US" sz="2000" b="1" dirty="0" err="1">
                          <a:effectLst/>
                        </a:rPr>
                        <a:t>n_way</a:t>
                      </a:r>
                      <a:endParaRPr lang="en-US" sz="2000" b="1" dirty="0">
                        <a:effectLst/>
                      </a:endParaRPr>
                    </a:p>
                  </a:txBody>
                  <a:tcPr marL="28575" marR="28575" marT="0" marB="0" anchor="b"/>
                </a:tc>
                <a:tc>
                  <a:txBody>
                    <a:bodyPr/>
                    <a:lstStyle/>
                    <a:p>
                      <a:pPr algn="ctr" rtl="0" fontAlgn="b"/>
                      <a:r>
                        <a:rPr lang="en-US" sz="2000" b="1" dirty="0" err="1">
                          <a:effectLst/>
                        </a:rPr>
                        <a:t>n_support</a:t>
                      </a:r>
                      <a:endParaRPr lang="en-US" sz="2000" b="1" dirty="0">
                        <a:effectLst/>
                      </a:endParaRPr>
                    </a:p>
                  </a:txBody>
                  <a:tcPr marL="28575" marR="28575" marT="0" marB="0" anchor="b"/>
                </a:tc>
                <a:tc>
                  <a:txBody>
                    <a:bodyPr/>
                    <a:lstStyle/>
                    <a:p>
                      <a:pPr algn="ctr" rtl="0" fontAlgn="b"/>
                      <a:r>
                        <a:rPr lang="en-US" sz="2000" b="1" dirty="0" err="1">
                          <a:effectLst/>
                        </a:rPr>
                        <a:t>n_query</a:t>
                      </a:r>
                      <a:endParaRPr lang="en-US" sz="2000" b="1" dirty="0">
                        <a:effectLst/>
                      </a:endParaRPr>
                    </a:p>
                  </a:txBody>
                  <a:tcPr marL="28575" marR="28575" marT="0" marB="0" anchor="b"/>
                </a:tc>
                <a:tc>
                  <a:txBody>
                    <a:bodyPr/>
                    <a:lstStyle/>
                    <a:p>
                      <a:pPr algn="ctr" rtl="0" fontAlgn="b"/>
                      <a:r>
                        <a:rPr lang="en-US" sz="2000" b="1" dirty="0">
                          <a:effectLst/>
                        </a:rPr>
                        <a:t>train accuracy</a:t>
                      </a:r>
                    </a:p>
                  </a:txBody>
                  <a:tcPr marL="28575" marR="28575" marT="0" marB="0" anchor="b"/>
                </a:tc>
                <a:tc>
                  <a:txBody>
                    <a:bodyPr/>
                    <a:lstStyle/>
                    <a:p>
                      <a:pPr algn="ctr" rtl="0" fontAlgn="b"/>
                      <a:r>
                        <a:rPr lang="en-US" sz="2000" b="1" dirty="0">
                          <a:effectLst/>
                        </a:rPr>
                        <a:t>test accuracy</a:t>
                      </a:r>
                    </a:p>
                  </a:txBody>
                  <a:tcPr marL="28575" marR="28575" marT="0" marB="0" anchor="b"/>
                </a:tc>
                <a:extLst>
                  <a:ext uri="{0D108BD9-81ED-4DB2-BD59-A6C34878D82A}">
                    <a16:rowId xmlns:a16="http://schemas.microsoft.com/office/drawing/2014/main" val="1486818751"/>
                  </a:ext>
                </a:extLst>
              </a:tr>
              <a:tr h="343388">
                <a:tc>
                  <a:txBody>
                    <a:bodyPr/>
                    <a:lstStyle/>
                    <a:p>
                      <a:pPr algn="r" rtl="0" fontAlgn="b"/>
                      <a:r>
                        <a:rPr lang="en-US" sz="2000">
                          <a:effectLst/>
                        </a:rPr>
                        <a:t>2</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dirty="0">
                          <a:effectLst/>
                        </a:rPr>
                        <a:t>20</a:t>
                      </a:r>
                    </a:p>
                  </a:txBody>
                  <a:tcPr marL="28575" marR="28575" marT="0" marB="0" anchor="b"/>
                </a:tc>
                <a:tc>
                  <a:txBody>
                    <a:bodyPr/>
                    <a:lstStyle/>
                    <a:p>
                      <a:pPr algn="r" rtl="0" fontAlgn="b"/>
                      <a:r>
                        <a:rPr lang="en-US" sz="2000" dirty="0">
                          <a:effectLst/>
                        </a:rPr>
                        <a:t>0.9681</a:t>
                      </a:r>
                    </a:p>
                  </a:txBody>
                  <a:tcPr marL="28575" marR="28575" marT="0" marB="0" anchor="b"/>
                </a:tc>
                <a:tc>
                  <a:txBody>
                    <a:bodyPr/>
                    <a:lstStyle/>
                    <a:p>
                      <a:pPr algn="r" rtl="0" fontAlgn="b"/>
                      <a:r>
                        <a:rPr lang="en-US" sz="2000" dirty="0">
                          <a:effectLst/>
                        </a:rPr>
                        <a:t>0.9051</a:t>
                      </a:r>
                    </a:p>
                  </a:txBody>
                  <a:tcPr marL="28575" marR="28575" marT="0" marB="0" anchor="b"/>
                </a:tc>
                <a:extLst>
                  <a:ext uri="{0D108BD9-81ED-4DB2-BD59-A6C34878D82A}">
                    <a16:rowId xmlns:a16="http://schemas.microsoft.com/office/drawing/2014/main" val="1472774142"/>
                  </a:ext>
                </a:extLst>
              </a:tr>
              <a:tr h="343388">
                <a:tc>
                  <a:txBody>
                    <a:bodyPr/>
                    <a:lstStyle/>
                    <a:p>
                      <a:pPr algn="r" rtl="0" fontAlgn="b"/>
                      <a:r>
                        <a:rPr lang="en-US" sz="2000">
                          <a:effectLst/>
                        </a:rPr>
                        <a:t>2</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a:effectLst/>
                        </a:rPr>
                        <a:t>10</a:t>
                      </a:r>
                    </a:p>
                  </a:txBody>
                  <a:tcPr marL="28575" marR="28575" marT="0" marB="0" anchor="b"/>
                </a:tc>
                <a:tc>
                  <a:txBody>
                    <a:bodyPr/>
                    <a:lstStyle/>
                    <a:p>
                      <a:pPr algn="r" rtl="0" fontAlgn="b"/>
                      <a:r>
                        <a:rPr lang="en-US" sz="2000">
                          <a:effectLst/>
                        </a:rPr>
                        <a:t>0.9665</a:t>
                      </a:r>
                    </a:p>
                  </a:txBody>
                  <a:tcPr marL="28575" marR="28575" marT="0" marB="0" anchor="b"/>
                </a:tc>
                <a:tc>
                  <a:txBody>
                    <a:bodyPr/>
                    <a:lstStyle/>
                    <a:p>
                      <a:pPr algn="r" rtl="0" fontAlgn="b"/>
                      <a:r>
                        <a:rPr lang="en-US" sz="2000">
                          <a:effectLst/>
                        </a:rPr>
                        <a:t>0.9015</a:t>
                      </a:r>
                    </a:p>
                  </a:txBody>
                  <a:tcPr marL="28575" marR="28575" marT="0" marB="0" anchor="b"/>
                </a:tc>
                <a:extLst>
                  <a:ext uri="{0D108BD9-81ED-4DB2-BD59-A6C34878D82A}">
                    <a16:rowId xmlns:a16="http://schemas.microsoft.com/office/drawing/2014/main" val="319735818"/>
                  </a:ext>
                </a:extLst>
              </a:tr>
              <a:tr h="343388">
                <a:tc>
                  <a:txBody>
                    <a:bodyPr/>
                    <a:lstStyle/>
                    <a:p>
                      <a:pPr algn="r" rtl="0" fontAlgn="b"/>
                      <a:r>
                        <a:rPr lang="en-US" sz="2000">
                          <a:effectLst/>
                        </a:rPr>
                        <a:t>3</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a:effectLst/>
                        </a:rPr>
                        <a:t>10</a:t>
                      </a:r>
                    </a:p>
                  </a:txBody>
                  <a:tcPr marL="28575" marR="28575" marT="0" marB="0" anchor="b"/>
                </a:tc>
                <a:tc>
                  <a:txBody>
                    <a:bodyPr/>
                    <a:lstStyle/>
                    <a:p>
                      <a:pPr algn="r" rtl="0" fontAlgn="b"/>
                      <a:r>
                        <a:rPr lang="en-US" sz="2000" dirty="0">
                          <a:effectLst/>
                        </a:rPr>
                        <a:t>0.9372</a:t>
                      </a:r>
                    </a:p>
                  </a:txBody>
                  <a:tcPr marL="28575" marR="28575" marT="0" marB="0" anchor="b"/>
                </a:tc>
                <a:tc>
                  <a:txBody>
                    <a:bodyPr/>
                    <a:lstStyle/>
                    <a:p>
                      <a:pPr algn="r" rtl="0" fontAlgn="b"/>
                      <a:r>
                        <a:rPr lang="en-US" sz="2000">
                          <a:effectLst/>
                        </a:rPr>
                        <a:t>0.9012</a:t>
                      </a:r>
                    </a:p>
                  </a:txBody>
                  <a:tcPr marL="28575" marR="28575" marT="0" marB="0" anchor="b"/>
                </a:tc>
                <a:extLst>
                  <a:ext uri="{0D108BD9-81ED-4DB2-BD59-A6C34878D82A}">
                    <a16:rowId xmlns:a16="http://schemas.microsoft.com/office/drawing/2014/main" val="1218554332"/>
                  </a:ext>
                </a:extLst>
              </a:tr>
              <a:tr h="343388">
                <a:tc>
                  <a:txBody>
                    <a:bodyPr/>
                    <a:lstStyle/>
                    <a:p>
                      <a:pPr algn="r" rtl="0" fontAlgn="b"/>
                      <a:r>
                        <a:rPr lang="en-US" sz="2000">
                          <a:effectLst/>
                        </a:rPr>
                        <a:t>3</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a:effectLst/>
                        </a:rPr>
                        <a:t>0.9373</a:t>
                      </a:r>
                    </a:p>
                  </a:txBody>
                  <a:tcPr marL="28575" marR="28575" marT="0" marB="0" anchor="b"/>
                </a:tc>
                <a:tc>
                  <a:txBody>
                    <a:bodyPr/>
                    <a:lstStyle/>
                    <a:p>
                      <a:pPr algn="r" rtl="0" fontAlgn="b"/>
                      <a:r>
                        <a:rPr lang="en-US" sz="2000">
                          <a:effectLst/>
                        </a:rPr>
                        <a:t>0.9011</a:t>
                      </a:r>
                    </a:p>
                  </a:txBody>
                  <a:tcPr marL="28575" marR="28575" marT="0" marB="0" anchor="b"/>
                </a:tc>
                <a:extLst>
                  <a:ext uri="{0D108BD9-81ED-4DB2-BD59-A6C34878D82A}">
                    <a16:rowId xmlns:a16="http://schemas.microsoft.com/office/drawing/2014/main" val="793420690"/>
                  </a:ext>
                </a:extLst>
              </a:tr>
              <a:tr h="343388">
                <a:tc>
                  <a:txBody>
                    <a:bodyPr/>
                    <a:lstStyle/>
                    <a:p>
                      <a:pPr algn="r" rtl="0" fontAlgn="b"/>
                      <a:r>
                        <a:rPr lang="en-US" sz="2000">
                          <a:effectLst/>
                        </a:rPr>
                        <a:t>3</a:t>
                      </a:r>
                    </a:p>
                  </a:txBody>
                  <a:tcPr marL="28575" marR="28575" marT="0" marB="0" anchor="b"/>
                </a:tc>
                <a:tc>
                  <a:txBody>
                    <a:bodyPr/>
                    <a:lstStyle/>
                    <a:p>
                      <a:pPr algn="r" rtl="0" fontAlgn="b"/>
                      <a:r>
                        <a:rPr lang="en-US" sz="2000">
                          <a:effectLst/>
                        </a:rPr>
                        <a:t>5</a:t>
                      </a:r>
                    </a:p>
                  </a:txBody>
                  <a:tcPr marL="28575" marR="28575" marT="0" marB="0" anchor="b"/>
                </a:tc>
                <a:tc>
                  <a:txBody>
                    <a:bodyPr/>
                    <a:lstStyle/>
                    <a:p>
                      <a:pPr algn="r" rtl="0" fontAlgn="b"/>
                      <a:r>
                        <a:rPr lang="en-US" sz="2000">
                          <a:effectLst/>
                        </a:rPr>
                        <a:t>20</a:t>
                      </a:r>
                    </a:p>
                  </a:txBody>
                  <a:tcPr marL="28575" marR="28575" marT="0" marB="0" anchor="b"/>
                </a:tc>
                <a:tc>
                  <a:txBody>
                    <a:bodyPr/>
                    <a:lstStyle/>
                    <a:p>
                      <a:pPr algn="r" rtl="0" fontAlgn="b"/>
                      <a:r>
                        <a:rPr lang="en-US" sz="2000">
                          <a:effectLst/>
                        </a:rPr>
                        <a:t>0.949</a:t>
                      </a:r>
                    </a:p>
                  </a:txBody>
                  <a:tcPr marL="28575" marR="28575" marT="0" marB="0" anchor="b"/>
                </a:tc>
                <a:tc>
                  <a:txBody>
                    <a:bodyPr/>
                    <a:lstStyle/>
                    <a:p>
                      <a:pPr algn="r" rtl="0" fontAlgn="b"/>
                      <a:r>
                        <a:rPr lang="en-US" sz="2000">
                          <a:effectLst/>
                        </a:rPr>
                        <a:t>0.897</a:t>
                      </a:r>
                    </a:p>
                  </a:txBody>
                  <a:tcPr marL="28575" marR="28575" marT="0" marB="0" anchor="b"/>
                </a:tc>
                <a:extLst>
                  <a:ext uri="{0D108BD9-81ED-4DB2-BD59-A6C34878D82A}">
                    <a16:rowId xmlns:a16="http://schemas.microsoft.com/office/drawing/2014/main" val="3418639134"/>
                  </a:ext>
                </a:extLst>
              </a:tr>
              <a:tr h="343388">
                <a:tc>
                  <a:txBody>
                    <a:bodyPr/>
                    <a:lstStyle/>
                    <a:p>
                      <a:pPr algn="r" rtl="0" fontAlgn="b"/>
                      <a:r>
                        <a:rPr lang="en-US" sz="2000">
                          <a:effectLst/>
                        </a:rPr>
                        <a:t>3</a:t>
                      </a:r>
                    </a:p>
                  </a:txBody>
                  <a:tcPr marL="28575" marR="28575" marT="0" marB="0" anchor="b"/>
                </a:tc>
                <a:tc>
                  <a:txBody>
                    <a:bodyPr/>
                    <a:lstStyle/>
                    <a:p>
                      <a:pPr algn="r" rtl="0" fontAlgn="b"/>
                      <a:r>
                        <a:rPr lang="en-US" sz="2000">
                          <a:effectLst/>
                        </a:rPr>
                        <a:t>20</a:t>
                      </a:r>
                    </a:p>
                  </a:txBody>
                  <a:tcPr marL="28575" marR="28575" marT="0" marB="0" anchor="b"/>
                </a:tc>
                <a:tc>
                  <a:txBody>
                    <a:bodyPr/>
                    <a:lstStyle/>
                    <a:p>
                      <a:pPr algn="r" rtl="0" fontAlgn="b"/>
                      <a:r>
                        <a:rPr lang="en-US" sz="2000">
                          <a:effectLst/>
                        </a:rPr>
                        <a:t>10</a:t>
                      </a:r>
                    </a:p>
                  </a:txBody>
                  <a:tcPr marL="28575" marR="28575" marT="0" marB="0" anchor="b"/>
                </a:tc>
                <a:tc>
                  <a:txBody>
                    <a:bodyPr/>
                    <a:lstStyle/>
                    <a:p>
                      <a:pPr algn="r" rtl="0" fontAlgn="b"/>
                      <a:r>
                        <a:rPr lang="en-US" sz="2000">
                          <a:effectLst/>
                        </a:rPr>
                        <a:t>0.947</a:t>
                      </a:r>
                    </a:p>
                  </a:txBody>
                  <a:tcPr marL="28575" marR="28575" marT="0" marB="0" anchor="b"/>
                </a:tc>
                <a:tc>
                  <a:txBody>
                    <a:bodyPr/>
                    <a:lstStyle/>
                    <a:p>
                      <a:pPr algn="r" rtl="0" fontAlgn="b"/>
                      <a:r>
                        <a:rPr lang="en-US" sz="2000">
                          <a:effectLst/>
                        </a:rPr>
                        <a:t>0.8967</a:t>
                      </a:r>
                    </a:p>
                  </a:txBody>
                  <a:tcPr marL="28575" marR="28575" marT="0" marB="0" anchor="b"/>
                </a:tc>
                <a:extLst>
                  <a:ext uri="{0D108BD9-81ED-4DB2-BD59-A6C34878D82A}">
                    <a16:rowId xmlns:a16="http://schemas.microsoft.com/office/drawing/2014/main" val="702751000"/>
                  </a:ext>
                </a:extLst>
              </a:tr>
              <a:tr h="343388">
                <a:tc>
                  <a:txBody>
                    <a:bodyPr/>
                    <a:lstStyle/>
                    <a:p>
                      <a:pPr algn="r" rtl="0" fontAlgn="b"/>
                      <a:r>
                        <a:rPr lang="en-US" sz="2000">
                          <a:effectLst/>
                        </a:rPr>
                        <a:t>3</a:t>
                      </a:r>
                    </a:p>
                  </a:txBody>
                  <a:tcPr marL="28575" marR="28575" marT="0" marB="0" anchor="b"/>
                </a:tc>
                <a:tc>
                  <a:txBody>
                    <a:bodyPr/>
                    <a:lstStyle/>
                    <a:p>
                      <a:pPr algn="r" rtl="0" fontAlgn="b"/>
                      <a:r>
                        <a:rPr lang="en-US" sz="2000">
                          <a:effectLst/>
                        </a:rPr>
                        <a:t>10</a:t>
                      </a:r>
                    </a:p>
                  </a:txBody>
                  <a:tcPr marL="28575" marR="28575" marT="0" marB="0" anchor="b"/>
                </a:tc>
                <a:tc>
                  <a:txBody>
                    <a:bodyPr/>
                    <a:lstStyle/>
                    <a:p>
                      <a:pPr algn="r" rtl="0" fontAlgn="b"/>
                      <a:r>
                        <a:rPr lang="en-US" sz="2000">
                          <a:effectLst/>
                        </a:rPr>
                        <a:t>20</a:t>
                      </a:r>
                    </a:p>
                  </a:txBody>
                  <a:tcPr marL="28575" marR="28575" marT="0" marB="0" anchor="b"/>
                </a:tc>
                <a:tc>
                  <a:txBody>
                    <a:bodyPr/>
                    <a:lstStyle/>
                    <a:p>
                      <a:pPr algn="r" rtl="0" fontAlgn="b"/>
                      <a:r>
                        <a:rPr lang="en-US" sz="2000">
                          <a:effectLst/>
                        </a:rPr>
                        <a:t>0.9506</a:t>
                      </a:r>
                    </a:p>
                  </a:txBody>
                  <a:tcPr marL="28575" marR="28575" marT="0" marB="0" anchor="b"/>
                </a:tc>
                <a:tc>
                  <a:txBody>
                    <a:bodyPr/>
                    <a:lstStyle/>
                    <a:p>
                      <a:pPr algn="r" rtl="0" fontAlgn="b"/>
                      <a:r>
                        <a:rPr lang="en-US" sz="2000" dirty="0">
                          <a:effectLst/>
                        </a:rPr>
                        <a:t>0.8917</a:t>
                      </a:r>
                    </a:p>
                  </a:txBody>
                  <a:tcPr marL="28575" marR="28575" marT="0" marB="0" anchor="b"/>
                </a:tc>
                <a:extLst>
                  <a:ext uri="{0D108BD9-81ED-4DB2-BD59-A6C34878D82A}">
                    <a16:rowId xmlns:a16="http://schemas.microsoft.com/office/drawing/2014/main" val="1601014544"/>
                  </a:ext>
                </a:extLst>
              </a:tr>
            </a:tbl>
          </a:graphicData>
        </a:graphic>
      </p:graphicFrame>
      <p:sp>
        <p:nvSpPr>
          <p:cNvPr id="27" name="TextBox 26">
            <a:extLst>
              <a:ext uri="{FF2B5EF4-FFF2-40B4-BE49-F238E27FC236}">
                <a16:creationId xmlns:a16="http://schemas.microsoft.com/office/drawing/2014/main" id="{C8AEDA42-680D-B7EE-FAE1-0634627616E1}"/>
              </a:ext>
            </a:extLst>
          </p:cNvPr>
          <p:cNvSpPr txBox="1"/>
          <p:nvPr/>
        </p:nvSpPr>
        <p:spPr>
          <a:xfrm>
            <a:off x="26676627" y="9104241"/>
            <a:ext cx="4006864" cy="4308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2633472" rtl="0" fontAlgn="auto" latinLnBrk="0" hangingPunct="0">
              <a:lnSpc>
                <a:spcPct val="100000"/>
              </a:lnSpc>
              <a:spcBef>
                <a:spcPts val="0"/>
              </a:spcBef>
              <a:spcAft>
                <a:spcPts val="0"/>
              </a:spcAft>
              <a:buClrTx/>
              <a:buSzTx/>
              <a:buFontTx/>
              <a:buNone/>
              <a:tabLst/>
            </a:pPr>
            <a:r>
              <a:rPr lang="en-US" sz="2200" dirty="0">
                <a:latin typeface="Open Sans" panose="020B0606030504020204" pitchFamily="34" charset="0"/>
                <a:ea typeface="Open Sans" panose="020B0606030504020204" pitchFamily="34" charset="0"/>
                <a:cs typeface="Open Sans" panose="020B0606030504020204" pitchFamily="34" charset="0"/>
              </a:rPr>
              <a:t>Training and Testing Accuracy</a:t>
            </a:r>
            <a:endParaRPr kumimoji="0" lang="en-US" sz="2200" b="0" i="0" u="none" strike="noStrike" cap="none" spc="0" normalizeH="0" baseline="0" dirty="0">
              <a:ln>
                <a:noFill/>
              </a:ln>
              <a:solidFill>
                <a:srgbClr val="33006F"/>
              </a:solidFill>
              <a:effectLst/>
              <a:uFillTx/>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173" name="TextBox 63">
            <a:extLst>
              <a:ext uri="{FF2B5EF4-FFF2-40B4-BE49-F238E27FC236}">
                <a16:creationId xmlns:a16="http://schemas.microsoft.com/office/drawing/2014/main" id="{18876035-3DD4-DEC4-10EB-71EB2A5A5637}"/>
              </a:ext>
            </a:extLst>
          </p:cNvPr>
          <p:cNvSpPr txBox="1"/>
          <p:nvPr/>
        </p:nvSpPr>
        <p:spPr>
          <a:xfrm>
            <a:off x="24722797" y="15659971"/>
            <a:ext cx="6880862" cy="701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4000" b="1">
                <a:latin typeface="Encode Sans Normal Black"/>
                <a:ea typeface="Encode Sans Normal Black"/>
                <a:cs typeface="Encode Sans Normal Black"/>
                <a:sym typeface="Encode Sans Normal Black"/>
              </a:defRPr>
            </a:lvl1pPr>
          </a:lstStyle>
          <a:p>
            <a:r>
              <a:rPr lang="en-US" dirty="0"/>
              <a:t>Acknowledgement</a:t>
            </a:r>
            <a:endParaRPr dirty="0"/>
          </a:p>
        </p:txBody>
      </p:sp>
      <p:pic>
        <p:nvPicPr>
          <p:cNvPr id="174" name="Picture 67" descr="Picture 67">
            <a:extLst>
              <a:ext uri="{FF2B5EF4-FFF2-40B4-BE49-F238E27FC236}">
                <a16:creationId xmlns:a16="http://schemas.microsoft.com/office/drawing/2014/main" id="{6ABE4EB2-3BE7-9352-9431-A184F27B9FB4}"/>
              </a:ext>
            </a:extLst>
          </p:cNvPr>
          <p:cNvPicPr>
            <a:picLocks noChangeAspect="1"/>
          </p:cNvPicPr>
          <p:nvPr/>
        </p:nvPicPr>
        <p:blipFill>
          <a:blip r:embed="rId4"/>
          <a:stretch>
            <a:fillRect/>
          </a:stretch>
        </p:blipFill>
        <p:spPr>
          <a:xfrm>
            <a:off x="24770423" y="16451552"/>
            <a:ext cx="1399033" cy="112777"/>
          </a:xfrm>
          <a:prstGeom prst="rect">
            <a:avLst/>
          </a:prstGeom>
          <a:ln w="12700" cap="flat">
            <a:noFill/>
            <a:miter lim="400000"/>
          </a:ln>
          <a:effectLst/>
        </p:spPr>
      </p:pic>
      <p:sp>
        <p:nvSpPr>
          <p:cNvPr id="29" name="Rectangle 28">
            <a:extLst>
              <a:ext uri="{FF2B5EF4-FFF2-40B4-BE49-F238E27FC236}">
                <a16:creationId xmlns:a16="http://schemas.microsoft.com/office/drawing/2014/main" id="{C767190B-0F80-9F0A-5DEB-C8151E00BBF1}"/>
              </a:ext>
            </a:extLst>
          </p:cNvPr>
          <p:cNvSpPr/>
          <p:nvPr/>
        </p:nvSpPr>
        <p:spPr>
          <a:xfrm>
            <a:off x="24682894" y="16663141"/>
            <a:ext cx="7995694" cy="4093428"/>
          </a:xfrm>
          <a:prstGeom prst="rect">
            <a:avLst/>
          </a:prstGeom>
        </p:spPr>
        <p:txBody>
          <a:bodyPr wrap="square">
            <a:spAutoFit/>
          </a:bodyPr>
          <a:lstStyle/>
          <a:p>
            <a:pPr algn="just"/>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research was supported by the Chemical Dynamics Initiative/Investment, under the Laboratory Directed Research and Development (LDRD) Program at Pacific Northwest National Laboratory (PNNL). PNNL is a multi-program national laboratory operated for the U.S. Department of Energy (DOE) by Battelle Memorial Institute under Contract No. DE-AC05-76RL01830. Experimental sample preparation was performed at the Environmental Molecular Sciences Laboratory (EMSL), a national scientific user facility sponsored by the Department of Energy's Office of Biological and Environmental Research and located at PNNL. EELS data was collected in the Radiological Microscopy Suite (RMS), located in the Radiochemical Processing Laboratory (RPL) at PNNL.</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33006F"/>
      </a:dk1>
      <a:lt1>
        <a:srgbClr val="E8D3A2"/>
      </a:lt1>
      <a:dk2>
        <a:srgbClr val="A7A7A7"/>
      </a:dk2>
      <a:lt2>
        <a:srgbClr val="535353"/>
      </a:lt2>
      <a:accent1>
        <a:srgbClr val="33016F"/>
      </a:accent1>
      <a:accent2>
        <a:srgbClr val="E8D3A2"/>
      </a:accent2>
      <a:accent3>
        <a:srgbClr val="797979"/>
      </a:accent3>
      <a:accent4>
        <a:srgbClr val="917B43"/>
      </a:accent4>
      <a:accent5>
        <a:srgbClr val="424242"/>
      </a:accent5>
      <a:accent6>
        <a:srgbClr val="444444"/>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33016F"/>
      </a:accent1>
      <a:accent2>
        <a:srgbClr val="E8D3A2"/>
      </a:accent2>
      <a:accent3>
        <a:srgbClr val="797979"/>
      </a:accent3>
      <a:accent4>
        <a:srgbClr val="917B43"/>
      </a:accent4>
      <a:accent5>
        <a:srgbClr val="424242"/>
      </a:accent5>
      <a:accent6>
        <a:srgbClr val="444444"/>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2633472" rtl="0" fontAlgn="auto" latinLnBrk="0" hangingPunct="0">
          <a:lnSpc>
            <a:spcPct val="100000"/>
          </a:lnSpc>
          <a:spcBef>
            <a:spcPts val="0"/>
          </a:spcBef>
          <a:spcAft>
            <a:spcPts val="0"/>
          </a:spcAft>
          <a:buClrTx/>
          <a:buSzTx/>
          <a:buFontTx/>
          <a:buNone/>
          <a:tabLst/>
          <a:defRPr kumimoji="0" sz="5100" b="0" i="0" u="none" strike="noStrike" cap="none" spc="0" normalizeH="0" baseline="0">
            <a:ln>
              <a:noFill/>
            </a:ln>
            <a:solidFill>
              <a:srgbClr val="33006F"/>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271</TotalTime>
  <Words>721</Words>
  <Application>Microsoft Macintosh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Encode Sans Normal Black</vt:lpstr>
      <vt:lpstr>Arial</vt:lpstr>
      <vt:lpstr>Calibri</vt:lpstr>
      <vt:lpstr>Calibri Light</vt:lpstr>
      <vt:lpstr>Helvetica</vt:lpstr>
      <vt:lpstr>Open Sans</vt:lpstr>
      <vt:lpstr>Office Theme</vt:lpstr>
      <vt:lpstr>Sparce Multimodal Material Analysis for Classification of Electron Microscope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Sparce Multimodal Material Analysis for Classification of Electron Microscope Data</dc:title>
  <cp:lastModifiedBy>YIFEI HE</cp:lastModifiedBy>
  <cp:revision>9</cp:revision>
  <dcterms:modified xsi:type="dcterms:W3CDTF">2022-06-03T04:56:03Z</dcterms:modified>
</cp:coreProperties>
</file>