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763" r:id="rId2"/>
    <p:sldId id="764" r:id="rId3"/>
    <p:sldId id="681" r:id="rId4"/>
    <p:sldId id="742" r:id="rId5"/>
    <p:sldId id="743" r:id="rId6"/>
    <p:sldId id="744" r:id="rId7"/>
    <p:sldId id="745" r:id="rId8"/>
    <p:sldId id="746" r:id="rId9"/>
    <p:sldId id="765" r:id="rId10"/>
    <p:sldId id="766" r:id="rId11"/>
    <p:sldId id="736" r:id="rId12"/>
    <p:sldId id="750" r:id="rId13"/>
    <p:sldId id="737" r:id="rId14"/>
    <p:sldId id="738" r:id="rId15"/>
    <p:sldId id="739" r:id="rId16"/>
    <p:sldId id="740" r:id="rId17"/>
    <p:sldId id="741" r:id="rId18"/>
    <p:sldId id="753" r:id="rId19"/>
    <p:sldId id="754" r:id="rId20"/>
    <p:sldId id="755" r:id="rId21"/>
    <p:sldId id="756" r:id="rId22"/>
    <p:sldId id="757" r:id="rId23"/>
    <p:sldId id="758" r:id="rId24"/>
    <p:sldId id="761" r:id="rId25"/>
    <p:sldId id="762" r:id="rId26"/>
    <p:sldId id="685" r:id="rId27"/>
    <p:sldId id="686" r:id="rId28"/>
    <p:sldId id="687" r:id="rId29"/>
    <p:sldId id="708" r:id="rId30"/>
    <p:sldId id="711" r:id="rId31"/>
    <p:sldId id="710" r:id="rId32"/>
    <p:sldId id="682" r:id="rId33"/>
    <p:sldId id="693" r:id="rId34"/>
    <p:sldId id="696" r:id="rId35"/>
    <p:sldId id="697" r:id="rId36"/>
    <p:sldId id="712" r:id="rId37"/>
    <p:sldId id="698" r:id="rId38"/>
    <p:sldId id="734" r:id="rId39"/>
    <p:sldId id="714" r:id="rId40"/>
    <p:sldId id="721" r:id="rId41"/>
    <p:sldId id="727" r:id="rId42"/>
    <p:sldId id="728" r:id="rId43"/>
    <p:sldId id="722" r:id="rId44"/>
    <p:sldId id="723" r:id="rId45"/>
    <p:sldId id="724" r:id="rId46"/>
    <p:sldId id="760" r:id="rId47"/>
    <p:sldId id="735" r:id="rId48"/>
  </p:sldIdLst>
  <p:sldSz cx="9144000" cy="6858000" type="screen4x3"/>
  <p:notesSz cx="10020300" cy="6845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6">
          <p15:clr>
            <a:srgbClr val="A4A3A4"/>
          </p15:clr>
        </p15:guide>
        <p15:guide id="2" pos="3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0066"/>
    <a:srgbClr val="FF0066"/>
    <a:srgbClr val="FF9933"/>
    <a:srgbClr val="000099"/>
    <a:srgbClr val="FF0000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578" autoAdjust="0"/>
  </p:normalViewPr>
  <p:slideViewPr>
    <p:cSldViewPr>
      <p:cViewPr varScale="1">
        <p:scale>
          <a:sx n="67" d="100"/>
          <a:sy n="67" d="100"/>
        </p:scale>
        <p:origin x="7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890" y="-120"/>
      </p:cViewPr>
      <p:guideLst>
        <p:guide orient="horz" pos="2156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6" tIns="45069" rIns="90136" bIns="4506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5313" y="0"/>
            <a:ext cx="434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6" tIns="45069" rIns="90136" bIns="4506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mtClean="0"/>
              <a:t>31/01/2014</a:t>
            </a:r>
            <a:endParaRPr lang="fr-FR"/>
          </a:p>
        </p:txBody>
      </p:sp>
      <p:sp>
        <p:nvSpPr>
          <p:cNvPr id="72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00813"/>
            <a:ext cx="4341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6" tIns="45069" rIns="90136" bIns="4506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5313" y="6500813"/>
            <a:ext cx="4343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36" tIns="45069" rIns="90136" bIns="4506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A5F102-8A16-4FC8-B122-C9BE41603D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25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defTabSz="953004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8488" y="0"/>
            <a:ext cx="4340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r" defTabSz="953004">
              <a:defRPr sz="1300"/>
            </a:lvl1pPr>
          </a:lstStyle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0413" y="514350"/>
            <a:ext cx="3422650" cy="256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51200"/>
            <a:ext cx="8016875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02400"/>
            <a:ext cx="43418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defTabSz="953004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8488" y="6502400"/>
            <a:ext cx="43402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 defTabSz="953004">
              <a:defRPr sz="1300"/>
            </a:lvl1pPr>
          </a:lstStyle>
          <a:p>
            <a:pPr>
              <a:defRPr/>
            </a:pPr>
            <a:fld id="{D8439B38-BD09-478C-8151-FD7331F622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534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D284-DD05-4723-BDBD-C387FEACCB01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8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2BA9F8BC-8E5D-4C95-B1D9-2D1321D8D8F5}" type="slidenum">
              <a:rPr lang="en-GB" smtClean="0"/>
              <a:pPr defTabSz="952500"/>
              <a:t>3</a:t>
            </a:fld>
            <a:endParaRPr lang="en-GB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1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EDA1E955-5B5F-4E37-ADC9-E0237937DB4C}" type="slidenum">
              <a:rPr lang="en-GB" smtClean="0"/>
              <a:pPr defTabSz="952500"/>
              <a:t>26</a:t>
            </a:fld>
            <a:endParaRPr lang="en-GB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9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486746B5-2949-480A-9102-FC5AB68DE1A6}" type="slidenum">
              <a:rPr lang="en-GB" smtClean="0"/>
              <a:pPr defTabSz="952500"/>
              <a:t>27</a:t>
            </a:fld>
            <a:endParaRPr lang="en-GB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5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2224C3D5-148E-4449-83E5-ADB0F30377D9}" type="slidenum">
              <a:rPr lang="en-GB" smtClean="0"/>
              <a:pPr defTabSz="952500"/>
              <a:t>28</a:t>
            </a:fld>
            <a:endParaRPr lang="en-GB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C8E6C97A-C2A1-4FE3-98DF-A109C055E28E}" type="slidenum">
              <a:rPr lang="en-GB" smtClean="0"/>
              <a:pPr defTabSz="952500"/>
              <a:t>29</a:t>
            </a:fld>
            <a:endParaRPr lang="en-GB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4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439B38-BD09-478C-8151-FD7331F622B1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63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5438" y="1141413"/>
            <a:ext cx="8364537" cy="0"/>
          </a:xfrm>
          <a:prstGeom prst="line">
            <a:avLst/>
          </a:prstGeom>
          <a:noFill/>
          <a:ln w="57150" cmpd="thinThick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14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775" y="95250"/>
            <a:ext cx="1692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4.wmf"/><Relationship Id="rId7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2060262"/>
            <a:ext cx="9144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Tools for the real-time analysis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 of disease outbreaks</a:t>
            </a:r>
          </a:p>
          <a:p>
            <a:pPr algn="ctr" eaLnBrk="0" hangingPunct="0">
              <a:spcBef>
                <a:spcPct val="50000"/>
              </a:spcBef>
            </a:pPr>
            <a:endParaRPr lang="en-US" sz="2400" b="1" dirty="0" smtClean="0">
              <a:solidFill>
                <a:srgbClr val="0033CC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Pierre </a:t>
            </a:r>
            <a:r>
              <a:rPr lang="en-US" sz="2400" dirty="0" err="1" smtClean="0"/>
              <a:t>Nouvellet</a:t>
            </a:r>
            <a:endParaRPr lang="en-US" sz="2400" dirty="0" smtClean="0"/>
          </a:p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(and Simon </a:t>
            </a:r>
            <a:r>
              <a:rPr lang="en-US" sz="2400" dirty="0" err="1" smtClean="0"/>
              <a:t>Cauchemez</a:t>
            </a:r>
            <a:r>
              <a:rPr lang="en-US" sz="2400" dirty="0" smtClean="0"/>
              <a:t>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MRC Centre for Outbreak Analysis and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, DIDE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Imperial College London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087"/>
          <p:cNvSpPr txBox="1">
            <a:spLocks noChangeArrowheads="1"/>
          </p:cNvSpPr>
          <p:nvPr/>
        </p:nvSpPr>
        <p:spPr bwMode="auto">
          <a:xfrm>
            <a:off x="2051050" y="260350"/>
            <a:ext cx="5832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How to deal with truncated data?</a:t>
            </a:r>
            <a:endParaRPr lang="en-GB" sz="2000" b="1" dirty="0">
              <a:solidFill>
                <a:srgbClr val="0033CC"/>
              </a:solidFill>
            </a:endParaRPr>
          </a:p>
        </p:txBody>
      </p:sp>
      <p:sp>
        <p:nvSpPr>
          <p:cNvPr id="13322" name="TextBox 3073"/>
          <p:cNvSpPr txBox="1">
            <a:spLocks noChangeArrowheads="1"/>
          </p:cNvSpPr>
          <p:nvPr/>
        </p:nvSpPr>
        <p:spPr bwMode="auto">
          <a:xfrm>
            <a:off x="179512" y="1412776"/>
            <a:ext cx="87137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dirty="0"/>
              <a:t> </a:t>
            </a:r>
            <a:r>
              <a:rPr lang="en-GB" dirty="0" smtClean="0"/>
              <a:t>Standard approach for data that are not truncated. For example: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lang="en-GB" sz="1600" dirty="0" smtClean="0"/>
              <a:t> Estimate the mean incubation period from dataset {</a:t>
            </a:r>
            <a:r>
              <a:rPr lang="en-GB" sz="1600" dirty="0" err="1" smtClean="0"/>
              <a:t>d</a:t>
            </a:r>
            <a:r>
              <a:rPr lang="en-GB" sz="1600" baseline="-25000" dirty="0" err="1" smtClean="0"/>
              <a:t>i</a:t>
            </a:r>
            <a:r>
              <a:rPr lang="en-GB" sz="1600" dirty="0" smtClean="0"/>
              <a:t>}</a:t>
            </a:r>
            <a:r>
              <a:rPr lang="en-GB" sz="1600" baseline="-25000" dirty="0" smtClean="0"/>
              <a:t> </a:t>
            </a:r>
            <a:endParaRPr lang="en-GB" sz="1600" dirty="0" smtClean="0"/>
          </a:p>
          <a:p>
            <a:pPr lvl="1">
              <a:spcAft>
                <a:spcPct val="50000"/>
              </a:spcAft>
              <a:buFontTx/>
              <a:buChar char="•"/>
            </a:pPr>
            <a:r>
              <a:rPr lang="en-GB" sz="1600" dirty="0" smtClean="0"/>
              <a:t> Define a statistical model. For example:</a:t>
            </a:r>
          </a:p>
          <a:p>
            <a:pPr lvl="2">
              <a:spcAft>
                <a:spcPct val="50000"/>
              </a:spcAft>
            </a:pPr>
            <a:r>
              <a:rPr lang="en-GB" sz="1600" dirty="0" smtClean="0"/>
              <a:t>The incubation period </a:t>
            </a:r>
            <a:r>
              <a:rPr lang="en-GB" sz="1600" i="1" dirty="0" smtClean="0"/>
              <a:t>d</a:t>
            </a:r>
            <a:r>
              <a:rPr lang="en-GB" sz="1600" dirty="0" smtClean="0"/>
              <a:t> has an Exponential Distribution with mean </a:t>
            </a:r>
            <a:r>
              <a:rPr lang="en-GB" sz="1600" i="1" dirty="0" smtClean="0"/>
              <a:t>m</a:t>
            </a:r>
            <a:r>
              <a:rPr lang="en-GB" sz="1600" dirty="0" smtClean="0"/>
              <a:t>, density </a:t>
            </a:r>
            <a:r>
              <a:rPr lang="en-GB" sz="1600" i="1" dirty="0" smtClean="0"/>
              <a:t>f(</a:t>
            </a:r>
            <a:r>
              <a:rPr lang="en-GB" sz="1600" i="1" dirty="0" err="1" smtClean="0"/>
              <a:t>d|m</a:t>
            </a:r>
            <a:r>
              <a:rPr lang="en-GB" sz="1600" i="1" dirty="0" smtClean="0"/>
              <a:t>)</a:t>
            </a:r>
            <a:r>
              <a:rPr lang="en-GB" sz="1600" dirty="0" smtClean="0"/>
              <a:t>, cumulative distribution function </a:t>
            </a:r>
            <a:r>
              <a:rPr lang="en-GB" sz="1600" i="1" dirty="0" smtClean="0"/>
              <a:t>F(</a:t>
            </a:r>
            <a:r>
              <a:rPr lang="en-GB" sz="1600" i="1" dirty="0" err="1" smtClean="0"/>
              <a:t>d|m</a:t>
            </a:r>
            <a:r>
              <a:rPr lang="en-GB" sz="1600" i="1" dirty="0" smtClean="0"/>
              <a:t>)</a:t>
            </a:r>
            <a:r>
              <a:rPr lang="en-GB" sz="1600" dirty="0" smtClean="0"/>
              <a:t>.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lang="en-GB" sz="1600" dirty="0" smtClean="0"/>
              <a:t> Maximize the likelihood of the parameter </a:t>
            </a:r>
            <a:r>
              <a:rPr lang="en-GB" sz="1600" i="1" dirty="0" smtClean="0"/>
              <a:t>m</a:t>
            </a:r>
            <a:r>
              <a:rPr lang="en-GB" sz="1600" dirty="0" smtClean="0"/>
              <a:t>:</a:t>
            </a:r>
          </a:p>
          <a:p>
            <a:pPr lvl="1">
              <a:spcAft>
                <a:spcPct val="50000"/>
              </a:spcAft>
              <a:buFontTx/>
              <a:buChar char="•"/>
            </a:pPr>
            <a:endParaRPr lang="en-GB" dirty="0" smtClean="0"/>
          </a:p>
          <a:p>
            <a:pPr>
              <a:spcAft>
                <a:spcPct val="50000"/>
              </a:spcAft>
              <a:buFontTx/>
              <a:buChar char="•"/>
            </a:pPr>
            <a:endParaRPr lang="en-GB" dirty="0" smtClean="0"/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dirty="0" smtClean="0"/>
              <a:t> If the data is truncated:</a:t>
            </a:r>
          </a:p>
          <a:p>
            <a:pPr lvl="1">
              <a:spcAft>
                <a:spcPct val="50000"/>
              </a:spcAft>
              <a:buFontTx/>
              <a:buChar char="•"/>
            </a:pPr>
            <a:r>
              <a:rPr lang="en-GB" sz="1600" dirty="0" smtClean="0"/>
              <a:t> Exactly the same approach, except that the likelihood is conditional on the duration being shorter than 5 if data are truncated after 5 days.</a:t>
            </a:r>
            <a:endParaRPr lang="en-GB" sz="16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563888" y="3717032"/>
          <a:ext cx="2132191" cy="55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3" imgW="1307880" imgH="342720" progId="Equation.DSMT4">
                  <p:embed/>
                </p:oleObj>
              </mc:Choice>
              <mc:Fallback>
                <p:oleObj name="Equation" r:id="rId3" imgW="130788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717032"/>
                        <a:ext cx="2132191" cy="558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635896" y="5589240"/>
          <a:ext cx="205132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5" imgW="1333440" imgH="469800" progId="Equation.DSMT4">
                  <p:embed/>
                </p:oleObj>
              </mc:Choice>
              <mc:Fallback>
                <p:oleObj name="Equation" r:id="rId5" imgW="13334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589240"/>
                        <a:ext cx="2051323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087"/>
          <p:cNvSpPr txBox="1">
            <a:spLocks noChangeArrowheads="1"/>
          </p:cNvSpPr>
          <p:nvPr/>
        </p:nvSpPr>
        <p:spPr bwMode="auto">
          <a:xfrm>
            <a:off x="1331913" y="2565400"/>
            <a:ext cx="64817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Estimating the case fatality ratio of an emerging infectious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087"/>
          <p:cNvSpPr txBox="1">
            <a:spLocks noChangeArrowheads="1"/>
          </p:cNvSpPr>
          <p:nvPr/>
        </p:nvSpPr>
        <p:spPr bwMode="auto">
          <a:xfrm>
            <a:off x="1143000" y="357188"/>
            <a:ext cx="7000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Case fatality ratio</a:t>
            </a:r>
          </a:p>
        </p:txBody>
      </p:sp>
      <p:sp>
        <p:nvSpPr>
          <p:cNvPr id="19459" name="TextBox 3073"/>
          <p:cNvSpPr txBox="1">
            <a:spLocks noChangeArrowheads="1"/>
          </p:cNvSpPr>
          <p:nvPr/>
        </p:nvSpPr>
        <p:spPr bwMode="auto">
          <a:xfrm>
            <a:off x="179388" y="1484313"/>
            <a:ext cx="8713787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sz="2000"/>
              <a:t> Proportion of cases who eventually die from the disease;</a:t>
            </a: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sz="2000"/>
              <a:t> Often estimated by using aggregated numbers of cases and deaths at a single time point: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/>
              <a:t>E.g.: case fatality ratios compiled daily by WHO during the SARS outbreak:</a:t>
            </a:r>
          </a:p>
          <a:p>
            <a:pPr marL="742950" lvl="1" indent="-285750">
              <a:spcAft>
                <a:spcPct val="50000"/>
              </a:spcAft>
            </a:pPr>
            <a:r>
              <a:rPr lang="en-GB"/>
              <a:t>	estimate of the case fatality ratio: number of deaths / total number of cases.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/>
              <a:t>Simple estimates of these reports can be misleading if, at the time of the analysis, the outcome (death or recovery) is unknown for an important proportion of patients.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087"/>
          <p:cNvSpPr txBox="1">
            <a:spLocks noChangeArrowheads="1"/>
          </p:cNvSpPr>
          <p:nvPr/>
        </p:nvSpPr>
        <p:spPr bwMode="auto">
          <a:xfrm>
            <a:off x="1908175" y="115888"/>
            <a:ext cx="6481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Proportion of observations censored in the SARS outbreak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341438"/>
            <a:ext cx="5832475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4797425"/>
            <a:ext cx="8066087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2627313" y="4221163"/>
            <a:ext cx="1008062" cy="13684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3492500" y="4292600"/>
            <a:ext cx="503238" cy="12969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4859338" y="4292600"/>
            <a:ext cx="504825" cy="12969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5580063" y="4292600"/>
            <a:ext cx="1584325" cy="12969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372225" y="6521450"/>
            <a:ext cx="2332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[Ghani et al, AJE, 2005]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23850" y="6521450"/>
            <a:ext cx="4979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rgbClr val="0000FF"/>
                </a:solidFill>
              </a:rPr>
              <a:t>We do not know the outcome (death or recovery) yet.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68313" y="6092825"/>
            <a:ext cx="1728787" cy="5032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2087"/>
          <p:cNvSpPr txBox="1">
            <a:spLocks noChangeArrowheads="1"/>
          </p:cNvSpPr>
          <p:nvPr/>
        </p:nvSpPr>
        <p:spPr bwMode="auto">
          <a:xfrm>
            <a:off x="1763713" y="333375"/>
            <a:ext cx="6481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Simple methods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314325" y="14097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Method 1: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Method 2: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76375" y="2060575"/>
          <a:ext cx="1511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60575"/>
                        <a:ext cx="15113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4932363" y="2060575"/>
            <a:ext cx="3240087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D = Number of deaths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C = Total number of cases</a:t>
            </a: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1258888" y="4292600"/>
          <a:ext cx="25923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977760" imgH="419040" progId="Equation.3">
                  <p:embed/>
                </p:oleObj>
              </mc:Choice>
              <mc:Fallback>
                <p:oleObj name="Equation" r:id="rId5" imgW="9777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2592387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003800" y="42926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D = Number of deaths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R = Number recovered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087"/>
          <p:cNvSpPr txBox="1">
            <a:spLocks noChangeArrowheads="1"/>
          </p:cNvSpPr>
          <p:nvPr/>
        </p:nvSpPr>
        <p:spPr bwMode="auto">
          <a:xfrm>
            <a:off x="1908175" y="188913"/>
            <a:ext cx="6481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Adapted Kaplan-Meier method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3024187" cy="420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To extrapolate incomplete survivor functions, assume that death/discharge rate at the tail occurs at the same rate as previously:</a:t>
            </a:r>
          </a:p>
          <a:p>
            <a:pPr eaLnBrk="0" hangingPunct="0">
              <a:spcBef>
                <a:spcPct val="50000"/>
              </a:spcBef>
            </a:pPr>
            <a:endParaRPr lang="en-GB" sz="2000"/>
          </a:p>
          <a:p>
            <a:pPr eaLnBrk="0" hangingPunct="0">
              <a:spcBef>
                <a:spcPct val="50000"/>
              </a:spcBef>
            </a:pPr>
            <a:endParaRPr lang="en-GB" sz="2000"/>
          </a:p>
          <a:p>
            <a:pPr eaLnBrk="0" hangingPunct="0">
              <a:spcBef>
                <a:spcPct val="50000"/>
              </a:spcBef>
            </a:pPr>
            <a:endParaRPr lang="en-GB" sz="2000"/>
          </a:p>
          <a:p>
            <a:pPr eaLnBrk="0" hangingPunct="0">
              <a:spcBef>
                <a:spcPct val="50000"/>
              </a:spcBef>
            </a:pPr>
            <a:endParaRPr lang="en-GB" sz="2000"/>
          </a:p>
          <a:p>
            <a:pPr eaLnBrk="0" hangingPunct="0">
              <a:spcBef>
                <a:spcPct val="50000"/>
              </a:spcBef>
            </a:pPr>
            <a:endParaRPr lang="en-GB" sz="2000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1484313"/>
            <a:ext cx="5076825" cy="3894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468313" y="4581525"/>
          <a:ext cx="2160587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850680" imgH="545760" progId="Equation.DSMT4">
                  <p:embed/>
                </p:oleObj>
              </mc:Choice>
              <mc:Fallback>
                <p:oleObj name="Equation" r:id="rId4" imgW="850680" imgH="545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2160587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Line 6"/>
          <p:cNvSpPr>
            <a:spLocks noChangeShapeType="1"/>
          </p:cNvSpPr>
          <p:nvPr/>
        </p:nvSpPr>
        <p:spPr bwMode="auto">
          <a:xfrm flipH="1">
            <a:off x="2052638" y="443706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124075" y="3933825"/>
            <a:ext cx="1441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/>
              <a:t>Proba death at the tail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339975" y="6092825"/>
            <a:ext cx="1800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/>
              <a:t>Proba discharge at the tail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 flipV="1">
            <a:off x="2268538" y="580548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087"/>
          <p:cNvSpPr txBox="1">
            <a:spLocks noChangeArrowheads="1"/>
          </p:cNvSpPr>
          <p:nvPr/>
        </p:nvSpPr>
        <p:spPr bwMode="auto">
          <a:xfrm>
            <a:off x="1692275" y="260350"/>
            <a:ext cx="6481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Comparison of the estimates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268413"/>
            <a:ext cx="7485062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5589588"/>
            <a:ext cx="4933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35600" y="5516563"/>
            <a:ext cx="2735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(nb. death / nb. Cases)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850" y="6092825"/>
            <a:ext cx="352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nb. death/(nb. death+recovered)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341438"/>
            <a:ext cx="5976938" cy="367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2708275"/>
            <a:ext cx="7345362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00125" y="214313"/>
            <a:ext cx="79295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Dealing with the selection bias: Estimating CFR early on in the H1N1 influenza pandemic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14313" y="1500188"/>
            <a:ext cx="892968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/>
              <a:t> May 5</a:t>
            </a:r>
            <a:r>
              <a:rPr lang="en-GB" baseline="30000"/>
              <a:t>th</a:t>
            </a:r>
            <a:r>
              <a:rPr lang="en-GB"/>
              <a:t> 2009 in Mexico: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117 confirmed or suspected death;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12179 confirmed or suspected cases;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Naive estimate of case fatality ratio: 117/12179 ~ 1%     (1918 pandemic ~ 2%)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>
              <a:buFont typeface="Arial" charset="0"/>
              <a:buChar char="•"/>
            </a:pPr>
            <a:r>
              <a:rPr lang="en-GB"/>
              <a:t> But: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Under-reporting: </a:t>
            </a:r>
          </a:p>
          <a:p>
            <a:pPr lvl="2">
              <a:buFont typeface="Wingdings" pitchFamily="2" charset="2"/>
              <a:buChar char="ü"/>
            </a:pPr>
            <a:r>
              <a:rPr lang="en-GB">
                <a:solidFill>
                  <a:srgbClr val="0033CC"/>
                </a:solidFill>
              </a:rPr>
              <a:t> Only a proportion of cases are detected.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Case fatality ratio likely to be overestimated.</a:t>
            </a:r>
          </a:p>
          <a:p>
            <a:pPr lvl="1">
              <a:buFont typeface="Arial" charset="0"/>
              <a:buChar char="•"/>
            </a:pPr>
            <a:endParaRPr lang="en-GB"/>
          </a:p>
          <a:p>
            <a:pPr lvl="1">
              <a:buFont typeface="Arial" charset="0"/>
              <a:buChar char="•"/>
            </a:pPr>
            <a:endParaRPr lang="en-GB"/>
          </a:p>
          <a:p>
            <a:pPr lvl="1">
              <a:buFont typeface="Arial" charset="0"/>
              <a:buChar char="•"/>
            </a:pPr>
            <a:endParaRPr lang="en-GB"/>
          </a:p>
          <a:p>
            <a:pPr>
              <a:buFont typeface="Arial" charset="0"/>
              <a:buChar char="•"/>
            </a:pPr>
            <a:r>
              <a:rPr lang="en-GB"/>
              <a:t> Method: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Rather than looking at surveillance data in Mexico, look at</a:t>
            </a:r>
          </a:p>
          <a:p>
            <a:pPr lvl="2">
              <a:buFont typeface="Wingdings" pitchFamily="2" charset="2"/>
              <a:buChar char="ü"/>
            </a:pPr>
            <a:r>
              <a:rPr lang="en-GB">
                <a:solidFill>
                  <a:srgbClr val="0033CC"/>
                </a:solidFill>
              </a:rPr>
              <a:t> International data on passenger flows from/to Mexico;</a:t>
            </a:r>
          </a:p>
          <a:p>
            <a:pPr lvl="2">
              <a:buFont typeface="Wingdings" pitchFamily="2" charset="2"/>
              <a:buChar char="ü"/>
            </a:pPr>
            <a:r>
              <a:rPr lang="en-GB">
                <a:solidFill>
                  <a:srgbClr val="0033CC"/>
                </a:solidFill>
              </a:rPr>
              <a:t> International data on confirmed and probable cases outside Mexico.</a:t>
            </a:r>
          </a:p>
          <a:p>
            <a:pPr lvl="1">
              <a:buFont typeface="Wingdings" pitchFamily="2" charset="2"/>
              <a:buChar char="Ø"/>
            </a:pPr>
            <a:r>
              <a:rPr lang="en-GB">
                <a:solidFill>
                  <a:srgbClr val="C00000"/>
                </a:solidFill>
              </a:rPr>
              <a:t> Back-calculate the total size of the Mexican outbreak.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786063"/>
            <a:ext cx="28559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igFlowAndCases.v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1371600"/>
            <a:ext cx="823436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28688" y="428625"/>
            <a:ext cx="7329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Global spread and the epidemic in Mexico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5" y="6019800"/>
            <a:ext cx="90852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The number of passengers flying out of Mexico by actual destination and the number of</a:t>
            </a:r>
          </a:p>
          <a:p>
            <a:pPr>
              <a:defRPr/>
            </a:pPr>
            <a:r>
              <a:rPr lang="en-GB" dirty="0"/>
              <a:t>confirmed cases as reported on 30 April 2009.	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Fraser et al., Science,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597262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268760"/>
            <a:ext cx="676223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3072"/>
          <p:cNvSpPr txBox="1">
            <a:spLocks noChangeArrowheads="1"/>
          </p:cNvSpPr>
          <p:nvPr/>
        </p:nvSpPr>
        <p:spPr bwMode="auto">
          <a:xfrm>
            <a:off x="1115616" y="188640"/>
            <a:ext cx="75608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Real-time evaluation of a PH threat: What </a:t>
            </a:r>
            <a:r>
              <a:rPr lang="en-GB" sz="2800" b="1" dirty="0">
                <a:solidFill>
                  <a:srgbClr val="0033CC"/>
                </a:solidFill>
              </a:rPr>
              <a:t>you do not want to be responsible of…</a:t>
            </a:r>
          </a:p>
        </p:txBody>
      </p:sp>
      <p:sp>
        <p:nvSpPr>
          <p:cNvPr id="5" name="TextBox 3073"/>
          <p:cNvSpPr txBox="1">
            <a:spLocks noChangeArrowheads="1"/>
          </p:cNvSpPr>
          <p:nvPr/>
        </p:nvSpPr>
        <p:spPr bwMode="auto">
          <a:xfrm>
            <a:off x="179512" y="3211513"/>
            <a:ext cx="9144000" cy="3646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sz="2000" dirty="0" smtClean="0"/>
              <a:t> </a:t>
            </a:r>
            <a:r>
              <a:rPr lang="en-GB" sz="2000" dirty="0"/>
              <a:t>Statistical issues in real-time: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dirty="0"/>
              <a:t>In real-time, naïve estimation of key quantities is biased;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dirty="0"/>
              <a:t>We need to correct for these biases.</a:t>
            </a: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sz="2000" dirty="0"/>
              <a:t> Emerging disease: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dirty="0"/>
              <a:t>Lot of uncertainties – no/poor prior knowledge on the disease;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dirty="0"/>
              <a:t>We need statistical methods that can correctly account for the high level of uncertainty;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dirty="0"/>
              <a:t>We need methods that rest on as few assumptions as possible – robustness.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43000" y="214313"/>
            <a:ext cx="71643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Correlation number of cases-number of travellers to/from Mexico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58863"/>
            <a:ext cx="77216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716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Backcalculating Mexico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0" y="1219200"/>
            <a:ext cx="9144000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Assumption: The daily rate </a:t>
            </a:r>
            <a:r>
              <a:rPr lang="en-US" sz="2000">
                <a:latin typeface="Symbol" pitchFamily="18" charset="2"/>
              </a:rPr>
              <a:t>l</a:t>
            </a:r>
            <a:r>
              <a:rPr lang="en-US" sz="2000"/>
              <a:t> at which people become infected while in Mexico is the same for locals and visitors.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Number of cases arising in country j due to infections in Mexico:</a:t>
            </a:r>
          </a:p>
          <a:p>
            <a:pPr algn="ctr"/>
            <a:r>
              <a:rPr lang="en-US" sz="1600"/>
              <a:t>X</a:t>
            </a:r>
            <a:r>
              <a:rPr lang="en-US" sz="1600" baseline="-25000"/>
              <a:t>j</a:t>
            </a:r>
            <a:r>
              <a:rPr lang="en-US" sz="1600"/>
              <a:t> ~ Poisson with mean</a:t>
            </a:r>
            <a:r>
              <a:rPr lang="en-US" sz="1600">
                <a:latin typeface="Symbol" pitchFamily="18" charset="2"/>
              </a:rPr>
              <a:t> = l.</a:t>
            </a:r>
            <a:r>
              <a:rPr lang="en-US" sz="1600"/>
              <a:t>t</a:t>
            </a:r>
            <a:r>
              <a:rPr lang="en-US" sz="1600" baseline="-25000"/>
              <a:t>j</a:t>
            </a:r>
            <a:r>
              <a:rPr lang="en-US" sz="1600"/>
              <a:t>.n</a:t>
            </a:r>
            <a:r>
              <a:rPr lang="en-US" sz="1600" baseline="-25000"/>
              <a:t>j</a:t>
            </a:r>
            <a:r>
              <a:rPr lang="en-US" sz="1600"/>
              <a:t> </a:t>
            </a:r>
          </a:p>
          <a:p>
            <a:endParaRPr lang="en-US" sz="1600" i="1"/>
          </a:p>
          <a:p>
            <a:r>
              <a:rPr lang="en-US" sz="1600" i="1"/>
              <a:t>t</a:t>
            </a:r>
            <a:r>
              <a:rPr lang="en-US" sz="1600" i="1" baseline="-25000"/>
              <a:t>j</a:t>
            </a:r>
            <a:r>
              <a:rPr lang="en-US" sz="1600"/>
              <a:t> : the mean trip duration for people from country </a:t>
            </a:r>
            <a:r>
              <a:rPr lang="en-US" sz="1600" i="1"/>
              <a:t>j</a:t>
            </a:r>
            <a:r>
              <a:rPr lang="en-US" sz="1600"/>
              <a:t>, </a:t>
            </a:r>
          </a:p>
          <a:p>
            <a:r>
              <a:rPr lang="en-US" sz="1600" i="1"/>
              <a:t>n</a:t>
            </a:r>
            <a:r>
              <a:rPr lang="en-US" sz="1600" i="1" baseline="-25000"/>
              <a:t>j</a:t>
            </a:r>
            <a:r>
              <a:rPr lang="en-US" sz="1600"/>
              <a:t> : the number of visits from country </a:t>
            </a:r>
            <a:r>
              <a:rPr lang="en-US" sz="1600" i="1"/>
              <a:t>j</a:t>
            </a:r>
            <a:r>
              <a:rPr lang="en-US" sz="1600"/>
              <a:t> during the outbreak. </a:t>
            </a:r>
          </a:p>
          <a:p>
            <a:endParaRPr lang="en-GB" sz="2000"/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GB" sz="2000"/>
              <a:t> Maximum Likelihood Estimation for </a:t>
            </a:r>
            <a:r>
              <a:rPr lang="en-US" sz="2000">
                <a:latin typeface="Symbol" pitchFamily="18" charset="2"/>
              </a:rPr>
              <a:t>l</a:t>
            </a:r>
            <a:endParaRPr lang="en-GB" sz="2000"/>
          </a:p>
          <a:p>
            <a:endParaRPr lang="en-US" sz="2000"/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 i="1"/>
              <a:t> Expected number of cases in Mexico: 	</a:t>
            </a:r>
            <a:r>
              <a:rPr lang="en-US" sz="2000">
                <a:latin typeface="Symbol" pitchFamily="18" charset="2"/>
              </a:rPr>
              <a:t>l.</a:t>
            </a:r>
            <a:r>
              <a:rPr lang="en-US" sz="2000"/>
              <a:t>T.n</a:t>
            </a:r>
            <a:r>
              <a:rPr lang="en-US" sz="2000" baseline="-25000"/>
              <a:t>M</a:t>
            </a:r>
            <a:r>
              <a:rPr lang="en-US" sz="2000"/>
              <a:t> </a:t>
            </a:r>
          </a:p>
          <a:p>
            <a:pPr algn="ctr"/>
            <a:endParaRPr lang="en-US" sz="1600" i="1"/>
          </a:p>
          <a:p>
            <a:r>
              <a:rPr lang="en-US" sz="1600" i="1"/>
              <a:t>T</a:t>
            </a:r>
            <a:r>
              <a:rPr lang="en-US" sz="1600"/>
              <a:t> : length of the outbreak in Mexico so far</a:t>
            </a:r>
          </a:p>
          <a:p>
            <a:r>
              <a:rPr lang="en-US" sz="1600"/>
              <a:t>n</a:t>
            </a:r>
            <a:r>
              <a:rPr lang="en-US" sz="1600" baseline="-25000"/>
              <a:t>M</a:t>
            </a:r>
            <a:r>
              <a:rPr lang="en-US" sz="1600"/>
              <a:t> : size of Mexican population.</a:t>
            </a:r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1930400"/>
            <a:ext cx="8620125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957263" y="333375"/>
            <a:ext cx="7164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Results </a:t>
            </a:r>
          </a:p>
        </p:txBody>
      </p: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5727700" y="5626100"/>
            <a:ext cx="3506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Data available on April 30</a:t>
            </a:r>
            <a:r>
              <a:rPr lang="en-GB" baseline="30000"/>
              <a:t>th</a:t>
            </a:r>
            <a:r>
              <a:rPr lang="en-GB"/>
              <a:t> 2009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61000" y="4254500"/>
            <a:ext cx="3454400" cy="646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21 deaths</a:t>
            </a:r>
          </a:p>
          <a:p>
            <a:r>
              <a:rPr lang="en-GB"/>
              <a:t>0.091% (range: 0.066 to 0.35%)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 flipH="1">
            <a:off x="5448300" y="6329363"/>
            <a:ext cx="322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[Fraser et al, Science, 2009]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57263" y="333375"/>
            <a:ext cx="7164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Frailties of back-calculation</a:t>
            </a: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928688" y="1714500"/>
            <a:ext cx="6643687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 Assume random mixing of population in Mexico.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 Assume visitors mix randomly with resident population.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Uncertainty about duration of visits.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Were all deaths ascertained?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Were all deaths attributed to H1N1 due to that virus?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3568" y="404664"/>
            <a:ext cx="82466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>
                <a:solidFill>
                  <a:srgbClr val="0033CC"/>
                </a:solidFill>
              </a:rPr>
              <a:t>Monitoring total number of cases in the </a:t>
            </a:r>
            <a:r>
              <a:rPr lang="en-GB" sz="2800" b="1" dirty="0" smtClean="0">
                <a:solidFill>
                  <a:srgbClr val="0033CC"/>
                </a:solidFill>
              </a:rPr>
              <a:t>UK (1)</a:t>
            </a:r>
            <a:endParaRPr lang="en-GB" sz="2800" b="1" dirty="0">
              <a:solidFill>
                <a:srgbClr val="0033CC"/>
              </a:solidFill>
            </a:endParaRPr>
          </a:p>
        </p:txBody>
      </p:sp>
      <p:sp>
        <p:nvSpPr>
          <p:cNvPr id="29699" name="TextBox 7"/>
          <p:cNvSpPr txBox="1">
            <a:spLocks noChangeArrowheads="1"/>
          </p:cNvSpPr>
          <p:nvPr/>
        </p:nvSpPr>
        <p:spPr bwMode="auto">
          <a:xfrm>
            <a:off x="285750" y="1357313"/>
            <a:ext cx="480536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 Paradoxically, once the pandemic really took off in the UK, it was harder to estimate the total number of cases.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Impossible to extrapolate from the number of people going to the GP for Influenza-Like-Illness.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r>
              <a:rPr lang="en-GB" sz="2000"/>
              <a:t>Serology.</a:t>
            </a:r>
          </a:p>
          <a:p>
            <a:pPr marL="174625" indent="-174625">
              <a:spcAft>
                <a:spcPts val="1200"/>
              </a:spcAft>
              <a:buFont typeface="Arial" charset="0"/>
              <a:buChar char="•"/>
            </a:pPr>
            <a:endParaRPr lang="en-GB" sz="200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4071938"/>
            <a:ext cx="28559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4279900"/>
            <a:ext cx="4214812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88" y="1493838"/>
            <a:ext cx="391795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6000750" y="1214438"/>
            <a:ext cx="267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Implications for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11561" y="333375"/>
            <a:ext cx="82466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>
                <a:solidFill>
                  <a:srgbClr val="0033CC"/>
                </a:solidFill>
              </a:rPr>
              <a:t>Monitoring total number of cases in the </a:t>
            </a:r>
            <a:r>
              <a:rPr lang="en-GB" sz="2800" b="1" dirty="0" smtClean="0">
                <a:solidFill>
                  <a:srgbClr val="0033CC"/>
                </a:solidFill>
              </a:rPr>
              <a:t>UK (2)</a:t>
            </a:r>
            <a:endParaRPr lang="en-GB" sz="2800" b="1" dirty="0">
              <a:solidFill>
                <a:srgbClr val="0033CC"/>
              </a:solidFill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4279900"/>
            <a:ext cx="4214812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493838"/>
            <a:ext cx="391795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6588224" y="1268760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Scenario 1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628800"/>
            <a:ext cx="4444984" cy="28200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79512" y="4941168"/>
            <a:ext cx="471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ILI visits support 2</a:t>
            </a:r>
            <a:r>
              <a:rPr lang="en-GB" baseline="30000" dirty="0" smtClean="0"/>
              <a:t>nd</a:t>
            </a:r>
            <a:r>
              <a:rPr lang="en-GB" dirty="0" smtClean="0"/>
              <a:t> scenario but serology shows reality was closer to scenario 1.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Big changes in consultation rates between summer and autumn waves.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Highlights the limitations of sentinel surveillance.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126876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bserved </a:t>
            </a:r>
            <a:r>
              <a:rPr lang="en-GB" dirty="0" err="1" smtClean="0"/>
              <a:t>nb</a:t>
            </a:r>
            <a:r>
              <a:rPr lang="en-GB" dirty="0" smtClean="0"/>
              <a:t> of ILI visits</a:t>
            </a:r>
            <a:endParaRPr lang="en-GB" dirty="0"/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588224" y="4077072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Scenario 2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072"/>
          <p:cNvSpPr txBox="1">
            <a:spLocks noChangeArrowheads="1"/>
          </p:cNvSpPr>
          <p:nvPr/>
        </p:nvSpPr>
        <p:spPr bwMode="auto">
          <a:xfrm>
            <a:off x="395288" y="2420938"/>
            <a:ext cx="8424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Assessing the efficacy of control measures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428750" y="3214688"/>
            <a:ext cx="6227763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Aft>
                <a:spcPct val="50000"/>
              </a:spcAft>
            </a:pPr>
            <a:r>
              <a:rPr lang="en-GB" sz="2000"/>
              <a:t>Real-time monitoring of the reproduction number </a:t>
            </a:r>
          </a:p>
          <a:p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"/>
          <p:cNvGrpSpPr>
            <a:grpSpLocks noChangeAspect="1"/>
          </p:cNvGrpSpPr>
          <p:nvPr/>
        </p:nvGrpSpPr>
        <p:grpSpPr bwMode="auto">
          <a:xfrm>
            <a:off x="1547813" y="1773238"/>
            <a:ext cx="5537200" cy="1460500"/>
            <a:chOff x="799" y="1937"/>
            <a:chExt cx="3956" cy="1043"/>
          </a:xfrm>
        </p:grpSpPr>
        <p:grpSp>
          <p:nvGrpSpPr>
            <p:cNvPr id="32773" name="Group 4"/>
            <p:cNvGrpSpPr>
              <a:grpSpLocks noChangeAspect="1"/>
            </p:cNvGrpSpPr>
            <p:nvPr/>
          </p:nvGrpSpPr>
          <p:grpSpPr bwMode="auto">
            <a:xfrm>
              <a:off x="799" y="1937"/>
              <a:ext cx="3916" cy="626"/>
              <a:chOff x="799" y="1937"/>
              <a:chExt cx="2977" cy="476"/>
            </a:xfrm>
          </p:grpSpPr>
          <p:sp>
            <p:nvSpPr>
              <p:cNvPr id="32944" name="Shape 2259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45" name="Shape 2260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46" name="Shape 2261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47" name="Shape 2262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48" name="Shape 2263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49" name="Shape 2264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0" name="Shape 2265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1" name="Shape 2266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2" name="Shape 2267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3" name="Shape 2268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4" name="Shape 2269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5" name="Shape 2270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6" name="Shape 2271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7" name="Shape 2272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8" name="Shape 2273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59" name="Shape 2274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0" name="Shape 2275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1" name="Shape 2276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2" name="Shape 2277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3" name="Shape 2278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4" name="Shape 2279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5" name="Shape 2280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6" name="Shape 2281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7" name="Shape 2282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8" name="Shape 2283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69" name="Shape 2284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0" name="Shape 2285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1" name="Shape 2286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2" name="Shape 2287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3" name="Shape 2288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4" name="Shape 2289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5" name="Shape 2290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6" name="Shape 2291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7" name="Shape 2292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8" name="Shape 2293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79" name="Shape 2294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0" name="Shape 2295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1" name="Shape 2296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2" name="Shape 2297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3" name="Shape 2298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4" name="Shape 2299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5" name="Shape 2300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6" name="Shape 2301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7" name="Shape 2302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8" name="Shape 2303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89" name="Shape 2304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0" name="Shape 2305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1" name="Shape 2306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2" name="Shape 2307"/>
              <p:cNvSpPr>
                <a:spLocks noChangeAspect="1"/>
              </p:cNvSpPr>
              <p:nvPr/>
            </p:nvSpPr>
            <p:spPr bwMode="auto">
              <a:xfrm>
                <a:off x="2778" y="221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7 h 84"/>
                  <a:gd name="T8" fmla="*/ 13 w 87"/>
                  <a:gd name="T9" fmla="*/ 11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8 h 84"/>
                  <a:gd name="T28" fmla="*/ 26 w 87"/>
                  <a:gd name="T29" fmla="*/ 80 h 84"/>
                  <a:gd name="T30" fmla="*/ 35 w 87"/>
                  <a:gd name="T31" fmla="*/ 84 h 84"/>
                  <a:gd name="T32" fmla="*/ 44 w 87"/>
                  <a:gd name="T33" fmla="*/ 84 h 84"/>
                  <a:gd name="T34" fmla="*/ 52 w 87"/>
                  <a:gd name="T35" fmla="*/ 84 h 84"/>
                  <a:gd name="T36" fmla="*/ 61 w 87"/>
                  <a:gd name="T37" fmla="*/ 80 h 84"/>
                  <a:gd name="T38" fmla="*/ 67 w 87"/>
                  <a:gd name="T39" fmla="*/ 78 h 84"/>
                  <a:gd name="T40" fmla="*/ 74 w 87"/>
                  <a:gd name="T41" fmla="*/ 71 h 84"/>
                  <a:gd name="T42" fmla="*/ 78 w 87"/>
                  <a:gd name="T43" fmla="*/ 65 h 84"/>
                  <a:gd name="T44" fmla="*/ 83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3 w 87"/>
                  <a:gd name="T53" fmla="*/ 26 h 84"/>
                  <a:gd name="T54" fmla="*/ 78 w 87"/>
                  <a:gd name="T55" fmla="*/ 17 h 84"/>
                  <a:gd name="T56" fmla="*/ 74 w 87"/>
                  <a:gd name="T57" fmla="*/ 11 h 84"/>
                  <a:gd name="T58" fmla="*/ 67 w 87"/>
                  <a:gd name="T59" fmla="*/ 7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4" y="84"/>
                    </a:lnTo>
                    <a:lnTo>
                      <a:pt x="52" y="84"/>
                    </a:lnTo>
                    <a:lnTo>
                      <a:pt x="61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3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3" name="Shape 2308"/>
              <p:cNvSpPr>
                <a:spLocks noChangeAspect="1"/>
              </p:cNvSpPr>
              <p:nvPr/>
            </p:nvSpPr>
            <p:spPr bwMode="auto">
              <a:xfrm>
                <a:off x="2778" y="221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7 h 84"/>
                  <a:gd name="T8" fmla="*/ 13 w 87"/>
                  <a:gd name="T9" fmla="*/ 11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8 h 84"/>
                  <a:gd name="T28" fmla="*/ 26 w 87"/>
                  <a:gd name="T29" fmla="*/ 80 h 84"/>
                  <a:gd name="T30" fmla="*/ 35 w 87"/>
                  <a:gd name="T31" fmla="*/ 84 h 84"/>
                  <a:gd name="T32" fmla="*/ 44 w 87"/>
                  <a:gd name="T33" fmla="*/ 84 h 84"/>
                  <a:gd name="T34" fmla="*/ 52 w 87"/>
                  <a:gd name="T35" fmla="*/ 84 h 84"/>
                  <a:gd name="T36" fmla="*/ 61 w 87"/>
                  <a:gd name="T37" fmla="*/ 80 h 84"/>
                  <a:gd name="T38" fmla="*/ 67 w 87"/>
                  <a:gd name="T39" fmla="*/ 78 h 84"/>
                  <a:gd name="T40" fmla="*/ 74 w 87"/>
                  <a:gd name="T41" fmla="*/ 71 h 84"/>
                  <a:gd name="T42" fmla="*/ 78 w 87"/>
                  <a:gd name="T43" fmla="*/ 65 h 84"/>
                  <a:gd name="T44" fmla="*/ 83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3 w 87"/>
                  <a:gd name="T53" fmla="*/ 26 h 84"/>
                  <a:gd name="T54" fmla="*/ 78 w 87"/>
                  <a:gd name="T55" fmla="*/ 17 h 84"/>
                  <a:gd name="T56" fmla="*/ 74 w 87"/>
                  <a:gd name="T57" fmla="*/ 11 h 84"/>
                  <a:gd name="T58" fmla="*/ 67 w 87"/>
                  <a:gd name="T59" fmla="*/ 7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4" y="84"/>
                    </a:lnTo>
                    <a:lnTo>
                      <a:pt x="52" y="84"/>
                    </a:lnTo>
                    <a:lnTo>
                      <a:pt x="61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3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4" name="Shape 2309"/>
              <p:cNvSpPr>
                <a:spLocks noChangeAspect="1"/>
              </p:cNvSpPr>
              <p:nvPr/>
            </p:nvSpPr>
            <p:spPr bwMode="auto">
              <a:xfrm>
                <a:off x="2845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5" name="Shape 2310"/>
              <p:cNvSpPr>
                <a:spLocks noChangeAspect="1"/>
              </p:cNvSpPr>
              <p:nvPr/>
            </p:nvSpPr>
            <p:spPr bwMode="auto">
              <a:xfrm>
                <a:off x="2845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6" name="Shape 2311"/>
              <p:cNvSpPr>
                <a:spLocks noChangeAspect="1"/>
              </p:cNvSpPr>
              <p:nvPr/>
            </p:nvSpPr>
            <p:spPr bwMode="auto">
              <a:xfrm>
                <a:off x="2503" y="2329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20 w 85"/>
                  <a:gd name="T7" fmla="*/ 6 h 82"/>
                  <a:gd name="T8" fmla="*/ 13 w 85"/>
                  <a:gd name="T9" fmla="*/ 10 h 82"/>
                  <a:gd name="T10" fmla="*/ 7 w 85"/>
                  <a:gd name="T11" fmla="*/ 17 h 82"/>
                  <a:gd name="T12" fmla="*/ 5 w 85"/>
                  <a:gd name="T13" fmla="*/ 23 h 82"/>
                  <a:gd name="T14" fmla="*/ 0 w 85"/>
                  <a:gd name="T15" fmla="*/ 32 h 82"/>
                  <a:gd name="T16" fmla="*/ 0 w 85"/>
                  <a:gd name="T17" fmla="*/ 41 h 82"/>
                  <a:gd name="T18" fmla="*/ 0 w 85"/>
                  <a:gd name="T19" fmla="*/ 49 h 82"/>
                  <a:gd name="T20" fmla="*/ 5 w 85"/>
                  <a:gd name="T21" fmla="*/ 56 h 82"/>
                  <a:gd name="T22" fmla="*/ 7 w 85"/>
                  <a:gd name="T23" fmla="*/ 64 h 82"/>
                  <a:gd name="T24" fmla="*/ 13 w 85"/>
                  <a:gd name="T25" fmla="*/ 71 h 82"/>
                  <a:gd name="T26" fmla="*/ 20 w 85"/>
                  <a:gd name="T27" fmla="*/ 75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5 h 82"/>
                  <a:gd name="T40" fmla="*/ 72 w 85"/>
                  <a:gd name="T41" fmla="*/ 71 h 82"/>
                  <a:gd name="T42" fmla="*/ 76 w 85"/>
                  <a:gd name="T43" fmla="*/ 64 h 82"/>
                  <a:gd name="T44" fmla="*/ 80 w 85"/>
                  <a:gd name="T45" fmla="*/ 56 h 82"/>
                  <a:gd name="T46" fmla="*/ 83 w 85"/>
                  <a:gd name="T47" fmla="*/ 49 h 82"/>
                  <a:gd name="T48" fmla="*/ 85 w 85"/>
                  <a:gd name="T49" fmla="*/ 41 h 82"/>
                  <a:gd name="T50" fmla="*/ 83 w 85"/>
                  <a:gd name="T51" fmla="*/ 32 h 82"/>
                  <a:gd name="T52" fmla="*/ 80 w 85"/>
                  <a:gd name="T53" fmla="*/ 23 h 82"/>
                  <a:gd name="T54" fmla="*/ 76 w 85"/>
                  <a:gd name="T55" fmla="*/ 17 h 82"/>
                  <a:gd name="T56" fmla="*/ 72 w 85"/>
                  <a:gd name="T57" fmla="*/ 10 h 82"/>
                  <a:gd name="T58" fmla="*/ 65 w 85"/>
                  <a:gd name="T59" fmla="*/ 6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7" name="Shape 2312"/>
              <p:cNvSpPr>
                <a:spLocks noChangeAspect="1"/>
              </p:cNvSpPr>
              <p:nvPr/>
            </p:nvSpPr>
            <p:spPr bwMode="auto">
              <a:xfrm>
                <a:off x="2503" y="2329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20 w 85"/>
                  <a:gd name="T7" fmla="*/ 6 h 82"/>
                  <a:gd name="T8" fmla="*/ 13 w 85"/>
                  <a:gd name="T9" fmla="*/ 10 h 82"/>
                  <a:gd name="T10" fmla="*/ 7 w 85"/>
                  <a:gd name="T11" fmla="*/ 17 h 82"/>
                  <a:gd name="T12" fmla="*/ 5 w 85"/>
                  <a:gd name="T13" fmla="*/ 23 h 82"/>
                  <a:gd name="T14" fmla="*/ 0 w 85"/>
                  <a:gd name="T15" fmla="*/ 32 h 82"/>
                  <a:gd name="T16" fmla="*/ 0 w 85"/>
                  <a:gd name="T17" fmla="*/ 41 h 82"/>
                  <a:gd name="T18" fmla="*/ 0 w 85"/>
                  <a:gd name="T19" fmla="*/ 49 h 82"/>
                  <a:gd name="T20" fmla="*/ 5 w 85"/>
                  <a:gd name="T21" fmla="*/ 56 h 82"/>
                  <a:gd name="T22" fmla="*/ 7 w 85"/>
                  <a:gd name="T23" fmla="*/ 64 h 82"/>
                  <a:gd name="T24" fmla="*/ 13 w 85"/>
                  <a:gd name="T25" fmla="*/ 71 h 82"/>
                  <a:gd name="T26" fmla="*/ 20 w 85"/>
                  <a:gd name="T27" fmla="*/ 75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5 h 82"/>
                  <a:gd name="T40" fmla="*/ 72 w 85"/>
                  <a:gd name="T41" fmla="*/ 71 h 82"/>
                  <a:gd name="T42" fmla="*/ 76 w 85"/>
                  <a:gd name="T43" fmla="*/ 64 h 82"/>
                  <a:gd name="T44" fmla="*/ 80 w 85"/>
                  <a:gd name="T45" fmla="*/ 56 h 82"/>
                  <a:gd name="T46" fmla="*/ 83 w 85"/>
                  <a:gd name="T47" fmla="*/ 49 h 82"/>
                  <a:gd name="T48" fmla="*/ 85 w 85"/>
                  <a:gd name="T49" fmla="*/ 41 h 82"/>
                  <a:gd name="T50" fmla="*/ 83 w 85"/>
                  <a:gd name="T51" fmla="*/ 32 h 82"/>
                  <a:gd name="T52" fmla="*/ 80 w 85"/>
                  <a:gd name="T53" fmla="*/ 23 h 82"/>
                  <a:gd name="T54" fmla="*/ 76 w 85"/>
                  <a:gd name="T55" fmla="*/ 17 h 82"/>
                  <a:gd name="T56" fmla="*/ 72 w 85"/>
                  <a:gd name="T57" fmla="*/ 10 h 82"/>
                  <a:gd name="T58" fmla="*/ 65 w 85"/>
                  <a:gd name="T59" fmla="*/ 6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8" name="Shape 2313"/>
              <p:cNvSpPr>
                <a:spLocks noChangeAspect="1"/>
              </p:cNvSpPr>
              <p:nvPr/>
            </p:nvSpPr>
            <p:spPr bwMode="auto">
              <a:xfrm>
                <a:off x="2711" y="2329"/>
                <a:ext cx="82" cy="82"/>
              </a:xfrm>
              <a:custGeom>
                <a:avLst/>
                <a:gdLst>
                  <a:gd name="T0" fmla="*/ 41 w 82"/>
                  <a:gd name="T1" fmla="*/ 0 h 82"/>
                  <a:gd name="T2" fmla="*/ 33 w 82"/>
                  <a:gd name="T3" fmla="*/ 0 h 82"/>
                  <a:gd name="T4" fmla="*/ 26 w 82"/>
                  <a:gd name="T5" fmla="*/ 2 h 82"/>
                  <a:gd name="T6" fmla="*/ 18 w 82"/>
                  <a:gd name="T7" fmla="*/ 6 h 82"/>
                  <a:gd name="T8" fmla="*/ 13 w 82"/>
                  <a:gd name="T9" fmla="*/ 10 h 82"/>
                  <a:gd name="T10" fmla="*/ 7 w 82"/>
                  <a:gd name="T11" fmla="*/ 17 h 82"/>
                  <a:gd name="T12" fmla="*/ 2 w 82"/>
                  <a:gd name="T13" fmla="*/ 23 h 82"/>
                  <a:gd name="T14" fmla="*/ 0 w 82"/>
                  <a:gd name="T15" fmla="*/ 32 h 82"/>
                  <a:gd name="T16" fmla="*/ 0 w 82"/>
                  <a:gd name="T17" fmla="*/ 41 h 82"/>
                  <a:gd name="T18" fmla="*/ 0 w 82"/>
                  <a:gd name="T19" fmla="*/ 49 h 82"/>
                  <a:gd name="T20" fmla="*/ 2 w 82"/>
                  <a:gd name="T21" fmla="*/ 56 h 82"/>
                  <a:gd name="T22" fmla="*/ 7 w 82"/>
                  <a:gd name="T23" fmla="*/ 64 h 82"/>
                  <a:gd name="T24" fmla="*/ 13 w 82"/>
                  <a:gd name="T25" fmla="*/ 71 h 82"/>
                  <a:gd name="T26" fmla="*/ 18 w 82"/>
                  <a:gd name="T27" fmla="*/ 75 h 82"/>
                  <a:gd name="T28" fmla="*/ 26 w 82"/>
                  <a:gd name="T29" fmla="*/ 80 h 82"/>
                  <a:gd name="T30" fmla="*/ 33 w 82"/>
                  <a:gd name="T31" fmla="*/ 82 h 82"/>
                  <a:gd name="T32" fmla="*/ 41 w 82"/>
                  <a:gd name="T33" fmla="*/ 82 h 82"/>
                  <a:gd name="T34" fmla="*/ 50 w 82"/>
                  <a:gd name="T35" fmla="*/ 82 h 82"/>
                  <a:gd name="T36" fmla="*/ 59 w 82"/>
                  <a:gd name="T37" fmla="*/ 80 h 82"/>
                  <a:gd name="T38" fmla="*/ 65 w 82"/>
                  <a:gd name="T39" fmla="*/ 75 h 82"/>
                  <a:gd name="T40" fmla="*/ 72 w 82"/>
                  <a:gd name="T41" fmla="*/ 71 h 82"/>
                  <a:gd name="T42" fmla="*/ 76 w 82"/>
                  <a:gd name="T43" fmla="*/ 64 h 82"/>
                  <a:gd name="T44" fmla="*/ 80 w 82"/>
                  <a:gd name="T45" fmla="*/ 56 h 82"/>
                  <a:gd name="T46" fmla="*/ 82 w 82"/>
                  <a:gd name="T47" fmla="*/ 49 h 82"/>
                  <a:gd name="T48" fmla="*/ 82 w 82"/>
                  <a:gd name="T49" fmla="*/ 41 h 82"/>
                  <a:gd name="T50" fmla="*/ 82 w 82"/>
                  <a:gd name="T51" fmla="*/ 32 h 82"/>
                  <a:gd name="T52" fmla="*/ 80 w 82"/>
                  <a:gd name="T53" fmla="*/ 23 h 82"/>
                  <a:gd name="T54" fmla="*/ 76 w 82"/>
                  <a:gd name="T55" fmla="*/ 17 h 82"/>
                  <a:gd name="T56" fmla="*/ 72 w 82"/>
                  <a:gd name="T57" fmla="*/ 10 h 82"/>
                  <a:gd name="T58" fmla="*/ 65 w 82"/>
                  <a:gd name="T59" fmla="*/ 6 h 82"/>
                  <a:gd name="T60" fmla="*/ 59 w 82"/>
                  <a:gd name="T61" fmla="*/ 2 h 82"/>
                  <a:gd name="T62" fmla="*/ 50 w 82"/>
                  <a:gd name="T63" fmla="*/ 0 h 82"/>
                  <a:gd name="T64" fmla="*/ 41 w 82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9"/>
                    </a:lnTo>
                    <a:lnTo>
                      <a:pt x="82" y="41"/>
                    </a:lnTo>
                    <a:lnTo>
                      <a:pt x="82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999" name="Shape 2314"/>
              <p:cNvSpPr>
                <a:spLocks noChangeAspect="1"/>
              </p:cNvSpPr>
              <p:nvPr/>
            </p:nvSpPr>
            <p:spPr bwMode="auto">
              <a:xfrm>
                <a:off x="2711" y="2329"/>
                <a:ext cx="82" cy="82"/>
              </a:xfrm>
              <a:custGeom>
                <a:avLst/>
                <a:gdLst>
                  <a:gd name="T0" fmla="*/ 41 w 82"/>
                  <a:gd name="T1" fmla="*/ 0 h 82"/>
                  <a:gd name="T2" fmla="*/ 33 w 82"/>
                  <a:gd name="T3" fmla="*/ 0 h 82"/>
                  <a:gd name="T4" fmla="*/ 26 w 82"/>
                  <a:gd name="T5" fmla="*/ 2 h 82"/>
                  <a:gd name="T6" fmla="*/ 18 w 82"/>
                  <a:gd name="T7" fmla="*/ 6 h 82"/>
                  <a:gd name="T8" fmla="*/ 13 w 82"/>
                  <a:gd name="T9" fmla="*/ 10 h 82"/>
                  <a:gd name="T10" fmla="*/ 7 w 82"/>
                  <a:gd name="T11" fmla="*/ 17 h 82"/>
                  <a:gd name="T12" fmla="*/ 2 w 82"/>
                  <a:gd name="T13" fmla="*/ 23 h 82"/>
                  <a:gd name="T14" fmla="*/ 0 w 82"/>
                  <a:gd name="T15" fmla="*/ 32 h 82"/>
                  <a:gd name="T16" fmla="*/ 0 w 82"/>
                  <a:gd name="T17" fmla="*/ 41 h 82"/>
                  <a:gd name="T18" fmla="*/ 0 w 82"/>
                  <a:gd name="T19" fmla="*/ 49 h 82"/>
                  <a:gd name="T20" fmla="*/ 2 w 82"/>
                  <a:gd name="T21" fmla="*/ 56 h 82"/>
                  <a:gd name="T22" fmla="*/ 7 w 82"/>
                  <a:gd name="T23" fmla="*/ 64 h 82"/>
                  <a:gd name="T24" fmla="*/ 13 w 82"/>
                  <a:gd name="T25" fmla="*/ 71 h 82"/>
                  <a:gd name="T26" fmla="*/ 18 w 82"/>
                  <a:gd name="T27" fmla="*/ 75 h 82"/>
                  <a:gd name="T28" fmla="*/ 26 w 82"/>
                  <a:gd name="T29" fmla="*/ 80 h 82"/>
                  <a:gd name="T30" fmla="*/ 33 w 82"/>
                  <a:gd name="T31" fmla="*/ 82 h 82"/>
                  <a:gd name="T32" fmla="*/ 41 w 82"/>
                  <a:gd name="T33" fmla="*/ 82 h 82"/>
                  <a:gd name="T34" fmla="*/ 50 w 82"/>
                  <a:gd name="T35" fmla="*/ 82 h 82"/>
                  <a:gd name="T36" fmla="*/ 59 w 82"/>
                  <a:gd name="T37" fmla="*/ 80 h 82"/>
                  <a:gd name="T38" fmla="*/ 65 w 82"/>
                  <a:gd name="T39" fmla="*/ 75 h 82"/>
                  <a:gd name="T40" fmla="*/ 72 w 82"/>
                  <a:gd name="T41" fmla="*/ 71 h 82"/>
                  <a:gd name="T42" fmla="*/ 76 w 82"/>
                  <a:gd name="T43" fmla="*/ 64 h 82"/>
                  <a:gd name="T44" fmla="*/ 80 w 82"/>
                  <a:gd name="T45" fmla="*/ 56 h 82"/>
                  <a:gd name="T46" fmla="*/ 82 w 82"/>
                  <a:gd name="T47" fmla="*/ 49 h 82"/>
                  <a:gd name="T48" fmla="*/ 82 w 82"/>
                  <a:gd name="T49" fmla="*/ 41 h 82"/>
                  <a:gd name="T50" fmla="*/ 82 w 82"/>
                  <a:gd name="T51" fmla="*/ 32 h 82"/>
                  <a:gd name="T52" fmla="*/ 80 w 82"/>
                  <a:gd name="T53" fmla="*/ 23 h 82"/>
                  <a:gd name="T54" fmla="*/ 76 w 82"/>
                  <a:gd name="T55" fmla="*/ 17 h 82"/>
                  <a:gd name="T56" fmla="*/ 72 w 82"/>
                  <a:gd name="T57" fmla="*/ 10 h 82"/>
                  <a:gd name="T58" fmla="*/ 65 w 82"/>
                  <a:gd name="T59" fmla="*/ 6 h 82"/>
                  <a:gd name="T60" fmla="*/ 59 w 82"/>
                  <a:gd name="T61" fmla="*/ 2 h 82"/>
                  <a:gd name="T62" fmla="*/ 50 w 82"/>
                  <a:gd name="T63" fmla="*/ 0 h 82"/>
                  <a:gd name="T64" fmla="*/ 41 w 82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9"/>
                    </a:lnTo>
                    <a:lnTo>
                      <a:pt x="82" y="41"/>
                    </a:lnTo>
                    <a:lnTo>
                      <a:pt x="82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0" name="Shape 2315"/>
              <p:cNvSpPr>
                <a:spLocks noChangeAspect="1"/>
              </p:cNvSpPr>
              <p:nvPr/>
            </p:nvSpPr>
            <p:spPr bwMode="auto">
              <a:xfrm>
                <a:off x="2893" y="213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0 h 86"/>
                  <a:gd name="T4" fmla="*/ 26 w 87"/>
                  <a:gd name="T5" fmla="*/ 4 h 86"/>
                  <a:gd name="T6" fmla="*/ 20 w 87"/>
                  <a:gd name="T7" fmla="*/ 6 h 86"/>
                  <a:gd name="T8" fmla="*/ 13 w 87"/>
                  <a:gd name="T9" fmla="*/ 13 h 86"/>
                  <a:gd name="T10" fmla="*/ 9 w 87"/>
                  <a:gd name="T11" fmla="*/ 19 h 86"/>
                  <a:gd name="T12" fmla="*/ 4 w 87"/>
                  <a:gd name="T13" fmla="*/ 26 h 86"/>
                  <a:gd name="T14" fmla="*/ 2 w 87"/>
                  <a:gd name="T15" fmla="*/ 34 h 86"/>
                  <a:gd name="T16" fmla="*/ 0 w 87"/>
                  <a:gd name="T17" fmla="*/ 43 h 86"/>
                  <a:gd name="T18" fmla="*/ 2 w 87"/>
                  <a:gd name="T19" fmla="*/ 52 h 86"/>
                  <a:gd name="T20" fmla="*/ 4 w 87"/>
                  <a:gd name="T21" fmla="*/ 58 h 86"/>
                  <a:gd name="T22" fmla="*/ 9 w 87"/>
                  <a:gd name="T23" fmla="*/ 67 h 86"/>
                  <a:gd name="T24" fmla="*/ 13 w 87"/>
                  <a:gd name="T25" fmla="*/ 73 h 86"/>
                  <a:gd name="T26" fmla="*/ 20 w 87"/>
                  <a:gd name="T27" fmla="*/ 78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78 h 86"/>
                  <a:gd name="T40" fmla="*/ 74 w 87"/>
                  <a:gd name="T41" fmla="*/ 73 h 86"/>
                  <a:gd name="T42" fmla="*/ 80 w 87"/>
                  <a:gd name="T43" fmla="*/ 67 h 86"/>
                  <a:gd name="T44" fmla="*/ 82 w 87"/>
                  <a:gd name="T45" fmla="*/ 58 h 86"/>
                  <a:gd name="T46" fmla="*/ 84 w 87"/>
                  <a:gd name="T47" fmla="*/ 52 h 86"/>
                  <a:gd name="T48" fmla="*/ 87 w 87"/>
                  <a:gd name="T49" fmla="*/ 43 h 86"/>
                  <a:gd name="T50" fmla="*/ 84 w 87"/>
                  <a:gd name="T51" fmla="*/ 34 h 86"/>
                  <a:gd name="T52" fmla="*/ 82 w 87"/>
                  <a:gd name="T53" fmla="*/ 26 h 86"/>
                  <a:gd name="T54" fmla="*/ 80 w 87"/>
                  <a:gd name="T55" fmla="*/ 19 h 86"/>
                  <a:gd name="T56" fmla="*/ 74 w 87"/>
                  <a:gd name="T57" fmla="*/ 13 h 86"/>
                  <a:gd name="T58" fmla="*/ 67 w 87"/>
                  <a:gd name="T59" fmla="*/ 6 h 86"/>
                  <a:gd name="T60" fmla="*/ 61 w 87"/>
                  <a:gd name="T61" fmla="*/ 4 h 86"/>
                  <a:gd name="T62" fmla="*/ 52 w 87"/>
                  <a:gd name="T63" fmla="*/ 0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78"/>
                    </a:lnTo>
                    <a:lnTo>
                      <a:pt x="74" y="73"/>
                    </a:lnTo>
                    <a:lnTo>
                      <a:pt x="80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7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80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1" name="Shape 2316"/>
              <p:cNvSpPr>
                <a:spLocks noChangeAspect="1"/>
              </p:cNvSpPr>
              <p:nvPr/>
            </p:nvSpPr>
            <p:spPr bwMode="auto">
              <a:xfrm>
                <a:off x="2893" y="213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0 h 86"/>
                  <a:gd name="T4" fmla="*/ 26 w 87"/>
                  <a:gd name="T5" fmla="*/ 4 h 86"/>
                  <a:gd name="T6" fmla="*/ 20 w 87"/>
                  <a:gd name="T7" fmla="*/ 6 h 86"/>
                  <a:gd name="T8" fmla="*/ 13 w 87"/>
                  <a:gd name="T9" fmla="*/ 13 h 86"/>
                  <a:gd name="T10" fmla="*/ 9 w 87"/>
                  <a:gd name="T11" fmla="*/ 19 h 86"/>
                  <a:gd name="T12" fmla="*/ 4 w 87"/>
                  <a:gd name="T13" fmla="*/ 26 h 86"/>
                  <a:gd name="T14" fmla="*/ 2 w 87"/>
                  <a:gd name="T15" fmla="*/ 34 h 86"/>
                  <a:gd name="T16" fmla="*/ 0 w 87"/>
                  <a:gd name="T17" fmla="*/ 43 h 86"/>
                  <a:gd name="T18" fmla="*/ 2 w 87"/>
                  <a:gd name="T19" fmla="*/ 52 h 86"/>
                  <a:gd name="T20" fmla="*/ 4 w 87"/>
                  <a:gd name="T21" fmla="*/ 58 h 86"/>
                  <a:gd name="T22" fmla="*/ 9 w 87"/>
                  <a:gd name="T23" fmla="*/ 67 h 86"/>
                  <a:gd name="T24" fmla="*/ 13 w 87"/>
                  <a:gd name="T25" fmla="*/ 73 h 86"/>
                  <a:gd name="T26" fmla="*/ 20 w 87"/>
                  <a:gd name="T27" fmla="*/ 78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78 h 86"/>
                  <a:gd name="T40" fmla="*/ 74 w 87"/>
                  <a:gd name="T41" fmla="*/ 73 h 86"/>
                  <a:gd name="T42" fmla="*/ 80 w 87"/>
                  <a:gd name="T43" fmla="*/ 67 h 86"/>
                  <a:gd name="T44" fmla="*/ 82 w 87"/>
                  <a:gd name="T45" fmla="*/ 58 h 86"/>
                  <a:gd name="T46" fmla="*/ 84 w 87"/>
                  <a:gd name="T47" fmla="*/ 52 h 86"/>
                  <a:gd name="T48" fmla="*/ 87 w 87"/>
                  <a:gd name="T49" fmla="*/ 43 h 86"/>
                  <a:gd name="T50" fmla="*/ 84 w 87"/>
                  <a:gd name="T51" fmla="*/ 34 h 86"/>
                  <a:gd name="T52" fmla="*/ 82 w 87"/>
                  <a:gd name="T53" fmla="*/ 26 h 86"/>
                  <a:gd name="T54" fmla="*/ 80 w 87"/>
                  <a:gd name="T55" fmla="*/ 19 h 86"/>
                  <a:gd name="T56" fmla="*/ 74 w 87"/>
                  <a:gd name="T57" fmla="*/ 13 h 86"/>
                  <a:gd name="T58" fmla="*/ 67 w 87"/>
                  <a:gd name="T59" fmla="*/ 6 h 86"/>
                  <a:gd name="T60" fmla="*/ 61 w 87"/>
                  <a:gd name="T61" fmla="*/ 4 h 86"/>
                  <a:gd name="T62" fmla="*/ 52 w 87"/>
                  <a:gd name="T63" fmla="*/ 0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78"/>
                    </a:lnTo>
                    <a:lnTo>
                      <a:pt x="74" y="73"/>
                    </a:lnTo>
                    <a:lnTo>
                      <a:pt x="80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7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80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2" name="Shape 2317"/>
              <p:cNvSpPr>
                <a:spLocks noChangeAspect="1"/>
              </p:cNvSpPr>
              <p:nvPr/>
            </p:nvSpPr>
            <p:spPr bwMode="auto">
              <a:xfrm>
                <a:off x="2910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3" name="Shape 2318"/>
              <p:cNvSpPr>
                <a:spLocks noChangeAspect="1"/>
              </p:cNvSpPr>
              <p:nvPr/>
            </p:nvSpPr>
            <p:spPr bwMode="auto">
              <a:xfrm>
                <a:off x="2910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4" name="Shape 2319"/>
              <p:cNvSpPr>
                <a:spLocks noChangeAspect="1"/>
              </p:cNvSpPr>
              <p:nvPr/>
            </p:nvSpPr>
            <p:spPr bwMode="auto">
              <a:xfrm>
                <a:off x="3410" y="2156"/>
                <a:ext cx="83" cy="84"/>
              </a:xfrm>
              <a:custGeom>
                <a:avLst/>
                <a:gdLst>
                  <a:gd name="T0" fmla="*/ 42 w 83"/>
                  <a:gd name="T1" fmla="*/ 0 h 84"/>
                  <a:gd name="T2" fmla="*/ 33 w 83"/>
                  <a:gd name="T3" fmla="*/ 2 h 84"/>
                  <a:gd name="T4" fmla="*/ 26 w 83"/>
                  <a:gd name="T5" fmla="*/ 4 h 84"/>
                  <a:gd name="T6" fmla="*/ 18 w 83"/>
                  <a:gd name="T7" fmla="*/ 8 h 84"/>
                  <a:gd name="T8" fmla="*/ 11 w 83"/>
                  <a:gd name="T9" fmla="*/ 13 h 84"/>
                  <a:gd name="T10" fmla="*/ 7 w 83"/>
                  <a:gd name="T11" fmla="*/ 19 h 84"/>
                  <a:gd name="T12" fmla="*/ 3 w 83"/>
                  <a:gd name="T13" fmla="*/ 26 h 84"/>
                  <a:gd name="T14" fmla="*/ 0 w 83"/>
                  <a:gd name="T15" fmla="*/ 34 h 84"/>
                  <a:gd name="T16" fmla="*/ 0 w 83"/>
                  <a:gd name="T17" fmla="*/ 43 h 84"/>
                  <a:gd name="T18" fmla="*/ 0 w 83"/>
                  <a:gd name="T19" fmla="*/ 52 h 84"/>
                  <a:gd name="T20" fmla="*/ 3 w 83"/>
                  <a:gd name="T21" fmla="*/ 58 h 84"/>
                  <a:gd name="T22" fmla="*/ 7 w 83"/>
                  <a:gd name="T23" fmla="*/ 67 h 84"/>
                  <a:gd name="T24" fmla="*/ 11 w 83"/>
                  <a:gd name="T25" fmla="*/ 71 h 84"/>
                  <a:gd name="T26" fmla="*/ 18 w 83"/>
                  <a:gd name="T27" fmla="*/ 77 h 84"/>
                  <a:gd name="T28" fmla="*/ 26 w 83"/>
                  <a:gd name="T29" fmla="*/ 82 h 84"/>
                  <a:gd name="T30" fmla="*/ 33 w 83"/>
                  <a:gd name="T31" fmla="*/ 84 h 84"/>
                  <a:gd name="T32" fmla="*/ 42 w 83"/>
                  <a:gd name="T33" fmla="*/ 84 h 84"/>
                  <a:gd name="T34" fmla="*/ 50 w 83"/>
                  <a:gd name="T35" fmla="*/ 84 h 84"/>
                  <a:gd name="T36" fmla="*/ 59 w 83"/>
                  <a:gd name="T37" fmla="*/ 82 h 84"/>
                  <a:gd name="T38" fmla="*/ 65 w 83"/>
                  <a:gd name="T39" fmla="*/ 77 h 84"/>
                  <a:gd name="T40" fmla="*/ 72 w 83"/>
                  <a:gd name="T41" fmla="*/ 71 h 84"/>
                  <a:gd name="T42" fmla="*/ 76 w 83"/>
                  <a:gd name="T43" fmla="*/ 67 h 84"/>
                  <a:gd name="T44" fmla="*/ 81 w 83"/>
                  <a:gd name="T45" fmla="*/ 58 h 84"/>
                  <a:gd name="T46" fmla="*/ 83 w 83"/>
                  <a:gd name="T47" fmla="*/ 52 h 84"/>
                  <a:gd name="T48" fmla="*/ 83 w 83"/>
                  <a:gd name="T49" fmla="*/ 43 h 84"/>
                  <a:gd name="T50" fmla="*/ 83 w 83"/>
                  <a:gd name="T51" fmla="*/ 34 h 84"/>
                  <a:gd name="T52" fmla="*/ 81 w 83"/>
                  <a:gd name="T53" fmla="*/ 26 h 84"/>
                  <a:gd name="T54" fmla="*/ 76 w 83"/>
                  <a:gd name="T55" fmla="*/ 19 h 84"/>
                  <a:gd name="T56" fmla="*/ 72 w 83"/>
                  <a:gd name="T57" fmla="*/ 13 h 84"/>
                  <a:gd name="T58" fmla="*/ 65 w 83"/>
                  <a:gd name="T59" fmla="*/ 8 h 84"/>
                  <a:gd name="T60" fmla="*/ 59 w 83"/>
                  <a:gd name="T61" fmla="*/ 4 h 84"/>
                  <a:gd name="T62" fmla="*/ 50 w 83"/>
                  <a:gd name="T63" fmla="*/ 2 h 84"/>
                  <a:gd name="T64" fmla="*/ 42 w 83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4"/>
                  <a:gd name="T101" fmla="*/ 83 w 83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4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1" y="13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7" y="67"/>
                    </a:lnTo>
                    <a:lnTo>
                      <a:pt x="11" y="71"/>
                    </a:lnTo>
                    <a:lnTo>
                      <a:pt x="18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7"/>
                    </a:lnTo>
                    <a:lnTo>
                      <a:pt x="81" y="58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4"/>
                    </a:lnTo>
                    <a:lnTo>
                      <a:pt x="81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8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5" name="Shape 2320"/>
              <p:cNvSpPr>
                <a:spLocks noChangeAspect="1"/>
              </p:cNvSpPr>
              <p:nvPr/>
            </p:nvSpPr>
            <p:spPr bwMode="auto">
              <a:xfrm>
                <a:off x="3410" y="2156"/>
                <a:ext cx="83" cy="84"/>
              </a:xfrm>
              <a:custGeom>
                <a:avLst/>
                <a:gdLst>
                  <a:gd name="T0" fmla="*/ 42 w 83"/>
                  <a:gd name="T1" fmla="*/ 0 h 84"/>
                  <a:gd name="T2" fmla="*/ 33 w 83"/>
                  <a:gd name="T3" fmla="*/ 2 h 84"/>
                  <a:gd name="T4" fmla="*/ 26 w 83"/>
                  <a:gd name="T5" fmla="*/ 4 h 84"/>
                  <a:gd name="T6" fmla="*/ 18 w 83"/>
                  <a:gd name="T7" fmla="*/ 8 h 84"/>
                  <a:gd name="T8" fmla="*/ 11 w 83"/>
                  <a:gd name="T9" fmla="*/ 13 h 84"/>
                  <a:gd name="T10" fmla="*/ 7 w 83"/>
                  <a:gd name="T11" fmla="*/ 19 h 84"/>
                  <a:gd name="T12" fmla="*/ 3 w 83"/>
                  <a:gd name="T13" fmla="*/ 26 h 84"/>
                  <a:gd name="T14" fmla="*/ 0 w 83"/>
                  <a:gd name="T15" fmla="*/ 34 h 84"/>
                  <a:gd name="T16" fmla="*/ 0 w 83"/>
                  <a:gd name="T17" fmla="*/ 43 h 84"/>
                  <a:gd name="T18" fmla="*/ 0 w 83"/>
                  <a:gd name="T19" fmla="*/ 52 h 84"/>
                  <a:gd name="T20" fmla="*/ 3 w 83"/>
                  <a:gd name="T21" fmla="*/ 58 h 84"/>
                  <a:gd name="T22" fmla="*/ 7 w 83"/>
                  <a:gd name="T23" fmla="*/ 67 h 84"/>
                  <a:gd name="T24" fmla="*/ 11 w 83"/>
                  <a:gd name="T25" fmla="*/ 71 h 84"/>
                  <a:gd name="T26" fmla="*/ 18 w 83"/>
                  <a:gd name="T27" fmla="*/ 77 h 84"/>
                  <a:gd name="T28" fmla="*/ 26 w 83"/>
                  <a:gd name="T29" fmla="*/ 82 h 84"/>
                  <a:gd name="T30" fmla="*/ 33 w 83"/>
                  <a:gd name="T31" fmla="*/ 84 h 84"/>
                  <a:gd name="T32" fmla="*/ 42 w 83"/>
                  <a:gd name="T33" fmla="*/ 84 h 84"/>
                  <a:gd name="T34" fmla="*/ 50 w 83"/>
                  <a:gd name="T35" fmla="*/ 84 h 84"/>
                  <a:gd name="T36" fmla="*/ 59 w 83"/>
                  <a:gd name="T37" fmla="*/ 82 h 84"/>
                  <a:gd name="T38" fmla="*/ 65 w 83"/>
                  <a:gd name="T39" fmla="*/ 77 h 84"/>
                  <a:gd name="T40" fmla="*/ 72 w 83"/>
                  <a:gd name="T41" fmla="*/ 71 h 84"/>
                  <a:gd name="T42" fmla="*/ 76 w 83"/>
                  <a:gd name="T43" fmla="*/ 67 h 84"/>
                  <a:gd name="T44" fmla="*/ 81 w 83"/>
                  <a:gd name="T45" fmla="*/ 58 h 84"/>
                  <a:gd name="T46" fmla="*/ 83 w 83"/>
                  <a:gd name="T47" fmla="*/ 52 h 84"/>
                  <a:gd name="T48" fmla="*/ 83 w 83"/>
                  <a:gd name="T49" fmla="*/ 43 h 84"/>
                  <a:gd name="T50" fmla="*/ 83 w 83"/>
                  <a:gd name="T51" fmla="*/ 34 h 84"/>
                  <a:gd name="T52" fmla="*/ 81 w 83"/>
                  <a:gd name="T53" fmla="*/ 26 h 84"/>
                  <a:gd name="T54" fmla="*/ 76 w 83"/>
                  <a:gd name="T55" fmla="*/ 19 h 84"/>
                  <a:gd name="T56" fmla="*/ 72 w 83"/>
                  <a:gd name="T57" fmla="*/ 13 h 84"/>
                  <a:gd name="T58" fmla="*/ 65 w 83"/>
                  <a:gd name="T59" fmla="*/ 8 h 84"/>
                  <a:gd name="T60" fmla="*/ 59 w 83"/>
                  <a:gd name="T61" fmla="*/ 4 h 84"/>
                  <a:gd name="T62" fmla="*/ 50 w 83"/>
                  <a:gd name="T63" fmla="*/ 2 h 84"/>
                  <a:gd name="T64" fmla="*/ 42 w 83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4"/>
                  <a:gd name="T101" fmla="*/ 83 w 83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4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1" y="13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7" y="67"/>
                    </a:lnTo>
                    <a:lnTo>
                      <a:pt x="11" y="71"/>
                    </a:lnTo>
                    <a:lnTo>
                      <a:pt x="18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7"/>
                    </a:lnTo>
                    <a:lnTo>
                      <a:pt x="81" y="58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4"/>
                    </a:lnTo>
                    <a:lnTo>
                      <a:pt x="81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8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6" name="Shape 2321"/>
              <p:cNvSpPr>
                <a:spLocks noChangeAspect="1"/>
              </p:cNvSpPr>
              <p:nvPr/>
            </p:nvSpPr>
            <p:spPr bwMode="auto">
              <a:xfrm>
                <a:off x="3287" y="2175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17 w 85"/>
                  <a:gd name="T7" fmla="*/ 7 h 82"/>
                  <a:gd name="T8" fmla="*/ 11 w 85"/>
                  <a:gd name="T9" fmla="*/ 11 h 82"/>
                  <a:gd name="T10" fmla="*/ 7 w 85"/>
                  <a:gd name="T11" fmla="*/ 17 h 82"/>
                  <a:gd name="T12" fmla="*/ 2 w 85"/>
                  <a:gd name="T13" fmla="*/ 26 h 82"/>
                  <a:gd name="T14" fmla="*/ 0 w 85"/>
                  <a:gd name="T15" fmla="*/ 33 h 82"/>
                  <a:gd name="T16" fmla="*/ 0 w 85"/>
                  <a:gd name="T17" fmla="*/ 41 h 82"/>
                  <a:gd name="T18" fmla="*/ 0 w 85"/>
                  <a:gd name="T19" fmla="*/ 50 h 82"/>
                  <a:gd name="T20" fmla="*/ 2 w 85"/>
                  <a:gd name="T21" fmla="*/ 58 h 82"/>
                  <a:gd name="T22" fmla="*/ 7 w 85"/>
                  <a:gd name="T23" fmla="*/ 65 h 82"/>
                  <a:gd name="T24" fmla="*/ 11 w 85"/>
                  <a:gd name="T25" fmla="*/ 71 h 82"/>
                  <a:gd name="T26" fmla="*/ 17 w 85"/>
                  <a:gd name="T27" fmla="*/ 76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6 h 82"/>
                  <a:gd name="T40" fmla="*/ 72 w 85"/>
                  <a:gd name="T41" fmla="*/ 71 h 82"/>
                  <a:gd name="T42" fmla="*/ 78 w 85"/>
                  <a:gd name="T43" fmla="*/ 65 h 82"/>
                  <a:gd name="T44" fmla="*/ 82 w 85"/>
                  <a:gd name="T45" fmla="*/ 58 h 82"/>
                  <a:gd name="T46" fmla="*/ 85 w 85"/>
                  <a:gd name="T47" fmla="*/ 50 h 82"/>
                  <a:gd name="T48" fmla="*/ 85 w 85"/>
                  <a:gd name="T49" fmla="*/ 41 h 82"/>
                  <a:gd name="T50" fmla="*/ 85 w 85"/>
                  <a:gd name="T51" fmla="*/ 33 h 82"/>
                  <a:gd name="T52" fmla="*/ 82 w 85"/>
                  <a:gd name="T53" fmla="*/ 26 h 82"/>
                  <a:gd name="T54" fmla="*/ 78 w 85"/>
                  <a:gd name="T55" fmla="*/ 17 h 82"/>
                  <a:gd name="T56" fmla="*/ 72 w 85"/>
                  <a:gd name="T57" fmla="*/ 11 h 82"/>
                  <a:gd name="T58" fmla="*/ 65 w 85"/>
                  <a:gd name="T59" fmla="*/ 7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6"/>
                    </a:lnTo>
                    <a:lnTo>
                      <a:pt x="72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5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7" name="Shape 2322"/>
              <p:cNvSpPr>
                <a:spLocks noChangeAspect="1"/>
              </p:cNvSpPr>
              <p:nvPr/>
            </p:nvSpPr>
            <p:spPr bwMode="auto">
              <a:xfrm>
                <a:off x="3287" y="2175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17 w 85"/>
                  <a:gd name="T7" fmla="*/ 7 h 82"/>
                  <a:gd name="T8" fmla="*/ 11 w 85"/>
                  <a:gd name="T9" fmla="*/ 11 h 82"/>
                  <a:gd name="T10" fmla="*/ 7 w 85"/>
                  <a:gd name="T11" fmla="*/ 17 h 82"/>
                  <a:gd name="T12" fmla="*/ 2 w 85"/>
                  <a:gd name="T13" fmla="*/ 26 h 82"/>
                  <a:gd name="T14" fmla="*/ 0 w 85"/>
                  <a:gd name="T15" fmla="*/ 33 h 82"/>
                  <a:gd name="T16" fmla="*/ 0 w 85"/>
                  <a:gd name="T17" fmla="*/ 41 h 82"/>
                  <a:gd name="T18" fmla="*/ 0 w 85"/>
                  <a:gd name="T19" fmla="*/ 50 h 82"/>
                  <a:gd name="T20" fmla="*/ 2 w 85"/>
                  <a:gd name="T21" fmla="*/ 58 h 82"/>
                  <a:gd name="T22" fmla="*/ 7 w 85"/>
                  <a:gd name="T23" fmla="*/ 65 h 82"/>
                  <a:gd name="T24" fmla="*/ 11 w 85"/>
                  <a:gd name="T25" fmla="*/ 71 h 82"/>
                  <a:gd name="T26" fmla="*/ 17 w 85"/>
                  <a:gd name="T27" fmla="*/ 76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6 h 82"/>
                  <a:gd name="T40" fmla="*/ 72 w 85"/>
                  <a:gd name="T41" fmla="*/ 71 h 82"/>
                  <a:gd name="T42" fmla="*/ 78 w 85"/>
                  <a:gd name="T43" fmla="*/ 65 h 82"/>
                  <a:gd name="T44" fmla="*/ 82 w 85"/>
                  <a:gd name="T45" fmla="*/ 58 h 82"/>
                  <a:gd name="T46" fmla="*/ 85 w 85"/>
                  <a:gd name="T47" fmla="*/ 50 h 82"/>
                  <a:gd name="T48" fmla="*/ 85 w 85"/>
                  <a:gd name="T49" fmla="*/ 41 h 82"/>
                  <a:gd name="T50" fmla="*/ 85 w 85"/>
                  <a:gd name="T51" fmla="*/ 33 h 82"/>
                  <a:gd name="T52" fmla="*/ 82 w 85"/>
                  <a:gd name="T53" fmla="*/ 26 h 82"/>
                  <a:gd name="T54" fmla="*/ 78 w 85"/>
                  <a:gd name="T55" fmla="*/ 17 h 82"/>
                  <a:gd name="T56" fmla="*/ 72 w 85"/>
                  <a:gd name="T57" fmla="*/ 11 h 82"/>
                  <a:gd name="T58" fmla="*/ 65 w 85"/>
                  <a:gd name="T59" fmla="*/ 7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6"/>
                    </a:lnTo>
                    <a:lnTo>
                      <a:pt x="72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5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8" name="Shape 2323"/>
              <p:cNvSpPr>
                <a:spLocks noChangeAspect="1"/>
              </p:cNvSpPr>
              <p:nvPr/>
            </p:nvSpPr>
            <p:spPr bwMode="auto">
              <a:xfrm>
                <a:off x="3410" y="2041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6 w 83"/>
                  <a:gd name="T5" fmla="*/ 4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3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6 w 83"/>
                  <a:gd name="T29" fmla="*/ 82 h 87"/>
                  <a:gd name="T30" fmla="*/ 33 w 83"/>
                  <a:gd name="T31" fmla="*/ 84 h 87"/>
                  <a:gd name="T32" fmla="*/ 42 w 83"/>
                  <a:gd name="T33" fmla="*/ 87 h 87"/>
                  <a:gd name="T34" fmla="*/ 50 w 83"/>
                  <a:gd name="T35" fmla="*/ 84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1 w 83"/>
                  <a:gd name="T45" fmla="*/ 61 h 87"/>
                  <a:gd name="T46" fmla="*/ 83 w 83"/>
                  <a:gd name="T47" fmla="*/ 52 h 87"/>
                  <a:gd name="T48" fmla="*/ 83 w 83"/>
                  <a:gd name="T49" fmla="*/ 43 h 87"/>
                  <a:gd name="T50" fmla="*/ 83 w 83"/>
                  <a:gd name="T51" fmla="*/ 35 h 87"/>
                  <a:gd name="T52" fmla="*/ 81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4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7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1" y="61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5"/>
                    </a:lnTo>
                    <a:lnTo>
                      <a:pt x="81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09" name="Shape 2324"/>
              <p:cNvSpPr>
                <a:spLocks noChangeAspect="1"/>
              </p:cNvSpPr>
              <p:nvPr/>
            </p:nvSpPr>
            <p:spPr bwMode="auto">
              <a:xfrm>
                <a:off x="3410" y="2041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6 w 83"/>
                  <a:gd name="T5" fmla="*/ 4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3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6 w 83"/>
                  <a:gd name="T29" fmla="*/ 82 h 87"/>
                  <a:gd name="T30" fmla="*/ 33 w 83"/>
                  <a:gd name="T31" fmla="*/ 84 h 87"/>
                  <a:gd name="T32" fmla="*/ 42 w 83"/>
                  <a:gd name="T33" fmla="*/ 87 h 87"/>
                  <a:gd name="T34" fmla="*/ 50 w 83"/>
                  <a:gd name="T35" fmla="*/ 84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1 w 83"/>
                  <a:gd name="T45" fmla="*/ 61 h 87"/>
                  <a:gd name="T46" fmla="*/ 83 w 83"/>
                  <a:gd name="T47" fmla="*/ 52 h 87"/>
                  <a:gd name="T48" fmla="*/ 83 w 83"/>
                  <a:gd name="T49" fmla="*/ 43 h 87"/>
                  <a:gd name="T50" fmla="*/ 83 w 83"/>
                  <a:gd name="T51" fmla="*/ 35 h 87"/>
                  <a:gd name="T52" fmla="*/ 81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4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7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1" y="61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5"/>
                    </a:lnTo>
                    <a:lnTo>
                      <a:pt x="81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0" name="Shape 2325"/>
              <p:cNvSpPr>
                <a:spLocks noChangeAspect="1"/>
              </p:cNvSpPr>
              <p:nvPr/>
            </p:nvSpPr>
            <p:spPr bwMode="auto">
              <a:xfrm>
                <a:off x="3224" y="1968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3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49 h 84"/>
                  <a:gd name="T20" fmla="*/ 5 w 87"/>
                  <a:gd name="T21" fmla="*/ 58 h 84"/>
                  <a:gd name="T22" fmla="*/ 9 w 87"/>
                  <a:gd name="T23" fmla="*/ 64 h 84"/>
                  <a:gd name="T24" fmla="*/ 13 w 87"/>
                  <a:gd name="T25" fmla="*/ 71 h 84"/>
                  <a:gd name="T26" fmla="*/ 20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80 w 87"/>
                  <a:gd name="T43" fmla="*/ 64 h 84"/>
                  <a:gd name="T44" fmla="*/ 83 w 87"/>
                  <a:gd name="T45" fmla="*/ 58 h 84"/>
                  <a:gd name="T46" fmla="*/ 87 w 87"/>
                  <a:gd name="T47" fmla="*/ 49 h 84"/>
                  <a:gd name="T48" fmla="*/ 87 w 87"/>
                  <a:gd name="T49" fmla="*/ 41 h 84"/>
                  <a:gd name="T50" fmla="*/ 87 w 87"/>
                  <a:gd name="T51" fmla="*/ 32 h 84"/>
                  <a:gd name="T52" fmla="*/ 83 w 87"/>
                  <a:gd name="T53" fmla="*/ 26 h 84"/>
                  <a:gd name="T54" fmla="*/ 80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80" y="64"/>
                    </a:lnTo>
                    <a:lnTo>
                      <a:pt x="83" y="58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3" y="26"/>
                    </a:lnTo>
                    <a:lnTo>
                      <a:pt x="80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1" name="Shape 2326"/>
              <p:cNvSpPr>
                <a:spLocks noChangeAspect="1"/>
              </p:cNvSpPr>
              <p:nvPr/>
            </p:nvSpPr>
            <p:spPr bwMode="auto">
              <a:xfrm>
                <a:off x="3224" y="1968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3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49 h 84"/>
                  <a:gd name="T20" fmla="*/ 5 w 87"/>
                  <a:gd name="T21" fmla="*/ 58 h 84"/>
                  <a:gd name="T22" fmla="*/ 9 w 87"/>
                  <a:gd name="T23" fmla="*/ 64 h 84"/>
                  <a:gd name="T24" fmla="*/ 13 w 87"/>
                  <a:gd name="T25" fmla="*/ 71 h 84"/>
                  <a:gd name="T26" fmla="*/ 20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80 w 87"/>
                  <a:gd name="T43" fmla="*/ 64 h 84"/>
                  <a:gd name="T44" fmla="*/ 83 w 87"/>
                  <a:gd name="T45" fmla="*/ 58 h 84"/>
                  <a:gd name="T46" fmla="*/ 87 w 87"/>
                  <a:gd name="T47" fmla="*/ 49 h 84"/>
                  <a:gd name="T48" fmla="*/ 87 w 87"/>
                  <a:gd name="T49" fmla="*/ 41 h 84"/>
                  <a:gd name="T50" fmla="*/ 87 w 87"/>
                  <a:gd name="T51" fmla="*/ 32 h 84"/>
                  <a:gd name="T52" fmla="*/ 83 w 87"/>
                  <a:gd name="T53" fmla="*/ 26 h 84"/>
                  <a:gd name="T54" fmla="*/ 80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80" y="64"/>
                    </a:lnTo>
                    <a:lnTo>
                      <a:pt x="83" y="58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3" y="26"/>
                    </a:lnTo>
                    <a:lnTo>
                      <a:pt x="80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2" name="Shape 2327"/>
              <p:cNvSpPr>
                <a:spLocks noChangeAspect="1"/>
              </p:cNvSpPr>
              <p:nvPr/>
            </p:nvSpPr>
            <p:spPr bwMode="auto">
              <a:xfrm>
                <a:off x="3333" y="1950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2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1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2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2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6 w 86"/>
                  <a:gd name="T47" fmla="*/ 50 h 85"/>
                  <a:gd name="T48" fmla="*/ 86 w 86"/>
                  <a:gd name="T49" fmla="*/ 41 h 85"/>
                  <a:gd name="T50" fmla="*/ 86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2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2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6" y="50"/>
                    </a:lnTo>
                    <a:lnTo>
                      <a:pt x="86" y="41"/>
                    </a:lnTo>
                    <a:lnTo>
                      <a:pt x="86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3" name="Shape 2328"/>
              <p:cNvSpPr>
                <a:spLocks noChangeAspect="1"/>
              </p:cNvSpPr>
              <p:nvPr/>
            </p:nvSpPr>
            <p:spPr bwMode="auto">
              <a:xfrm>
                <a:off x="3333" y="1950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2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1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2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2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6 w 86"/>
                  <a:gd name="T47" fmla="*/ 50 h 85"/>
                  <a:gd name="T48" fmla="*/ 86 w 86"/>
                  <a:gd name="T49" fmla="*/ 41 h 85"/>
                  <a:gd name="T50" fmla="*/ 86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2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2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6" y="50"/>
                    </a:lnTo>
                    <a:lnTo>
                      <a:pt x="86" y="41"/>
                    </a:lnTo>
                    <a:lnTo>
                      <a:pt x="86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4" name="Shape 2329"/>
              <p:cNvSpPr>
                <a:spLocks noChangeAspect="1"/>
              </p:cNvSpPr>
              <p:nvPr/>
            </p:nvSpPr>
            <p:spPr bwMode="auto">
              <a:xfrm>
                <a:off x="3408" y="2290"/>
                <a:ext cx="83" cy="82"/>
              </a:xfrm>
              <a:custGeom>
                <a:avLst/>
                <a:gdLst>
                  <a:gd name="T0" fmla="*/ 41 w 83"/>
                  <a:gd name="T1" fmla="*/ 0 h 82"/>
                  <a:gd name="T2" fmla="*/ 33 w 83"/>
                  <a:gd name="T3" fmla="*/ 0 h 82"/>
                  <a:gd name="T4" fmla="*/ 26 w 83"/>
                  <a:gd name="T5" fmla="*/ 2 h 82"/>
                  <a:gd name="T6" fmla="*/ 18 w 83"/>
                  <a:gd name="T7" fmla="*/ 6 h 82"/>
                  <a:gd name="T8" fmla="*/ 11 w 83"/>
                  <a:gd name="T9" fmla="*/ 13 h 82"/>
                  <a:gd name="T10" fmla="*/ 7 w 83"/>
                  <a:gd name="T11" fmla="*/ 17 h 82"/>
                  <a:gd name="T12" fmla="*/ 2 w 83"/>
                  <a:gd name="T13" fmla="*/ 26 h 82"/>
                  <a:gd name="T14" fmla="*/ 0 w 83"/>
                  <a:gd name="T15" fmla="*/ 32 h 82"/>
                  <a:gd name="T16" fmla="*/ 0 w 83"/>
                  <a:gd name="T17" fmla="*/ 41 h 82"/>
                  <a:gd name="T18" fmla="*/ 0 w 83"/>
                  <a:gd name="T19" fmla="*/ 49 h 82"/>
                  <a:gd name="T20" fmla="*/ 2 w 83"/>
                  <a:gd name="T21" fmla="*/ 58 h 82"/>
                  <a:gd name="T22" fmla="*/ 7 w 83"/>
                  <a:gd name="T23" fmla="*/ 65 h 82"/>
                  <a:gd name="T24" fmla="*/ 11 w 83"/>
                  <a:gd name="T25" fmla="*/ 71 h 82"/>
                  <a:gd name="T26" fmla="*/ 18 w 83"/>
                  <a:gd name="T27" fmla="*/ 75 h 82"/>
                  <a:gd name="T28" fmla="*/ 26 w 83"/>
                  <a:gd name="T29" fmla="*/ 80 h 82"/>
                  <a:gd name="T30" fmla="*/ 33 w 83"/>
                  <a:gd name="T31" fmla="*/ 82 h 82"/>
                  <a:gd name="T32" fmla="*/ 41 w 83"/>
                  <a:gd name="T33" fmla="*/ 82 h 82"/>
                  <a:gd name="T34" fmla="*/ 50 w 83"/>
                  <a:gd name="T35" fmla="*/ 82 h 82"/>
                  <a:gd name="T36" fmla="*/ 59 w 83"/>
                  <a:gd name="T37" fmla="*/ 80 h 82"/>
                  <a:gd name="T38" fmla="*/ 65 w 83"/>
                  <a:gd name="T39" fmla="*/ 75 h 82"/>
                  <a:gd name="T40" fmla="*/ 72 w 83"/>
                  <a:gd name="T41" fmla="*/ 71 h 82"/>
                  <a:gd name="T42" fmla="*/ 76 w 83"/>
                  <a:gd name="T43" fmla="*/ 65 h 82"/>
                  <a:gd name="T44" fmla="*/ 80 w 83"/>
                  <a:gd name="T45" fmla="*/ 58 h 82"/>
                  <a:gd name="T46" fmla="*/ 83 w 83"/>
                  <a:gd name="T47" fmla="*/ 49 h 82"/>
                  <a:gd name="T48" fmla="*/ 83 w 83"/>
                  <a:gd name="T49" fmla="*/ 41 h 82"/>
                  <a:gd name="T50" fmla="*/ 83 w 83"/>
                  <a:gd name="T51" fmla="*/ 32 h 82"/>
                  <a:gd name="T52" fmla="*/ 80 w 83"/>
                  <a:gd name="T53" fmla="*/ 26 h 82"/>
                  <a:gd name="T54" fmla="*/ 76 w 83"/>
                  <a:gd name="T55" fmla="*/ 17 h 82"/>
                  <a:gd name="T56" fmla="*/ 72 w 83"/>
                  <a:gd name="T57" fmla="*/ 13 h 82"/>
                  <a:gd name="T58" fmla="*/ 65 w 83"/>
                  <a:gd name="T59" fmla="*/ 6 h 82"/>
                  <a:gd name="T60" fmla="*/ 59 w 83"/>
                  <a:gd name="T61" fmla="*/ 2 h 82"/>
                  <a:gd name="T62" fmla="*/ 50 w 83"/>
                  <a:gd name="T63" fmla="*/ 0 h 82"/>
                  <a:gd name="T64" fmla="*/ 41 w 83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2"/>
                  <a:gd name="T101" fmla="*/ 83 w 83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5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5" name="Shape 2330"/>
              <p:cNvSpPr>
                <a:spLocks noChangeAspect="1"/>
              </p:cNvSpPr>
              <p:nvPr/>
            </p:nvSpPr>
            <p:spPr bwMode="auto">
              <a:xfrm>
                <a:off x="3408" y="2290"/>
                <a:ext cx="83" cy="82"/>
              </a:xfrm>
              <a:custGeom>
                <a:avLst/>
                <a:gdLst>
                  <a:gd name="T0" fmla="*/ 41 w 83"/>
                  <a:gd name="T1" fmla="*/ 0 h 82"/>
                  <a:gd name="T2" fmla="*/ 33 w 83"/>
                  <a:gd name="T3" fmla="*/ 0 h 82"/>
                  <a:gd name="T4" fmla="*/ 26 w 83"/>
                  <a:gd name="T5" fmla="*/ 2 h 82"/>
                  <a:gd name="T6" fmla="*/ 18 w 83"/>
                  <a:gd name="T7" fmla="*/ 6 h 82"/>
                  <a:gd name="T8" fmla="*/ 11 w 83"/>
                  <a:gd name="T9" fmla="*/ 13 h 82"/>
                  <a:gd name="T10" fmla="*/ 7 w 83"/>
                  <a:gd name="T11" fmla="*/ 17 h 82"/>
                  <a:gd name="T12" fmla="*/ 2 w 83"/>
                  <a:gd name="T13" fmla="*/ 26 h 82"/>
                  <a:gd name="T14" fmla="*/ 0 w 83"/>
                  <a:gd name="T15" fmla="*/ 32 h 82"/>
                  <a:gd name="T16" fmla="*/ 0 w 83"/>
                  <a:gd name="T17" fmla="*/ 41 h 82"/>
                  <a:gd name="T18" fmla="*/ 0 w 83"/>
                  <a:gd name="T19" fmla="*/ 49 h 82"/>
                  <a:gd name="T20" fmla="*/ 2 w 83"/>
                  <a:gd name="T21" fmla="*/ 58 h 82"/>
                  <a:gd name="T22" fmla="*/ 7 w 83"/>
                  <a:gd name="T23" fmla="*/ 65 h 82"/>
                  <a:gd name="T24" fmla="*/ 11 w 83"/>
                  <a:gd name="T25" fmla="*/ 71 h 82"/>
                  <a:gd name="T26" fmla="*/ 18 w 83"/>
                  <a:gd name="T27" fmla="*/ 75 h 82"/>
                  <a:gd name="T28" fmla="*/ 26 w 83"/>
                  <a:gd name="T29" fmla="*/ 80 h 82"/>
                  <a:gd name="T30" fmla="*/ 33 w 83"/>
                  <a:gd name="T31" fmla="*/ 82 h 82"/>
                  <a:gd name="T32" fmla="*/ 41 w 83"/>
                  <a:gd name="T33" fmla="*/ 82 h 82"/>
                  <a:gd name="T34" fmla="*/ 50 w 83"/>
                  <a:gd name="T35" fmla="*/ 82 h 82"/>
                  <a:gd name="T36" fmla="*/ 59 w 83"/>
                  <a:gd name="T37" fmla="*/ 80 h 82"/>
                  <a:gd name="T38" fmla="*/ 65 w 83"/>
                  <a:gd name="T39" fmla="*/ 75 h 82"/>
                  <a:gd name="T40" fmla="*/ 72 w 83"/>
                  <a:gd name="T41" fmla="*/ 71 h 82"/>
                  <a:gd name="T42" fmla="*/ 76 w 83"/>
                  <a:gd name="T43" fmla="*/ 65 h 82"/>
                  <a:gd name="T44" fmla="*/ 80 w 83"/>
                  <a:gd name="T45" fmla="*/ 58 h 82"/>
                  <a:gd name="T46" fmla="*/ 83 w 83"/>
                  <a:gd name="T47" fmla="*/ 49 h 82"/>
                  <a:gd name="T48" fmla="*/ 83 w 83"/>
                  <a:gd name="T49" fmla="*/ 41 h 82"/>
                  <a:gd name="T50" fmla="*/ 83 w 83"/>
                  <a:gd name="T51" fmla="*/ 32 h 82"/>
                  <a:gd name="T52" fmla="*/ 80 w 83"/>
                  <a:gd name="T53" fmla="*/ 26 h 82"/>
                  <a:gd name="T54" fmla="*/ 76 w 83"/>
                  <a:gd name="T55" fmla="*/ 17 h 82"/>
                  <a:gd name="T56" fmla="*/ 72 w 83"/>
                  <a:gd name="T57" fmla="*/ 13 h 82"/>
                  <a:gd name="T58" fmla="*/ 65 w 83"/>
                  <a:gd name="T59" fmla="*/ 6 h 82"/>
                  <a:gd name="T60" fmla="*/ 59 w 83"/>
                  <a:gd name="T61" fmla="*/ 2 h 82"/>
                  <a:gd name="T62" fmla="*/ 50 w 83"/>
                  <a:gd name="T63" fmla="*/ 0 h 82"/>
                  <a:gd name="T64" fmla="*/ 41 w 83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2"/>
                  <a:gd name="T101" fmla="*/ 83 w 83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5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6" name="Shape 2331"/>
              <p:cNvSpPr>
                <a:spLocks noChangeAspect="1"/>
              </p:cNvSpPr>
              <p:nvPr/>
            </p:nvSpPr>
            <p:spPr bwMode="auto">
              <a:xfrm>
                <a:off x="3525" y="2093"/>
                <a:ext cx="85" cy="86"/>
              </a:xfrm>
              <a:custGeom>
                <a:avLst/>
                <a:gdLst>
                  <a:gd name="T0" fmla="*/ 41 w 85"/>
                  <a:gd name="T1" fmla="*/ 0 h 86"/>
                  <a:gd name="T2" fmla="*/ 33 w 85"/>
                  <a:gd name="T3" fmla="*/ 2 h 86"/>
                  <a:gd name="T4" fmla="*/ 26 w 85"/>
                  <a:gd name="T5" fmla="*/ 4 h 86"/>
                  <a:gd name="T6" fmla="*/ 18 w 85"/>
                  <a:gd name="T7" fmla="*/ 9 h 86"/>
                  <a:gd name="T8" fmla="*/ 13 w 85"/>
                  <a:gd name="T9" fmla="*/ 13 h 86"/>
                  <a:gd name="T10" fmla="*/ 7 w 85"/>
                  <a:gd name="T11" fmla="*/ 19 h 86"/>
                  <a:gd name="T12" fmla="*/ 2 w 85"/>
                  <a:gd name="T13" fmla="*/ 26 h 86"/>
                  <a:gd name="T14" fmla="*/ 0 w 85"/>
                  <a:gd name="T15" fmla="*/ 35 h 86"/>
                  <a:gd name="T16" fmla="*/ 0 w 85"/>
                  <a:gd name="T17" fmla="*/ 43 h 86"/>
                  <a:gd name="T18" fmla="*/ 0 w 85"/>
                  <a:gd name="T19" fmla="*/ 52 h 86"/>
                  <a:gd name="T20" fmla="*/ 2 w 85"/>
                  <a:gd name="T21" fmla="*/ 61 h 86"/>
                  <a:gd name="T22" fmla="*/ 7 w 85"/>
                  <a:gd name="T23" fmla="*/ 67 h 86"/>
                  <a:gd name="T24" fmla="*/ 13 w 85"/>
                  <a:gd name="T25" fmla="*/ 73 h 86"/>
                  <a:gd name="T26" fmla="*/ 18 w 85"/>
                  <a:gd name="T27" fmla="*/ 80 h 86"/>
                  <a:gd name="T28" fmla="*/ 26 w 85"/>
                  <a:gd name="T29" fmla="*/ 82 h 86"/>
                  <a:gd name="T30" fmla="*/ 33 w 85"/>
                  <a:gd name="T31" fmla="*/ 84 h 86"/>
                  <a:gd name="T32" fmla="*/ 41 w 85"/>
                  <a:gd name="T33" fmla="*/ 86 h 86"/>
                  <a:gd name="T34" fmla="*/ 50 w 85"/>
                  <a:gd name="T35" fmla="*/ 84 h 86"/>
                  <a:gd name="T36" fmla="*/ 59 w 85"/>
                  <a:gd name="T37" fmla="*/ 82 h 86"/>
                  <a:gd name="T38" fmla="*/ 65 w 85"/>
                  <a:gd name="T39" fmla="*/ 80 h 86"/>
                  <a:gd name="T40" fmla="*/ 72 w 85"/>
                  <a:gd name="T41" fmla="*/ 73 h 86"/>
                  <a:gd name="T42" fmla="*/ 76 w 85"/>
                  <a:gd name="T43" fmla="*/ 67 h 86"/>
                  <a:gd name="T44" fmla="*/ 80 w 85"/>
                  <a:gd name="T45" fmla="*/ 61 h 86"/>
                  <a:gd name="T46" fmla="*/ 83 w 85"/>
                  <a:gd name="T47" fmla="*/ 52 h 86"/>
                  <a:gd name="T48" fmla="*/ 85 w 85"/>
                  <a:gd name="T49" fmla="*/ 43 h 86"/>
                  <a:gd name="T50" fmla="*/ 83 w 85"/>
                  <a:gd name="T51" fmla="*/ 35 h 86"/>
                  <a:gd name="T52" fmla="*/ 80 w 85"/>
                  <a:gd name="T53" fmla="*/ 26 h 86"/>
                  <a:gd name="T54" fmla="*/ 76 w 85"/>
                  <a:gd name="T55" fmla="*/ 19 h 86"/>
                  <a:gd name="T56" fmla="*/ 72 w 85"/>
                  <a:gd name="T57" fmla="*/ 13 h 86"/>
                  <a:gd name="T58" fmla="*/ 65 w 85"/>
                  <a:gd name="T59" fmla="*/ 9 h 86"/>
                  <a:gd name="T60" fmla="*/ 59 w 85"/>
                  <a:gd name="T61" fmla="*/ 4 h 86"/>
                  <a:gd name="T62" fmla="*/ 50 w 85"/>
                  <a:gd name="T63" fmla="*/ 2 h 86"/>
                  <a:gd name="T64" fmla="*/ 41 w 85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6"/>
                  <a:gd name="T101" fmla="*/ 85 w 85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6">
                    <a:moveTo>
                      <a:pt x="41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6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3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5" y="43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7" name="Shape 2332"/>
              <p:cNvSpPr>
                <a:spLocks noChangeAspect="1"/>
              </p:cNvSpPr>
              <p:nvPr/>
            </p:nvSpPr>
            <p:spPr bwMode="auto">
              <a:xfrm>
                <a:off x="3525" y="2093"/>
                <a:ext cx="85" cy="86"/>
              </a:xfrm>
              <a:custGeom>
                <a:avLst/>
                <a:gdLst>
                  <a:gd name="T0" fmla="*/ 41 w 85"/>
                  <a:gd name="T1" fmla="*/ 0 h 86"/>
                  <a:gd name="T2" fmla="*/ 33 w 85"/>
                  <a:gd name="T3" fmla="*/ 2 h 86"/>
                  <a:gd name="T4" fmla="*/ 26 w 85"/>
                  <a:gd name="T5" fmla="*/ 4 h 86"/>
                  <a:gd name="T6" fmla="*/ 18 w 85"/>
                  <a:gd name="T7" fmla="*/ 9 h 86"/>
                  <a:gd name="T8" fmla="*/ 13 w 85"/>
                  <a:gd name="T9" fmla="*/ 13 h 86"/>
                  <a:gd name="T10" fmla="*/ 7 w 85"/>
                  <a:gd name="T11" fmla="*/ 19 h 86"/>
                  <a:gd name="T12" fmla="*/ 2 w 85"/>
                  <a:gd name="T13" fmla="*/ 26 h 86"/>
                  <a:gd name="T14" fmla="*/ 0 w 85"/>
                  <a:gd name="T15" fmla="*/ 35 h 86"/>
                  <a:gd name="T16" fmla="*/ 0 w 85"/>
                  <a:gd name="T17" fmla="*/ 43 h 86"/>
                  <a:gd name="T18" fmla="*/ 0 w 85"/>
                  <a:gd name="T19" fmla="*/ 52 h 86"/>
                  <a:gd name="T20" fmla="*/ 2 w 85"/>
                  <a:gd name="T21" fmla="*/ 61 h 86"/>
                  <a:gd name="T22" fmla="*/ 7 w 85"/>
                  <a:gd name="T23" fmla="*/ 67 h 86"/>
                  <a:gd name="T24" fmla="*/ 13 w 85"/>
                  <a:gd name="T25" fmla="*/ 73 h 86"/>
                  <a:gd name="T26" fmla="*/ 18 w 85"/>
                  <a:gd name="T27" fmla="*/ 80 h 86"/>
                  <a:gd name="T28" fmla="*/ 26 w 85"/>
                  <a:gd name="T29" fmla="*/ 82 h 86"/>
                  <a:gd name="T30" fmla="*/ 33 w 85"/>
                  <a:gd name="T31" fmla="*/ 84 h 86"/>
                  <a:gd name="T32" fmla="*/ 41 w 85"/>
                  <a:gd name="T33" fmla="*/ 86 h 86"/>
                  <a:gd name="T34" fmla="*/ 50 w 85"/>
                  <a:gd name="T35" fmla="*/ 84 h 86"/>
                  <a:gd name="T36" fmla="*/ 59 w 85"/>
                  <a:gd name="T37" fmla="*/ 82 h 86"/>
                  <a:gd name="T38" fmla="*/ 65 w 85"/>
                  <a:gd name="T39" fmla="*/ 80 h 86"/>
                  <a:gd name="T40" fmla="*/ 72 w 85"/>
                  <a:gd name="T41" fmla="*/ 73 h 86"/>
                  <a:gd name="T42" fmla="*/ 76 w 85"/>
                  <a:gd name="T43" fmla="*/ 67 h 86"/>
                  <a:gd name="T44" fmla="*/ 80 w 85"/>
                  <a:gd name="T45" fmla="*/ 61 h 86"/>
                  <a:gd name="T46" fmla="*/ 83 w 85"/>
                  <a:gd name="T47" fmla="*/ 52 h 86"/>
                  <a:gd name="T48" fmla="*/ 85 w 85"/>
                  <a:gd name="T49" fmla="*/ 43 h 86"/>
                  <a:gd name="T50" fmla="*/ 83 w 85"/>
                  <a:gd name="T51" fmla="*/ 35 h 86"/>
                  <a:gd name="T52" fmla="*/ 80 w 85"/>
                  <a:gd name="T53" fmla="*/ 26 h 86"/>
                  <a:gd name="T54" fmla="*/ 76 w 85"/>
                  <a:gd name="T55" fmla="*/ 19 h 86"/>
                  <a:gd name="T56" fmla="*/ 72 w 85"/>
                  <a:gd name="T57" fmla="*/ 13 h 86"/>
                  <a:gd name="T58" fmla="*/ 65 w 85"/>
                  <a:gd name="T59" fmla="*/ 9 h 86"/>
                  <a:gd name="T60" fmla="*/ 59 w 85"/>
                  <a:gd name="T61" fmla="*/ 4 h 86"/>
                  <a:gd name="T62" fmla="*/ 50 w 85"/>
                  <a:gd name="T63" fmla="*/ 2 h 86"/>
                  <a:gd name="T64" fmla="*/ 41 w 85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6"/>
                  <a:gd name="T101" fmla="*/ 85 w 85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6">
                    <a:moveTo>
                      <a:pt x="41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6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3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5" y="43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8" name="Shape 2333"/>
              <p:cNvSpPr>
                <a:spLocks noChangeAspect="1"/>
              </p:cNvSpPr>
              <p:nvPr/>
            </p:nvSpPr>
            <p:spPr bwMode="auto">
              <a:xfrm>
                <a:off x="3296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7 w 84"/>
                  <a:gd name="T7" fmla="*/ 7 h 82"/>
                  <a:gd name="T8" fmla="*/ 11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1 w 84"/>
                  <a:gd name="T25" fmla="*/ 72 h 82"/>
                  <a:gd name="T26" fmla="*/ 17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0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1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1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0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19" name="Shape 2334"/>
              <p:cNvSpPr>
                <a:spLocks noChangeAspect="1"/>
              </p:cNvSpPr>
              <p:nvPr/>
            </p:nvSpPr>
            <p:spPr bwMode="auto">
              <a:xfrm>
                <a:off x="3296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7 w 84"/>
                  <a:gd name="T7" fmla="*/ 7 h 82"/>
                  <a:gd name="T8" fmla="*/ 11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1 w 84"/>
                  <a:gd name="T25" fmla="*/ 72 h 82"/>
                  <a:gd name="T26" fmla="*/ 17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0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1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1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0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0" name="Shape 2335"/>
              <p:cNvSpPr>
                <a:spLocks noChangeAspect="1"/>
              </p:cNvSpPr>
              <p:nvPr/>
            </p:nvSpPr>
            <p:spPr bwMode="auto">
              <a:xfrm>
                <a:off x="3480" y="1937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1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1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1" name="Shape 2336"/>
              <p:cNvSpPr>
                <a:spLocks noChangeAspect="1"/>
              </p:cNvSpPr>
              <p:nvPr/>
            </p:nvSpPr>
            <p:spPr bwMode="auto">
              <a:xfrm>
                <a:off x="3480" y="1937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1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1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2" name="Shape 2337"/>
              <p:cNvSpPr>
                <a:spLocks noChangeAspect="1"/>
              </p:cNvSpPr>
              <p:nvPr/>
            </p:nvSpPr>
            <p:spPr bwMode="auto">
              <a:xfrm>
                <a:off x="3560" y="2214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1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1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50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1 w 84"/>
                  <a:gd name="T57" fmla="*/ 11 h 84"/>
                  <a:gd name="T58" fmla="*/ 65 w 84"/>
                  <a:gd name="T59" fmla="*/ 7 h 84"/>
                  <a:gd name="T60" fmla="*/ 58 w 84"/>
                  <a:gd name="T61" fmla="*/ 2 h 84"/>
                  <a:gd name="T62" fmla="*/ 50 w 84"/>
                  <a:gd name="T63" fmla="*/ 0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1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3" name="Shape 2338"/>
              <p:cNvSpPr>
                <a:spLocks noChangeAspect="1"/>
              </p:cNvSpPr>
              <p:nvPr/>
            </p:nvSpPr>
            <p:spPr bwMode="auto">
              <a:xfrm>
                <a:off x="3560" y="2214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1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1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50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1 w 84"/>
                  <a:gd name="T57" fmla="*/ 11 h 84"/>
                  <a:gd name="T58" fmla="*/ 65 w 84"/>
                  <a:gd name="T59" fmla="*/ 7 h 84"/>
                  <a:gd name="T60" fmla="*/ 58 w 84"/>
                  <a:gd name="T61" fmla="*/ 2 h 84"/>
                  <a:gd name="T62" fmla="*/ 50 w 84"/>
                  <a:gd name="T63" fmla="*/ 0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1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4" name="Shape 2339"/>
              <p:cNvSpPr>
                <a:spLocks noChangeAspect="1"/>
              </p:cNvSpPr>
              <p:nvPr/>
            </p:nvSpPr>
            <p:spPr bwMode="auto">
              <a:xfrm>
                <a:off x="3627" y="1989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2 h 85"/>
                  <a:gd name="T4" fmla="*/ 26 w 82"/>
                  <a:gd name="T5" fmla="*/ 5 h 85"/>
                  <a:gd name="T6" fmla="*/ 17 w 82"/>
                  <a:gd name="T7" fmla="*/ 9 h 85"/>
                  <a:gd name="T8" fmla="*/ 11 w 82"/>
                  <a:gd name="T9" fmla="*/ 13 h 85"/>
                  <a:gd name="T10" fmla="*/ 6 w 82"/>
                  <a:gd name="T11" fmla="*/ 20 h 85"/>
                  <a:gd name="T12" fmla="*/ 2 w 82"/>
                  <a:gd name="T13" fmla="*/ 26 h 85"/>
                  <a:gd name="T14" fmla="*/ 0 w 82"/>
                  <a:gd name="T15" fmla="*/ 35 h 85"/>
                  <a:gd name="T16" fmla="*/ 0 w 82"/>
                  <a:gd name="T17" fmla="*/ 43 h 85"/>
                  <a:gd name="T18" fmla="*/ 0 w 82"/>
                  <a:gd name="T19" fmla="*/ 52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6 w 82"/>
                  <a:gd name="T29" fmla="*/ 80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8 w 82"/>
                  <a:gd name="T37" fmla="*/ 80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2 h 85"/>
                  <a:gd name="T48" fmla="*/ 82 w 82"/>
                  <a:gd name="T49" fmla="*/ 43 h 85"/>
                  <a:gd name="T50" fmla="*/ 82 w 82"/>
                  <a:gd name="T51" fmla="*/ 35 h 85"/>
                  <a:gd name="T52" fmla="*/ 80 w 82"/>
                  <a:gd name="T53" fmla="*/ 26 h 85"/>
                  <a:gd name="T54" fmla="*/ 76 w 82"/>
                  <a:gd name="T55" fmla="*/ 20 h 85"/>
                  <a:gd name="T56" fmla="*/ 71 w 82"/>
                  <a:gd name="T57" fmla="*/ 13 h 85"/>
                  <a:gd name="T58" fmla="*/ 65 w 82"/>
                  <a:gd name="T59" fmla="*/ 9 h 85"/>
                  <a:gd name="T60" fmla="*/ 58 w 82"/>
                  <a:gd name="T61" fmla="*/ 5 h 85"/>
                  <a:gd name="T62" fmla="*/ 50 w 82"/>
                  <a:gd name="T63" fmla="*/ 2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17" y="9"/>
                    </a:lnTo>
                    <a:lnTo>
                      <a:pt x="11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2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5" name="Shape 2340"/>
              <p:cNvSpPr>
                <a:spLocks noChangeAspect="1"/>
              </p:cNvSpPr>
              <p:nvPr/>
            </p:nvSpPr>
            <p:spPr bwMode="auto">
              <a:xfrm>
                <a:off x="3627" y="1989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2 h 85"/>
                  <a:gd name="T4" fmla="*/ 26 w 82"/>
                  <a:gd name="T5" fmla="*/ 5 h 85"/>
                  <a:gd name="T6" fmla="*/ 17 w 82"/>
                  <a:gd name="T7" fmla="*/ 9 h 85"/>
                  <a:gd name="T8" fmla="*/ 11 w 82"/>
                  <a:gd name="T9" fmla="*/ 13 h 85"/>
                  <a:gd name="T10" fmla="*/ 6 w 82"/>
                  <a:gd name="T11" fmla="*/ 20 h 85"/>
                  <a:gd name="T12" fmla="*/ 2 w 82"/>
                  <a:gd name="T13" fmla="*/ 26 h 85"/>
                  <a:gd name="T14" fmla="*/ 0 w 82"/>
                  <a:gd name="T15" fmla="*/ 35 h 85"/>
                  <a:gd name="T16" fmla="*/ 0 w 82"/>
                  <a:gd name="T17" fmla="*/ 43 h 85"/>
                  <a:gd name="T18" fmla="*/ 0 w 82"/>
                  <a:gd name="T19" fmla="*/ 52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6 w 82"/>
                  <a:gd name="T29" fmla="*/ 80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8 w 82"/>
                  <a:gd name="T37" fmla="*/ 80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2 h 85"/>
                  <a:gd name="T48" fmla="*/ 82 w 82"/>
                  <a:gd name="T49" fmla="*/ 43 h 85"/>
                  <a:gd name="T50" fmla="*/ 82 w 82"/>
                  <a:gd name="T51" fmla="*/ 35 h 85"/>
                  <a:gd name="T52" fmla="*/ 80 w 82"/>
                  <a:gd name="T53" fmla="*/ 26 h 85"/>
                  <a:gd name="T54" fmla="*/ 76 w 82"/>
                  <a:gd name="T55" fmla="*/ 20 h 85"/>
                  <a:gd name="T56" fmla="*/ 71 w 82"/>
                  <a:gd name="T57" fmla="*/ 13 h 85"/>
                  <a:gd name="T58" fmla="*/ 65 w 82"/>
                  <a:gd name="T59" fmla="*/ 9 h 85"/>
                  <a:gd name="T60" fmla="*/ 58 w 82"/>
                  <a:gd name="T61" fmla="*/ 5 h 85"/>
                  <a:gd name="T62" fmla="*/ 50 w 82"/>
                  <a:gd name="T63" fmla="*/ 2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17" y="9"/>
                    </a:lnTo>
                    <a:lnTo>
                      <a:pt x="11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2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6" name="Shape 2341"/>
              <p:cNvSpPr>
                <a:spLocks noChangeAspect="1"/>
              </p:cNvSpPr>
              <p:nvPr/>
            </p:nvSpPr>
            <p:spPr bwMode="auto">
              <a:xfrm>
                <a:off x="3285" y="2326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3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2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3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3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0 h 85"/>
                  <a:gd name="T48" fmla="*/ 84 w 84"/>
                  <a:gd name="T49" fmla="*/ 42 h 85"/>
                  <a:gd name="T50" fmla="*/ 84 w 84"/>
                  <a:gd name="T51" fmla="*/ 33 h 85"/>
                  <a:gd name="T52" fmla="*/ 80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3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0"/>
                    </a:lnTo>
                    <a:lnTo>
                      <a:pt x="84" y="42"/>
                    </a:lnTo>
                    <a:lnTo>
                      <a:pt x="84" y="33"/>
                    </a:lnTo>
                    <a:lnTo>
                      <a:pt x="80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7" name="Shape 2342"/>
              <p:cNvSpPr>
                <a:spLocks noChangeAspect="1"/>
              </p:cNvSpPr>
              <p:nvPr/>
            </p:nvSpPr>
            <p:spPr bwMode="auto">
              <a:xfrm>
                <a:off x="3285" y="2326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3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2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3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3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0 h 85"/>
                  <a:gd name="T48" fmla="*/ 84 w 84"/>
                  <a:gd name="T49" fmla="*/ 42 h 85"/>
                  <a:gd name="T50" fmla="*/ 84 w 84"/>
                  <a:gd name="T51" fmla="*/ 33 h 85"/>
                  <a:gd name="T52" fmla="*/ 80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3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0"/>
                    </a:lnTo>
                    <a:lnTo>
                      <a:pt x="84" y="42"/>
                    </a:lnTo>
                    <a:lnTo>
                      <a:pt x="84" y="33"/>
                    </a:lnTo>
                    <a:lnTo>
                      <a:pt x="80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8" name="Shape 2343"/>
              <p:cNvSpPr>
                <a:spLocks noChangeAspect="1"/>
              </p:cNvSpPr>
              <p:nvPr/>
            </p:nvSpPr>
            <p:spPr bwMode="auto">
              <a:xfrm>
                <a:off x="3491" y="2326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3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2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3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3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4 w 86"/>
                  <a:gd name="T47" fmla="*/ 50 h 85"/>
                  <a:gd name="T48" fmla="*/ 86 w 86"/>
                  <a:gd name="T49" fmla="*/ 42 h 85"/>
                  <a:gd name="T50" fmla="*/ 84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3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3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6" y="42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29" name="Shape 2344"/>
              <p:cNvSpPr>
                <a:spLocks noChangeAspect="1"/>
              </p:cNvSpPr>
              <p:nvPr/>
            </p:nvSpPr>
            <p:spPr bwMode="auto">
              <a:xfrm>
                <a:off x="3491" y="2326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3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2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3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3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4 w 86"/>
                  <a:gd name="T47" fmla="*/ 50 h 85"/>
                  <a:gd name="T48" fmla="*/ 86 w 86"/>
                  <a:gd name="T49" fmla="*/ 42 h 85"/>
                  <a:gd name="T50" fmla="*/ 84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3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3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6" y="42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0" name="Shape 2345"/>
              <p:cNvSpPr>
                <a:spLocks noChangeAspect="1"/>
              </p:cNvSpPr>
              <p:nvPr/>
            </p:nvSpPr>
            <p:spPr bwMode="auto">
              <a:xfrm>
                <a:off x="3677" y="2132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4 w 84"/>
                  <a:gd name="T3" fmla="*/ 0 h 86"/>
                  <a:gd name="T4" fmla="*/ 26 w 84"/>
                  <a:gd name="T5" fmla="*/ 4 h 86"/>
                  <a:gd name="T6" fmla="*/ 17 w 84"/>
                  <a:gd name="T7" fmla="*/ 6 h 86"/>
                  <a:gd name="T8" fmla="*/ 13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58 h 86"/>
                  <a:gd name="T22" fmla="*/ 6 w 84"/>
                  <a:gd name="T23" fmla="*/ 67 h 86"/>
                  <a:gd name="T24" fmla="*/ 13 w 84"/>
                  <a:gd name="T25" fmla="*/ 73 h 86"/>
                  <a:gd name="T26" fmla="*/ 17 w 84"/>
                  <a:gd name="T27" fmla="*/ 78 h 86"/>
                  <a:gd name="T28" fmla="*/ 26 w 84"/>
                  <a:gd name="T29" fmla="*/ 82 h 86"/>
                  <a:gd name="T30" fmla="*/ 34 w 84"/>
                  <a:gd name="T31" fmla="*/ 84 h 86"/>
                  <a:gd name="T32" fmla="*/ 43 w 84"/>
                  <a:gd name="T33" fmla="*/ 86 h 86"/>
                  <a:gd name="T34" fmla="*/ 52 w 84"/>
                  <a:gd name="T35" fmla="*/ 84 h 86"/>
                  <a:gd name="T36" fmla="*/ 58 w 84"/>
                  <a:gd name="T37" fmla="*/ 82 h 86"/>
                  <a:gd name="T38" fmla="*/ 67 w 84"/>
                  <a:gd name="T39" fmla="*/ 78 h 86"/>
                  <a:gd name="T40" fmla="*/ 73 w 84"/>
                  <a:gd name="T41" fmla="*/ 73 h 86"/>
                  <a:gd name="T42" fmla="*/ 78 w 84"/>
                  <a:gd name="T43" fmla="*/ 67 h 86"/>
                  <a:gd name="T44" fmla="*/ 82 w 84"/>
                  <a:gd name="T45" fmla="*/ 58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2 w 84"/>
                  <a:gd name="T53" fmla="*/ 26 h 86"/>
                  <a:gd name="T54" fmla="*/ 78 w 84"/>
                  <a:gd name="T55" fmla="*/ 19 h 86"/>
                  <a:gd name="T56" fmla="*/ 73 w 84"/>
                  <a:gd name="T57" fmla="*/ 13 h 86"/>
                  <a:gd name="T58" fmla="*/ 67 w 84"/>
                  <a:gd name="T59" fmla="*/ 6 h 86"/>
                  <a:gd name="T60" fmla="*/ 58 w 84"/>
                  <a:gd name="T61" fmla="*/ 4 h 86"/>
                  <a:gd name="T62" fmla="*/ 52 w 84"/>
                  <a:gd name="T63" fmla="*/ 0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7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1" name="Shape 2346"/>
              <p:cNvSpPr>
                <a:spLocks noChangeAspect="1"/>
              </p:cNvSpPr>
              <p:nvPr/>
            </p:nvSpPr>
            <p:spPr bwMode="auto">
              <a:xfrm>
                <a:off x="3677" y="2132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4 w 84"/>
                  <a:gd name="T3" fmla="*/ 0 h 86"/>
                  <a:gd name="T4" fmla="*/ 26 w 84"/>
                  <a:gd name="T5" fmla="*/ 4 h 86"/>
                  <a:gd name="T6" fmla="*/ 17 w 84"/>
                  <a:gd name="T7" fmla="*/ 6 h 86"/>
                  <a:gd name="T8" fmla="*/ 13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58 h 86"/>
                  <a:gd name="T22" fmla="*/ 6 w 84"/>
                  <a:gd name="T23" fmla="*/ 67 h 86"/>
                  <a:gd name="T24" fmla="*/ 13 w 84"/>
                  <a:gd name="T25" fmla="*/ 73 h 86"/>
                  <a:gd name="T26" fmla="*/ 17 w 84"/>
                  <a:gd name="T27" fmla="*/ 78 h 86"/>
                  <a:gd name="T28" fmla="*/ 26 w 84"/>
                  <a:gd name="T29" fmla="*/ 82 h 86"/>
                  <a:gd name="T30" fmla="*/ 34 w 84"/>
                  <a:gd name="T31" fmla="*/ 84 h 86"/>
                  <a:gd name="T32" fmla="*/ 43 w 84"/>
                  <a:gd name="T33" fmla="*/ 86 h 86"/>
                  <a:gd name="T34" fmla="*/ 52 w 84"/>
                  <a:gd name="T35" fmla="*/ 84 h 86"/>
                  <a:gd name="T36" fmla="*/ 58 w 84"/>
                  <a:gd name="T37" fmla="*/ 82 h 86"/>
                  <a:gd name="T38" fmla="*/ 67 w 84"/>
                  <a:gd name="T39" fmla="*/ 78 h 86"/>
                  <a:gd name="T40" fmla="*/ 73 w 84"/>
                  <a:gd name="T41" fmla="*/ 73 h 86"/>
                  <a:gd name="T42" fmla="*/ 78 w 84"/>
                  <a:gd name="T43" fmla="*/ 67 h 86"/>
                  <a:gd name="T44" fmla="*/ 82 w 84"/>
                  <a:gd name="T45" fmla="*/ 58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2 w 84"/>
                  <a:gd name="T53" fmla="*/ 26 h 86"/>
                  <a:gd name="T54" fmla="*/ 78 w 84"/>
                  <a:gd name="T55" fmla="*/ 19 h 86"/>
                  <a:gd name="T56" fmla="*/ 73 w 84"/>
                  <a:gd name="T57" fmla="*/ 13 h 86"/>
                  <a:gd name="T58" fmla="*/ 67 w 84"/>
                  <a:gd name="T59" fmla="*/ 6 h 86"/>
                  <a:gd name="T60" fmla="*/ 58 w 84"/>
                  <a:gd name="T61" fmla="*/ 4 h 86"/>
                  <a:gd name="T62" fmla="*/ 52 w 84"/>
                  <a:gd name="T63" fmla="*/ 0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7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2" name="Shape 2347"/>
              <p:cNvSpPr>
                <a:spLocks noChangeAspect="1"/>
              </p:cNvSpPr>
              <p:nvPr/>
            </p:nvSpPr>
            <p:spPr bwMode="auto">
              <a:xfrm>
                <a:off x="3690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6 w 86"/>
                  <a:gd name="T11" fmla="*/ 20 h 87"/>
                  <a:gd name="T12" fmla="*/ 4 w 86"/>
                  <a:gd name="T13" fmla="*/ 26 h 87"/>
                  <a:gd name="T14" fmla="*/ 0 w 86"/>
                  <a:gd name="T15" fmla="*/ 35 h 87"/>
                  <a:gd name="T16" fmla="*/ 0 w 86"/>
                  <a:gd name="T17" fmla="*/ 44 h 87"/>
                  <a:gd name="T18" fmla="*/ 0 w 86"/>
                  <a:gd name="T19" fmla="*/ 52 h 87"/>
                  <a:gd name="T20" fmla="*/ 4 w 86"/>
                  <a:gd name="T21" fmla="*/ 61 h 87"/>
                  <a:gd name="T22" fmla="*/ 6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58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58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3" name="Shape 2348"/>
              <p:cNvSpPr>
                <a:spLocks noChangeAspect="1"/>
              </p:cNvSpPr>
              <p:nvPr/>
            </p:nvSpPr>
            <p:spPr bwMode="auto">
              <a:xfrm>
                <a:off x="3690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6 w 86"/>
                  <a:gd name="T11" fmla="*/ 20 h 87"/>
                  <a:gd name="T12" fmla="*/ 4 w 86"/>
                  <a:gd name="T13" fmla="*/ 26 h 87"/>
                  <a:gd name="T14" fmla="*/ 0 w 86"/>
                  <a:gd name="T15" fmla="*/ 35 h 87"/>
                  <a:gd name="T16" fmla="*/ 0 w 86"/>
                  <a:gd name="T17" fmla="*/ 44 h 87"/>
                  <a:gd name="T18" fmla="*/ 0 w 86"/>
                  <a:gd name="T19" fmla="*/ 52 h 87"/>
                  <a:gd name="T20" fmla="*/ 4 w 86"/>
                  <a:gd name="T21" fmla="*/ 61 h 87"/>
                  <a:gd name="T22" fmla="*/ 6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58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58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4" name="Shape 2349"/>
              <p:cNvSpPr>
                <a:spLocks noChangeAspect="1"/>
              </p:cNvSpPr>
              <p:nvPr/>
            </p:nvSpPr>
            <p:spPr bwMode="auto">
              <a:xfrm>
                <a:off x="984" y="2154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2 h 86"/>
                  <a:gd name="T10" fmla="*/ 6 w 84"/>
                  <a:gd name="T11" fmla="*/ 19 h 86"/>
                  <a:gd name="T12" fmla="*/ 4 w 84"/>
                  <a:gd name="T13" fmla="*/ 25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1 h 86"/>
                  <a:gd name="T20" fmla="*/ 4 w 84"/>
                  <a:gd name="T21" fmla="*/ 60 h 86"/>
                  <a:gd name="T22" fmla="*/ 6 w 84"/>
                  <a:gd name="T23" fmla="*/ 67 h 86"/>
                  <a:gd name="T24" fmla="*/ 13 w 84"/>
                  <a:gd name="T25" fmla="*/ 73 h 86"/>
                  <a:gd name="T26" fmla="*/ 19 w 84"/>
                  <a:gd name="T27" fmla="*/ 79 h 86"/>
                  <a:gd name="T28" fmla="*/ 26 w 84"/>
                  <a:gd name="T29" fmla="*/ 82 h 86"/>
                  <a:gd name="T30" fmla="*/ 32 w 84"/>
                  <a:gd name="T31" fmla="*/ 86 h 86"/>
                  <a:gd name="T32" fmla="*/ 41 w 84"/>
                  <a:gd name="T33" fmla="*/ 86 h 86"/>
                  <a:gd name="T34" fmla="*/ 49 w 84"/>
                  <a:gd name="T35" fmla="*/ 86 h 86"/>
                  <a:gd name="T36" fmla="*/ 58 w 84"/>
                  <a:gd name="T37" fmla="*/ 82 h 86"/>
                  <a:gd name="T38" fmla="*/ 64 w 84"/>
                  <a:gd name="T39" fmla="*/ 79 h 86"/>
                  <a:gd name="T40" fmla="*/ 71 w 84"/>
                  <a:gd name="T41" fmla="*/ 73 h 86"/>
                  <a:gd name="T42" fmla="*/ 75 w 84"/>
                  <a:gd name="T43" fmla="*/ 67 h 86"/>
                  <a:gd name="T44" fmla="*/ 80 w 84"/>
                  <a:gd name="T45" fmla="*/ 60 h 86"/>
                  <a:gd name="T46" fmla="*/ 82 w 84"/>
                  <a:gd name="T47" fmla="*/ 51 h 86"/>
                  <a:gd name="T48" fmla="*/ 84 w 84"/>
                  <a:gd name="T49" fmla="*/ 43 h 86"/>
                  <a:gd name="T50" fmla="*/ 82 w 84"/>
                  <a:gd name="T51" fmla="*/ 34 h 86"/>
                  <a:gd name="T52" fmla="*/ 80 w 84"/>
                  <a:gd name="T53" fmla="*/ 25 h 86"/>
                  <a:gd name="T54" fmla="*/ 75 w 84"/>
                  <a:gd name="T55" fmla="*/ 19 h 86"/>
                  <a:gd name="T56" fmla="*/ 71 w 84"/>
                  <a:gd name="T57" fmla="*/ 12 h 86"/>
                  <a:gd name="T58" fmla="*/ 64 w 84"/>
                  <a:gd name="T59" fmla="*/ 8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2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9"/>
                    </a:lnTo>
                    <a:lnTo>
                      <a:pt x="26" y="82"/>
                    </a:lnTo>
                    <a:lnTo>
                      <a:pt x="32" y="86"/>
                    </a:lnTo>
                    <a:lnTo>
                      <a:pt x="41" y="86"/>
                    </a:lnTo>
                    <a:lnTo>
                      <a:pt x="49" y="86"/>
                    </a:lnTo>
                    <a:lnTo>
                      <a:pt x="58" y="82"/>
                    </a:lnTo>
                    <a:lnTo>
                      <a:pt x="64" y="79"/>
                    </a:lnTo>
                    <a:lnTo>
                      <a:pt x="71" y="73"/>
                    </a:lnTo>
                    <a:lnTo>
                      <a:pt x="75" y="67"/>
                    </a:lnTo>
                    <a:lnTo>
                      <a:pt x="80" y="60"/>
                    </a:lnTo>
                    <a:lnTo>
                      <a:pt x="82" y="51"/>
                    </a:lnTo>
                    <a:lnTo>
                      <a:pt x="84" y="43"/>
                    </a:lnTo>
                    <a:lnTo>
                      <a:pt x="82" y="34"/>
                    </a:lnTo>
                    <a:lnTo>
                      <a:pt x="80" y="25"/>
                    </a:lnTo>
                    <a:lnTo>
                      <a:pt x="75" y="19"/>
                    </a:lnTo>
                    <a:lnTo>
                      <a:pt x="71" y="12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5" name="Shape 2350"/>
              <p:cNvSpPr>
                <a:spLocks noChangeAspect="1"/>
              </p:cNvSpPr>
              <p:nvPr/>
            </p:nvSpPr>
            <p:spPr bwMode="auto">
              <a:xfrm>
                <a:off x="984" y="2154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2 h 86"/>
                  <a:gd name="T10" fmla="*/ 6 w 84"/>
                  <a:gd name="T11" fmla="*/ 19 h 86"/>
                  <a:gd name="T12" fmla="*/ 4 w 84"/>
                  <a:gd name="T13" fmla="*/ 25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1 h 86"/>
                  <a:gd name="T20" fmla="*/ 4 w 84"/>
                  <a:gd name="T21" fmla="*/ 60 h 86"/>
                  <a:gd name="T22" fmla="*/ 6 w 84"/>
                  <a:gd name="T23" fmla="*/ 67 h 86"/>
                  <a:gd name="T24" fmla="*/ 13 w 84"/>
                  <a:gd name="T25" fmla="*/ 73 h 86"/>
                  <a:gd name="T26" fmla="*/ 19 w 84"/>
                  <a:gd name="T27" fmla="*/ 79 h 86"/>
                  <a:gd name="T28" fmla="*/ 26 w 84"/>
                  <a:gd name="T29" fmla="*/ 82 h 86"/>
                  <a:gd name="T30" fmla="*/ 32 w 84"/>
                  <a:gd name="T31" fmla="*/ 86 h 86"/>
                  <a:gd name="T32" fmla="*/ 41 w 84"/>
                  <a:gd name="T33" fmla="*/ 86 h 86"/>
                  <a:gd name="T34" fmla="*/ 49 w 84"/>
                  <a:gd name="T35" fmla="*/ 86 h 86"/>
                  <a:gd name="T36" fmla="*/ 58 w 84"/>
                  <a:gd name="T37" fmla="*/ 82 h 86"/>
                  <a:gd name="T38" fmla="*/ 64 w 84"/>
                  <a:gd name="T39" fmla="*/ 79 h 86"/>
                  <a:gd name="T40" fmla="*/ 71 w 84"/>
                  <a:gd name="T41" fmla="*/ 73 h 86"/>
                  <a:gd name="T42" fmla="*/ 75 w 84"/>
                  <a:gd name="T43" fmla="*/ 67 h 86"/>
                  <a:gd name="T44" fmla="*/ 80 w 84"/>
                  <a:gd name="T45" fmla="*/ 60 h 86"/>
                  <a:gd name="T46" fmla="*/ 82 w 84"/>
                  <a:gd name="T47" fmla="*/ 51 h 86"/>
                  <a:gd name="T48" fmla="*/ 84 w 84"/>
                  <a:gd name="T49" fmla="*/ 43 h 86"/>
                  <a:gd name="T50" fmla="*/ 82 w 84"/>
                  <a:gd name="T51" fmla="*/ 34 h 86"/>
                  <a:gd name="T52" fmla="*/ 80 w 84"/>
                  <a:gd name="T53" fmla="*/ 25 h 86"/>
                  <a:gd name="T54" fmla="*/ 75 w 84"/>
                  <a:gd name="T55" fmla="*/ 19 h 86"/>
                  <a:gd name="T56" fmla="*/ 71 w 84"/>
                  <a:gd name="T57" fmla="*/ 12 h 86"/>
                  <a:gd name="T58" fmla="*/ 64 w 84"/>
                  <a:gd name="T59" fmla="*/ 8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2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9"/>
                    </a:lnTo>
                    <a:lnTo>
                      <a:pt x="26" y="82"/>
                    </a:lnTo>
                    <a:lnTo>
                      <a:pt x="32" y="86"/>
                    </a:lnTo>
                    <a:lnTo>
                      <a:pt x="41" y="86"/>
                    </a:lnTo>
                    <a:lnTo>
                      <a:pt x="49" y="86"/>
                    </a:lnTo>
                    <a:lnTo>
                      <a:pt x="58" y="82"/>
                    </a:lnTo>
                    <a:lnTo>
                      <a:pt x="64" y="79"/>
                    </a:lnTo>
                    <a:lnTo>
                      <a:pt x="71" y="73"/>
                    </a:lnTo>
                    <a:lnTo>
                      <a:pt x="75" y="67"/>
                    </a:lnTo>
                    <a:lnTo>
                      <a:pt x="80" y="60"/>
                    </a:lnTo>
                    <a:lnTo>
                      <a:pt x="82" y="51"/>
                    </a:lnTo>
                    <a:lnTo>
                      <a:pt x="84" y="43"/>
                    </a:lnTo>
                    <a:lnTo>
                      <a:pt x="82" y="34"/>
                    </a:lnTo>
                    <a:lnTo>
                      <a:pt x="80" y="25"/>
                    </a:lnTo>
                    <a:lnTo>
                      <a:pt x="75" y="19"/>
                    </a:lnTo>
                    <a:lnTo>
                      <a:pt x="71" y="12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6" name="Shape 2351"/>
              <p:cNvSpPr>
                <a:spLocks noChangeAspect="1"/>
              </p:cNvSpPr>
              <p:nvPr/>
            </p:nvSpPr>
            <p:spPr bwMode="auto">
              <a:xfrm>
                <a:off x="860" y="2175"/>
                <a:ext cx="85" cy="80"/>
              </a:xfrm>
              <a:custGeom>
                <a:avLst/>
                <a:gdLst>
                  <a:gd name="T0" fmla="*/ 43 w 85"/>
                  <a:gd name="T1" fmla="*/ 0 h 80"/>
                  <a:gd name="T2" fmla="*/ 35 w 85"/>
                  <a:gd name="T3" fmla="*/ 0 h 80"/>
                  <a:gd name="T4" fmla="*/ 26 w 85"/>
                  <a:gd name="T5" fmla="*/ 2 h 80"/>
                  <a:gd name="T6" fmla="*/ 17 w 85"/>
                  <a:gd name="T7" fmla="*/ 7 h 80"/>
                  <a:gd name="T8" fmla="*/ 11 w 85"/>
                  <a:gd name="T9" fmla="*/ 11 h 80"/>
                  <a:gd name="T10" fmla="*/ 7 w 85"/>
                  <a:gd name="T11" fmla="*/ 17 h 80"/>
                  <a:gd name="T12" fmla="*/ 2 w 85"/>
                  <a:gd name="T13" fmla="*/ 24 h 80"/>
                  <a:gd name="T14" fmla="*/ 0 w 85"/>
                  <a:gd name="T15" fmla="*/ 33 h 80"/>
                  <a:gd name="T16" fmla="*/ 0 w 85"/>
                  <a:gd name="T17" fmla="*/ 41 h 80"/>
                  <a:gd name="T18" fmla="*/ 0 w 85"/>
                  <a:gd name="T19" fmla="*/ 48 h 80"/>
                  <a:gd name="T20" fmla="*/ 2 w 85"/>
                  <a:gd name="T21" fmla="*/ 56 h 80"/>
                  <a:gd name="T22" fmla="*/ 7 w 85"/>
                  <a:gd name="T23" fmla="*/ 63 h 80"/>
                  <a:gd name="T24" fmla="*/ 11 w 85"/>
                  <a:gd name="T25" fmla="*/ 69 h 80"/>
                  <a:gd name="T26" fmla="*/ 17 w 85"/>
                  <a:gd name="T27" fmla="*/ 74 h 80"/>
                  <a:gd name="T28" fmla="*/ 26 w 85"/>
                  <a:gd name="T29" fmla="*/ 78 h 80"/>
                  <a:gd name="T30" fmla="*/ 35 w 85"/>
                  <a:gd name="T31" fmla="*/ 80 h 80"/>
                  <a:gd name="T32" fmla="*/ 43 w 85"/>
                  <a:gd name="T33" fmla="*/ 80 h 80"/>
                  <a:gd name="T34" fmla="*/ 50 w 85"/>
                  <a:gd name="T35" fmla="*/ 80 h 80"/>
                  <a:gd name="T36" fmla="*/ 59 w 85"/>
                  <a:gd name="T37" fmla="*/ 78 h 80"/>
                  <a:gd name="T38" fmla="*/ 67 w 85"/>
                  <a:gd name="T39" fmla="*/ 74 h 80"/>
                  <a:gd name="T40" fmla="*/ 72 w 85"/>
                  <a:gd name="T41" fmla="*/ 69 h 80"/>
                  <a:gd name="T42" fmla="*/ 78 w 85"/>
                  <a:gd name="T43" fmla="*/ 63 h 80"/>
                  <a:gd name="T44" fmla="*/ 82 w 85"/>
                  <a:gd name="T45" fmla="*/ 56 h 80"/>
                  <a:gd name="T46" fmla="*/ 85 w 85"/>
                  <a:gd name="T47" fmla="*/ 48 h 80"/>
                  <a:gd name="T48" fmla="*/ 85 w 85"/>
                  <a:gd name="T49" fmla="*/ 41 h 80"/>
                  <a:gd name="T50" fmla="*/ 85 w 85"/>
                  <a:gd name="T51" fmla="*/ 33 h 80"/>
                  <a:gd name="T52" fmla="*/ 82 w 85"/>
                  <a:gd name="T53" fmla="*/ 24 h 80"/>
                  <a:gd name="T54" fmla="*/ 78 w 85"/>
                  <a:gd name="T55" fmla="*/ 17 h 80"/>
                  <a:gd name="T56" fmla="*/ 72 w 85"/>
                  <a:gd name="T57" fmla="*/ 11 h 80"/>
                  <a:gd name="T58" fmla="*/ 67 w 85"/>
                  <a:gd name="T59" fmla="*/ 7 h 80"/>
                  <a:gd name="T60" fmla="*/ 59 w 85"/>
                  <a:gd name="T61" fmla="*/ 2 h 80"/>
                  <a:gd name="T62" fmla="*/ 50 w 85"/>
                  <a:gd name="T63" fmla="*/ 0 h 80"/>
                  <a:gd name="T64" fmla="*/ 43 w 85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0"/>
                  <a:gd name="T101" fmla="*/ 85 w 85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0" y="80"/>
                    </a:lnTo>
                    <a:lnTo>
                      <a:pt x="59" y="78"/>
                    </a:lnTo>
                    <a:lnTo>
                      <a:pt x="67" y="74"/>
                    </a:lnTo>
                    <a:lnTo>
                      <a:pt x="72" y="69"/>
                    </a:lnTo>
                    <a:lnTo>
                      <a:pt x="78" y="63"/>
                    </a:lnTo>
                    <a:lnTo>
                      <a:pt x="82" y="56"/>
                    </a:lnTo>
                    <a:lnTo>
                      <a:pt x="85" y="48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7" name="Shape 2352"/>
              <p:cNvSpPr>
                <a:spLocks noChangeAspect="1"/>
              </p:cNvSpPr>
              <p:nvPr/>
            </p:nvSpPr>
            <p:spPr bwMode="auto">
              <a:xfrm>
                <a:off x="860" y="2175"/>
                <a:ext cx="85" cy="80"/>
              </a:xfrm>
              <a:custGeom>
                <a:avLst/>
                <a:gdLst>
                  <a:gd name="T0" fmla="*/ 43 w 85"/>
                  <a:gd name="T1" fmla="*/ 0 h 80"/>
                  <a:gd name="T2" fmla="*/ 35 w 85"/>
                  <a:gd name="T3" fmla="*/ 0 h 80"/>
                  <a:gd name="T4" fmla="*/ 26 w 85"/>
                  <a:gd name="T5" fmla="*/ 2 h 80"/>
                  <a:gd name="T6" fmla="*/ 17 w 85"/>
                  <a:gd name="T7" fmla="*/ 7 h 80"/>
                  <a:gd name="T8" fmla="*/ 11 w 85"/>
                  <a:gd name="T9" fmla="*/ 11 h 80"/>
                  <a:gd name="T10" fmla="*/ 7 w 85"/>
                  <a:gd name="T11" fmla="*/ 17 h 80"/>
                  <a:gd name="T12" fmla="*/ 2 w 85"/>
                  <a:gd name="T13" fmla="*/ 24 h 80"/>
                  <a:gd name="T14" fmla="*/ 0 w 85"/>
                  <a:gd name="T15" fmla="*/ 33 h 80"/>
                  <a:gd name="T16" fmla="*/ 0 w 85"/>
                  <a:gd name="T17" fmla="*/ 41 h 80"/>
                  <a:gd name="T18" fmla="*/ 0 w 85"/>
                  <a:gd name="T19" fmla="*/ 48 h 80"/>
                  <a:gd name="T20" fmla="*/ 2 w 85"/>
                  <a:gd name="T21" fmla="*/ 56 h 80"/>
                  <a:gd name="T22" fmla="*/ 7 w 85"/>
                  <a:gd name="T23" fmla="*/ 63 h 80"/>
                  <a:gd name="T24" fmla="*/ 11 w 85"/>
                  <a:gd name="T25" fmla="*/ 69 h 80"/>
                  <a:gd name="T26" fmla="*/ 17 w 85"/>
                  <a:gd name="T27" fmla="*/ 74 h 80"/>
                  <a:gd name="T28" fmla="*/ 26 w 85"/>
                  <a:gd name="T29" fmla="*/ 78 h 80"/>
                  <a:gd name="T30" fmla="*/ 35 w 85"/>
                  <a:gd name="T31" fmla="*/ 80 h 80"/>
                  <a:gd name="T32" fmla="*/ 43 w 85"/>
                  <a:gd name="T33" fmla="*/ 80 h 80"/>
                  <a:gd name="T34" fmla="*/ 50 w 85"/>
                  <a:gd name="T35" fmla="*/ 80 h 80"/>
                  <a:gd name="T36" fmla="*/ 59 w 85"/>
                  <a:gd name="T37" fmla="*/ 78 h 80"/>
                  <a:gd name="T38" fmla="*/ 67 w 85"/>
                  <a:gd name="T39" fmla="*/ 74 h 80"/>
                  <a:gd name="T40" fmla="*/ 72 w 85"/>
                  <a:gd name="T41" fmla="*/ 69 h 80"/>
                  <a:gd name="T42" fmla="*/ 78 w 85"/>
                  <a:gd name="T43" fmla="*/ 63 h 80"/>
                  <a:gd name="T44" fmla="*/ 82 w 85"/>
                  <a:gd name="T45" fmla="*/ 56 h 80"/>
                  <a:gd name="T46" fmla="*/ 85 w 85"/>
                  <a:gd name="T47" fmla="*/ 48 h 80"/>
                  <a:gd name="T48" fmla="*/ 85 w 85"/>
                  <a:gd name="T49" fmla="*/ 41 h 80"/>
                  <a:gd name="T50" fmla="*/ 85 w 85"/>
                  <a:gd name="T51" fmla="*/ 33 h 80"/>
                  <a:gd name="T52" fmla="*/ 82 w 85"/>
                  <a:gd name="T53" fmla="*/ 24 h 80"/>
                  <a:gd name="T54" fmla="*/ 78 w 85"/>
                  <a:gd name="T55" fmla="*/ 17 h 80"/>
                  <a:gd name="T56" fmla="*/ 72 w 85"/>
                  <a:gd name="T57" fmla="*/ 11 h 80"/>
                  <a:gd name="T58" fmla="*/ 67 w 85"/>
                  <a:gd name="T59" fmla="*/ 7 h 80"/>
                  <a:gd name="T60" fmla="*/ 59 w 85"/>
                  <a:gd name="T61" fmla="*/ 2 h 80"/>
                  <a:gd name="T62" fmla="*/ 50 w 85"/>
                  <a:gd name="T63" fmla="*/ 0 h 80"/>
                  <a:gd name="T64" fmla="*/ 43 w 85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0"/>
                  <a:gd name="T101" fmla="*/ 85 w 85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0" y="80"/>
                    </a:lnTo>
                    <a:lnTo>
                      <a:pt x="59" y="78"/>
                    </a:lnTo>
                    <a:lnTo>
                      <a:pt x="67" y="74"/>
                    </a:lnTo>
                    <a:lnTo>
                      <a:pt x="72" y="69"/>
                    </a:lnTo>
                    <a:lnTo>
                      <a:pt x="78" y="63"/>
                    </a:lnTo>
                    <a:lnTo>
                      <a:pt x="82" y="56"/>
                    </a:lnTo>
                    <a:lnTo>
                      <a:pt x="85" y="48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8" name="Shape 2353"/>
              <p:cNvSpPr>
                <a:spLocks noChangeAspect="1"/>
              </p:cNvSpPr>
              <p:nvPr/>
            </p:nvSpPr>
            <p:spPr bwMode="auto">
              <a:xfrm>
                <a:off x="984" y="2041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2 w 84"/>
                  <a:gd name="T3" fmla="*/ 2 h 87"/>
                  <a:gd name="T4" fmla="*/ 26 w 84"/>
                  <a:gd name="T5" fmla="*/ 4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0 w 84"/>
                  <a:gd name="T15" fmla="*/ 35 h 87"/>
                  <a:gd name="T16" fmla="*/ 0 w 84"/>
                  <a:gd name="T17" fmla="*/ 43 h 87"/>
                  <a:gd name="T18" fmla="*/ 0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2 w 84"/>
                  <a:gd name="T31" fmla="*/ 84 h 87"/>
                  <a:gd name="T32" fmla="*/ 41 w 84"/>
                  <a:gd name="T33" fmla="*/ 87 h 87"/>
                  <a:gd name="T34" fmla="*/ 49 w 84"/>
                  <a:gd name="T35" fmla="*/ 84 h 87"/>
                  <a:gd name="T36" fmla="*/ 58 w 84"/>
                  <a:gd name="T37" fmla="*/ 82 h 87"/>
                  <a:gd name="T38" fmla="*/ 64 w 84"/>
                  <a:gd name="T39" fmla="*/ 80 h 87"/>
                  <a:gd name="T40" fmla="*/ 71 w 84"/>
                  <a:gd name="T41" fmla="*/ 74 h 87"/>
                  <a:gd name="T42" fmla="*/ 75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3 h 87"/>
                  <a:gd name="T50" fmla="*/ 82 w 84"/>
                  <a:gd name="T51" fmla="*/ 35 h 87"/>
                  <a:gd name="T52" fmla="*/ 80 w 84"/>
                  <a:gd name="T53" fmla="*/ 26 h 87"/>
                  <a:gd name="T54" fmla="*/ 75 w 84"/>
                  <a:gd name="T55" fmla="*/ 20 h 87"/>
                  <a:gd name="T56" fmla="*/ 71 w 84"/>
                  <a:gd name="T57" fmla="*/ 13 h 87"/>
                  <a:gd name="T58" fmla="*/ 64 w 84"/>
                  <a:gd name="T59" fmla="*/ 9 h 87"/>
                  <a:gd name="T60" fmla="*/ 58 w 84"/>
                  <a:gd name="T61" fmla="*/ 4 h 87"/>
                  <a:gd name="T62" fmla="*/ 49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7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4" y="80"/>
                    </a:lnTo>
                    <a:lnTo>
                      <a:pt x="71" y="74"/>
                    </a:lnTo>
                    <a:lnTo>
                      <a:pt x="75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5" y="20"/>
                    </a:lnTo>
                    <a:lnTo>
                      <a:pt x="71" y="13"/>
                    </a:lnTo>
                    <a:lnTo>
                      <a:pt x="64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39" name="Shape 2354"/>
              <p:cNvSpPr>
                <a:spLocks noChangeAspect="1"/>
              </p:cNvSpPr>
              <p:nvPr/>
            </p:nvSpPr>
            <p:spPr bwMode="auto">
              <a:xfrm>
                <a:off x="984" y="2041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2 w 84"/>
                  <a:gd name="T3" fmla="*/ 2 h 87"/>
                  <a:gd name="T4" fmla="*/ 26 w 84"/>
                  <a:gd name="T5" fmla="*/ 4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0 w 84"/>
                  <a:gd name="T15" fmla="*/ 35 h 87"/>
                  <a:gd name="T16" fmla="*/ 0 w 84"/>
                  <a:gd name="T17" fmla="*/ 43 h 87"/>
                  <a:gd name="T18" fmla="*/ 0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2 w 84"/>
                  <a:gd name="T31" fmla="*/ 84 h 87"/>
                  <a:gd name="T32" fmla="*/ 41 w 84"/>
                  <a:gd name="T33" fmla="*/ 87 h 87"/>
                  <a:gd name="T34" fmla="*/ 49 w 84"/>
                  <a:gd name="T35" fmla="*/ 84 h 87"/>
                  <a:gd name="T36" fmla="*/ 58 w 84"/>
                  <a:gd name="T37" fmla="*/ 82 h 87"/>
                  <a:gd name="T38" fmla="*/ 64 w 84"/>
                  <a:gd name="T39" fmla="*/ 80 h 87"/>
                  <a:gd name="T40" fmla="*/ 71 w 84"/>
                  <a:gd name="T41" fmla="*/ 74 h 87"/>
                  <a:gd name="T42" fmla="*/ 75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3 h 87"/>
                  <a:gd name="T50" fmla="*/ 82 w 84"/>
                  <a:gd name="T51" fmla="*/ 35 h 87"/>
                  <a:gd name="T52" fmla="*/ 80 w 84"/>
                  <a:gd name="T53" fmla="*/ 26 h 87"/>
                  <a:gd name="T54" fmla="*/ 75 w 84"/>
                  <a:gd name="T55" fmla="*/ 20 h 87"/>
                  <a:gd name="T56" fmla="*/ 71 w 84"/>
                  <a:gd name="T57" fmla="*/ 13 h 87"/>
                  <a:gd name="T58" fmla="*/ 64 w 84"/>
                  <a:gd name="T59" fmla="*/ 9 h 87"/>
                  <a:gd name="T60" fmla="*/ 58 w 84"/>
                  <a:gd name="T61" fmla="*/ 4 h 87"/>
                  <a:gd name="T62" fmla="*/ 49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7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4" y="80"/>
                    </a:lnTo>
                    <a:lnTo>
                      <a:pt x="71" y="74"/>
                    </a:lnTo>
                    <a:lnTo>
                      <a:pt x="75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5" y="20"/>
                    </a:lnTo>
                    <a:lnTo>
                      <a:pt x="71" y="13"/>
                    </a:lnTo>
                    <a:lnTo>
                      <a:pt x="64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0" name="Shape 2355"/>
              <p:cNvSpPr>
                <a:spLocks noChangeAspect="1"/>
              </p:cNvSpPr>
              <p:nvPr/>
            </p:nvSpPr>
            <p:spPr bwMode="auto">
              <a:xfrm>
                <a:off x="799" y="1968"/>
                <a:ext cx="85" cy="84"/>
              </a:xfrm>
              <a:custGeom>
                <a:avLst/>
                <a:gdLst>
                  <a:gd name="T0" fmla="*/ 42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18 w 85"/>
                  <a:gd name="T7" fmla="*/ 6 h 84"/>
                  <a:gd name="T8" fmla="*/ 11 w 85"/>
                  <a:gd name="T9" fmla="*/ 13 h 84"/>
                  <a:gd name="T10" fmla="*/ 7 w 85"/>
                  <a:gd name="T11" fmla="*/ 17 h 84"/>
                  <a:gd name="T12" fmla="*/ 3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3 w 85"/>
                  <a:gd name="T21" fmla="*/ 58 h 84"/>
                  <a:gd name="T22" fmla="*/ 7 w 85"/>
                  <a:gd name="T23" fmla="*/ 64 h 84"/>
                  <a:gd name="T24" fmla="*/ 11 w 85"/>
                  <a:gd name="T25" fmla="*/ 71 h 84"/>
                  <a:gd name="T26" fmla="*/ 18 w 85"/>
                  <a:gd name="T27" fmla="*/ 75 h 84"/>
                  <a:gd name="T28" fmla="*/ 26 w 85"/>
                  <a:gd name="T29" fmla="*/ 80 h 84"/>
                  <a:gd name="T30" fmla="*/ 33 w 85"/>
                  <a:gd name="T31" fmla="*/ 82 h 84"/>
                  <a:gd name="T32" fmla="*/ 42 w 85"/>
                  <a:gd name="T33" fmla="*/ 84 h 84"/>
                  <a:gd name="T34" fmla="*/ 50 w 85"/>
                  <a:gd name="T35" fmla="*/ 82 h 84"/>
                  <a:gd name="T36" fmla="*/ 59 w 85"/>
                  <a:gd name="T37" fmla="*/ 80 h 84"/>
                  <a:gd name="T38" fmla="*/ 65 w 85"/>
                  <a:gd name="T39" fmla="*/ 75 h 84"/>
                  <a:gd name="T40" fmla="*/ 72 w 85"/>
                  <a:gd name="T41" fmla="*/ 71 h 84"/>
                  <a:gd name="T42" fmla="*/ 78 w 85"/>
                  <a:gd name="T43" fmla="*/ 64 h 84"/>
                  <a:gd name="T44" fmla="*/ 83 w 85"/>
                  <a:gd name="T45" fmla="*/ 58 h 84"/>
                  <a:gd name="T46" fmla="*/ 85 w 85"/>
                  <a:gd name="T47" fmla="*/ 49 h 84"/>
                  <a:gd name="T48" fmla="*/ 85 w 85"/>
                  <a:gd name="T49" fmla="*/ 41 h 84"/>
                  <a:gd name="T50" fmla="*/ 85 w 85"/>
                  <a:gd name="T51" fmla="*/ 32 h 84"/>
                  <a:gd name="T52" fmla="*/ 83 w 85"/>
                  <a:gd name="T53" fmla="*/ 26 h 84"/>
                  <a:gd name="T54" fmla="*/ 78 w 85"/>
                  <a:gd name="T55" fmla="*/ 17 h 84"/>
                  <a:gd name="T56" fmla="*/ 72 w 85"/>
                  <a:gd name="T57" fmla="*/ 13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2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1" name="Shape 2356"/>
              <p:cNvSpPr>
                <a:spLocks noChangeAspect="1"/>
              </p:cNvSpPr>
              <p:nvPr/>
            </p:nvSpPr>
            <p:spPr bwMode="auto">
              <a:xfrm>
                <a:off x="799" y="1968"/>
                <a:ext cx="85" cy="84"/>
              </a:xfrm>
              <a:custGeom>
                <a:avLst/>
                <a:gdLst>
                  <a:gd name="T0" fmla="*/ 42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18 w 85"/>
                  <a:gd name="T7" fmla="*/ 6 h 84"/>
                  <a:gd name="T8" fmla="*/ 11 w 85"/>
                  <a:gd name="T9" fmla="*/ 13 h 84"/>
                  <a:gd name="T10" fmla="*/ 7 w 85"/>
                  <a:gd name="T11" fmla="*/ 17 h 84"/>
                  <a:gd name="T12" fmla="*/ 3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3 w 85"/>
                  <a:gd name="T21" fmla="*/ 58 h 84"/>
                  <a:gd name="T22" fmla="*/ 7 w 85"/>
                  <a:gd name="T23" fmla="*/ 64 h 84"/>
                  <a:gd name="T24" fmla="*/ 11 w 85"/>
                  <a:gd name="T25" fmla="*/ 71 h 84"/>
                  <a:gd name="T26" fmla="*/ 18 w 85"/>
                  <a:gd name="T27" fmla="*/ 75 h 84"/>
                  <a:gd name="T28" fmla="*/ 26 w 85"/>
                  <a:gd name="T29" fmla="*/ 80 h 84"/>
                  <a:gd name="T30" fmla="*/ 33 w 85"/>
                  <a:gd name="T31" fmla="*/ 82 h 84"/>
                  <a:gd name="T32" fmla="*/ 42 w 85"/>
                  <a:gd name="T33" fmla="*/ 84 h 84"/>
                  <a:gd name="T34" fmla="*/ 50 w 85"/>
                  <a:gd name="T35" fmla="*/ 82 h 84"/>
                  <a:gd name="T36" fmla="*/ 59 w 85"/>
                  <a:gd name="T37" fmla="*/ 80 h 84"/>
                  <a:gd name="T38" fmla="*/ 65 w 85"/>
                  <a:gd name="T39" fmla="*/ 75 h 84"/>
                  <a:gd name="T40" fmla="*/ 72 w 85"/>
                  <a:gd name="T41" fmla="*/ 71 h 84"/>
                  <a:gd name="T42" fmla="*/ 78 w 85"/>
                  <a:gd name="T43" fmla="*/ 64 h 84"/>
                  <a:gd name="T44" fmla="*/ 83 w 85"/>
                  <a:gd name="T45" fmla="*/ 58 h 84"/>
                  <a:gd name="T46" fmla="*/ 85 w 85"/>
                  <a:gd name="T47" fmla="*/ 49 h 84"/>
                  <a:gd name="T48" fmla="*/ 85 w 85"/>
                  <a:gd name="T49" fmla="*/ 41 h 84"/>
                  <a:gd name="T50" fmla="*/ 85 w 85"/>
                  <a:gd name="T51" fmla="*/ 32 h 84"/>
                  <a:gd name="T52" fmla="*/ 83 w 85"/>
                  <a:gd name="T53" fmla="*/ 26 h 84"/>
                  <a:gd name="T54" fmla="*/ 78 w 85"/>
                  <a:gd name="T55" fmla="*/ 17 h 84"/>
                  <a:gd name="T56" fmla="*/ 72 w 85"/>
                  <a:gd name="T57" fmla="*/ 13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2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2" name="Shape 2357"/>
              <p:cNvSpPr>
                <a:spLocks noChangeAspect="1"/>
              </p:cNvSpPr>
              <p:nvPr/>
            </p:nvSpPr>
            <p:spPr bwMode="auto">
              <a:xfrm>
                <a:off x="908" y="1950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2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1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2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2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2 w 84"/>
                  <a:gd name="T45" fmla="*/ 59 h 85"/>
                  <a:gd name="T46" fmla="*/ 84 w 84"/>
                  <a:gd name="T47" fmla="*/ 50 h 85"/>
                  <a:gd name="T48" fmla="*/ 84 w 84"/>
                  <a:gd name="T49" fmla="*/ 41 h 85"/>
                  <a:gd name="T50" fmla="*/ 84 w 84"/>
                  <a:gd name="T51" fmla="*/ 33 h 85"/>
                  <a:gd name="T52" fmla="*/ 82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2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2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3" name="Shape 2358"/>
              <p:cNvSpPr>
                <a:spLocks noChangeAspect="1"/>
              </p:cNvSpPr>
              <p:nvPr/>
            </p:nvSpPr>
            <p:spPr bwMode="auto">
              <a:xfrm>
                <a:off x="908" y="1950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2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1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2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2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2 w 84"/>
                  <a:gd name="T45" fmla="*/ 59 h 85"/>
                  <a:gd name="T46" fmla="*/ 84 w 84"/>
                  <a:gd name="T47" fmla="*/ 50 h 85"/>
                  <a:gd name="T48" fmla="*/ 84 w 84"/>
                  <a:gd name="T49" fmla="*/ 41 h 85"/>
                  <a:gd name="T50" fmla="*/ 84 w 84"/>
                  <a:gd name="T51" fmla="*/ 33 h 85"/>
                  <a:gd name="T52" fmla="*/ 82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2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2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4" name="Shape 2359"/>
              <p:cNvSpPr>
                <a:spLocks noChangeAspect="1"/>
              </p:cNvSpPr>
              <p:nvPr/>
            </p:nvSpPr>
            <p:spPr bwMode="auto">
              <a:xfrm>
                <a:off x="979" y="2290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6 h 82"/>
                  <a:gd name="T8" fmla="*/ 13 w 87"/>
                  <a:gd name="T9" fmla="*/ 13 h 82"/>
                  <a:gd name="T10" fmla="*/ 7 w 87"/>
                  <a:gd name="T11" fmla="*/ 17 h 82"/>
                  <a:gd name="T12" fmla="*/ 2 w 87"/>
                  <a:gd name="T13" fmla="*/ 26 h 82"/>
                  <a:gd name="T14" fmla="*/ 0 w 87"/>
                  <a:gd name="T15" fmla="*/ 32 h 82"/>
                  <a:gd name="T16" fmla="*/ 0 w 87"/>
                  <a:gd name="T17" fmla="*/ 41 h 82"/>
                  <a:gd name="T18" fmla="*/ 0 w 87"/>
                  <a:gd name="T19" fmla="*/ 49 h 82"/>
                  <a:gd name="T20" fmla="*/ 2 w 87"/>
                  <a:gd name="T21" fmla="*/ 58 h 82"/>
                  <a:gd name="T22" fmla="*/ 7 w 87"/>
                  <a:gd name="T23" fmla="*/ 65 h 82"/>
                  <a:gd name="T24" fmla="*/ 13 w 87"/>
                  <a:gd name="T25" fmla="*/ 71 h 82"/>
                  <a:gd name="T26" fmla="*/ 20 w 87"/>
                  <a:gd name="T27" fmla="*/ 75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59 w 87"/>
                  <a:gd name="T37" fmla="*/ 80 h 82"/>
                  <a:gd name="T38" fmla="*/ 67 w 87"/>
                  <a:gd name="T39" fmla="*/ 75 h 82"/>
                  <a:gd name="T40" fmla="*/ 74 w 87"/>
                  <a:gd name="T41" fmla="*/ 71 h 82"/>
                  <a:gd name="T42" fmla="*/ 78 w 87"/>
                  <a:gd name="T43" fmla="*/ 65 h 82"/>
                  <a:gd name="T44" fmla="*/ 82 w 87"/>
                  <a:gd name="T45" fmla="*/ 58 h 82"/>
                  <a:gd name="T46" fmla="*/ 85 w 87"/>
                  <a:gd name="T47" fmla="*/ 49 h 82"/>
                  <a:gd name="T48" fmla="*/ 87 w 87"/>
                  <a:gd name="T49" fmla="*/ 41 h 82"/>
                  <a:gd name="T50" fmla="*/ 85 w 87"/>
                  <a:gd name="T51" fmla="*/ 32 h 82"/>
                  <a:gd name="T52" fmla="*/ 82 w 87"/>
                  <a:gd name="T53" fmla="*/ 26 h 82"/>
                  <a:gd name="T54" fmla="*/ 78 w 87"/>
                  <a:gd name="T55" fmla="*/ 17 h 82"/>
                  <a:gd name="T56" fmla="*/ 74 w 87"/>
                  <a:gd name="T57" fmla="*/ 13 h 82"/>
                  <a:gd name="T58" fmla="*/ 67 w 87"/>
                  <a:gd name="T59" fmla="*/ 6 h 82"/>
                  <a:gd name="T60" fmla="*/ 59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9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5" name="Shape 2360"/>
              <p:cNvSpPr>
                <a:spLocks noChangeAspect="1"/>
              </p:cNvSpPr>
              <p:nvPr/>
            </p:nvSpPr>
            <p:spPr bwMode="auto">
              <a:xfrm>
                <a:off x="979" y="2290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6 h 82"/>
                  <a:gd name="T8" fmla="*/ 13 w 87"/>
                  <a:gd name="T9" fmla="*/ 13 h 82"/>
                  <a:gd name="T10" fmla="*/ 7 w 87"/>
                  <a:gd name="T11" fmla="*/ 17 h 82"/>
                  <a:gd name="T12" fmla="*/ 2 w 87"/>
                  <a:gd name="T13" fmla="*/ 26 h 82"/>
                  <a:gd name="T14" fmla="*/ 0 w 87"/>
                  <a:gd name="T15" fmla="*/ 32 h 82"/>
                  <a:gd name="T16" fmla="*/ 0 w 87"/>
                  <a:gd name="T17" fmla="*/ 41 h 82"/>
                  <a:gd name="T18" fmla="*/ 0 w 87"/>
                  <a:gd name="T19" fmla="*/ 49 h 82"/>
                  <a:gd name="T20" fmla="*/ 2 w 87"/>
                  <a:gd name="T21" fmla="*/ 58 h 82"/>
                  <a:gd name="T22" fmla="*/ 7 w 87"/>
                  <a:gd name="T23" fmla="*/ 65 h 82"/>
                  <a:gd name="T24" fmla="*/ 13 w 87"/>
                  <a:gd name="T25" fmla="*/ 71 h 82"/>
                  <a:gd name="T26" fmla="*/ 20 w 87"/>
                  <a:gd name="T27" fmla="*/ 75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59 w 87"/>
                  <a:gd name="T37" fmla="*/ 80 h 82"/>
                  <a:gd name="T38" fmla="*/ 67 w 87"/>
                  <a:gd name="T39" fmla="*/ 75 h 82"/>
                  <a:gd name="T40" fmla="*/ 74 w 87"/>
                  <a:gd name="T41" fmla="*/ 71 h 82"/>
                  <a:gd name="T42" fmla="*/ 78 w 87"/>
                  <a:gd name="T43" fmla="*/ 65 h 82"/>
                  <a:gd name="T44" fmla="*/ 82 w 87"/>
                  <a:gd name="T45" fmla="*/ 58 h 82"/>
                  <a:gd name="T46" fmla="*/ 85 w 87"/>
                  <a:gd name="T47" fmla="*/ 49 h 82"/>
                  <a:gd name="T48" fmla="*/ 87 w 87"/>
                  <a:gd name="T49" fmla="*/ 41 h 82"/>
                  <a:gd name="T50" fmla="*/ 85 w 87"/>
                  <a:gd name="T51" fmla="*/ 32 h 82"/>
                  <a:gd name="T52" fmla="*/ 82 w 87"/>
                  <a:gd name="T53" fmla="*/ 26 h 82"/>
                  <a:gd name="T54" fmla="*/ 78 w 87"/>
                  <a:gd name="T55" fmla="*/ 17 h 82"/>
                  <a:gd name="T56" fmla="*/ 74 w 87"/>
                  <a:gd name="T57" fmla="*/ 13 h 82"/>
                  <a:gd name="T58" fmla="*/ 67 w 87"/>
                  <a:gd name="T59" fmla="*/ 6 h 82"/>
                  <a:gd name="T60" fmla="*/ 59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9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6" name="Shape 2361"/>
              <p:cNvSpPr>
                <a:spLocks noChangeAspect="1"/>
              </p:cNvSpPr>
              <p:nvPr/>
            </p:nvSpPr>
            <p:spPr bwMode="auto">
              <a:xfrm>
                <a:off x="1096" y="2093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2 h 86"/>
                  <a:gd name="T4" fmla="*/ 26 w 87"/>
                  <a:gd name="T5" fmla="*/ 4 h 86"/>
                  <a:gd name="T6" fmla="*/ 20 w 87"/>
                  <a:gd name="T7" fmla="*/ 9 h 86"/>
                  <a:gd name="T8" fmla="*/ 13 w 87"/>
                  <a:gd name="T9" fmla="*/ 13 h 86"/>
                  <a:gd name="T10" fmla="*/ 7 w 87"/>
                  <a:gd name="T11" fmla="*/ 19 h 86"/>
                  <a:gd name="T12" fmla="*/ 4 w 87"/>
                  <a:gd name="T13" fmla="*/ 26 h 86"/>
                  <a:gd name="T14" fmla="*/ 0 w 87"/>
                  <a:gd name="T15" fmla="*/ 35 h 86"/>
                  <a:gd name="T16" fmla="*/ 0 w 87"/>
                  <a:gd name="T17" fmla="*/ 43 h 86"/>
                  <a:gd name="T18" fmla="*/ 0 w 87"/>
                  <a:gd name="T19" fmla="*/ 52 h 86"/>
                  <a:gd name="T20" fmla="*/ 4 w 87"/>
                  <a:gd name="T21" fmla="*/ 61 h 86"/>
                  <a:gd name="T22" fmla="*/ 7 w 87"/>
                  <a:gd name="T23" fmla="*/ 67 h 86"/>
                  <a:gd name="T24" fmla="*/ 13 w 87"/>
                  <a:gd name="T25" fmla="*/ 73 h 86"/>
                  <a:gd name="T26" fmla="*/ 20 w 87"/>
                  <a:gd name="T27" fmla="*/ 80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80 h 86"/>
                  <a:gd name="T40" fmla="*/ 74 w 87"/>
                  <a:gd name="T41" fmla="*/ 73 h 86"/>
                  <a:gd name="T42" fmla="*/ 78 w 87"/>
                  <a:gd name="T43" fmla="*/ 67 h 86"/>
                  <a:gd name="T44" fmla="*/ 82 w 87"/>
                  <a:gd name="T45" fmla="*/ 61 h 86"/>
                  <a:gd name="T46" fmla="*/ 85 w 87"/>
                  <a:gd name="T47" fmla="*/ 52 h 86"/>
                  <a:gd name="T48" fmla="*/ 87 w 87"/>
                  <a:gd name="T49" fmla="*/ 43 h 86"/>
                  <a:gd name="T50" fmla="*/ 85 w 87"/>
                  <a:gd name="T51" fmla="*/ 35 h 86"/>
                  <a:gd name="T52" fmla="*/ 82 w 87"/>
                  <a:gd name="T53" fmla="*/ 26 h 86"/>
                  <a:gd name="T54" fmla="*/ 78 w 87"/>
                  <a:gd name="T55" fmla="*/ 19 h 86"/>
                  <a:gd name="T56" fmla="*/ 74 w 87"/>
                  <a:gd name="T57" fmla="*/ 13 h 86"/>
                  <a:gd name="T58" fmla="*/ 67 w 87"/>
                  <a:gd name="T59" fmla="*/ 9 h 86"/>
                  <a:gd name="T60" fmla="*/ 61 w 87"/>
                  <a:gd name="T61" fmla="*/ 4 h 86"/>
                  <a:gd name="T62" fmla="*/ 52 w 87"/>
                  <a:gd name="T63" fmla="*/ 2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80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5" y="52"/>
                    </a:lnTo>
                    <a:lnTo>
                      <a:pt x="87" y="43"/>
                    </a:lnTo>
                    <a:lnTo>
                      <a:pt x="85" y="35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9"/>
                    </a:lnTo>
                    <a:lnTo>
                      <a:pt x="61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7" name="Shape 2362"/>
              <p:cNvSpPr>
                <a:spLocks noChangeAspect="1"/>
              </p:cNvSpPr>
              <p:nvPr/>
            </p:nvSpPr>
            <p:spPr bwMode="auto">
              <a:xfrm>
                <a:off x="1096" y="2093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2 h 86"/>
                  <a:gd name="T4" fmla="*/ 26 w 87"/>
                  <a:gd name="T5" fmla="*/ 4 h 86"/>
                  <a:gd name="T6" fmla="*/ 20 w 87"/>
                  <a:gd name="T7" fmla="*/ 9 h 86"/>
                  <a:gd name="T8" fmla="*/ 13 w 87"/>
                  <a:gd name="T9" fmla="*/ 13 h 86"/>
                  <a:gd name="T10" fmla="*/ 7 w 87"/>
                  <a:gd name="T11" fmla="*/ 19 h 86"/>
                  <a:gd name="T12" fmla="*/ 4 w 87"/>
                  <a:gd name="T13" fmla="*/ 26 h 86"/>
                  <a:gd name="T14" fmla="*/ 0 w 87"/>
                  <a:gd name="T15" fmla="*/ 35 h 86"/>
                  <a:gd name="T16" fmla="*/ 0 w 87"/>
                  <a:gd name="T17" fmla="*/ 43 h 86"/>
                  <a:gd name="T18" fmla="*/ 0 w 87"/>
                  <a:gd name="T19" fmla="*/ 52 h 86"/>
                  <a:gd name="T20" fmla="*/ 4 w 87"/>
                  <a:gd name="T21" fmla="*/ 61 h 86"/>
                  <a:gd name="T22" fmla="*/ 7 w 87"/>
                  <a:gd name="T23" fmla="*/ 67 h 86"/>
                  <a:gd name="T24" fmla="*/ 13 w 87"/>
                  <a:gd name="T25" fmla="*/ 73 h 86"/>
                  <a:gd name="T26" fmla="*/ 20 w 87"/>
                  <a:gd name="T27" fmla="*/ 80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80 h 86"/>
                  <a:gd name="T40" fmla="*/ 74 w 87"/>
                  <a:gd name="T41" fmla="*/ 73 h 86"/>
                  <a:gd name="T42" fmla="*/ 78 w 87"/>
                  <a:gd name="T43" fmla="*/ 67 h 86"/>
                  <a:gd name="T44" fmla="*/ 82 w 87"/>
                  <a:gd name="T45" fmla="*/ 61 h 86"/>
                  <a:gd name="T46" fmla="*/ 85 w 87"/>
                  <a:gd name="T47" fmla="*/ 52 h 86"/>
                  <a:gd name="T48" fmla="*/ 87 w 87"/>
                  <a:gd name="T49" fmla="*/ 43 h 86"/>
                  <a:gd name="T50" fmla="*/ 85 w 87"/>
                  <a:gd name="T51" fmla="*/ 35 h 86"/>
                  <a:gd name="T52" fmla="*/ 82 w 87"/>
                  <a:gd name="T53" fmla="*/ 26 h 86"/>
                  <a:gd name="T54" fmla="*/ 78 w 87"/>
                  <a:gd name="T55" fmla="*/ 19 h 86"/>
                  <a:gd name="T56" fmla="*/ 74 w 87"/>
                  <a:gd name="T57" fmla="*/ 13 h 86"/>
                  <a:gd name="T58" fmla="*/ 67 w 87"/>
                  <a:gd name="T59" fmla="*/ 9 h 86"/>
                  <a:gd name="T60" fmla="*/ 61 w 87"/>
                  <a:gd name="T61" fmla="*/ 4 h 86"/>
                  <a:gd name="T62" fmla="*/ 52 w 87"/>
                  <a:gd name="T63" fmla="*/ 2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80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5" y="52"/>
                    </a:lnTo>
                    <a:lnTo>
                      <a:pt x="87" y="43"/>
                    </a:lnTo>
                    <a:lnTo>
                      <a:pt x="85" y="35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9"/>
                    </a:lnTo>
                    <a:lnTo>
                      <a:pt x="61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8" name="Shape 2363"/>
              <p:cNvSpPr>
                <a:spLocks noChangeAspect="1"/>
              </p:cNvSpPr>
              <p:nvPr/>
            </p:nvSpPr>
            <p:spPr bwMode="auto">
              <a:xfrm>
                <a:off x="869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9 w 84"/>
                  <a:gd name="T7" fmla="*/ 7 h 82"/>
                  <a:gd name="T8" fmla="*/ 13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3 w 84"/>
                  <a:gd name="T25" fmla="*/ 72 h 82"/>
                  <a:gd name="T26" fmla="*/ 19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2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3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3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2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49" name="Shape 2364"/>
              <p:cNvSpPr>
                <a:spLocks noChangeAspect="1"/>
              </p:cNvSpPr>
              <p:nvPr/>
            </p:nvSpPr>
            <p:spPr bwMode="auto">
              <a:xfrm>
                <a:off x="869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9 w 84"/>
                  <a:gd name="T7" fmla="*/ 7 h 82"/>
                  <a:gd name="T8" fmla="*/ 13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3 w 84"/>
                  <a:gd name="T25" fmla="*/ 72 h 82"/>
                  <a:gd name="T26" fmla="*/ 19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2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3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3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2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0" name="Shape 2365"/>
              <p:cNvSpPr>
                <a:spLocks noChangeAspect="1"/>
              </p:cNvSpPr>
              <p:nvPr/>
            </p:nvSpPr>
            <p:spPr bwMode="auto">
              <a:xfrm>
                <a:off x="1053" y="1937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8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8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3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3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1" name="Shape 2366"/>
              <p:cNvSpPr>
                <a:spLocks noChangeAspect="1"/>
              </p:cNvSpPr>
              <p:nvPr/>
            </p:nvSpPr>
            <p:spPr bwMode="auto">
              <a:xfrm>
                <a:off x="1053" y="1937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8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8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3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3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2" name="Shape 2367"/>
              <p:cNvSpPr>
                <a:spLocks noChangeAspect="1"/>
              </p:cNvSpPr>
              <p:nvPr/>
            </p:nvSpPr>
            <p:spPr bwMode="auto">
              <a:xfrm>
                <a:off x="1133" y="2214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3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3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0 h 84"/>
                  <a:gd name="T38" fmla="*/ 67 w 84"/>
                  <a:gd name="T39" fmla="*/ 78 h 84"/>
                  <a:gd name="T40" fmla="*/ 74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4 w 84"/>
                  <a:gd name="T57" fmla="*/ 11 h 84"/>
                  <a:gd name="T58" fmla="*/ 67 w 84"/>
                  <a:gd name="T59" fmla="*/ 7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3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3" name="Shape 2368"/>
              <p:cNvSpPr>
                <a:spLocks noChangeAspect="1"/>
              </p:cNvSpPr>
              <p:nvPr/>
            </p:nvSpPr>
            <p:spPr bwMode="auto">
              <a:xfrm>
                <a:off x="1133" y="2214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3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3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0 h 84"/>
                  <a:gd name="T38" fmla="*/ 67 w 84"/>
                  <a:gd name="T39" fmla="*/ 78 h 84"/>
                  <a:gd name="T40" fmla="*/ 74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4 w 84"/>
                  <a:gd name="T57" fmla="*/ 11 h 84"/>
                  <a:gd name="T58" fmla="*/ 67 w 84"/>
                  <a:gd name="T59" fmla="*/ 7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3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4" name="Shape 2369"/>
              <p:cNvSpPr>
                <a:spLocks noChangeAspect="1"/>
              </p:cNvSpPr>
              <p:nvPr/>
            </p:nvSpPr>
            <p:spPr bwMode="auto">
              <a:xfrm>
                <a:off x="1200" y="1989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2 h 85"/>
                  <a:gd name="T4" fmla="*/ 26 w 84"/>
                  <a:gd name="T5" fmla="*/ 5 h 85"/>
                  <a:gd name="T6" fmla="*/ 20 w 84"/>
                  <a:gd name="T7" fmla="*/ 9 h 85"/>
                  <a:gd name="T8" fmla="*/ 13 w 84"/>
                  <a:gd name="T9" fmla="*/ 13 h 85"/>
                  <a:gd name="T10" fmla="*/ 7 w 84"/>
                  <a:gd name="T11" fmla="*/ 20 h 85"/>
                  <a:gd name="T12" fmla="*/ 4 w 84"/>
                  <a:gd name="T13" fmla="*/ 26 h 85"/>
                  <a:gd name="T14" fmla="*/ 0 w 84"/>
                  <a:gd name="T15" fmla="*/ 35 h 85"/>
                  <a:gd name="T16" fmla="*/ 0 w 84"/>
                  <a:gd name="T17" fmla="*/ 43 h 85"/>
                  <a:gd name="T18" fmla="*/ 0 w 84"/>
                  <a:gd name="T19" fmla="*/ 52 h 85"/>
                  <a:gd name="T20" fmla="*/ 4 w 84"/>
                  <a:gd name="T21" fmla="*/ 59 h 85"/>
                  <a:gd name="T22" fmla="*/ 7 w 84"/>
                  <a:gd name="T23" fmla="*/ 65 h 85"/>
                  <a:gd name="T24" fmla="*/ 13 w 84"/>
                  <a:gd name="T25" fmla="*/ 72 h 85"/>
                  <a:gd name="T26" fmla="*/ 20 w 84"/>
                  <a:gd name="T27" fmla="*/ 78 h 85"/>
                  <a:gd name="T28" fmla="*/ 26 w 84"/>
                  <a:gd name="T29" fmla="*/ 80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6 w 84"/>
                  <a:gd name="T43" fmla="*/ 65 h 85"/>
                  <a:gd name="T44" fmla="*/ 80 w 84"/>
                  <a:gd name="T45" fmla="*/ 59 h 85"/>
                  <a:gd name="T46" fmla="*/ 82 w 84"/>
                  <a:gd name="T47" fmla="*/ 52 h 85"/>
                  <a:gd name="T48" fmla="*/ 84 w 84"/>
                  <a:gd name="T49" fmla="*/ 43 h 85"/>
                  <a:gd name="T50" fmla="*/ 82 w 84"/>
                  <a:gd name="T51" fmla="*/ 35 h 85"/>
                  <a:gd name="T52" fmla="*/ 80 w 84"/>
                  <a:gd name="T53" fmla="*/ 26 h 85"/>
                  <a:gd name="T54" fmla="*/ 76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0 w 84"/>
                  <a:gd name="T63" fmla="*/ 2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5" name="Shape 2370"/>
              <p:cNvSpPr>
                <a:spLocks noChangeAspect="1"/>
              </p:cNvSpPr>
              <p:nvPr/>
            </p:nvSpPr>
            <p:spPr bwMode="auto">
              <a:xfrm>
                <a:off x="1200" y="1989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2 h 85"/>
                  <a:gd name="T4" fmla="*/ 26 w 84"/>
                  <a:gd name="T5" fmla="*/ 5 h 85"/>
                  <a:gd name="T6" fmla="*/ 20 w 84"/>
                  <a:gd name="T7" fmla="*/ 9 h 85"/>
                  <a:gd name="T8" fmla="*/ 13 w 84"/>
                  <a:gd name="T9" fmla="*/ 13 h 85"/>
                  <a:gd name="T10" fmla="*/ 7 w 84"/>
                  <a:gd name="T11" fmla="*/ 20 h 85"/>
                  <a:gd name="T12" fmla="*/ 4 w 84"/>
                  <a:gd name="T13" fmla="*/ 26 h 85"/>
                  <a:gd name="T14" fmla="*/ 0 w 84"/>
                  <a:gd name="T15" fmla="*/ 35 h 85"/>
                  <a:gd name="T16" fmla="*/ 0 w 84"/>
                  <a:gd name="T17" fmla="*/ 43 h 85"/>
                  <a:gd name="T18" fmla="*/ 0 w 84"/>
                  <a:gd name="T19" fmla="*/ 52 h 85"/>
                  <a:gd name="T20" fmla="*/ 4 w 84"/>
                  <a:gd name="T21" fmla="*/ 59 h 85"/>
                  <a:gd name="T22" fmla="*/ 7 w 84"/>
                  <a:gd name="T23" fmla="*/ 65 h 85"/>
                  <a:gd name="T24" fmla="*/ 13 w 84"/>
                  <a:gd name="T25" fmla="*/ 72 h 85"/>
                  <a:gd name="T26" fmla="*/ 20 w 84"/>
                  <a:gd name="T27" fmla="*/ 78 h 85"/>
                  <a:gd name="T28" fmla="*/ 26 w 84"/>
                  <a:gd name="T29" fmla="*/ 80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6 w 84"/>
                  <a:gd name="T43" fmla="*/ 65 h 85"/>
                  <a:gd name="T44" fmla="*/ 80 w 84"/>
                  <a:gd name="T45" fmla="*/ 59 h 85"/>
                  <a:gd name="T46" fmla="*/ 82 w 84"/>
                  <a:gd name="T47" fmla="*/ 52 h 85"/>
                  <a:gd name="T48" fmla="*/ 84 w 84"/>
                  <a:gd name="T49" fmla="*/ 43 h 85"/>
                  <a:gd name="T50" fmla="*/ 82 w 84"/>
                  <a:gd name="T51" fmla="*/ 35 h 85"/>
                  <a:gd name="T52" fmla="*/ 80 w 84"/>
                  <a:gd name="T53" fmla="*/ 26 h 85"/>
                  <a:gd name="T54" fmla="*/ 76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0 w 84"/>
                  <a:gd name="T63" fmla="*/ 2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6" name="Shape 2371"/>
              <p:cNvSpPr>
                <a:spLocks noChangeAspect="1"/>
              </p:cNvSpPr>
              <p:nvPr/>
            </p:nvSpPr>
            <p:spPr bwMode="auto">
              <a:xfrm>
                <a:off x="858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71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7" name="Shape 2372"/>
              <p:cNvSpPr>
                <a:spLocks noChangeAspect="1"/>
              </p:cNvSpPr>
              <p:nvPr/>
            </p:nvSpPr>
            <p:spPr bwMode="auto">
              <a:xfrm>
                <a:off x="858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71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8" name="Shape 2373"/>
              <p:cNvSpPr>
                <a:spLocks noChangeAspect="1"/>
              </p:cNvSpPr>
              <p:nvPr/>
            </p:nvSpPr>
            <p:spPr bwMode="auto">
              <a:xfrm>
                <a:off x="1066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69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69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69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59" name="Shape 2374"/>
              <p:cNvSpPr>
                <a:spLocks noChangeAspect="1"/>
              </p:cNvSpPr>
              <p:nvPr/>
            </p:nvSpPr>
            <p:spPr bwMode="auto">
              <a:xfrm>
                <a:off x="1066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69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69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69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0" name="Shape 2375"/>
              <p:cNvSpPr>
                <a:spLocks noChangeAspect="1"/>
              </p:cNvSpPr>
              <p:nvPr/>
            </p:nvSpPr>
            <p:spPr bwMode="auto">
              <a:xfrm>
                <a:off x="1250" y="2132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4 w 86"/>
                  <a:gd name="T3" fmla="*/ 0 h 86"/>
                  <a:gd name="T4" fmla="*/ 26 w 86"/>
                  <a:gd name="T5" fmla="*/ 4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2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2 h 86"/>
                  <a:gd name="T20" fmla="*/ 2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8 h 86"/>
                  <a:gd name="T28" fmla="*/ 26 w 86"/>
                  <a:gd name="T29" fmla="*/ 82 h 86"/>
                  <a:gd name="T30" fmla="*/ 34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8 h 86"/>
                  <a:gd name="T40" fmla="*/ 73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2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3 w 86"/>
                  <a:gd name="T57" fmla="*/ 13 h 86"/>
                  <a:gd name="T58" fmla="*/ 67 w 86"/>
                  <a:gd name="T59" fmla="*/ 6 h 86"/>
                  <a:gd name="T60" fmla="*/ 58 w 86"/>
                  <a:gd name="T61" fmla="*/ 4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1" name="Shape 2376"/>
              <p:cNvSpPr>
                <a:spLocks noChangeAspect="1"/>
              </p:cNvSpPr>
              <p:nvPr/>
            </p:nvSpPr>
            <p:spPr bwMode="auto">
              <a:xfrm>
                <a:off x="1250" y="2132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4 w 86"/>
                  <a:gd name="T3" fmla="*/ 0 h 86"/>
                  <a:gd name="T4" fmla="*/ 26 w 86"/>
                  <a:gd name="T5" fmla="*/ 4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2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2 h 86"/>
                  <a:gd name="T20" fmla="*/ 2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8 h 86"/>
                  <a:gd name="T28" fmla="*/ 26 w 86"/>
                  <a:gd name="T29" fmla="*/ 82 h 86"/>
                  <a:gd name="T30" fmla="*/ 34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8 h 86"/>
                  <a:gd name="T40" fmla="*/ 73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2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3 w 86"/>
                  <a:gd name="T57" fmla="*/ 13 h 86"/>
                  <a:gd name="T58" fmla="*/ 67 w 86"/>
                  <a:gd name="T59" fmla="*/ 6 h 86"/>
                  <a:gd name="T60" fmla="*/ 58 w 86"/>
                  <a:gd name="T61" fmla="*/ 4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2" name="Shape 2377"/>
              <p:cNvSpPr>
                <a:spLocks noChangeAspect="1"/>
              </p:cNvSpPr>
              <p:nvPr/>
            </p:nvSpPr>
            <p:spPr bwMode="auto">
              <a:xfrm>
                <a:off x="1263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8 w 86"/>
                  <a:gd name="T11" fmla="*/ 20 h 87"/>
                  <a:gd name="T12" fmla="*/ 4 w 86"/>
                  <a:gd name="T13" fmla="*/ 26 h 87"/>
                  <a:gd name="T14" fmla="*/ 2 w 86"/>
                  <a:gd name="T15" fmla="*/ 35 h 87"/>
                  <a:gd name="T16" fmla="*/ 0 w 86"/>
                  <a:gd name="T17" fmla="*/ 44 h 87"/>
                  <a:gd name="T18" fmla="*/ 2 w 86"/>
                  <a:gd name="T19" fmla="*/ 52 h 87"/>
                  <a:gd name="T20" fmla="*/ 4 w 86"/>
                  <a:gd name="T21" fmla="*/ 61 h 87"/>
                  <a:gd name="T22" fmla="*/ 8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60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60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60" y="5"/>
                    </a:lnTo>
                    <a:lnTo>
                      <a:pt x="52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3" name="Shape 2378"/>
              <p:cNvSpPr>
                <a:spLocks noChangeAspect="1"/>
              </p:cNvSpPr>
              <p:nvPr/>
            </p:nvSpPr>
            <p:spPr bwMode="auto">
              <a:xfrm>
                <a:off x="1263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8 w 86"/>
                  <a:gd name="T11" fmla="*/ 20 h 87"/>
                  <a:gd name="T12" fmla="*/ 4 w 86"/>
                  <a:gd name="T13" fmla="*/ 26 h 87"/>
                  <a:gd name="T14" fmla="*/ 2 w 86"/>
                  <a:gd name="T15" fmla="*/ 35 h 87"/>
                  <a:gd name="T16" fmla="*/ 0 w 86"/>
                  <a:gd name="T17" fmla="*/ 44 h 87"/>
                  <a:gd name="T18" fmla="*/ 2 w 86"/>
                  <a:gd name="T19" fmla="*/ 52 h 87"/>
                  <a:gd name="T20" fmla="*/ 4 w 86"/>
                  <a:gd name="T21" fmla="*/ 61 h 87"/>
                  <a:gd name="T22" fmla="*/ 8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60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60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60" y="5"/>
                    </a:lnTo>
                    <a:lnTo>
                      <a:pt x="52" y="3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4" name="Shape 2379"/>
              <p:cNvSpPr>
                <a:spLocks noChangeAspect="1" noEditPoints="1"/>
              </p:cNvSpPr>
              <p:nvPr/>
            </p:nvSpPr>
            <p:spPr bwMode="auto">
              <a:xfrm>
                <a:off x="1406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6 w 173"/>
                  <a:gd name="T3" fmla="*/ 28 h 72"/>
                  <a:gd name="T4" fmla="*/ 136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6 w 173"/>
                  <a:gd name="T11" fmla="*/ 37 h 72"/>
                  <a:gd name="T12" fmla="*/ 101 w 173"/>
                  <a:gd name="T13" fmla="*/ 0 h 72"/>
                  <a:gd name="T14" fmla="*/ 173 w 173"/>
                  <a:gd name="T15" fmla="*/ 37 h 72"/>
                  <a:gd name="T16" fmla="*/ 101 w 173"/>
                  <a:gd name="T17" fmla="*/ 72 h 72"/>
                  <a:gd name="T18" fmla="*/ 136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6" y="28"/>
                    </a:lnTo>
                    <a:lnTo>
                      <a:pt x="136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6" y="37"/>
                    </a:moveTo>
                    <a:lnTo>
                      <a:pt x="101" y="0"/>
                    </a:lnTo>
                    <a:lnTo>
                      <a:pt x="173" y="37"/>
                    </a:lnTo>
                    <a:lnTo>
                      <a:pt x="101" y="72"/>
                    </a:lnTo>
                    <a:lnTo>
                      <a:pt x="136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5" name="Shape 2380"/>
              <p:cNvSpPr>
                <a:spLocks noChangeAspect="1" noEditPoints="1"/>
              </p:cNvSpPr>
              <p:nvPr/>
            </p:nvSpPr>
            <p:spPr bwMode="auto">
              <a:xfrm>
                <a:off x="2185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9 w 173"/>
                  <a:gd name="T3" fmla="*/ 28 h 72"/>
                  <a:gd name="T4" fmla="*/ 139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9 w 173"/>
                  <a:gd name="T11" fmla="*/ 37 h 72"/>
                  <a:gd name="T12" fmla="*/ 102 w 173"/>
                  <a:gd name="T13" fmla="*/ 0 h 72"/>
                  <a:gd name="T14" fmla="*/ 173 w 173"/>
                  <a:gd name="T15" fmla="*/ 37 h 72"/>
                  <a:gd name="T16" fmla="*/ 102 w 173"/>
                  <a:gd name="T17" fmla="*/ 72 h 72"/>
                  <a:gd name="T18" fmla="*/ 139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9" y="28"/>
                    </a:lnTo>
                    <a:lnTo>
                      <a:pt x="139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9" y="37"/>
                    </a:moveTo>
                    <a:lnTo>
                      <a:pt x="102" y="0"/>
                    </a:lnTo>
                    <a:lnTo>
                      <a:pt x="173" y="37"/>
                    </a:lnTo>
                    <a:lnTo>
                      <a:pt x="102" y="72"/>
                    </a:lnTo>
                    <a:lnTo>
                      <a:pt x="139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6" name="Shape 2381"/>
              <p:cNvSpPr>
                <a:spLocks noChangeAspect="1" noEditPoints="1"/>
              </p:cNvSpPr>
              <p:nvPr/>
            </p:nvSpPr>
            <p:spPr bwMode="auto">
              <a:xfrm>
                <a:off x="3051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9 w 173"/>
                  <a:gd name="T3" fmla="*/ 28 h 72"/>
                  <a:gd name="T4" fmla="*/ 139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9 w 173"/>
                  <a:gd name="T11" fmla="*/ 37 h 72"/>
                  <a:gd name="T12" fmla="*/ 102 w 173"/>
                  <a:gd name="T13" fmla="*/ 0 h 72"/>
                  <a:gd name="T14" fmla="*/ 173 w 173"/>
                  <a:gd name="T15" fmla="*/ 37 h 72"/>
                  <a:gd name="T16" fmla="*/ 102 w 173"/>
                  <a:gd name="T17" fmla="*/ 72 h 72"/>
                  <a:gd name="T18" fmla="*/ 139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9" y="28"/>
                    </a:lnTo>
                    <a:lnTo>
                      <a:pt x="139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9" y="37"/>
                    </a:moveTo>
                    <a:lnTo>
                      <a:pt x="102" y="0"/>
                    </a:lnTo>
                    <a:lnTo>
                      <a:pt x="173" y="37"/>
                    </a:lnTo>
                    <a:lnTo>
                      <a:pt x="102" y="72"/>
                    </a:lnTo>
                    <a:lnTo>
                      <a:pt x="139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7" name="Shape 2382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8" name="Shape 2383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69" name="Shape 2384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0" name="Shape 2385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1" name="Shape 2386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2" name="Shape 2387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3" name="Shape 2388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4" name="Shape 2389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5" name="Shape 2390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6" name="Shape 2391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7" name="Shape 2392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8" name="Shape 2393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79" name="Shape 2394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0" name="Shape 2395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1" name="Shape 2396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2" name="Shape 2397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3" name="Shape 2398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4" name="Shape 2399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5" name="Shape 2400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6" name="Shape 2401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7" name="Shape 2402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8" name="Shape 2403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89" name="Shape 2404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0" name="Shape 2405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1" name="Shape 2406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2" name="Shape 2407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3" name="Shape 2408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4" name="Shape 2409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5" name="Shape 2410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6" name="Shape 2411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7" name="Shape 2412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8" name="Shape 2413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99" name="Shape 2414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0" name="Shape 2415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1" name="Shape 2416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2" name="Shape 2417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3" name="Shape 2418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4" name="Shape 2419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5" name="Shape 2420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6" name="Shape 2421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7" name="Shape 2422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8" name="Shape 2423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09" name="Shape 2424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0" name="Shape 2425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1" name="Shape 2426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2" name="Shape 2427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3" name="Shape 2428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4" name="Shape 2429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5" name="Shape 2430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6" name="Shape 2431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7" name="Shape 2432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8" name="Shape 2433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19" name="Shape 2434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0" name="Shape 2435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1" name="Shape 2436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2" name="Shape 2437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3" name="Shape 2438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4" name="Shape 2439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5" name="Shape 2440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6" name="Shape 2441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7" name="Shape 2442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8" name="Shape 2443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29" name="Shape 2444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0" name="Shape 2445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1" name="Shape 2446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2" name="Shape 2447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3" name="Shape 2448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4" name="Shape 2449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5" name="Shape 2450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6" name="Shape 2451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7" name="Shape 2452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8" name="Shape 2453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39" name="Shape 2454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40" name="Shape 2455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41" name="Shape 2456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42" name="Shape 2457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143" name="Shape 2458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2774" name="Shape 2089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75" name="Shape 2090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76" name="Shape 2091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77" name="Shape 2092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78" name="Shape 2093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79" name="Shape 2094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0" name="Shape 2095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1" name="Shape 2096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2" name="Shape 2097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3" name="Shape 2098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4" name="Shape 2099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5" name="Shape 2100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6" name="Shape 2101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7" name="Shape 2102"/>
            <p:cNvSpPr>
              <a:spLocks noChangeAspect="1"/>
            </p:cNvSpPr>
            <p:nvPr/>
          </p:nvSpPr>
          <p:spPr bwMode="auto">
            <a:xfrm>
              <a:off x="3206" y="2225"/>
              <a:ext cx="111" cy="110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12 h 84"/>
                <a:gd name="T4" fmla="*/ 136 w 84"/>
                <a:gd name="T5" fmla="*/ 21 h 84"/>
                <a:gd name="T6" fmla="*/ 102 w 84"/>
                <a:gd name="T7" fmla="*/ 38 h 84"/>
                <a:gd name="T8" fmla="*/ 66 w 84"/>
                <a:gd name="T9" fmla="*/ 65 h 84"/>
                <a:gd name="T10" fmla="*/ 49 w 84"/>
                <a:gd name="T11" fmla="*/ 96 h 84"/>
                <a:gd name="T12" fmla="*/ 21 w 84"/>
                <a:gd name="T13" fmla="*/ 132 h 84"/>
                <a:gd name="T14" fmla="*/ 12 w 84"/>
                <a:gd name="T15" fmla="*/ 173 h 84"/>
                <a:gd name="T16" fmla="*/ 0 w 84"/>
                <a:gd name="T17" fmla="*/ 216 h 84"/>
                <a:gd name="T18" fmla="*/ 12 w 84"/>
                <a:gd name="T19" fmla="*/ 262 h 84"/>
                <a:gd name="T20" fmla="*/ 21 w 84"/>
                <a:gd name="T21" fmla="*/ 295 h 84"/>
                <a:gd name="T22" fmla="*/ 49 w 84"/>
                <a:gd name="T23" fmla="*/ 339 h 84"/>
                <a:gd name="T24" fmla="*/ 66 w 84"/>
                <a:gd name="T25" fmla="*/ 360 h 84"/>
                <a:gd name="T26" fmla="*/ 102 w 84"/>
                <a:gd name="T27" fmla="*/ 389 h 84"/>
                <a:gd name="T28" fmla="*/ 136 w 84"/>
                <a:gd name="T29" fmla="*/ 411 h 84"/>
                <a:gd name="T30" fmla="*/ 186 w 84"/>
                <a:gd name="T31" fmla="*/ 423 h 84"/>
                <a:gd name="T32" fmla="*/ 229 w 84"/>
                <a:gd name="T33" fmla="*/ 423 h 84"/>
                <a:gd name="T34" fmla="*/ 277 w 84"/>
                <a:gd name="T35" fmla="*/ 423 h 84"/>
                <a:gd name="T36" fmla="*/ 311 w 84"/>
                <a:gd name="T37" fmla="*/ 411 h 84"/>
                <a:gd name="T38" fmla="*/ 349 w 84"/>
                <a:gd name="T39" fmla="*/ 389 h 84"/>
                <a:gd name="T40" fmla="*/ 379 w 84"/>
                <a:gd name="T41" fmla="*/ 360 h 84"/>
                <a:gd name="T42" fmla="*/ 415 w 84"/>
                <a:gd name="T43" fmla="*/ 339 h 84"/>
                <a:gd name="T44" fmla="*/ 426 w 84"/>
                <a:gd name="T45" fmla="*/ 295 h 84"/>
                <a:gd name="T46" fmla="*/ 447 w 84"/>
                <a:gd name="T47" fmla="*/ 262 h 84"/>
                <a:gd name="T48" fmla="*/ 447 w 84"/>
                <a:gd name="T49" fmla="*/ 216 h 84"/>
                <a:gd name="T50" fmla="*/ 447 w 84"/>
                <a:gd name="T51" fmla="*/ 173 h 84"/>
                <a:gd name="T52" fmla="*/ 426 w 84"/>
                <a:gd name="T53" fmla="*/ 132 h 84"/>
                <a:gd name="T54" fmla="*/ 415 w 84"/>
                <a:gd name="T55" fmla="*/ 96 h 84"/>
                <a:gd name="T56" fmla="*/ 379 w 84"/>
                <a:gd name="T57" fmla="*/ 65 h 84"/>
                <a:gd name="T58" fmla="*/ 349 w 84"/>
                <a:gd name="T59" fmla="*/ 38 h 84"/>
                <a:gd name="T60" fmla="*/ 311 w 84"/>
                <a:gd name="T61" fmla="*/ 21 h 84"/>
                <a:gd name="T62" fmla="*/ 277 w 84"/>
                <a:gd name="T63" fmla="*/ 12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1"/>
                  </a:lnTo>
                  <a:lnTo>
                    <a:pt x="19" y="77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5" y="77"/>
                  </a:lnTo>
                  <a:lnTo>
                    <a:pt x="71" y="71"/>
                  </a:lnTo>
                  <a:lnTo>
                    <a:pt x="78" y="67"/>
                  </a:lnTo>
                  <a:lnTo>
                    <a:pt x="80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8" name="Shape 2103"/>
            <p:cNvSpPr>
              <a:spLocks noChangeAspect="1"/>
            </p:cNvSpPr>
            <p:nvPr/>
          </p:nvSpPr>
          <p:spPr bwMode="auto">
            <a:xfrm>
              <a:off x="3206" y="2225"/>
              <a:ext cx="111" cy="110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12 h 84"/>
                <a:gd name="T4" fmla="*/ 136 w 84"/>
                <a:gd name="T5" fmla="*/ 21 h 84"/>
                <a:gd name="T6" fmla="*/ 102 w 84"/>
                <a:gd name="T7" fmla="*/ 38 h 84"/>
                <a:gd name="T8" fmla="*/ 66 w 84"/>
                <a:gd name="T9" fmla="*/ 65 h 84"/>
                <a:gd name="T10" fmla="*/ 49 w 84"/>
                <a:gd name="T11" fmla="*/ 96 h 84"/>
                <a:gd name="T12" fmla="*/ 21 w 84"/>
                <a:gd name="T13" fmla="*/ 132 h 84"/>
                <a:gd name="T14" fmla="*/ 12 w 84"/>
                <a:gd name="T15" fmla="*/ 173 h 84"/>
                <a:gd name="T16" fmla="*/ 0 w 84"/>
                <a:gd name="T17" fmla="*/ 216 h 84"/>
                <a:gd name="T18" fmla="*/ 12 w 84"/>
                <a:gd name="T19" fmla="*/ 262 h 84"/>
                <a:gd name="T20" fmla="*/ 21 w 84"/>
                <a:gd name="T21" fmla="*/ 295 h 84"/>
                <a:gd name="T22" fmla="*/ 49 w 84"/>
                <a:gd name="T23" fmla="*/ 339 h 84"/>
                <a:gd name="T24" fmla="*/ 66 w 84"/>
                <a:gd name="T25" fmla="*/ 360 h 84"/>
                <a:gd name="T26" fmla="*/ 102 w 84"/>
                <a:gd name="T27" fmla="*/ 389 h 84"/>
                <a:gd name="T28" fmla="*/ 136 w 84"/>
                <a:gd name="T29" fmla="*/ 411 h 84"/>
                <a:gd name="T30" fmla="*/ 186 w 84"/>
                <a:gd name="T31" fmla="*/ 423 h 84"/>
                <a:gd name="T32" fmla="*/ 229 w 84"/>
                <a:gd name="T33" fmla="*/ 423 h 84"/>
                <a:gd name="T34" fmla="*/ 277 w 84"/>
                <a:gd name="T35" fmla="*/ 423 h 84"/>
                <a:gd name="T36" fmla="*/ 311 w 84"/>
                <a:gd name="T37" fmla="*/ 411 h 84"/>
                <a:gd name="T38" fmla="*/ 349 w 84"/>
                <a:gd name="T39" fmla="*/ 389 h 84"/>
                <a:gd name="T40" fmla="*/ 379 w 84"/>
                <a:gd name="T41" fmla="*/ 360 h 84"/>
                <a:gd name="T42" fmla="*/ 415 w 84"/>
                <a:gd name="T43" fmla="*/ 339 h 84"/>
                <a:gd name="T44" fmla="*/ 426 w 84"/>
                <a:gd name="T45" fmla="*/ 295 h 84"/>
                <a:gd name="T46" fmla="*/ 447 w 84"/>
                <a:gd name="T47" fmla="*/ 262 h 84"/>
                <a:gd name="T48" fmla="*/ 447 w 84"/>
                <a:gd name="T49" fmla="*/ 216 h 84"/>
                <a:gd name="T50" fmla="*/ 447 w 84"/>
                <a:gd name="T51" fmla="*/ 173 h 84"/>
                <a:gd name="T52" fmla="*/ 426 w 84"/>
                <a:gd name="T53" fmla="*/ 132 h 84"/>
                <a:gd name="T54" fmla="*/ 415 w 84"/>
                <a:gd name="T55" fmla="*/ 96 h 84"/>
                <a:gd name="T56" fmla="*/ 379 w 84"/>
                <a:gd name="T57" fmla="*/ 65 h 84"/>
                <a:gd name="T58" fmla="*/ 349 w 84"/>
                <a:gd name="T59" fmla="*/ 38 h 84"/>
                <a:gd name="T60" fmla="*/ 311 w 84"/>
                <a:gd name="T61" fmla="*/ 21 h 84"/>
                <a:gd name="T62" fmla="*/ 277 w 84"/>
                <a:gd name="T63" fmla="*/ 12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1"/>
                  </a:lnTo>
                  <a:lnTo>
                    <a:pt x="19" y="77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5" y="77"/>
                  </a:lnTo>
                  <a:lnTo>
                    <a:pt x="71" y="71"/>
                  </a:lnTo>
                  <a:lnTo>
                    <a:pt x="78" y="67"/>
                  </a:lnTo>
                  <a:lnTo>
                    <a:pt x="80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9" name="Shape 2104"/>
            <p:cNvSpPr>
              <a:spLocks noChangeAspect="1"/>
            </p:cNvSpPr>
            <p:nvPr/>
          </p:nvSpPr>
          <p:spPr bwMode="auto">
            <a:xfrm>
              <a:off x="3044" y="2250"/>
              <a:ext cx="114" cy="108"/>
            </a:xfrm>
            <a:custGeom>
              <a:avLst/>
              <a:gdLst>
                <a:gd name="T0" fmla="*/ 236 w 86"/>
                <a:gd name="T1" fmla="*/ 0 h 82"/>
                <a:gd name="T2" fmla="*/ 187 w 86"/>
                <a:gd name="T3" fmla="*/ 0 h 82"/>
                <a:gd name="T4" fmla="*/ 141 w 86"/>
                <a:gd name="T5" fmla="*/ 12 h 82"/>
                <a:gd name="T6" fmla="*/ 102 w 86"/>
                <a:gd name="T7" fmla="*/ 37 h 82"/>
                <a:gd name="T8" fmla="*/ 70 w 86"/>
                <a:gd name="T9" fmla="*/ 55 h 82"/>
                <a:gd name="T10" fmla="*/ 48 w 86"/>
                <a:gd name="T11" fmla="*/ 87 h 82"/>
                <a:gd name="T12" fmla="*/ 21 w 86"/>
                <a:gd name="T13" fmla="*/ 136 h 82"/>
                <a:gd name="T14" fmla="*/ 12 w 86"/>
                <a:gd name="T15" fmla="*/ 171 h 82"/>
                <a:gd name="T16" fmla="*/ 0 w 86"/>
                <a:gd name="T17" fmla="*/ 215 h 82"/>
                <a:gd name="T18" fmla="*/ 12 w 86"/>
                <a:gd name="T19" fmla="*/ 262 h 82"/>
                <a:gd name="T20" fmla="*/ 21 w 86"/>
                <a:gd name="T21" fmla="*/ 302 h 82"/>
                <a:gd name="T22" fmla="*/ 48 w 86"/>
                <a:gd name="T23" fmla="*/ 340 h 82"/>
                <a:gd name="T24" fmla="*/ 70 w 86"/>
                <a:gd name="T25" fmla="*/ 373 h 82"/>
                <a:gd name="T26" fmla="*/ 102 w 86"/>
                <a:gd name="T27" fmla="*/ 398 h 82"/>
                <a:gd name="T28" fmla="*/ 141 w 86"/>
                <a:gd name="T29" fmla="*/ 416 h 82"/>
                <a:gd name="T30" fmla="*/ 187 w 86"/>
                <a:gd name="T31" fmla="*/ 427 h 82"/>
                <a:gd name="T32" fmla="*/ 236 w 86"/>
                <a:gd name="T33" fmla="*/ 427 h 82"/>
                <a:gd name="T34" fmla="*/ 277 w 86"/>
                <a:gd name="T35" fmla="*/ 427 h 82"/>
                <a:gd name="T36" fmla="*/ 329 w 86"/>
                <a:gd name="T37" fmla="*/ 416 h 82"/>
                <a:gd name="T38" fmla="*/ 363 w 86"/>
                <a:gd name="T39" fmla="*/ 398 h 82"/>
                <a:gd name="T40" fmla="*/ 399 w 86"/>
                <a:gd name="T41" fmla="*/ 373 h 82"/>
                <a:gd name="T42" fmla="*/ 416 w 86"/>
                <a:gd name="T43" fmla="*/ 340 h 82"/>
                <a:gd name="T44" fmla="*/ 444 w 86"/>
                <a:gd name="T45" fmla="*/ 302 h 82"/>
                <a:gd name="T46" fmla="*/ 453 w 86"/>
                <a:gd name="T47" fmla="*/ 262 h 82"/>
                <a:gd name="T48" fmla="*/ 465 w 86"/>
                <a:gd name="T49" fmla="*/ 215 h 82"/>
                <a:gd name="T50" fmla="*/ 453 w 86"/>
                <a:gd name="T51" fmla="*/ 171 h 82"/>
                <a:gd name="T52" fmla="*/ 444 w 86"/>
                <a:gd name="T53" fmla="*/ 136 h 82"/>
                <a:gd name="T54" fmla="*/ 416 w 86"/>
                <a:gd name="T55" fmla="*/ 87 h 82"/>
                <a:gd name="T56" fmla="*/ 399 w 86"/>
                <a:gd name="T57" fmla="*/ 55 h 82"/>
                <a:gd name="T58" fmla="*/ 363 w 86"/>
                <a:gd name="T59" fmla="*/ 37 h 82"/>
                <a:gd name="T60" fmla="*/ 329 w 86"/>
                <a:gd name="T61" fmla="*/ 12 h 82"/>
                <a:gd name="T62" fmla="*/ 277 w 86"/>
                <a:gd name="T63" fmla="*/ 0 h 82"/>
                <a:gd name="T64" fmla="*/ 236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1" y="82"/>
                  </a:lnTo>
                  <a:lnTo>
                    <a:pt x="60" y="80"/>
                  </a:lnTo>
                  <a:lnTo>
                    <a:pt x="67" y="76"/>
                  </a:lnTo>
                  <a:lnTo>
                    <a:pt x="73" y="71"/>
                  </a:lnTo>
                  <a:lnTo>
                    <a:pt x="77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6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7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0" name="Shape 2105"/>
            <p:cNvSpPr>
              <a:spLocks noChangeAspect="1"/>
            </p:cNvSpPr>
            <p:nvPr/>
          </p:nvSpPr>
          <p:spPr bwMode="auto">
            <a:xfrm>
              <a:off x="3044" y="2250"/>
              <a:ext cx="114" cy="108"/>
            </a:xfrm>
            <a:custGeom>
              <a:avLst/>
              <a:gdLst>
                <a:gd name="T0" fmla="*/ 236 w 86"/>
                <a:gd name="T1" fmla="*/ 0 h 82"/>
                <a:gd name="T2" fmla="*/ 187 w 86"/>
                <a:gd name="T3" fmla="*/ 0 h 82"/>
                <a:gd name="T4" fmla="*/ 141 w 86"/>
                <a:gd name="T5" fmla="*/ 12 h 82"/>
                <a:gd name="T6" fmla="*/ 102 w 86"/>
                <a:gd name="T7" fmla="*/ 37 h 82"/>
                <a:gd name="T8" fmla="*/ 70 w 86"/>
                <a:gd name="T9" fmla="*/ 55 h 82"/>
                <a:gd name="T10" fmla="*/ 48 w 86"/>
                <a:gd name="T11" fmla="*/ 87 h 82"/>
                <a:gd name="T12" fmla="*/ 21 w 86"/>
                <a:gd name="T13" fmla="*/ 136 h 82"/>
                <a:gd name="T14" fmla="*/ 12 w 86"/>
                <a:gd name="T15" fmla="*/ 171 h 82"/>
                <a:gd name="T16" fmla="*/ 0 w 86"/>
                <a:gd name="T17" fmla="*/ 215 h 82"/>
                <a:gd name="T18" fmla="*/ 12 w 86"/>
                <a:gd name="T19" fmla="*/ 262 h 82"/>
                <a:gd name="T20" fmla="*/ 21 w 86"/>
                <a:gd name="T21" fmla="*/ 302 h 82"/>
                <a:gd name="T22" fmla="*/ 48 w 86"/>
                <a:gd name="T23" fmla="*/ 340 h 82"/>
                <a:gd name="T24" fmla="*/ 70 w 86"/>
                <a:gd name="T25" fmla="*/ 373 h 82"/>
                <a:gd name="T26" fmla="*/ 102 w 86"/>
                <a:gd name="T27" fmla="*/ 398 h 82"/>
                <a:gd name="T28" fmla="*/ 141 w 86"/>
                <a:gd name="T29" fmla="*/ 416 h 82"/>
                <a:gd name="T30" fmla="*/ 187 w 86"/>
                <a:gd name="T31" fmla="*/ 427 h 82"/>
                <a:gd name="T32" fmla="*/ 236 w 86"/>
                <a:gd name="T33" fmla="*/ 427 h 82"/>
                <a:gd name="T34" fmla="*/ 277 w 86"/>
                <a:gd name="T35" fmla="*/ 427 h 82"/>
                <a:gd name="T36" fmla="*/ 329 w 86"/>
                <a:gd name="T37" fmla="*/ 416 h 82"/>
                <a:gd name="T38" fmla="*/ 363 w 86"/>
                <a:gd name="T39" fmla="*/ 398 h 82"/>
                <a:gd name="T40" fmla="*/ 399 w 86"/>
                <a:gd name="T41" fmla="*/ 373 h 82"/>
                <a:gd name="T42" fmla="*/ 416 w 86"/>
                <a:gd name="T43" fmla="*/ 340 h 82"/>
                <a:gd name="T44" fmla="*/ 444 w 86"/>
                <a:gd name="T45" fmla="*/ 302 h 82"/>
                <a:gd name="T46" fmla="*/ 453 w 86"/>
                <a:gd name="T47" fmla="*/ 262 h 82"/>
                <a:gd name="T48" fmla="*/ 465 w 86"/>
                <a:gd name="T49" fmla="*/ 215 h 82"/>
                <a:gd name="T50" fmla="*/ 453 w 86"/>
                <a:gd name="T51" fmla="*/ 171 h 82"/>
                <a:gd name="T52" fmla="*/ 444 w 86"/>
                <a:gd name="T53" fmla="*/ 136 h 82"/>
                <a:gd name="T54" fmla="*/ 416 w 86"/>
                <a:gd name="T55" fmla="*/ 87 h 82"/>
                <a:gd name="T56" fmla="*/ 399 w 86"/>
                <a:gd name="T57" fmla="*/ 55 h 82"/>
                <a:gd name="T58" fmla="*/ 363 w 86"/>
                <a:gd name="T59" fmla="*/ 37 h 82"/>
                <a:gd name="T60" fmla="*/ 329 w 86"/>
                <a:gd name="T61" fmla="*/ 12 h 82"/>
                <a:gd name="T62" fmla="*/ 277 w 86"/>
                <a:gd name="T63" fmla="*/ 0 h 82"/>
                <a:gd name="T64" fmla="*/ 236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1" y="82"/>
                  </a:lnTo>
                  <a:lnTo>
                    <a:pt x="60" y="80"/>
                  </a:lnTo>
                  <a:lnTo>
                    <a:pt x="67" y="76"/>
                  </a:lnTo>
                  <a:lnTo>
                    <a:pt x="73" y="71"/>
                  </a:lnTo>
                  <a:lnTo>
                    <a:pt x="77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6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7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1" name="Shape 2106"/>
            <p:cNvSpPr>
              <a:spLocks noChangeAspect="1"/>
            </p:cNvSpPr>
            <p:nvPr/>
          </p:nvSpPr>
          <p:spPr bwMode="auto">
            <a:xfrm>
              <a:off x="3206" y="2076"/>
              <a:ext cx="111" cy="112"/>
            </a:xfrm>
            <a:custGeom>
              <a:avLst/>
              <a:gdLst>
                <a:gd name="T0" fmla="*/ 229 w 84"/>
                <a:gd name="T1" fmla="*/ 0 h 85"/>
                <a:gd name="T2" fmla="*/ 186 w 84"/>
                <a:gd name="T3" fmla="*/ 12 h 85"/>
                <a:gd name="T4" fmla="*/ 136 w 84"/>
                <a:gd name="T5" fmla="*/ 28 h 85"/>
                <a:gd name="T6" fmla="*/ 102 w 84"/>
                <a:gd name="T7" fmla="*/ 49 h 85"/>
                <a:gd name="T8" fmla="*/ 66 w 84"/>
                <a:gd name="T9" fmla="*/ 66 h 85"/>
                <a:gd name="T10" fmla="*/ 49 w 84"/>
                <a:gd name="T11" fmla="*/ 103 h 85"/>
                <a:gd name="T12" fmla="*/ 21 w 84"/>
                <a:gd name="T13" fmla="*/ 136 h 85"/>
                <a:gd name="T14" fmla="*/ 12 w 84"/>
                <a:gd name="T15" fmla="*/ 182 h 85"/>
                <a:gd name="T16" fmla="*/ 0 w 84"/>
                <a:gd name="T17" fmla="*/ 225 h 85"/>
                <a:gd name="T18" fmla="*/ 12 w 84"/>
                <a:gd name="T19" fmla="*/ 274 h 85"/>
                <a:gd name="T20" fmla="*/ 21 w 84"/>
                <a:gd name="T21" fmla="*/ 311 h 85"/>
                <a:gd name="T22" fmla="*/ 49 w 84"/>
                <a:gd name="T23" fmla="*/ 340 h 85"/>
                <a:gd name="T24" fmla="*/ 66 w 84"/>
                <a:gd name="T25" fmla="*/ 377 h 85"/>
                <a:gd name="T26" fmla="*/ 102 w 84"/>
                <a:gd name="T27" fmla="*/ 410 h 85"/>
                <a:gd name="T28" fmla="*/ 136 w 84"/>
                <a:gd name="T29" fmla="*/ 416 h 85"/>
                <a:gd name="T30" fmla="*/ 186 w 84"/>
                <a:gd name="T31" fmla="*/ 447 h 85"/>
                <a:gd name="T32" fmla="*/ 229 w 84"/>
                <a:gd name="T33" fmla="*/ 447 h 85"/>
                <a:gd name="T34" fmla="*/ 277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26 w 84"/>
                <a:gd name="T45" fmla="*/ 311 h 85"/>
                <a:gd name="T46" fmla="*/ 447 w 84"/>
                <a:gd name="T47" fmla="*/ 274 h 85"/>
                <a:gd name="T48" fmla="*/ 447 w 84"/>
                <a:gd name="T49" fmla="*/ 225 h 85"/>
                <a:gd name="T50" fmla="*/ 447 w 84"/>
                <a:gd name="T51" fmla="*/ 182 h 85"/>
                <a:gd name="T52" fmla="*/ 426 w 84"/>
                <a:gd name="T53" fmla="*/ 136 h 85"/>
                <a:gd name="T54" fmla="*/ 415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77 w 84"/>
                <a:gd name="T63" fmla="*/ 12 h 85"/>
                <a:gd name="T64" fmla="*/ 229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3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2" name="Shape 2107"/>
            <p:cNvSpPr>
              <a:spLocks noChangeAspect="1"/>
            </p:cNvSpPr>
            <p:nvPr/>
          </p:nvSpPr>
          <p:spPr bwMode="auto">
            <a:xfrm>
              <a:off x="3206" y="2076"/>
              <a:ext cx="111" cy="112"/>
            </a:xfrm>
            <a:custGeom>
              <a:avLst/>
              <a:gdLst>
                <a:gd name="T0" fmla="*/ 229 w 84"/>
                <a:gd name="T1" fmla="*/ 0 h 85"/>
                <a:gd name="T2" fmla="*/ 186 w 84"/>
                <a:gd name="T3" fmla="*/ 12 h 85"/>
                <a:gd name="T4" fmla="*/ 136 w 84"/>
                <a:gd name="T5" fmla="*/ 28 h 85"/>
                <a:gd name="T6" fmla="*/ 102 w 84"/>
                <a:gd name="T7" fmla="*/ 49 h 85"/>
                <a:gd name="T8" fmla="*/ 66 w 84"/>
                <a:gd name="T9" fmla="*/ 66 h 85"/>
                <a:gd name="T10" fmla="*/ 49 w 84"/>
                <a:gd name="T11" fmla="*/ 103 h 85"/>
                <a:gd name="T12" fmla="*/ 21 w 84"/>
                <a:gd name="T13" fmla="*/ 136 h 85"/>
                <a:gd name="T14" fmla="*/ 12 w 84"/>
                <a:gd name="T15" fmla="*/ 182 h 85"/>
                <a:gd name="T16" fmla="*/ 0 w 84"/>
                <a:gd name="T17" fmla="*/ 225 h 85"/>
                <a:gd name="T18" fmla="*/ 12 w 84"/>
                <a:gd name="T19" fmla="*/ 274 h 85"/>
                <a:gd name="T20" fmla="*/ 21 w 84"/>
                <a:gd name="T21" fmla="*/ 311 h 85"/>
                <a:gd name="T22" fmla="*/ 49 w 84"/>
                <a:gd name="T23" fmla="*/ 340 h 85"/>
                <a:gd name="T24" fmla="*/ 66 w 84"/>
                <a:gd name="T25" fmla="*/ 377 h 85"/>
                <a:gd name="T26" fmla="*/ 102 w 84"/>
                <a:gd name="T27" fmla="*/ 410 h 85"/>
                <a:gd name="T28" fmla="*/ 136 w 84"/>
                <a:gd name="T29" fmla="*/ 416 h 85"/>
                <a:gd name="T30" fmla="*/ 186 w 84"/>
                <a:gd name="T31" fmla="*/ 447 h 85"/>
                <a:gd name="T32" fmla="*/ 229 w 84"/>
                <a:gd name="T33" fmla="*/ 447 h 85"/>
                <a:gd name="T34" fmla="*/ 277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26 w 84"/>
                <a:gd name="T45" fmla="*/ 311 h 85"/>
                <a:gd name="T46" fmla="*/ 447 w 84"/>
                <a:gd name="T47" fmla="*/ 274 h 85"/>
                <a:gd name="T48" fmla="*/ 447 w 84"/>
                <a:gd name="T49" fmla="*/ 225 h 85"/>
                <a:gd name="T50" fmla="*/ 447 w 84"/>
                <a:gd name="T51" fmla="*/ 182 h 85"/>
                <a:gd name="T52" fmla="*/ 426 w 84"/>
                <a:gd name="T53" fmla="*/ 136 h 85"/>
                <a:gd name="T54" fmla="*/ 415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77 w 84"/>
                <a:gd name="T63" fmla="*/ 12 h 85"/>
                <a:gd name="T64" fmla="*/ 229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3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3" name="Shape 2108"/>
            <p:cNvSpPr>
              <a:spLocks noChangeAspect="1"/>
            </p:cNvSpPr>
            <p:nvPr/>
          </p:nvSpPr>
          <p:spPr bwMode="auto">
            <a:xfrm>
              <a:off x="2964" y="1978"/>
              <a:ext cx="115" cy="110"/>
            </a:xfrm>
            <a:custGeom>
              <a:avLst/>
              <a:gdLst>
                <a:gd name="T0" fmla="*/ 229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2 w 87"/>
                <a:gd name="T7" fmla="*/ 29 h 84"/>
                <a:gd name="T8" fmla="*/ 66 w 87"/>
                <a:gd name="T9" fmla="*/ 65 h 84"/>
                <a:gd name="T10" fmla="*/ 34 w 87"/>
                <a:gd name="T11" fmla="*/ 85 h 84"/>
                <a:gd name="T12" fmla="*/ 21 w 87"/>
                <a:gd name="T13" fmla="*/ 132 h 84"/>
                <a:gd name="T14" fmla="*/ 0 w 87"/>
                <a:gd name="T15" fmla="*/ 161 h 84"/>
                <a:gd name="T16" fmla="*/ 0 w 87"/>
                <a:gd name="T17" fmla="*/ 210 h 84"/>
                <a:gd name="T18" fmla="*/ 0 w 87"/>
                <a:gd name="T19" fmla="*/ 247 h 84"/>
                <a:gd name="T20" fmla="*/ 21 w 87"/>
                <a:gd name="T21" fmla="*/ 295 h 84"/>
                <a:gd name="T22" fmla="*/ 34 w 87"/>
                <a:gd name="T23" fmla="*/ 323 h 84"/>
                <a:gd name="T24" fmla="*/ 66 w 87"/>
                <a:gd name="T25" fmla="*/ 360 h 84"/>
                <a:gd name="T26" fmla="*/ 102 w 87"/>
                <a:gd name="T27" fmla="*/ 377 h 84"/>
                <a:gd name="T28" fmla="*/ 136 w 87"/>
                <a:gd name="T29" fmla="*/ 401 h 84"/>
                <a:gd name="T30" fmla="*/ 186 w 87"/>
                <a:gd name="T31" fmla="*/ 411 h 84"/>
                <a:gd name="T32" fmla="*/ 229 w 87"/>
                <a:gd name="T33" fmla="*/ 423 h 84"/>
                <a:gd name="T34" fmla="*/ 278 w 87"/>
                <a:gd name="T35" fmla="*/ 411 h 84"/>
                <a:gd name="T36" fmla="*/ 311 w 87"/>
                <a:gd name="T37" fmla="*/ 401 h 84"/>
                <a:gd name="T38" fmla="*/ 360 w 87"/>
                <a:gd name="T39" fmla="*/ 377 h 84"/>
                <a:gd name="T40" fmla="*/ 397 w 87"/>
                <a:gd name="T41" fmla="*/ 360 h 84"/>
                <a:gd name="T42" fmla="*/ 416 w 87"/>
                <a:gd name="T43" fmla="*/ 323 h 84"/>
                <a:gd name="T44" fmla="*/ 436 w 87"/>
                <a:gd name="T45" fmla="*/ 295 h 84"/>
                <a:gd name="T46" fmla="*/ 447 w 87"/>
                <a:gd name="T47" fmla="*/ 247 h 84"/>
                <a:gd name="T48" fmla="*/ 465 w 87"/>
                <a:gd name="T49" fmla="*/ 210 h 84"/>
                <a:gd name="T50" fmla="*/ 447 w 87"/>
                <a:gd name="T51" fmla="*/ 161 h 84"/>
                <a:gd name="T52" fmla="*/ 436 w 87"/>
                <a:gd name="T53" fmla="*/ 132 h 84"/>
                <a:gd name="T54" fmla="*/ 416 w 87"/>
                <a:gd name="T55" fmla="*/ 85 h 84"/>
                <a:gd name="T56" fmla="*/ 397 w 87"/>
                <a:gd name="T57" fmla="*/ 65 h 84"/>
                <a:gd name="T58" fmla="*/ 360 w 87"/>
                <a:gd name="T59" fmla="*/ 29 h 84"/>
                <a:gd name="T60" fmla="*/ 311 w 87"/>
                <a:gd name="T61" fmla="*/ 12 h 84"/>
                <a:gd name="T62" fmla="*/ 278 w 87"/>
                <a:gd name="T63" fmla="*/ 0 h 84"/>
                <a:gd name="T64" fmla="*/ 229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8"/>
                  </a:lnTo>
                  <a:lnTo>
                    <a:pt x="6" y="64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4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7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4" name="Shape 2109"/>
            <p:cNvSpPr>
              <a:spLocks noChangeAspect="1"/>
            </p:cNvSpPr>
            <p:nvPr/>
          </p:nvSpPr>
          <p:spPr bwMode="auto">
            <a:xfrm>
              <a:off x="2964" y="1978"/>
              <a:ext cx="115" cy="110"/>
            </a:xfrm>
            <a:custGeom>
              <a:avLst/>
              <a:gdLst>
                <a:gd name="T0" fmla="*/ 229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2 w 87"/>
                <a:gd name="T7" fmla="*/ 29 h 84"/>
                <a:gd name="T8" fmla="*/ 66 w 87"/>
                <a:gd name="T9" fmla="*/ 65 h 84"/>
                <a:gd name="T10" fmla="*/ 34 w 87"/>
                <a:gd name="T11" fmla="*/ 85 h 84"/>
                <a:gd name="T12" fmla="*/ 21 w 87"/>
                <a:gd name="T13" fmla="*/ 132 h 84"/>
                <a:gd name="T14" fmla="*/ 0 w 87"/>
                <a:gd name="T15" fmla="*/ 161 h 84"/>
                <a:gd name="T16" fmla="*/ 0 w 87"/>
                <a:gd name="T17" fmla="*/ 210 h 84"/>
                <a:gd name="T18" fmla="*/ 0 w 87"/>
                <a:gd name="T19" fmla="*/ 247 h 84"/>
                <a:gd name="T20" fmla="*/ 21 w 87"/>
                <a:gd name="T21" fmla="*/ 295 h 84"/>
                <a:gd name="T22" fmla="*/ 34 w 87"/>
                <a:gd name="T23" fmla="*/ 323 h 84"/>
                <a:gd name="T24" fmla="*/ 66 w 87"/>
                <a:gd name="T25" fmla="*/ 360 h 84"/>
                <a:gd name="T26" fmla="*/ 102 w 87"/>
                <a:gd name="T27" fmla="*/ 377 h 84"/>
                <a:gd name="T28" fmla="*/ 136 w 87"/>
                <a:gd name="T29" fmla="*/ 401 h 84"/>
                <a:gd name="T30" fmla="*/ 186 w 87"/>
                <a:gd name="T31" fmla="*/ 411 h 84"/>
                <a:gd name="T32" fmla="*/ 229 w 87"/>
                <a:gd name="T33" fmla="*/ 423 h 84"/>
                <a:gd name="T34" fmla="*/ 278 w 87"/>
                <a:gd name="T35" fmla="*/ 411 h 84"/>
                <a:gd name="T36" fmla="*/ 311 w 87"/>
                <a:gd name="T37" fmla="*/ 401 h 84"/>
                <a:gd name="T38" fmla="*/ 360 w 87"/>
                <a:gd name="T39" fmla="*/ 377 h 84"/>
                <a:gd name="T40" fmla="*/ 397 w 87"/>
                <a:gd name="T41" fmla="*/ 360 h 84"/>
                <a:gd name="T42" fmla="*/ 416 w 87"/>
                <a:gd name="T43" fmla="*/ 323 h 84"/>
                <a:gd name="T44" fmla="*/ 436 w 87"/>
                <a:gd name="T45" fmla="*/ 295 h 84"/>
                <a:gd name="T46" fmla="*/ 447 w 87"/>
                <a:gd name="T47" fmla="*/ 247 h 84"/>
                <a:gd name="T48" fmla="*/ 465 w 87"/>
                <a:gd name="T49" fmla="*/ 210 h 84"/>
                <a:gd name="T50" fmla="*/ 447 w 87"/>
                <a:gd name="T51" fmla="*/ 161 h 84"/>
                <a:gd name="T52" fmla="*/ 436 w 87"/>
                <a:gd name="T53" fmla="*/ 132 h 84"/>
                <a:gd name="T54" fmla="*/ 416 w 87"/>
                <a:gd name="T55" fmla="*/ 85 h 84"/>
                <a:gd name="T56" fmla="*/ 397 w 87"/>
                <a:gd name="T57" fmla="*/ 65 h 84"/>
                <a:gd name="T58" fmla="*/ 360 w 87"/>
                <a:gd name="T59" fmla="*/ 29 h 84"/>
                <a:gd name="T60" fmla="*/ 311 w 87"/>
                <a:gd name="T61" fmla="*/ 12 h 84"/>
                <a:gd name="T62" fmla="*/ 278 w 87"/>
                <a:gd name="T63" fmla="*/ 0 h 84"/>
                <a:gd name="T64" fmla="*/ 229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8"/>
                  </a:lnTo>
                  <a:lnTo>
                    <a:pt x="6" y="64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4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7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5" name="Shape 2110"/>
            <p:cNvSpPr>
              <a:spLocks noChangeAspect="1"/>
            </p:cNvSpPr>
            <p:nvPr/>
          </p:nvSpPr>
          <p:spPr bwMode="auto">
            <a:xfrm>
              <a:off x="3106" y="1954"/>
              <a:ext cx="115" cy="112"/>
            </a:xfrm>
            <a:custGeom>
              <a:avLst/>
              <a:gdLst>
                <a:gd name="T0" fmla="*/ 229 w 87"/>
                <a:gd name="T1" fmla="*/ 0 h 85"/>
                <a:gd name="T2" fmla="*/ 186 w 87"/>
                <a:gd name="T3" fmla="*/ 0 h 85"/>
                <a:gd name="T4" fmla="*/ 136 w 87"/>
                <a:gd name="T5" fmla="*/ 12 h 85"/>
                <a:gd name="T6" fmla="*/ 103 w 87"/>
                <a:gd name="T7" fmla="*/ 37 h 85"/>
                <a:gd name="T8" fmla="*/ 66 w 87"/>
                <a:gd name="T9" fmla="*/ 55 h 85"/>
                <a:gd name="T10" fmla="*/ 37 w 87"/>
                <a:gd name="T11" fmla="*/ 95 h 85"/>
                <a:gd name="T12" fmla="*/ 21 w 87"/>
                <a:gd name="T13" fmla="*/ 136 h 85"/>
                <a:gd name="T14" fmla="*/ 0 w 87"/>
                <a:gd name="T15" fmla="*/ 171 h 85"/>
                <a:gd name="T16" fmla="*/ 0 w 87"/>
                <a:gd name="T17" fmla="*/ 215 h 85"/>
                <a:gd name="T18" fmla="*/ 0 w 87"/>
                <a:gd name="T19" fmla="*/ 264 h 85"/>
                <a:gd name="T20" fmla="*/ 21 w 87"/>
                <a:gd name="T21" fmla="*/ 311 h 85"/>
                <a:gd name="T22" fmla="*/ 37 w 87"/>
                <a:gd name="T23" fmla="*/ 340 h 85"/>
                <a:gd name="T24" fmla="*/ 66 w 87"/>
                <a:gd name="T25" fmla="*/ 377 h 85"/>
                <a:gd name="T26" fmla="*/ 103 w 87"/>
                <a:gd name="T27" fmla="*/ 410 h 85"/>
                <a:gd name="T28" fmla="*/ 136 w 87"/>
                <a:gd name="T29" fmla="*/ 427 h 85"/>
                <a:gd name="T30" fmla="*/ 186 w 87"/>
                <a:gd name="T31" fmla="*/ 447 h 85"/>
                <a:gd name="T32" fmla="*/ 229 w 87"/>
                <a:gd name="T33" fmla="*/ 447 h 85"/>
                <a:gd name="T34" fmla="*/ 278 w 87"/>
                <a:gd name="T35" fmla="*/ 447 h 85"/>
                <a:gd name="T36" fmla="*/ 315 w 87"/>
                <a:gd name="T37" fmla="*/ 427 h 85"/>
                <a:gd name="T38" fmla="*/ 360 w 87"/>
                <a:gd name="T39" fmla="*/ 410 h 85"/>
                <a:gd name="T40" fmla="*/ 397 w 87"/>
                <a:gd name="T41" fmla="*/ 377 h 85"/>
                <a:gd name="T42" fmla="*/ 416 w 87"/>
                <a:gd name="T43" fmla="*/ 340 h 85"/>
                <a:gd name="T44" fmla="*/ 436 w 87"/>
                <a:gd name="T45" fmla="*/ 311 h 85"/>
                <a:gd name="T46" fmla="*/ 452 w 87"/>
                <a:gd name="T47" fmla="*/ 264 h 85"/>
                <a:gd name="T48" fmla="*/ 465 w 87"/>
                <a:gd name="T49" fmla="*/ 215 h 85"/>
                <a:gd name="T50" fmla="*/ 452 w 87"/>
                <a:gd name="T51" fmla="*/ 171 h 85"/>
                <a:gd name="T52" fmla="*/ 436 w 87"/>
                <a:gd name="T53" fmla="*/ 136 h 85"/>
                <a:gd name="T54" fmla="*/ 416 w 87"/>
                <a:gd name="T55" fmla="*/ 95 h 85"/>
                <a:gd name="T56" fmla="*/ 397 w 87"/>
                <a:gd name="T57" fmla="*/ 55 h 85"/>
                <a:gd name="T58" fmla="*/ 360 w 87"/>
                <a:gd name="T59" fmla="*/ 37 h 85"/>
                <a:gd name="T60" fmla="*/ 315 w 87"/>
                <a:gd name="T61" fmla="*/ 12 h 85"/>
                <a:gd name="T62" fmla="*/ 278 w 87"/>
                <a:gd name="T63" fmla="*/ 0 h 85"/>
                <a:gd name="T64" fmla="*/ 229 w 87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5"/>
                <a:gd name="T101" fmla="*/ 87 w 87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5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4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6" name="Shape 2111"/>
            <p:cNvSpPr>
              <a:spLocks noChangeAspect="1"/>
            </p:cNvSpPr>
            <p:nvPr/>
          </p:nvSpPr>
          <p:spPr bwMode="auto">
            <a:xfrm>
              <a:off x="3106" y="1954"/>
              <a:ext cx="115" cy="112"/>
            </a:xfrm>
            <a:custGeom>
              <a:avLst/>
              <a:gdLst>
                <a:gd name="T0" fmla="*/ 229 w 87"/>
                <a:gd name="T1" fmla="*/ 0 h 85"/>
                <a:gd name="T2" fmla="*/ 186 w 87"/>
                <a:gd name="T3" fmla="*/ 0 h 85"/>
                <a:gd name="T4" fmla="*/ 136 w 87"/>
                <a:gd name="T5" fmla="*/ 12 h 85"/>
                <a:gd name="T6" fmla="*/ 103 w 87"/>
                <a:gd name="T7" fmla="*/ 37 h 85"/>
                <a:gd name="T8" fmla="*/ 66 w 87"/>
                <a:gd name="T9" fmla="*/ 55 h 85"/>
                <a:gd name="T10" fmla="*/ 37 w 87"/>
                <a:gd name="T11" fmla="*/ 95 h 85"/>
                <a:gd name="T12" fmla="*/ 21 w 87"/>
                <a:gd name="T13" fmla="*/ 136 h 85"/>
                <a:gd name="T14" fmla="*/ 0 w 87"/>
                <a:gd name="T15" fmla="*/ 171 h 85"/>
                <a:gd name="T16" fmla="*/ 0 w 87"/>
                <a:gd name="T17" fmla="*/ 215 h 85"/>
                <a:gd name="T18" fmla="*/ 0 w 87"/>
                <a:gd name="T19" fmla="*/ 264 h 85"/>
                <a:gd name="T20" fmla="*/ 21 w 87"/>
                <a:gd name="T21" fmla="*/ 311 h 85"/>
                <a:gd name="T22" fmla="*/ 37 w 87"/>
                <a:gd name="T23" fmla="*/ 340 h 85"/>
                <a:gd name="T24" fmla="*/ 66 w 87"/>
                <a:gd name="T25" fmla="*/ 377 h 85"/>
                <a:gd name="T26" fmla="*/ 103 w 87"/>
                <a:gd name="T27" fmla="*/ 410 h 85"/>
                <a:gd name="T28" fmla="*/ 136 w 87"/>
                <a:gd name="T29" fmla="*/ 427 h 85"/>
                <a:gd name="T30" fmla="*/ 186 w 87"/>
                <a:gd name="T31" fmla="*/ 447 h 85"/>
                <a:gd name="T32" fmla="*/ 229 w 87"/>
                <a:gd name="T33" fmla="*/ 447 h 85"/>
                <a:gd name="T34" fmla="*/ 278 w 87"/>
                <a:gd name="T35" fmla="*/ 447 h 85"/>
                <a:gd name="T36" fmla="*/ 315 w 87"/>
                <a:gd name="T37" fmla="*/ 427 h 85"/>
                <a:gd name="T38" fmla="*/ 360 w 87"/>
                <a:gd name="T39" fmla="*/ 410 h 85"/>
                <a:gd name="T40" fmla="*/ 397 w 87"/>
                <a:gd name="T41" fmla="*/ 377 h 85"/>
                <a:gd name="T42" fmla="*/ 416 w 87"/>
                <a:gd name="T43" fmla="*/ 340 h 85"/>
                <a:gd name="T44" fmla="*/ 436 w 87"/>
                <a:gd name="T45" fmla="*/ 311 h 85"/>
                <a:gd name="T46" fmla="*/ 452 w 87"/>
                <a:gd name="T47" fmla="*/ 264 h 85"/>
                <a:gd name="T48" fmla="*/ 465 w 87"/>
                <a:gd name="T49" fmla="*/ 215 h 85"/>
                <a:gd name="T50" fmla="*/ 452 w 87"/>
                <a:gd name="T51" fmla="*/ 171 h 85"/>
                <a:gd name="T52" fmla="*/ 436 w 87"/>
                <a:gd name="T53" fmla="*/ 136 h 85"/>
                <a:gd name="T54" fmla="*/ 416 w 87"/>
                <a:gd name="T55" fmla="*/ 95 h 85"/>
                <a:gd name="T56" fmla="*/ 397 w 87"/>
                <a:gd name="T57" fmla="*/ 55 h 85"/>
                <a:gd name="T58" fmla="*/ 360 w 87"/>
                <a:gd name="T59" fmla="*/ 37 h 85"/>
                <a:gd name="T60" fmla="*/ 315 w 87"/>
                <a:gd name="T61" fmla="*/ 12 h 85"/>
                <a:gd name="T62" fmla="*/ 278 w 87"/>
                <a:gd name="T63" fmla="*/ 0 h 85"/>
                <a:gd name="T64" fmla="*/ 229 w 87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5"/>
                <a:gd name="T101" fmla="*/ 87 w 87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5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4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7" name="Shape 2112"/>
            <p:cNvSpPr>
              <a:spLocks noChangeAspect="1"/>
            </p:cNvSpPr>
            <p:nvPr/>
          </p:nvSpPr>
          <p:spPr bwMode="auto">
            <a:xfrm>
              <a:off x="3201" y="2401"/>
              <a:ext cx="113" cy="108"/>
            </a:xfrm>
            <a:custGeom>
              <a:avLst/>
              <a:gdLst>
                <a:gd name="T0" fmla="*/ 219 w 86"/>
                <a:gd name="T1" fmla="*/ 0 h 82"/>
                <a:gd name="T2" fmla="*/ 176 w 86"/>
                <a:gd name="T3" fmla="*/ 0 h 82"/>
                <a:gd name="T4" fmla="*/ 134 w 86"/>
                <a:gd name="T5" fmla="*/ 12 h 82"/>
                <a:gd name="T6" fmla="*/ 99 w 86"/>
                <a:gd name="T7" fmla="*/ 32 h 82"/>
                <a:gd name="T8" fmla="*/ 66 w 86"/>
                <a:gd name="T9" fmla="*/ 66 h 82"/>
                <a:gd name="T10" fmla="*/ 42 w 86"/>
                <a:gd name="T11" fmla="*/ 87 h 82"/>
                <a:gd name="T12" fmla="*/ 21 w 86"/>
                <a:gd name="T13" fmla="*/ 136 h 82"/>
                <a:gd name="T14" fmla="*/ 12 w 86"/>
                <a:gd name="T15" fmla="*/ 165 h 82"/>
                <a:gd name="T16" fmla="*/ 0 w 86"/>
                <a:gd name="T17" fmla="*/ 215 h 82"/>
                <a:gd name="T18" fmla="*/ 12 w 86"/>
                <a:gd name="T19" fmla="*/ 258 h 82"/>
                <a:gd name="T20" fmla="*/ 21 w 86"/>
                <a:gd name="T21" fmla="*/ 302 h 82"/>
                <a:gd name="T22" fmla="*/ 42 w 86"/>
                <a:gd name="T23" fmla="*/ 340 h 82"/>
                <a:gd name="T24" fmla="*/ 66 w 86"/>
                <a:gd name="T25" fmla="*/ 373 h 82"/>
                <a:gd name="T26" fmla="*/ 99 w 86"/>
                <a:gd name="T27" fmla="*/ 390 h 82"/>
                <a:gd name="T28" fmla="*/ 134 w 86"/>
                <a:gd name="T29" fmla="*/ 416 h 82"/>
                <a:gd name="T30" fmla="*/ 176 w 86"/>
                <a:gd name="T31" fmla="*/ 427 h 82"/>
                <a:gd name="T32" fmla="*/ 219 w 86"/>
                <a:gd name="T33" fmla="*/ 427 h 82"/>
                <a:gd name="T34" fmla="*/ 265 w 86"/>
                <a:gd name="T35" fmla="*/ 427 h 82"/>
                <a:gd name="T36" fmla="*/ 311 w 86"/>
                <a:gd name="T37" fmla="*/ 416 h 82"/>
                <a:gd name="T38" fmla="*/ 346 w 86"/>
                <a:gd name="T39" fmla="*/ 390 h 82"/>
                <a:gd name="T40" fmla="*/ 376 w 86"/>
                <a:gd name="T41" fmla="*/ 373 h 82"/>
                <a:gd name="T42" fmla="*/ 411 w 86"/>
                <a:gd name="T43" fmla="*/ 340 h 82"/>
                <a:gd name="T44" fmla="*/ 424 w 86"/>
                <a:gd name="T45" fmla="*/ 302 h 82"/>
                <a:gd name="T46" fmla="*/ 434 w 86"/>
                <a:gd name="T47" fmla="*/ 258 h 82"/>
                <a:gd name="T48" fmla="*/ 440 w 86"/>
                <a:gd name="T49" fmla="*/ 215 h 82"/>
                <a:gd name="T50" fmla="*/ 434 w 86"/>
                <a:gd name="T51" fmla="*/ 165 h 82"/>
                <a:gd name="T52" fmla="*/ 424 w 86"/>
                <a:gd name="T53" fmla="*/ 136 h 82"/>
                <a:gd name="T54" fmla="*/ 411 w 86"/>
                <a:gd name="T55" fmla="*/ 87 h 82"/>
                <a:gd name="T56" fmla="*/ 376 w 86"/>
                <a:gd name="T57" fmla="*/ 66 h 82"/>
                <a:gd name="T58" fmla="*/ 346 w 86"/>
                <a:gd name="T59" fmla="*/ 32 h 82"/>
                <a:gd name="T60" fmla="*/ 311 w 86"/>
                <a:gd name="T61" fmla="*/ 12 h 82"/>
                <a:gd name="T62" fmla="*/ 265 w 86"/>
                <a:gd name="T63" fmla="*/ 0 h 82"/>
                <a:gd name="T64" fmla="*/ 219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0" y="80"/>
                  </a:lnTo>
                  <a:lnTo>
                    <a:pt x="67" y="75"/>
                  </a:lnTo>
                  <a:lnTo>
                    <a:pt x="73" y="71"/>
                  </a:lnTo>
                  <a:lnTo>
                    <a:pt x="80" y="65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6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8" name="Shape 2113"/>
            <p:cNvSpPr>
              <a:spLocks noChangeAspect="1"/>
            </p:cNvSpPr>
            <p:nvPr/>
          </p:nvSpPr>
          <p:spPr bwMode="auto">
            <a:xfrm>
              <a:off x="3201" y="2401"/>
              <a:ext cx="113" cy="108"/>
            </a:xfrm>
            <a:custGeom>
              <a:avLst/>
              <a:gdLst>
                <a:gd name="T0" fmla="*/ 219 w 86"/>
                <a:gd name="T1" fmla="*/ 0 h 82"/>
                <a:gd name="T2" fmla="*/ 176 w 86"/>
                <a:gd name="T3" fmla="*/ 0 h 82"/>
                <a:gd name="T4" fmla="*/ 134 w 86"/>
                <a:gd name="T5" fmla="*/ 12 h 82"/>
                <a:gd name="T6" fmla="*/ 99 w 86"/>
                <a:gd name="T7" fmla="*/ 32 h 82"/>
                <a:gd name="T8" fmla="*/ 66 w 86"/>
                <a:gd name="T9" fmla="*/ 66 h 82"/>
                <a:gd name="T10" fmla="*/ 42 w 86"/>
                <a:gd name="T11" fmla="*/ 87 h 82"/>
                <a:gd name="T12" fmla="*/ 21 w 86"/>
                <a:gd name="T13" fmla="*/ 136 h 82"/>
                <a:gd name="T14" fmla="*/ 12 w 86"/>
                <a:gd name="T15" fmla="*/ 165 h 82"/>
                <a:gd name="T16" fmla="*/ 0 w 86"/>
                <a:gd name="T17" fmla="*/ 215 h 82"/>
                <a:gd name="T18" fmla="*/ 12 w 86"/>
                <a:gd name="T19" fmla="*/ 258 h 82"/>
                <a:gd name="T20" fmla="*/ 21 w 86"/>
                <a:gd name="T21" fmla="*/ 302 h 82"/>
                <a:gd name="T22" fmla="*/ 42 w 86"/>
                <a:gd name="T23" fmla="*/ 340 h 82"/>
                <a:gd name="T24" fmla="*/ 66 w 86"/>
                <a:gd name="T25" fmla="*/ 373 h 82"/>
                <a:gd name="T26" fmla="*/ 99 w 86"/>
                <a:gd name="T27" fmla="*/ 390 h 82"/>
                <a:gd name="T28" fmla="*/ 134 w 86"/>
                <a:gd name="T29" fmla="*/ 416 h 82"/>
                <a:gd name="T30" fmla="*/ 176 w 86"/>
                <a:gd name="T31" fmla="*/ 427 h 82"/>
                <a:gd name="T32" fmla="*/ 219 w 86"/>
                <a:gd name="T33" fmla="*/ 427 h 82"/>
                <a:gd name="T34" fmla="*/ 265 w 86"/>
                <a:gd name="T35" fmla="*/ 427 h 82"/>
                <a:gd name="T36" fmla="*/ 311 w 86"/>
                <a:gd name="T37" fmla="*/ 416 h 82"/>
                <a:gd name="T38" fmla="*/ 346 w 86"/>
                <a:gd name="T39" fmla="*/ 390 h 82"/>
                <a:gd name="T40" fmla="*/ 376 w 86"/>
                <a:gd name="T41" fmla="*/ 373 h 82"/>
                <a:gd name="T42" fmla="*/ 411 w 86"/>
                <a:gd name="T43" fmla="*/ 340 h 82"/>
                <a:gd name="T44" fmla="*/ 424 w 86"/>
                <a:gd name="T45" fmla="*/ 302 h 82"/>
                <a:gd name="T46" fmla="*/ 434 w 86"/>
                <a:gd name="T47" fmla="*/ 258 h 82"/>
                <a:gd name="T48" fmla="*/ 440 w 86"/>
                <a:gd name="T49" fmla="*/ 215 h 82"/>
                <a:gd name="T50" fmla="*/ 434 w 86"/>
                <a:gd name="T51" fmla="*/ 165 h 82"/>
                <a:gd name="T52" fmla="*/ 424 w 86"/>
                <a:gd name="T53" fmla="*/ 136 h 82"/>
                <a:gd name="T54" fmla="*/ 411 w 86"/>
                <a:gd name="T55" fmla="*/ 87 h 82"/>
                <a:gd name="T56" fmla="*/ 376 w 86"/>
                <a:gd name="T57" fmla="*/ 66 h 82"/>
                <a:gd name="T58" fmla="*/ 346 w 86"/>
                <a:gd name="T59" fmla="*/ 32 h 82"/>
                <a:gd name="T60" fmla="*/ 311 w 86"/>
                <a:gd name="T61" fmla="*/ 12 h 82"/>
                <a:gd name="T62" fmla="*/ 265 w 86"/>
                <a:gd name="T63" fmla="*/ 0 h 82"/>
                <a:gd name="T64" fmla="*/ 219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0" y="80"/>
                  </a:lnTo>
                  <a:lnTo>
                    <a:pt x="67" y="75"/>
                  </a:lnTo>
                  <a:lnTo>
                    <a:pt x="73" y="71"/>
                  </a:lnTo>
                  <a:lnTo>
                    <a:pt x="80" y="65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6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99" name="Shape 2114"/>
            <p:cNvSpPr>
              <a:spLocks noChangeAspect="1"/>
            </p:cNvSpPr>
            <p:nvPr/>
          </p:nvSpPr>
          <p:spPr bwMode="auto">
            <a:xfrm>
              <a:off x="3357" y="214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87 w 84"/>
                <a:gd name="T7" fmla="*/ 49 h 86"/>
                <a:gd name="T8" fmla="*/ 50 w 84"/>
                <a:gd name="T9" fmla="*/ 66 h 86"/>
                <a:gd name="T10" fmla="*/ 34 w 84"/>
                <a:gd name="T11" fmla="*/ 99 h 86"/>
                <a:gd name="T12" fmla="*/ 12 w 84"/>
                <a:gd name="T13" fmla="*/ 134 h 86"/>
                <a:gd name="T14" fmla="*/ 0 w 84"/>
                <a:gd name="T15" fmla="*/ 180 h 86"/>
                <a:gd name="T16" fmla="*/ 0 w 84"/>
                <a:gd name="T17" fmla="*/ 219 h 86"/>
                <a:gd name="T18" fmla="*/ 0 w 84"/>
                <a:gd name="T19" fmla="*/ 265 h 86"/>
                <a:gd name="T20" fmla="*/ 12 w 84"/>
                <a:gd name="T21" fmla="*/ 313 h 86"/>
                <a:gd name="T22" fmla="*/ 34 w 84"/>
                <a:gd name="T23" fmla="*/ 346 h 86"/>
                <a:gd name="T24" fmla="*/ 50 w 84"/>
                <a:gd name="T25" fmla="*/ 376 h 86"/>
                <a:gd name="T26" fmla="*/ 87 w 84"/>
                <a:gd name="T27" fmla="*/ 411 h 86"/>
                <a:gd name="T28" fmla="*/ 136 w 84"/>
                <a:gd name="T29" fmla="*/ 424 h 86"/>
                <a:gd name="T30" fmla="*/ 170 w 84"/>
                <a:gd name="T31" fmla="*/ 434 h 86"/>
                <a:gd name="T32" fmla="*/ 217 w 84"/>
                <a:gd name="T33" fmla="*/ 440 h 86"/>
                <a:gd name="T34" fmla="*/ 264 w 84"/>
                <a:gd name="T35" fmla="*/ 434 h 86"/>
                <a:gd name="T36" fmla="*/ 311 w 84"/>
                <a:gd name="T37" fmla="*/ 424 h 86"/>
                <a:gd name="T38" fmla="*/ 349 w 84"/>
                <a:gd name="T39" fmla="*/ 411 h 86"/>
                <a:gd name="T40" fmla="*/ 379 w 84"/>
                <a:gd name="T41" fmla="*/ 376 h 86"/>
                <a:gd name="T42" fmla="*/ 415 w 84"/>
                <a:gd name="T43" fmla="*/ 346 h 86"/>
                <a:gd name="T44" fmla="*/ 426 w 84"/>
                <a:gd name="T45" fmla="*/ 313 h 86"/>
                <a:gd name="T46" fmla="*/ 447 w 84"/>
                <a:gd name="T47" fmla="*/ 265 h 86"/>
                <a:gd name="T48" fmla="*/ 447 w 84"/>
                <a:gd name="T49" fmla="*/ 219 h 86"/>
                <a:gd name="T50" fmla="*/ 447 w 84"/>
                <a:gd name="T51" fmla="*/ 180 h 86"/>
                <a:gd name="T52" fmla="*/ 426 w 84"/>
                <a:gd name="T53" fmla="*/ 134 h 86"/>
                <a:gd name="T54" fmla="*/ 415 w 84"/>
                <a:gd name="T55" fmla="*/ 99 h 86"/>
                <a:gd name="T56" fmla="*/ 379 w 84"/>
                <a:gd name="T57" fmla="*/ 66 h 86"/>
                <a:gd name="T58" fmla="*/ 349 w 84"/>
                <a:gd name="T59" fmla="*/ 49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6" y="67"/>
                  </a:lnTo>
                  <a:lnTo>
                    <a:pt x="10" y="73"/>
                  </a:lnTo>
                  <a:lnTo>
                    <a:pt x="17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6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3"/>
                  </a:lnTo>
                  <a:lnTo>
                    <a:pt x="78" y="67"/>
                  </a:lnTo>
                  <a:lnTo>
                    <a:pt x="80" y="61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0" name="Shape 2115"/>
            <p:cNvSpPr>
              <a:spLocks noChangeAspect="1"/>
            </p:cNvSpPr>
            <p:nvPr/>
          </p:nvSpPr>
          <p:spPr bwMode="auto">
            <a:xfrm>
              <a:off x="3357" y="214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87 w 84"/>
                <a:gd name="T7" fmla="*/ 49 h 86"/>
                <a:gd name="T8" fmla="*/ 50 w 84"/>
                <a:gd name="T9" fmla="*/ 66 h 86"/>
                <a:gd name="T10" fmla="*/ 34 w 84"/>
                <a:gd name="T11" fmla="*/ 99 h 86"/>
                <a:gd name="T12" fmla="*/ 12 w 84"/>
                <a:gd name="T13" fmla="*/ 134 h 86"/>
                <a:gd name="T14" fmla="*/ 0 w 84"/>
                <a:gd name="T15" fmla="*/ 180 h 86"/>
                <a:gd name="T16" fmla="*/ 0 w 84"/>
                <a:gd name="T17" fmla="*/ 219 h 86"/>
                <a:gd name="T18" fmla="*/ 0 w 84"/>
                <a:gd name="T19" fmla="*/ 265 h 86"/>
                <a:gd name="T20" fmla="*/ 12 w 84"/>
                <a:gd name="T21" fmla="*/ 313 h 86"/>
                <a:gd name="T22" fmla="*/ 34 w 84"/>
                <a:gd name="T23" fmla="*/ 346 h 86"/>
                <a:gd name="T24" fmla="*/ 50 w 84"/>
                <a:gd name="T25" fmla="*/ 376 h 86"/>
                <a:gd name="T26" fmla="*/ 87 w 84"/>
                <a:gd name="T27" fmla="*/ 411 h 86"/>
                <a:gd name="T28" fmla="*/ 136 w 84"/>
                <a:gd name="T29" fmla="*/ 424 h 86"/>
                <a:gd name="T30" fmla="*/ 170 w 84"/>
                <a:gd name="T31" fmla="*/ 434 h 86"/>
                <a:gd name="T32" fmla="*/ 217 w 84"/>
                <a:gd name="T33" fmla="*/ 440 h 86"/>
                <a:gd name="T34" fmla="*/ 264 w 84"/>
                <a:gd name="T35" fmla="*/ 434 h 86"/>
                <a:gd name="T36" fmla="*/ 311 w 84"/>
                <a:gd name="T37" fmla="*/ 424 h 86"/>
                <a:gd name="T38" fmla="*/ 349 w 84"/>
                <a:gd name="T39" fmla="*/ 411 h 86"/>
                <a:gd name="T40" fmla="*/ 379 w 84"/>
                <a:gd name="T41" fmla="*/ 376 h 86"/>
                <a:gd name="T42" fmla="*/ 415 w 84"/>
                <a:gd name="T43" fmla="*/ 346 h 86"/>
                <a:gd name="T44" fmla="*/ 426 w 84"/>
                <a:gd name="T45" fmla="*/ 313 h 86"/>
                <a:gd name="T46" fmla="*/ 447 w 84"/>
                <a:gd name="T47" fmla="*/ 265 h 86"/>
                <a:gd name="T48" fmla="*/ 447 w 84"/>
                <a:gd name="T49" fmla="*/ 219 h 86"/>
                <a:gd name="T50" fmla="*/ 447 w 84"/>
                <a:gd name="T51" fmla="*/ 180 h 86"/>
                <a:gd name="T52" fmla="*/ 426 w 84"/>
                <a:gd name="T53" fmla="*/ 134 h 86"/>
                <a:gd name="T54" fmla="*/ 415 w 84"/>
                <a:gd name="T55" fmla="*/ 99 h 86"/>
                <a:gd name="T56" fmla="*/ 379 w 84"/>
                <a:gd name="T57" fmla="*/ 66 h 86"/>
                <a:gd name="T58" fmla="*/ 349 w 84"/>
                <a:gd name="T59" fmla="*/ 49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6" y="67"/>
                  </a:lnTo>
                  <a:lnTo>
                    <a:pt x="10" y="73"/>
                  </a:lnTo>
                  <a:lnTo>
                    <a:pt x="17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6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3"/>
                  </a:lnTo>
                  <a:lnTo>
                    <a:pt x="78" y="67"/>
                  </a:lnTo>
                  <a:lnTo>
                    <a:pt x="80" y="61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1" name="Shape 2116"/>
            <p:cNvSpPr>
              <a:spLocks noChangeAspect="1"/>
            </p:cNvSpPr>
            <p:nvPr/>
          </p:nvSpPr>
          <p:spPr bwMode="auto">
            <a:xfrm>
              <a:off x="3055" y="2111"/>
              <a:ext cx="114" cy="107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5 h 82"/>
                <a:gd name="T8" fmla="*/ 66 w 87"/>
                <a:gd name="T9" fmla="*/ 51 h 82"/>
                <a:gd name="T10" fmla="*/ 48 w 87"/>
                <a:gd name="T11" fmla="*/ 85 h 82"/>
                <a:gd name="T12" fmla="*/ 28 w 87"/>
                <a:gd name="T13" fmla="*/ 127 h 82"/>
                <a:gd name="T14" fmla="*/ 12 w 87"/>
                <a:gd name="T15" fmla="*/ 162 h 82"/>
                <a:gd name="T16" fmla="*/ 0 w 87"/>
                <a:gd name="T17" fmla="*/ 202 h 82"/>
                <a:gd name="T18" fmla="*/ 12 w 87"/>
                <a:gd name="T19" fmla="*/ 247 h 82"/>
                <a:gd name="T20" fmla="*/ 28 w 87"/>
                <a:gd name="T21" fmla="*/ 290 h 82"/>
                <a:gd name="T22" fmla="*/ 48 w 87"/>
                <a:gd name="T23" fmla="*/ 322 h 82"/>
                <a:gd name="T24" fmla="*/ 66 w 87"/>
                <a:gd name="T25" fmla="*/ 356 h 82"/>
                <a:gd name="T26" fmla="*/ 101 w 87"/>
                <a:gd name="T27" fmla="*/ 373 h 82"/>
                <a:gd name="T28" fmla="*/ 132 w 87"/>
                <a:gd name="T29" fmla="*/ 393 h 82"/>
                <a:gd name="T30" fmla="*/ 178 w 87"/>
                <a:gd name="T31" fmla="*/ 407 h 82"/>
                <a:gd name="T32" fmla="*/ 216 w 87"/>
                <a:gd name="T33" fmla="*/ 407 h 82"/>
                <a:gd name="T34" fmla="*/ 262 w 87"/>
                <a:gd name="T35" fmla="*/ 407 h 82"/>
                <a:gd name="T36" fmla="*/ 311 w 87"/>
                <a:gd name="T37" fmla="*/ 393 h 82"/>
                <a:gd name="T38" fmla="*/ 339 w 87"/>
                <a:gd name="T39" fmla="*/ 373 h 82"/>
                <a:gd name="T40" fmla="*/ 375 w 87"/>
                <a:gd name="T41" fmla="*/ 356 h 82"/>
                <a:gd name="T42" fmla="*/ 408 w 87"/>
                <a:gd name="T43" fmla="*/ 322 h 82"/>
                <a:gd name="T44" fmla="*/ 411 w 87"/>
                <a:gd name="T45" fmla="*/ 290 h 82"/>
                <a:gd name="T46" fmla="*/ 427 w 87"/>
                <a:gd name="T47" fmla="*/ 247 h 82"/>
                <a:gd name="T48" fmla="*/ 439 w 87"/>
                <a:gd name="T49" fmla="*/ 202 h 82"/>
                <a:gd name="T50" fmla="*/ 427 w 87"/>
                <a:gd name="T51" fmla="*/ 162 h 82"/>
                <a:gd name="T52" fmla="*/ 411 w 87"/>
                <a:gd name="T53" fmla="*/ 127 h 82"/>
                <a:gd name="T54" fmla="*/ 408 w 87"/>
                <a:gd name="T55" fmla="*/ 85 h 82"/>
                <a:gd name="T56" fmla="*/ 375 w 87"/>
                <a:gd name="T57" fmla="*/ 51 h 82"/>
                <a:gd name="T58" fmla="*/ 339 w 87"/>
                <a:gd name="T59" fmla="*/ 35 h 82"/>
                <a:gd name="T60" fmla="*/ 311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20" y="76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6"/>
                  </a:lnTo>
                  <a:lnTo>
                    <a:pt x="74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2" name="Shape 2117"/>
            <p:cNvSpPr>
              <a:spLocks noChangeAspect="1"/>
            </p:cNvSpPr>
            <p:nvPr/>
          </p:nvSpPr>
          <p:spPr bwMode="auto">
            <a:xfrm>
              <a:off x="3055" y="2111"/>
              <a:ext cx="114" cy="107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5 h 82"/>
                <a:gd name="T8" fmla="*/ 66 w 87"/>
                <a:gd name="T9" fmla="*/ 51 h 82"/>
                <a:gd name="T10" fmla="*/ 48 w 87"/>
                <a:gd name="T11" fmla="*/ 85 h 82"/>
                <a:gd name="T12" fmla="*/ 28 w 87"/>
                <a:gd name="T13" fmla="*/ 127 h 82"/>
                <a:gd name="T14" fmla="*/ 12 w 87"/>
                <a:gd name="T15" fmla="*/ 162 h 82"/>
                <a:gd name="T16" fmla="*/ 0 w 87"/>
                <a:gd name="T17" fmla="*/ 202 h 82"/>
                <a:gd name="T18" fmla="*/ 12 w 87"/>
                <a:gd name="T19" fmla="*/ 247 h 82"/>
                <a:gd name="T20" fmla="*/ 28 w 87"/>
                <a:gd name="T21" fmla="*/ 290 h 82"/>
                <a:gd name="T22" fmla="*/ 48 w 87"/>
                <a:gd name="T23" fmla="*/ 322 h 82"/>
                <a:gd name="T24" fmla="*/ 66 w 87"/>
                <a:gd name="T25" fmla="*/ 356 h 82"/>
                <a:gd name="T26" fmla="*/ 101 w 87"/>
                <a:gd name="T27" fmla="*/ 373 h 82"/>
                <a:gd name="T28" fmla="*/ 132 w 87"/>
                <a:gd name="T29" fmla="*/ 393 h 82"/>
                <a:gd name="T30" fmla="*/ 178 w 87"/>
                <a:gd name="T31" fmla="*/ 407 h 82"/>
                <a:gd name="T32" fmla="*/ 216 w 87"/>
                <a:gd name="T33" fmla="*/ 407 h 82"/>
                <a:gd name="T34" fmla="*/ 262 w 87"/>
                <a:gd name="T35" fmla="*/ 407 h 82"/>
                <a:gd name="T36" fmla="*/ 311 w 87"/>
                <a:gd name="T37" fmla="*/ 393 h 82"/>
                <a:gd name="T38" fmla="*/ 339 w 87"/>
                <a:gd name="T39" fmla="*/ 373 h 82"/>
                <a:gd name="T40" fmla="*/ 375 w 87"/>
                <a:gd name="T41" fmla="*/ 356 h 82"/>
                <a:gd name="T42" fmla="*/ 408 w 87"/>
                <a:gd name="T43" fmla="*/ 322 h 82"/>
                <a:gd name="T44" fmla="*/ 411 w 87"/>
                <a:gd name="T45" fmla="*/ 290 h 82"/>
                <a:gd name="T46" fmla="*/ 427 w 87"/>
                <a:gd name="T47" fmla="*/ 247 h 82"/>
                <a:gd name="T48" fmla="*/ 439 w 87"/>
                <a:gd name="T49" fmla="*/ 202 h 82"/>
                <a:gd name="T50" fmla="*/ 427 w 87"/>
                <a:gd name="T51" fmla="*/ 162 h 82"/>
                <a:gd name="T52" fmla="*/ 411 w 87"/>
                <a:gd name="T53" fmla="*/ 127 h 82"/>
                <a:gd name="T54" fmla="*/ 408 w 87"/>
                <a:gd name="T55" fmla="*/ 85 h 82"/>
                <a:gd name="T56" fmla="*/ 375 w 87"/>
                <a:gd name="T57" fmla="*/ 51 h 82"/>
                <a:gd name="T58" fmla="*/ 339 w 87"/>
                <a:gd name="T59" fmla="*/ 35 h 82"/>
                <a:gd name="T60" fmla="*/ 311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20" y="76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6"/>
                  </a:lnTo>
                  <a:lnTo>
                    <a:pt x="74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3" name="Shape 2118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4" name="Shape 2119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5" name="Shape 2120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6" name="Shape 2121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7" name="Shape 2122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8" name="Shape 2123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09" name="Shape 2124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0" name="Shape 2125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1" name="Shape 2126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2" name="Shape 2127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3" name="Shape 2128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4" name="Shape 2129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5" name="Shape 2130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6" name="Shape 2131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7" name="Shape 2132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8" name="Shape 2133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19" name="Shape 2134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0" name="Shape 2135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1" name="Shape 2136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2" name="Shape 2137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3" name="Shape 2138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1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1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4" name="Shape 2139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1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1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5" name="Shape 2140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6" name="Shape 2141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7" name="Shape 2142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8" name="Shape 2143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29" name="Shape 2144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0" name="Shape 2145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1" name="Shape 2146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6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6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2" name="Shape 2147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6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6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3" name="Shape 2148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1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1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4" name="Shape 2149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1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1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5" name="Shape 2150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6" name="Shape 2151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7" name="Shape 2152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8" name="Shape 2153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39" name="Shape 2154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0" name="Shape 2155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1" name="Shape 2156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2" name="Shape 2157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3" name="Shape 2158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4" name="Shape 2159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5" name="Shape 2160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6" name="Shape 2161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7" name="Shape 2162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8" name="Shape 2163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49" name="Shape 2164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0" name="Shape 2165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1" name="Shape 2166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2" name="Shape 2167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3" name="Shape 2168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1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1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4" name="Shape 2169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1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1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5" name="Shape 2170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6" name="Shape 2171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7" name="Shape 2172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8" name="Shape 2173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59" name="Shape 2174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0" name="Shape 2175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1" name="Shape 2176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6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6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2" name="Shape 2177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6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6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3" name="Shape 2178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1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1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4" name="Shape 2179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1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1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5" name="Shape 2180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6" name="Shape 2181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7" name="Shape 2182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8" name="Shape 2183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69" name="Shape 2184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0" name="Shape 2185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1" name="Shape 2186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2" name="Shape 2187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3" name="Shape 2188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4" name="Shape 2189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5" name="Shape 2190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6" name="Shape 2191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7" name="Shape 2192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30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30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8" name="Shape 2193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30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30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79" name="Shape 2194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5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5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0" name="Shape 2195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5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5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1" name="Shape 2196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2" name="Shape 2197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3" name="Shape 2198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1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1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4" name="Shape 2199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1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1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5" name="Shape 2200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6" name="Shape 2201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7" name="Shape 2202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8" name="Shape 2203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89" name="Shape 2204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0" name="Shape 2205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1" name="Shape 2206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6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6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2" name="Shape 2207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6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6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3" name="Shape 2208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4" name="Shape 2209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5" name="Shape 2210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2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2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6" name="Shape 2211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2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2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7" name="Shape 2212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8" name="Shape 2213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899" name="Shape 2214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0" name="Shape 2215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1" name="Shape 2216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2" name="Shape 2217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3" name="Shape 2218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4" name="Shape 2219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5" name="Shape 2220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6" name="Shape 2221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7" name="Shape 2222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30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30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8" name="Shape 2223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30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30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09" name="Shape 2224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5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5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0" name="Shape 2225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5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5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1" name="Shape 2226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2" name="Shape 2227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3" name="Shape 2228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1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1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4" name="Shape 2229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1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1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5" name="Shape 2230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6" name="Shape 2231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7" name="Shape 2232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8" name="Shape 2233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19" name="Shape 2234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0" name="Shape 2235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1" name="Shape 2236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6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6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2" name="Shape 2237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6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6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3" name="Shape 2238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4" name="Shape 2239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5" name="Shape 2240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2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2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6" name="Shape 2241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2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2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7" name="Shape 2242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8" name="Shape 2243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29" name="Shape 2244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0" name="Shape 2245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1" name="Shape 2246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2" name="Shape 2247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3" name="Shape 2248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4" name="Shape 2249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5" name="Shape 2250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6" name="Shape 2251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7" name="Shape 2252"/>
            <p:cNvSpPr>
              <a:spLocks noChangeAspect="1" noEditPoints="1"/>
            </p:cNvSpPr>
            <p:nvPr/>
          </p:nvSpPr>
          <p:spPr bwMode="auto">
            <a:xfrm>
              <a:off x="1597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12 w 173"/>
                <a:gd name="T3" fmla="*/ 140 h 72"/>
                <a:gd name="T4" fmla="*/ 712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12 w 173"/>
                <a:gd name="T11" fmla="*/ 183 h 72"/>
                <a:gd name="T12" fmla="*/ 528 w 173"/>
                <a:gd name="T13" fmla="*/ 0 h 72"/>
                <a:gd name="T14" fmla="*/ 905 w 173"/>
                <a:gd name="T15" fmla="*/ 183 h 72"/>
                <a:gd name="T16" fmla="*/ 528 w 173"/>
                <a:gd name="T17" fmla="*/ 358 h 72"/>
                <a:gd name="T18" fmla="*/ 712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6" y="28"/>
                  </a:lnTo>
                  <a:lnTo>
                    <a:pt x="136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6" y="37"/>
                  </a:moveTo>
                  <a:lnTo>
                    <a:pt x="101" y="0"/>
                  </a:lnTo>
                  <a:lnTo>
                    <a:pt x="173" y="37"/>
                  </a:lnTo>
                  <a:lnTo>
                    <a:pt x="101" y="72"/>
                  </a:lnTo>
                  <a:lnTo>
                    <a:pt x="136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8" name="Shape 2253"/>
            <p:cNvSpPr>
              <a:spLocks noChangeAspect="1" noEditPoints="1"/>
            </p:cNvSpPr>
            <p:nvPr/>
          </p:nvSpPr>
          <p:spPr bwMode="auto">
            <a:xfrm>
              <a:off x="2622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27 w 173"/>
                <a:gd name="T3" fmla="*/ 140 h 72"/>
                <a:gd name="T4" fmla="*/ 727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27 w 173"/>
                <a:gd name="T11" fmla="*/ 183 h 72"/>
                <a:gd name="T12" fmla="*/ 534 w 173"/>
                <a:gd name="T13" fmla="*/ 0 h 72"/>
                <a:gd name="T14" fmla="*/ 905 w 173"/>
                <a:gd name="T15" fmla="*/ 183 h 72"/>
                <a:gd name="T16" fmla="*/ 534 w 173"/>
                <a:gd name="T17" fmla="*/ 358 h 72"/>
                <a:gd name="T18" fmla="*/ 727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9" y="28"/>
                  </a:lnTo>
                  <a:lnTo>
                    <a:pt x="139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9" y="37"/>
                  </a:moveTo>
                  <a:lnTo>
                    <a:pt x="102" y="0"/>
                  </a:lnTo>
                  <a:lnTo>
                    <a:pt x="173" y="37"/>
                  </a:lnTo>
                  <a:lnTo>
                    <a:pt x="102" y="72"/>
                  </a:lnTo>
                  <a:lnTo>
                    <a:pt x="139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39" name="Shape 2254"/>
            <p:cNvSpPr>
              <a:spLocks noChangeAspect="1" noEditPoints="1"/>
            </p:cNvSpPr>
            <p:nvPr/>
          </p:nvSpPr>
          <p:spPr bwMode="auto">
            <a:xfrm>
              <a:off x="3761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27 w 173"/>
                <a:gd name="T3" fmla="*/ 140 h 72"/>
                <a:gd name="T4" fmla="*/ 727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27 w 173"/>
                <a:gd name="T11" fmla="*/ 183 h 72"/>
                <a:gd name="T12" fmla="*/ 534 w 173"/>
                <a:gd name="T13" fmla="*/ 0 h 72"/>
                <a:gd name="T14" fmla="*/ 905 w 173"/>
                <a:gd name="T15" fmla="*/ 183 h 72"/>
                <a:gd name="T16" fmla="*/ 534 w 173"/>
                <a:gd name="T17" fmla="*/ 358 h 72"/>
                <a:gd name="T18" fmla="*/ 727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9" y="28"/>
                  </a:lnTo>
                  <a:lnTo>
                    <a:pt x="139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9" y="37"/>
                  </a:moveTo>
                  <a:lnTo>
                    <a:pt x="102" y="0"/>
                  </a:lnTo>
                  <a:lnTo>
                    <a:pt x="173" y="37"/>
                  </a:lnTo>
                  <a:lnTo>
                    <a:pt x="102" y="72"/>
                  </a:lnTo>
                  <a:lnTo>
                    <a:pt x="139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940" name="Rectangle 2255"/>
            <p:cNvSpPr>
              <a:spLocks noChangeAspect="1" noChangeArrowheads="1"/>
            </p:cNvSpPr>
            <p:nvPr/>
          </p:nvSpPr>
          <p:spPr bwMode="auto">
            <a:xfrm>
              <a:off x="1299" y="2581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</a:p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  <a:endParaRPr lang="en-GB"/>
            </a:p>
          </p:txBody>
        </p:sp>
        <p:sp>
          <p:nvSpPr>
            <p:cNvPr id="32941" name="Rectangle 2256"/>
            <p:cNvSpPr>
              <a:spLocks noChangeAspect="1" noChangeArrowheads="1"/>
            </p:cNvSpPr>
            <p:nvPr/>
          </p:nvSpPr>
          <p:spPr bwMode="auto">
            <a:xfrm>
              <a:off x="2328" y="2581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=2</a:t>
              </a:r>
            </a:p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=2</a:t>
              </a:r>
              <a:endParaRPr lang="en-GB"/>
            </a:p>
          </p:txBody>
        </p:sp>
        <p:sp>
          <p:nvSpPr>
            <p:cNvPr id="32942" name="Rectangle 2257"/>
            <p:cNvSpPr>
              <a:spLocks noChangeAspect="1" noChangeArrowheads="1"/>
            </p:cNvSpPr>
            <p:nvPr/>
          </p:nvSpPr>
          <p:spPr bwMode="auto">
            <a:xfrm>
              <a:off x="3486" y="2588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=4</a:t>
              </a:r>
            </a:p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=3</a:t>
              </a:r>
              <a:endParaRPr lang="en-GB"/>
            </a:p>
          </p:txBody>
        </p:sp>
        <p:sp>
          <p:nvSpPr>
            <p:cNvPr id="32943" name="Rectangle 2258"/>
            <p:cNvSpPr>
              <a:spLocks noChangeAspect="1" noChangeArrowheads="1"/>
            </p:cNvSpPr>
            <p:nvPr/>
          </p:nvSpPr>
          <p:spPr bwMode="auto">
            <a:xfrm>
              <a:off x="4491" y="2588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=8</a:t>
              </a:r>
            </a:p>
            <a:p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=4</a:t>
              </a:r>
              <a:endParaRPr lang="en-GB"/>
            </a:p>
          </p:txBody>
        </p:sp>
      </p:grpSp>
      <p:sp>
        <p:nvSpPr>
          <p:cNvPr id="32771" name="Rectangle 2086"/>
          <p:cNvSpPr>
            <a:spLocks noChangeArrowheads="1"/>
          </p:cNvSpPr>
          <p:nvPr/>
        </p:nvSpPr>
        <p:spPr bwMode="auto">
          <a:xfrm>
            <a:off x="539750" y="4149725"/>
            <a:ext cx="7996238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 i="1" dirty="0"/>
              <a:t> Basic reproduction number R</a:t>
            </a:r>
            <a:r>
              <a:rPr lang="en-GB" sz="2000" i="1" baseline="-25000" dirty="0"/>
              <a:t>0</a:t>
            </a:r>
            <a:r>
              <a:rPr lang="en-GB" sz="2000" i="1" dirty="0"/>
              <a:t>: </a:t>
            </a:r>
            <a:r>
              <a:rPr lang="en-GB" dirty="0"/>
              <a:t>number of secondary infections caused by one primary case in a completely susceptible population.</a:t>
            </a:r>
            <a:endParaRPr lang="en-GB" sz="2000" i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 i="1" dirty="0"/>
              <a:t> Effective reproduction number </a:t>
            </a:r>
            <a:r>
              <a:rPr lang="en-GB" sz="2000" i="1" dirty="0" err="1"/>
              <a:t>R</a:t>
            </a:r>
            <a:r>
              <a:rPr lang="en-GB" sz="2000" i="1" baseline="-25000" dirty="0" err="1"/>
              <a:t>t</a:t>
            </a:r>
            <a:r>
              <a:rPr lang="en-GB" sz="2000" i="1" dirty="0"/>
              <a:t>:</a:t>
            </a:r>
            <a:r>
              <a:rPr lang="en-GB" sz="2000" dirty="0"/>
              <a:t> number of secondary infections caused by one primary case at time 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000" dirty="0"/>
              <a:t> Epidemic “under control” for </a:t>
            </a:r>
            <a:r>
              <a:rPr lang="en-GB" sz="2000" dirty="0" err="1"/>
              <a:t>R</a:t>
            </a:r>
            <a:r>
              <a:rPr lang="en-GB" sz="2000" baseline="-25000" dirty="0" err="1"/>
              <a:t>t</a:t>
            </a:r>
            <a:r>
              <a:rPr lang="en-GB" sz="2000" dirty="0"/>
              <a:t>&lt;1.</a:t>
            </a:r>
          </a:p>
        </p:txBody>
      </p:sp>
      <p:sp>
        <p:nvSpPr>
          <p:cNvPr id="32772" name="TextBox 2087"/>
          <p:cNvSpPr txBox="1">
            <a:spLocks noChangeArrowheads="1"/>
          </p:cNvSpPr>
          <p:nvPr/>
        </p:nvSpPr>
        <p:spPr bwMode="auto">
          <a:xfrm>
            <a:off x="971550" y="317500"/>
            <a:ext cx="716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Reproduction number R of an epidemic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4149725"/>
            <a:ext cx="44989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3072"/>
          <p:cNvSpPr txBox="1">
            <a:spLocks noChangeArrowheads="1"/>
          </p:cNvSpPr>
          <p:nvPr/>
        </p:nvSpPr>
        <p:spPr bwMode="auto">
          <a:xfrm>
            <a:off x="1692275" y="188913"/>
            <a:ext cx="70564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Monitoring R in an outbreak </a:t>
            </a:r>
            <a:r>
              <a:rPr lang="en-GB" sz="2000" b="1">
                <a:solidFill>
                  <a:srgbClr val="0033CC"/>
                </a:solidFill>
              </a:rPr>
              <a:t>Inferring Who-Infected-Whom [Wallinga and Teunis, AJE, 2004]</a:t>
            </a:r>
          </a:p>
        </p:txBody>
      </p:sp>
      <p:sp>
        <p:nvSpPr>
          <p:cNvPr id="33796" name="TextBox 3073"/>
          <p:cNvSpPr txBox="1">
            <a:spLocks noChangeArrowheads="1"/>
          </p:cNvSpPr>
          <p:nvPr/>
        </p:nvSpPr>
        <p:spPr bwMode="auto">
          <a:xfrm>
            <a:off x="0" y="1196975"/>
            <a:ext cx="6084888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sz="2000"/>
              <a:t> Method used to estimate the trend of R during an outbreak;</a:t>
            </a: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sz="2000"/>
              <a:t> Data: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/>
              <a:t>Epidemic curve:</a:t>
            </a:r>
          </a:p>
          <a:p>
            <a:pPr marL="1143000" lvl="2" indent="-228600">
              <a:spcAft>
                <a:spcPct val="50000"/>
              </a:spcAft>
              <a:buFontTx/>
              <a:buChar char="•"/>
            </a:pPr>
            <a:r>
              <a:rPr lang="en-GB" sz="1600"/>
              <a:t>1…K cases have been observed;</a:t>
            </a:r>
          </a:p>
          <a:p>
            <a:pPr marL="1143000" lvl="2" indent="-228600">
              <a:spcAft>
                <a:spcPct val="50000"/>
              </a:spcAft>
              <a:buFontTx/>
              <a:buChar char="•"/>
            </a:pPr>
            <a:r>
              <a:rPr lang="en-GB" sz="1600"/>
              <a:t>Time of symptoms onset for case k: t</a:t>
            </a:r>
            <a:r>
              <a:rPr lang="en-GB" sz="1600" baseline="-25000"/>
              <a:t>k</a:t>
            </a:r>
            <a:r>
              <a:rPr lang="en-GB" sz="1600"/>
              <a:t> (known).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endParaRPr lang="en-GB"/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/>
              <a:t>Generation time: </a:t>
            </a:r>
            <a:endParaRPr lang="en-GB" sz="1600"/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endParaRPr lang="en-GB" sz="2000"/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6300788" y="1700213"/>
            <a:ext cx="265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>
                <a:latin typeface="Times New Roman" pitchFamily="18" charset="0"/>
              </a:rPr>
              <a:t>Epidemic curve (SARS)</a:t>
            </a:r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2133600"/>
            <a:ext cx="2881312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6804025" y="3933825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Time (days)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 rot="-5400000">
            <a:off x="5349081" y="2796382"/>
            <a:ext cx="1087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Nb. cases</a:t>
            </a:r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6659563" y="2205038"/>
            <a:ext cx="360362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3"/>
          <p:cNvSpPr txBox="1">
            <a:spLocks noChangeArrowheads="1"/>
          </p:cNvSpPr>
          <p:nvPr/>
        </p:nvSpPr>
        <p:spPr bwMode="auto">
          <a:xfrm>
            <a:off x="0" y="4365625"/>
            <a:ext cx="367188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buFontTx/>
              <a:buChar char="•"/>
            </a:pPr>
            <a:r>
              <a:rPr lang="en-GB" sz="1600"/>
              <a:t> Definition: time between symptoms onset of </a:t>
            </a:r>
            <a:r>
              <a:rPr lang="en-GB" sz="1600" i="1"/>
              <a:t>infector</a:t>
            </a:r>
            <a:r>
              <a:rPr lang="en-GB" sz="1600"/>
              <a:t> and symptoms onset of </a:t>
            </a:r>
            <a:r>
              <a:rPr lang="en-GB" sz="1600" i="1"/>
              <a:t>infectee</a:t>
            </a:r>
            <a:r>
              <a:rPr lang="en-GB" sz="1600"/>
              <a:t>;</a:t>
            </a:r>
          </a:p>
          <a:p>
            <a:pPr lvl="2">
              <a:buFontTx/>
              <a:buChar char="•"/>
            </a:pPr>
            <a:endParaRPr lang="en-GB" sz="1600"/>
          </a:p>
          <a:p>
            <a:pPr lvl="2">
              <a:buFontTx/>
              <a:buChar char="•"/>
            </a:pPr>
            <a:r>
              <a:rPr lang="en-GB" sz="1600"/>
              <a:t>The probabilistic distribution of the generation time is known: g(</a:t>
            </a:r>
            <a:r>
              <a:rPr lang="en-GB" sz="1600">
                <a:latin typeface="Symbol" pitchFamily="18" charset="2"/>
              </a:rPr>
              <a:t>t</a:t>
            </a:r>
            <a:r>
              <a:rPr lang="en-GB" sz="1600"/>
              <a:t>)</a:t>
            </a:r>
          </a:p>
          <a:p>
            <a:endParaRPr lang="en-GB" sz="1600"/>
          </a:p>
        </p:txBody>
      </p:sp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5219700" y="5878513"/>
            <a:ext cx="2252663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Generation time (days)</a:t>
            </a:r>
          </a:p>
        </p:txBody>
      </p:sp>
      <p:sp>
        <p:nvSpPr>
          <p:cNvPr id="33804" name="Text Box 15"/>
          <p:cNvSpPr txBox="1">
            <a:spLocks noChangeArrowheads="1"/>
          </p:cNvSpPr>
          <p:nvPr/>
        </p:nvSpPr>
        <p:spPr bwMode="auto">
          <a:xfrm rot="-5400000">
            <a:off x="3259931" y="4814094"/>
            <a:ext cx="10874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Nb. cases</a:t>
            </a:r>
          </a:p>
        </p:txBody>
      </p:sp>
      <p:sp>
        <p:nvSpPr>
          <p:cNvPr id="33805" name="Text Box 16"/>
          <p:cNvSpPr txBox="1">
            <a:spLocks noChangeArrowheads="1"/>
          </p:cNvSpPr>
          <p:nvPr/>
        </p:nvSpPr>
        <p:spPr bwMode="auto">
          <a:xfrm>
            <a:off x="250825" y="6491288"/>
            <a:ext cx="644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Reconstruct the whole transmission tree (who-infected-whom)</a:t>
            </a:r>
          </a:p>
        </p:txBody>
      </p:sp>
      <p:sp>
        <p:nvSpPr>
          <p:cNvPr id="33806" name="Text Box 17"/>
          <p:cNvSpPr txBox="1">
            <a:spLocks noChangeArrowheads="1"/>
          </p:cNvSpPr>
          <p:nvPr/>
        </p:nvSpPr>
        <p:spPr bwMode="auto">
          <a:xfrm>
            <a:off x="7086600" y="61658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[Lipsitch, Science,2003]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072"/>
          <p:cNvSpPr txBox="1">
            <a:spLocks noChangeArrowheads="1"/>
          </p:cNvSpPr>
          <p:nvPr/>
        </p:nvSpPr>
        <p:spPr bwMode="auto">
          <a:xfrm>
            <a:off x="971550" y="188913"/>
            <a:ext cx="7056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Toy example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34819" name="TextBox 3073"/>
          <p:cNvSpPr txBox="1">
            <a:spLocks noChangeArrowheads="1"/>
          </p:cNvSpPr>
          <p:nvPr/>
        </p:nvSpPr>
        <p:spPr bwMode="auto">
          <a:xfrm>
            <a:off x="0" y="1196975"/>
            <a:ext cx="8316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/>
              <a:t> Epidemic curve with 3 cases</a:t>
            </a:r>
          </a:p>
          <a:p>
            <a:endParaRPr lang="en-GB"/>
          </a:p>
        </p:txBody>
      </p:sp>
      <p:pic>
        <p:nvPicPr>
          <p:cNvPr id="34820" name="Picture 18"/>
          <p:cNvPicPr>
            <a:picLocks noChangeAspect="1" noChangeArrowheads="1"/>
          </p:cNvPicPr>
          <p:nvPr/>
        </p:nvPicPr>
        <p:blipFill>
          <a:blip r:embed="rId3" cstate="print"/>
          <a:srcRect r="-238" b="11508"/>
          <a:stretch>
            <a:fillRect/>
          </a:stretch>
        </p:blipFill>
        <p:spPr bwMode="auto">
          <a:xfrm>
            <a:off x="139700" y="4619625"/>
            <a:ext cx="3424238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19"/>
          <p:cNvSpPr>
            <a:spLocks noChangeArrowheads="1"/>
          </p:cNvSpPr>
          <p:nvPr/>
        </p:nvSpPr>
        <p:spPr bwMode="auto">
          <a:xfrm>
            <a:off x="395288" y="4221163"/>
            <a:ext cx="404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Generation time distribution, g(</a:t>
            </a:r>
            <a:r>
              <a:rPr lang="en-GB">
                <a:solidFill>
                  <a:schemeClr val="accent2"/>
                </a:solidFill>
                <a:latin typeface="Symbol" pitchFamily="18" charset="2"/>
              </a:rPr>
              <a:t>t)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4822" name="Text Box 20"/>
          <p:cNvSpPr txBox="1">
            <a:spLocks noChangeArrowheads="1"/>
          </p:cNvSpPr>
          <p:nvPr/>
        </p:nvSpPr>
        <p:spPr bwMode="auto">
          <a:xfrm>
            <a:off x="4356100" y="4221163"/>
            <a:ext cx="4608513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What is R</a:t>
            </a:r>
            <a:r>
              <a:rPr lang="en-GB" sz="1600" baseline="-25000"/>
              <a:t>1</a:t>
            </a:r>
            <a:r>
              <a:rPr lang="en-GB" sz="1600"/>
              <a:t>, number of cases infected by case 1?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600"/>
              <a:t> Need to compute probabilities:</a:t>
            </a:r>
          </a:p>
          <a:p>
            <a:pPr>
              <a:spcBef>
                <a:spcPct val="50000"/>
              </a:spcBef>
            </a:pPr>
            <a:r>
              <a:rPr lang="en-GB" sz="1600"/>
              <a:t>	- p</a:t>
            </a:r>
            <a:r>
              <a:rPr lang="en-GB" sz="1600" baseline="-25000"/>
              <a:t>12</a:t>
            </a:r>
            <a:r>
              <a:rPr lang="en-GB" sz="1600"/>
              <a:t>: case 1 infected case 2;</a:t>
            </a:r>
          </a:p>
          <a:p>
            <a:pPr>
              <a:spcBef>
                <a:spcPct val="50000"/>
              </a:spcBef>
            </a:pPr>
            <a:r>
              <a:rPr lang="en-GB" sz="1600"/>
              <a:t>	- p</a:t>
            </a:r>
            <a:r>
              <a:rPr lang="en-GB" sz="1600" baseline="-25000"/>
              <a:t>13</a:t>
            </a:r>
            <a:r>
              <a:rPr lang="en-GB" sz="1600"/>
              <a:t>: case 1 infected case 3;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1600"/>
              <a:t> Expected value of R</a:t>
            </a:r>
            <a:r>
              <a:rPr lang="en-GB" sz="1600" baseline="-25000"/>
              <a:t>1</a:t>
            </a:r>
            <a:r>
              <a:rPr lang="en-GB" sz="1600"/>
              <a:t>:</a:t>
            </a:r>
          </a:p>
          <a:p>
            <a:pPr algn="ctr">
              <a:spcBef>
                <a:spcPct val="50000"/>
              </a:spcBef>
            </a:pPr>
            <a:r>
              <a:rPr lang="en-GB" sz="1600"/>
              <a:t>E(R</a:t>
            </a:r>
            <a:r>
              <a:rPr lang="en-GB" sz="1600" baseline="-25000"/>
              <a:t>1</a:t>
            </a:r>
            <a:r>
              <a:rPr lang="en-GB" sz="1600"/>
              <a:t>)=p</a:t>
            </a:r>
            <a:r>
              <a:rPr lang="en-GB" sz="1600" baseline="-25000"/>
              <a:t>12</a:t>
            </a:r>
            <a:r>
              <a:rPr lang="en-GB" sz="1600"/>
              <a:t>+p</a:t>
            </a:r>
            <a:r>
              <a:rPr lang="en-GB" sz="1600" baseline="-25000"/>
              <a:t>13</a:t>
            </a:r>
          </a:p>
        </p:txBody>
      </p:sp>
      <p:sp>
        <p:nvSpPr>
          <p:cNvPr id="34823" name="Line 24"/>
          <p:cNvSpPr>
            <a:spLocks noChangeShapeType="1"/>
          </p:cNvSpPr>
          <p:nvPr/>
        </p:nvSpPr>
        <p:spPr bwMode="auto">
          <a:xfrm>
            <a:off x="1692275" y="2060575"/>
            <a:ext cx="597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4" name="Line 25"/>
          <p:cNvSpPr>
            <a:spLocks noChangeShapeType="1"/>
          </p:cNvSpPr>
          <p:nvPr/>
        </p:nvSpPr>
        <p:spPr bwMode="auto">
          <a:xfrm>
            <a:off x="1909763" y="1987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3228975" y="2008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6" name="Line 27"/>
          <p:cNvSpPr>
            <a:spLocks noChangeShapeType="1"/>
          </p:cNvSpPr>
          <p:nvPr/>
        </p:nvSpPr>
        <p:spPr bwMode="auto">
          <a:xfrm>
            <a:off x="4584700" y="2008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7" name="Text Box 28"/>
          <p:cNvSpPr txBox="1">
            <a:spLocks noChangeArrowheads="1"/>
          </p:cNvSpPr>
          <p:nvPr/>
        </p:nvSpPr>
        <p:spPr bwMode="auto">
          <a:xfrm>
            <a:off x="1476375" y="2276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cs typeface="Arial" charset="0"/>
              </a:rPr>
              <a:t>Case 1</a:t>
            </a:r>
          </a:p>
        </p:txBody>
      </p:sp>
      <p:sp>
        <p:nvSpPr>
          <p:cNvPr id="34828" name="Text Box 29"/>
          <p:cNvSpPr txBox="1">
            <a:spLocks noChangeArrowheads="1"/>
          </p:cNvSpPr>
          <p:nvPr/>
        </p:nvSpPr>
        <p:spPr bwMode="auto">
          <a:xfrm>
            <a:off x="1619250" y="1628775"/>
            <a:ext cx="646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</a:t>
            </a:r>
            <a:r>
              <a:rPr lang="fr-FR" baseline="-25000">
                <a:cs typeface="Arial" charset="0"/>
              </a:rPr>
              <a:t>1</a:t>
            </a:r>
            <a:r>
              <a:rPr lang="fr-FR">
                <a:cs typeface="Arial" charset="0"/>
              </a:rPr>
              <a:t>=0</a:t>
            </a:r>
            <a:endParaRPr lang="fr-FR" baseline="-25000">
              <a:cs typeface="Arial" charset="0"/>
            </a:endParaRPr>
          </a:p>
        </p:txBody>
      </p:sp>
      <p:sp>
        <p:nvSpPr>
          <p:cNvPr id="34829" name="Text Box 30"/>
          <p:cNvSpPr txBox="1">
            <a:spLocks noChangeArrowheads="1"/>
          </p:cNvSpPr>
          <p:nvPr/>
        </p:nvSpPr>
        <p:spPr bwMode="auto">
          <a:xfrm>
            <a:off x="2787650" y="2276475"/>
            <a:ext cx="992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cs typeface="Arial" charset="0"/>
              </a:rPr>
              <a:t>Case 2</a:t>
            </a:r>
          </a:p>
        </p:txBody>
      </p:sp>
      <p:sp>
        <p:nvSpPr>
          <p:cNvPr id="34830" name="Text Box 31"/>
          <p:cNvSpPr txBox="1">
            <a:spLocks noChangeArrowheads="1"/>
          </p:cNvSpPr>
          <p:nvPr/>
        </p:nvSpPr>
        <p:spPr bwMode="auto">
          <a:xfrm>
            <a:off x="4143375" y="2276475"/>
            <a:ext cx="981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cs typeface="Arial" charset="0"/>
              </a:rPr>
              <a:t>Case 3</a:t>
            </a:r>
          </a:p>
        </p:txBody>
      </p:sp>
      <p:sp>
        <p:nvSpPr>
          <p:cNvPr id="34831" name="Text Box 32"/>
          <p:cNvSpPr txBox="1">
            <a:spLocks noChangeArrowheads="1"/>
          </p:cNvSpPr>
          <p:nvPr/>
        </p:nvSpPr>
        <p:spPr bwMode="auto">
          <a:xfrm>
            <a:off x="7175500" y="1627188"/>
            <a:ext cx="1258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Time</a:t>
            </a:r>
          </a:p>
        </p:txBody>
      </p:sp>
      <p:sp>
        <p:nvSpPr>
          <p:cNvPr id="34832" name="Text Box 33"/>
          <p:cNvSpPr txBox="1">
            <a:spLocks noChangeArrowheads="1"/>
          </p:cNvSpPr>
          <p:nvPr/>
        </p:nvSpPr>
        <p:spPr bwMode="auto">
          <a:xfrm>
            <a:off x="2987675" y="1628775"/>
            <a:ext cx="646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</a:t>
            </a:r>
            <a:r>
              <a:rPr lang="fr-FR" baseline="-25000">
                <a:cs typeface="Arial" charset="0"/>
              </a:rPr>
              <a:t>2</a:t>
            </a:r>
            <a:r>
              <a:rPr lang="fr-FR">
                <a:cs typeface="Arial" charset="0"/>
              </a:rPr>
              <a:t>=1</a:t>
            </a:r>
            <a:endParaRPr lang="fr-FR" baseline="-25000">
              <a:cs typeface="Arial" charset="0"/>
            </a:endParaRPr>
          </a:p>
        </p:txBody>
      </p:sp>
      <p:sp>
        <p:nvSpPr>
          <p:cNvPr id="34833" name="Text Box 34"/>
          <p:cNvSpPr txBox="1">
            <a:spLocks noChangeArrowheads="1"/>
          </p:cNvSpPr>
          <p:nvPr/>
        </p:nvSpPr>
        <p:spPr bwMode="auto">
          <a:xfrm>
            <a:off x="4284663" y="1628775"/>
            <a:ext cx="646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</a:t>
            </a:r>
            <a:r>
              <a:rPr lang="fr-FR" baseline="-25000">
                <a:cs typeface="Arial" charset="0"/>
              </a:rPr>
              <a:t>3</a:t>
            </a:r>
            <a:r>
              <a:rPr lang="fr-FR">
                <a:cs typeface="Arial" charset="0"/>
              </a:rPr>
              <a:t>=2</a:t>
            </a:r>
            <a:endParaRPr lang="fr-FR" baseline="-25000">
              <a:cs typeface="Arial" charset="0"/>
            </a:endParaRPr>
          </a:p>
        </p:txBody>
      </p:sp>
      <p:sp>
        <p:nvSpPr>
          <p:cNvPr id="34834" name="Freeform 35"/>
          <p:cNvSpPr>
            <a:spLocks/>
          </p:cNvSpPr>
          <p:nvPr/>
        </p:nvSpPr>
        <p:spPr bwMode="auto">
          <a:xfrm>
            <a:off x="1979613" y="2708275"/>
            <a:ext cx="1223962" cy="288925"/>
          </a:xfrm>
          <a:custGeom>
            <a:avLst/>
            <a:gdLst>
              <a:gd name="T0" fmla="*/ 0 w 771"/>
              <a:gd name="T1" fmla="*/ 0 h 182"/>
              <a:gd name="T2" fmla="*/ 2147483647 w 771"/>
              <a:gd name="T3" fmla="*/ 2147483647 h 182"/>
              <a:gd name="T4" fmla="*/ 2147483647 w 771"/>
              <a:gd name="T5" fmla="*/ 0 h 182"/>
              <a:gd name="T6" fmla="*/ 0 60000 65536"/>
              <a:gd name="T7" fmla="*/ 0 60000 65536"/>
              <a:gd name="T8" fmla="*/ 0 60000 65536"/>
              <a:gd name="T9" fmla="*/ 0 w 771"/>
              <a:gd name="T10" fmla="*/ 0 h 182"/>
              <a:gd name="T11" fmla="*/ 771 w 77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82">
                <a:moveTo>
                  <a:pt x="0" y="0"/>
                </a:moveTo>
                <a:cubicBezTo>
                  <a:pt x="117" y="91"/>
                  <a:pt x="235" y="182"/>
                  <a:pt x="363" y="182"/>
                </a:cubicBezTo>
                <a:cubicBezTo>
                  <a:pt x="491" y="182"/>
                  <a:pt x="703" y="38"/>
                  <a:pt x="77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5" name="Text Box 36"/>
          <p:cNvSpPr txBox="1">
            <a:spLocks noChangeArrowheads="1"/>
          </p:cNvSpPr>
          <p:nvPr/>
        </p:nvSpPr>
        <p:spPr bwMode="auto">
          <a:xfrm>
            <a:off x="2339975" y="2997200"/>
            <a:ext cx="452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p</a:t>
            </a:r>
            <a:r>
              <a:rPr lang="en-GB" sz="1600" baseline="-25000"/>
              <a:t>12</a:t>
            </a:r>
          </a:p>
        </p:txBody>
      </p:sp>
      <p:sp>
        <p:nvSpPr>
          <p:cNvPr id="34836" name="Freeform 37"/>
          <p:cNvSpPr>
            <a:spLocks/>
          </p:cNvSpPr>
          <p:nvPr/>
        </p:nvSpPr>
        <p:spPr bwMode="auto">
          <a:xfrm>
            <a:off x="1512888" y="2708275"/>
            <a:ext cx="2843212" cy="1296988"/>
          </a:xfrm>
          <a:custGeom>
            <a:avLst/>
            <a:gdLst>
              <a:gd name="T0" fmla="*/ 2147483647 w 1791"/>
              <a:gd name="T1" fmla="*/ 0 h 817"/>
              <a:gd name="T2" fmla="*/ 2147483647 w 1791"/>
              <a:gd name="T3" fmla="*/ 2147483647 h 817"/>
              <a:gd name="T4" fmla="*/ 2147483647 w 1791"/>
              <a:gd name="T5" fmla="*/ 0 h 817"/>
              <a:gd name="T6" fmla="*/ 0 60000 65536"/>
              <a:gd name="T7" fmla="*/ 0 60000 65536"/>
              <a:gd name="T8" fmla="*/ 0 60000 65536"/>
              <a:gd name="T9" fmla="*/ 0 w 1791"/>
              <a:gd name="T10" fmla="*/ 0 h 817"/>
              <a:gd name="T11" fmla="*/ 1791 w 1791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1" h="817">
                <a:moveTo>
                  <a:pt x="294" y="0"/>
                </a:moveTo>
                <a:cubicBezTo>
                  <a:pt x="147" y="408"/>
                  <a:pt x="0" y="817"/>
                  <a:pt x="249" y="817"/>
                </a:cubicBezTo>
                <a:cubicBezTo>
                  <a:pt x="498" y="817"/>
                  <a:pt x="1144" y="408"/>
                  <a:pt x="179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7" name="Text Box 38"/>
          <p:cNvSpPr txBox="1">
            <a:spLocks noChangeArrowheads="1"/>
          </p:cNvSpPr>
          <p:nvPr/>
        </p:nvSpPr>
        <p:spPr bwMode="auto">
          <a:xfrm>
            <a:off x="2916238" y="3500438"/>
            <a:ext cx="452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p</a:t>
            </a:r>
            <a:r>
              <a:rPr lang="en-GB" sz="1600" baseline="-2500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072"/>
          <p:cNvSpPr txBox="1">
            <a:spLocks noChangeArrowheads="1"/>
          </p:cNvSpPr>
          <p:nvPr/>
        </p:nvSpPr>
        <p:spPr bwMode="auto">
          <a:xfrm>
            <a:off x="2123728" y="188640"/>
            <a:ext cx="51845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Overview: Real-time analysis of outbreaks </a:t>
            </a:r>
            <a:endParaRPr lang="en-GB" sz="2800" b="1" dirty="0">
              <a:solidFill>
                <a:srgbClr val="0033CC"/>
              </a:solidFill>
            </a:endParaRPr>
          </a:p>
        </p:txBody>
      </p:sp>
      <p:sp>
        <p:nvSpPr>
          <p:cNvPr id="11267" name="TextBox 3073"/>
          <p:cNvSpPr txBox="1">
            <a:spLocks noChangeArrowheads="1"/>
          </p:cNvSpPr>
          <p:nvPr/>
        </p:nvSpPr>
        <p:spPr bwMode="auto">
          <a:xfrm>
            <a:off x="0" y="1285875"/>
            <a:ext cx="9144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Arial" charset="0"/>
              <a:buChar char="•"/>
              <a:defRPr/>
            </a:pPr>
            <a:r>
              <a:rPr lang="en-GB" dirty="0"/>
              <a:t> “Real-time” biases. Two types of biases: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  <a:defRPr/>
            </a:pPr>
            <a:r>
              <a:rPr lang="en-GB" dirty="0"/>
              <a:t>Censored data – e.g. duration of hospitalization;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  <a:defRPr/>
            </a:pPr>
            <a:r>
              <a:rPr lang="en-GB" dirty="0"/>
              <a:t>Truncated data – e.g. incubation period.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  <a:defRPr/>
            </a:pPr>
            <a:endParaRPr lang="en-GB" dirty="0"/>
          </a:p>
          <a:p>
            <a:pPr>
              <a:spcAft>
                <a:spcPct val="50000"/>
              </a:spcAft>
              <a:buFont typeface="Arial" charset="0"/>
              <a:buChar char="•"/>
              <a:defRPr/>
            </a:pPr>
            <a:r>
              <a:rPr lang="en-GB" dirty="0"/>
              <a:t> Estimating the case fatality ratio in an outbreak:</a:t>
            </a:r>
          </a:p>
          <a:p>
            <a:pPr lvl="1">
              <a:spcAft>
                <a:spcPct val="50000"/>
              </a:spcAft>
              <a:buFont typeface="Arial" charset="0"/>
              <a:buChar char="•"/>
              <a:defRPr/>
            </a:pPr>
            <a:r>
              <a:rPr lang="en-GB" dirty="0"/>
              <a:t> SARS – impact of the delay from symptom onset to death;</a:t>
            </a:r>
          </a:p>
          <a:p>
            <a:pPr lvl="1">
              <a:spcAft>
                <a:spcPct val="50000"/>
              </a:spcAft>
              <a:buFont typeface="Arial" charset="0"/>
              <a:buChar char="•"/>
              <a:defRPr/>
            </a:pPr>
            <a:r>
              <a:rPr lang="en-GB" dirty="0"/>
              <a:t> H1N1 pandemic influenza – selection bias: what if we just detect severe cases? </a:t>
            </a:r>
          </a:p>
          <a:p>
            <a:pPr>
              <a:spcAft>
                <a:spcPct val="50000"/>
              </a:spcAft>
              <a:defRPr/>
            </a:pPr>
            <a:endParaRPr lang="en-GB" dirty="0"/>
          </a:p>
          <a:p>
            <a:pPr>
              <a:spcAft>
                <a:spcPct val="50000"/>
              </a:spcAft>
              <a:buFont typeface="Arial" charset="0"/>
              <a:buChar char="•"/>
              <a:defRPr/>
            </a:pPr>
            <a:r>
              <a:rPr lang="en-GB" dirty="0"/>
              <a:t> Assessing the efficacy of control measures during an outbreak: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  <a:defRPr/>
            </a:pPr>
            <a:r>
              <a:rPr lang="en-GB" dirty="0"/>
              <a:t>Monitoring the effective reproduction number R in real-time;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  <a:defRPr/>
            </a:pPr>
            <a:r>
              <a:rPr lang="en-GB" dirty="0"/>
              <a:t>R is underestimated in real-time;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  <a:defRPr/>
            </a:pPr>
            <a:r>
              <a:rPr lang="en-GB" dirty="0"/>
              <a:t>How can we deal with uncertainty in model parameters?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33"/>
          <p:cNvPicPr>
            <a:picLocks noChangeAspect="1" noChangeArrowheads="1"/>
          </p:cNvPicPr>
          <p:nvPr/>
        </p:nvPicPr>
        <p:blipFill>
          <a:blip r:embed="rId3" cstate="print"/>
          <a:srcRect r="-238" b="11508"/>
          <a:stretch>
            <a:fillRect/>
          </a:stretch>
        </p:blipFill>
        <p:spPr bwMode="auto">
          <a:xfrm>
            <a:off x="2195513" y="4724400"/>
            <a:ext cx="43211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3072"/>
          <p:cNvSpPr txBox="1">
            <a:spLocks noChangeArrowheads="1"/>
          </p:cNvSpPr>
          <p:nvPr/>
        </p:nvSpPr>
        <p:spPr bwMode="auto">
          <a:xfrm>
            <a:off x="1763713" y="115888"/>
            <a:ext cx="7056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What is the probability that case 3 was infected by case 1?</a:t>
            </a:r>
            <a:endParaRPr lang="en-GB" sz="2000" b="1">
              <a:solidFill>
                <a:srgbClr val="0033CC"/>
              </a:solidFill>
            </a:endParaRPr>
          </a:p>
        </p:txBody>
      </p:sp>
      <p:pic>
        <p:nvPicPr>
          <p:cNvPr id="3078" name="Picture 15"/>
          <p:cNvPicPr>
            <a:picLocks noChangeAspect="1" noChangeArrowheads="1"/>
          </p:cNvPicPr>
          <p:nvPr/>
        </p:nvPicPr>
        <p:blipFill>
          <a:blip r:embed="rId3" cstate="print"/>
          <a:srcRect r="-238" b="11508"/>
          <a:stretch>
            <a:fillRect/>
          </a:stretch>
        </p:blipFill>
        <p:spPr bwMode="auto">
          <a:xfrm>
            <a:off x="1547813" y="2276475"/>
            <a:ext cx="43211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Line 19"/>
          <p:cNvSpPr>
            <a:spLocks noChangeShapeType="1"/>
          </p:cNvSpPr>
          <p:nvPr/>
        </p:nvSpPr>
        <p:spPr bwMode="auto">
          <a:xfrm flipH="1">
            <a:off x="3059113" y="1268413"/>
            <a:ext cx="1587" cy="5256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0" name="Line 20"/>
          <p:cNvSpPr>
            <a:spLocks noChangeShapeType="1"/>
          </p:cNvSpPr>
          <p:nvPr/>
        </p:nvSpPr>
        <p:spPr bwMode="auto">
          <a:xfrm>
            <a:off x="2124075" y="1773238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81" name="Text Box 24"/>
          <p:cNvSpPr txBox="1">
            <a:spLocks noChangeArrowheads="1"/>
          </p:cNvSpPr>
          <p:nvPr/>
        </p:nvSpPr>
        <p:spPr bwMode="auto">
          <a:xfrm>
            <a:off x="2339975" y="1916113"/>
            <a:ext cx="792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1</a:t>
            </a:r>
          </a:p>
        </p:txBody>
      </p:sp>
      <p:sp>
        <p:nvSpPr>
          <p:cNvPr id="3082" name="Text Box 25"/>
          <p:cNvSpPr txBox="1">
            <a:spLocks noChangeArrowheads="1"/>
          </p:cNvSpPr>
          <p:nvPr/>
        </p:nvSpPr>
        <p:spPr bwMode="auto">
          <a:xfrm>
            <a:off x="2411413" y="1341438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1</a:t>
            </a:r>
            <a:r>
              <a:rPr lang="fr-FR" sz="1600">
                <a:cs typeface="Arial" charset="0"/>
              </a:rPr>
              <a:t>=0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083" name="Text Box 26"/>
          <p:cNvSpPr txBox="1">
            <a:spLocks noChangeArrowheads="1"/>
          </p:cNvSpPr>
          <p:nvPr/>
        </p:nvSpPr>
        <p:spPr bwMode="auto">
          <a:xfrm>
            <a:off x="2987675" y="1916113"/>
            <a:ext cx="719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2</a:t>
            </a:r>
          </a:p>
        </p:txBody>
      </p:sp>
      <p:sp>
        <p:nvSpPr>
          <p:cNvPr id="3084" name="Text Box 27"/>
          <p:cNvSpPr txBox="1">
            <a:spLocks noChangeArrowheads="1"/>
          </p:cNvSpPr>
          <p:nvPr/>
        </p:nvSpPr>
        <p:spPr bwMode="auto">
          <a:xfrm>
            <a:off x="3636963" y="1916113"/>
            <a:ext cx="717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3</a:t>
            </a:r>
          </a:p>
        </p:txBody>
      </p:sp>
      <p:sp>
        <p:nvSpPr>
          <p:cNvPr id="3085" name="Text Box 28"/>
          <p:cNvSpPr txBox="1">
            <a:spLocks noChangeArrowheads="1"/>
          </p:cNvSpPr>
          <p:nvPr/>
        </p:nvSpPr>
        <p:spPr bwMode="auto">
          <a:xfrm>
            <a:off x="5148263" y="1412875"/>
            <a:ext cx="1258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Time</a:t>
            </a:r>
          </a:p>
        </p:txBody>
      </p:sp>
      <p:sp>
        <p:nvSpPr>
          <p:cNvPr id="3086" name="Text Box 29"/>
          <p:cNvSpPr txBox="1">
            <a:spLocks noChangeArrowheads="1"/>
          </p:cNvSpPr>
          <p:nvPr/>
        </p:nvSpPr>
        <p:spPr bwMode="auto">
          <a:xfrm>
            <a:off x="3060700" y="1341438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2</a:t>
            </a:r>
            <a:r>
              <a:rPr lang="fr-FR" sz="1600">
                <a:cs typeface="Arial" charset="0"/>
              </a:rPr>
              <a:t>=1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087" name="Text Box 30"/>
          <p:cNvSpPr txBox="1">
            <a:spLocks noChangeArrowheads="1"/>
          </p:cNvSpPr>
          <p:nvPr/>
        </p:nvSpPr>
        <p:spPr bwMode="auto">
          <a:xfrm>
            <a:off x="3779838" y="1341438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3</a:t>
            </a:r>
            <a:r>
              <a:rPr lang="fr-FR" sz="1600">
                <a:cs typeface="Arial" charset="0"/>
              </a:rPr>
              <a:t>=2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088" name="Line 31"/>
          <p:cNvSpPr>
            <a:spLocks noChangeShapeType="1"/>
          </p:cNvSpPr>
          <p:nvPr/>
        </p:nvSpPr>
        <p:spPr bwMode="auto">
          <a:xfrm flipH="1">
            <a:off x="3706813" y="1268413"/>
            <a:ext cx="1587" cy="518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9" name="Text Box 32"/>
          <p:cNvSpPr txBox="1">
            <a:spLocks noChangeArrowheads="1"/>
          </p:cNvSpPr>
          <p:nvPr/>
        </p:nvSpPr>
        <p:spPr bwMode="auto">
          <a:xfrm>
            <a:off x="179388" y="2492375"/>
            <a:ext cx="16033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rgbClr val="0000FF"/>
                </a:solidFill>
              </a:rPr>
              <a:t>If case 1 infected case 3, proba for observed generation time is: 50%</a:t>
            </a:r>
          </a:p>
        </p:txBody>
      </p:sp>
      <p:sp>
        <p:nvSpPr>
          <p:cNvPr id="3090" name="Text Box 34"/>
          <p:cNvSpPr txBox="1">
            <a:spLocks noChangeArrowheads="1"/>
          </p:cNvSpPr>
          <p:nvPr/>
        </p:nvSpPr>
        <p:spPr bwMode="auto">
          <a:xfrm>
            <a:off x="2339975" y="4292600"/>
            <a:ext cx="792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1</a:t>
            </a:r>
          </a:p>
        </p:txBody>
      </p:sp>
      <p:sp>
        <p:nvSpPr>
          <p:cNvPr id="3091" name="Text Box 35"/>
          <p:cNvSpPr txBox="1">
            <a:spLocks noChangeArrowheads="1"/>
          </p:cNvSpPr>
          <p:nvPr/>
        </p:nvSpPr>
        <p:spPr bwMode="auto">
          <a:xfrm>
            <a:off x="2987675" y="4292600"/>
            <a:ext cx="719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2</a:t>
            </a:r>
          </a:p>
        </p:txBody>
      </p:sp>
      <p:sp>
        <p:nvSpPr>
          <p:cNvPr id="3092" name="Text Box 36"/>
          <p:cNvSpPr txBox="1">
            <a:spLocks noChangeArrowheads="1"/>
          </p:cNvSpPr>
          <p:nvPr/>
        </p:nvSpPr>
        <p:spPr bwMode="auto">
          <a:xfrm>
            <a:off x="3636963" y="4292600"/>
            <a:ext cx="717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3</a:t>
            </a:r>
          </a:p>
        </p:txBody>
      </p:sp>
      <p:sp>
        <p:nvSpPr>
          <p:cNvPr id="3093" name="Text Box 37"/>
          <p:cNvSpPr txBox="1">
            <a:spLocks noChangeArrowheads="1"/>
          </p:cNvSpPr>
          <p:nvPr/>
        </p:nvSpPr>
        <p:spPr bwMode="auto">
          <a:xfrm>
            <a:off x="250825" y="4797425"/>
            <a:ext cx="16033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rgbClr val="FF0000"/>
                </a:solidFill>
              </a:rPr>
              <a:t>If case 2 infected case 3, proba for observed generation time is: 20%</a:t>
            </a:r>
          </a:p>
        </p:txBody>
      </p:sp>
      <p:sp>
        <p:nvSpPr>
          <p:cNvPr id="3094" name="Line 38"/>
          <p:cNvSpPr>
            <a:spLocks noChangeShapeType="1"/>
          </p:cNvSpPr>
          <p:nvPr/>
        </p:nvSpPr>
        <p:spPr bwMode="auto">
          <a:xfrm>
            <a:off x="4283075" y="2708275"/>
            <a:ext cx="0" cy="12969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95" name="Line 39"/>
          <p:cNvSpPr>
            <a:spLocks noChangeShapeType="1"/>
          </p:cNvSpPr>
          <p:nvPr/>
        </p:nvSpPr>
        <p:spPr bwMode="auto">
          <a:xfrm>
            <a:off x="4211638" y="5876925"/>
            <a:ext cx="0" cy="5778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96" name="Text Box 40"/>
          <p:cNvSpPr txBox="1">
            <a:spLocks noChangeArrowheads="1"/>
          </p:cNvSpPr>
          <p:nvPr/>
        </p:nvSpPr>
        <p:spPr bwMode="auto">
          <a:xfrm>
            <a:off x="5940425" y="2924175"/>
            <a:ext cx="3203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Probability that case 3 was infected by case 1:</a:t>
            </a:r>
          </a:p>
        </p:txBody>
      </p:sp>
      <p:graphicFrame>
        <p:nvGraphicFramePr>
          <p:cNvPr id="3074" name="Object 41"/>
          <p:cNvGraphicFramePr>
            <a:graphicFrameLocks noChangeAspect="1"/>
          </p:cNvGraphicFramePr>
          <p:nvPr/>
        </p:nvGraphicFramePr>
        <p:xfrm>
          <a:off x="6011863" y="3497263"/>
          <a:ext cx="30241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2222280" imgH="469800" progId="Equation.DSMT4">
                  <p:embed/>
                </p:oleObj>
              </mc:Choice>
              <mc:Fallback>
                <p:oleObj name="Equation" r:id="rId4" imgW="2222280" imgH="469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497263"/>
                        <a:ext cx="3024187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2"/>
          <p:cNvGraphicFramePr>
            <a:graphicFrameLocks noChangeAspect="1"/>
          </p:cNvGraphicFramePr>
          <p:nvPr/>
        </p:nvGraphicFramePr>
        <p:xfrm>
          <a:off x="6826250" y="5418138"/>
          <a:ext cx="21717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1600200" imgH="736560" progId="Equation.DSMT4">
                  <p:embed/>
                </p:oleObj>
              </mc:Choice>
              <mc:Fallback>
                <p:oleObj name="Equation" r:id="rId6" imgW="1600200" imgH="7365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5418138"/>
                        <a:ext cx="21717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Text Box 43"/>
          <p:cNvSpPr txBox="1">
            <a:spLocks noChangeArrowheads="1"/>
          </p:cNvSpPr>
          <p:nvPr/>
        </p:nvSpPr>
        <p:spPr bwMode="auto">
          <a:xfrm>
            <a:off x="6877050" y="5157788"/>
            <a:ext cx="156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(General formula:</a:t>
            </a:r>
          </a:p>
        </p:txBody>
      </p:sp>
      <p:sp>
        <p:nvSpPr>
          <p:cNvPr id="3098" name="Freeform 44"/>
          <p:cNvSpPr>
            <a:spLocks/>
          </p:cNvSpPr>
          <p:nvPr/>
        </p:nvSpPr>
        <p:spPr bwMode="auto">
          <a:xfrm>
            <a:off x="2771775" y="2492375"/>
            <a:ext cx="1152525" cy="360363"/>
          </a:xfrm>
          <a:custGeom>
            <a:avLst/>
            <a:gdLst>
              <a:gd name="T0" fmla="*/ 0 w 726"/>
              <a:gd name="T1" fmla="*/ 0 h 227"/>
              <a:gd name="T2" fmla="*/ 2147483647 w 726"/>
              <a:gd name="T3" fmla="*/ 2147483647 h 227"/>
              <a:gd name="T4" fmla="*/ 2147483647 w 726"/>
              <a:gd name="T5" fmla="*/ 0 h 227"/>
              <a:gd name="T6" fmla="*/ 0 60000 65536"/>
              <a:gd name="T7" fmla="*/ 0 60000 65536"/>
              <a:gd name="T8" fmla="*/ 0 60000 65536"/>
              <a:gd name="T9" fmla="*/ 0 w 726"/>
              <a:gd name="T10" fmla="*/ 0 h 227"/>
              <a:gd name="T11" fmla="*/ 726 w 726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227">
                <a:moveTo>
                  <a:pt x="0" y="0"/>
                </a:moveTo>
                <a:cubicBezTo>
                  <a:pt x="98" y="113"/>
                  <a:pt x="197" y="227"/>
                  <a:pt x="318" y="227"/>
                </a:cubicBezTo>
                <a:cubicBezTo>
                  <a:pt x="439" y="227"/>
                  <a:pt x="658" y="15"/>
                  <a:pt x="726" y="0"/>
                </a:cubicBezTo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99" name="Freeform 45"/>
          <p:cNvSpPr>
            <a:spLocks/>
          </p:cNvSpPr>
          <p:nvPr/>
        </p:nvSpPr>
        <p:spPr bwMode="auto">
          <a:xfrm>
            <a:off x="3348038" y="4868863"/>
            <a:ext cx="576262" cy="288925"/>
          </a:xfrm>
          <a:custGeom>
            <a:avLst/>
            <a:gdLst>
              <a:gd name="T0" fmla="*/ 0 w 363"/>
              <a:gd name="T1" fmla="*/ 0 h 182"/>
              <a:gd name="T2" fmla="*/ 2147483647 w 363"/>
              <a:gd name="T3" fmla="*/ 2147483647 h 182"/>
              <a:gd name="T4" fmla="*/ 2147483647 w 363"/>
              <a:gd name="T5" fmla="*/ 0 h 182"/>
              <a:gd name="T6" fmla="*/ 0 60000 65536"/>
              <a:gd name="T7" fmla="*/ 0 60000 65536"/>
              <a:gd name="T8" fmla="*/ 0 60000 65536"/>
              <a:gd name="T9" fmla="*/ 0 w 363"/>
              <a:gd name="T10" fmla="*/ 0 h 182"/>
              <a:gd name="T11" fmla="*/ 363 w 363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182">
                <a:moveTo>
                  <a:pt x="0" y="0"/>
                </a:moveTo>
                <a:cubicBezTo>
                  <a:pt x="60" y="91"/>
                  <a:pt x="121" y="182"/>
                  <a:pt x="181" y="182"/>
                </a:cubicBezTo>
                <a:cubicBezTo>
                  <a:pt x="241" y="182"/>
                  <a:pt x="302" y="91"/>
                  <a:pt x="363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072"/>
          <p:cNvSpPr txBox="1">
            <a:spLocks noChangeArrowheads="1"/>
          </p:cNvSpPr>
          <p:nvPr/>
        </p:nvSpPr>
        <p:spPr bwMode="auto">
          <a:xfrm>
            <a:off x="971550" y="188913"/>
            <a:ext cx="7056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Example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>
            <a:off x="1692275" y="2060575"/>
            <a:ext cx="597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909763" y="1987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3228975" y="2008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4584700" y="2008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476375" y="2276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cs typeface="Arial" charset="0"/>
              </a:rPr>
              <a:t>Case 1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619250" y="1628775"/>
            <a:ext cx="646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</a:t>
            </a:r>
            <a:r>
              <a:rPr lang="fr-FR" baseline="-25000">
                <a:cs typeface="Arial" charset="0"/>
              </a:rPr>
              <a:t>1</a:t>
            </a:r>
            <a:r>
              <a:rPr lang="fr-FR">
                <a:cs typeface="Arial" charset="0"/>
              </a:rPr>
              <a:t>=0</a:t>
            </a:r>
            <a:endParaRPr lang="fr-FR" baseline="-25000">
              <a:cs typeface="Arial" charset="0"/>
            </a:endParaRP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787650" y="2276475"/>
            <a:ext cx="992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cs typeface="Arial" charset="0"/>
              </a:rPr>
              <a:t>Case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4143375" y="2276475"/>
            <a:ext cx="981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cs typeface="Arial" charset="0"/>
              </a:rPr>
              <a:t>Case 3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7175500" y="1627188"/>
            <a:ext cx="1258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Time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987675" y="1628775"/>
            <a:ext cx="646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</a:t>
            </a:r>
            <a:r>
              <a:rPr lang="fr-FR" baseline="-25000">
                <a:cs typeface="Arial" charset="0"/>
              </a:rPr>
              <a:t>2</a:t>
            </a:r>
            <a:r>
              <a:rPr lang="fr-FR">
                <a:cs typeface="Arial" charset="0"/>
              </a:rPr>
              <a:t>=1</a:t>
            </a:r>
            <a:endParaRPr lang="fr-FR" baseline="-25000">
              <a:cs typeface="Arial" charset="0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4284663" y="1628775"/>
            <a:ext cx="646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</a:t>
            </a:r>
            <a:r>
              <a:rPr lang="fr-FR" baseline="-25000">
                <a:cs typeface="Arial" charset="0"/>
              </a:rPr>
              <a:t>3</a:t>
            </a:r>
            <a:r>
              <a:rPr lang="fr-FR">
                <a:cs typeface="Arial" charset="0"/>
              </a:rPr>
              <a:t>=2</a:t>
            </a:r>
            <a:endParaRPr lang="fr-FR" baseline="-25000">
              <a:cs typeface="Arial" charset="0"/>
            </a:endParaRPr>
          </a:p>
        </p:txBody>
      </p:sp>
      <p:sp>
        <p:nvSpPr>
          <p:cNvPr id="35854" name="Freeform 18"/>
          <p:cNvSpPr>
            <a:spLocks/>
          </p:cNvSpPr>
          <p:nvPr/>
        </p:nvSpPr>
        <p:spPr bwMode="auto">
          <a:xfrm>
            <a:off x="1979613" y="2708275"/>
            <a:ext cx="1223962" cy="288925"/>
          </a:xfrm>
          <a:custGeom>
            <a:avLst/>
            <a:gdLst>
              <a:gd name="T0" fmla="*/ 0 w 771"/>
              <a:gd name="T1" fmla="*/ 0 h 182"/>
              <a:gd name="T2" fmla="*/ 2147483647 w 771"/>
              <a:gd name="T3" fmla="*/ 2147483647 h 182"/>
              <a:gd name="T4" fmla="*/ 2147483647 w 771"/>
              <a:gd name="T5" fmla="*/ 0 h 182"/>
              <a:gd name="T6" fmla="*/ 0 60000 65536"/>
              <a:gd name="T7" fmla="*/ 0 60000 65536"/>
              <a:gd name="T8" fmla="*/ 0 60000 65536"/>
              <a:gd name="T9" fmla="*/ 0 w 771"/>
              <a:gd name="T10" fmla="*/ 0 h 182"/>
              <a:gd name="T11" fmla="*/ 771 w 771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82">
                <a:moveTo>
                  <a:pt x="0" y="0"/>
                </a:moveTo>
                <a:cubicBezTo>
                  <a:pt x="117" y="91"/>
                  <a:pt x="235" y="182"/>
                  <a:pt x="363" y="182"/>
                </a:cubicBezTo>
                <a:cubicBezTo>
                  <a:pt x="491" y="182"/>
                  <a:pt x="703" y="38"/>
                  <a:pt x="77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5" name="Text Box 19"/>
          <p:cNvSpPr txBox="1">
            <a:spLocks noChangeArrowheads="1"/>
          </p:cNvSpPr>
          <p:nvPr/>
        </p:nvSpPr>
        <p:spPr bwMode="auto">
          <a:xfrm>
            <a:off x="2195513" y="2997200"/>
            <a:ext cx="684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p</a:t>
            </a:r>
            <a:r>
              <a:rPr lang="en-GB" sz="1600" baseline="-25000"/>
              <a:t>12</a:t>
            </a:r>
            <a:r>
              <a:rPr lang="en-GB" sz="1600"/>
              <a:t>=1</a:t>
            </a:r>
            <a:endParaRPr lang="en-GB" sz="1600" baseline="-25000"/>
          </a:p>
        </p:txBody>
      </p:sp>
      <p:sp>
        <p:nvSpPr>
          <p:cNvPr id="35856" name="Freeform 20"/>
          <p:cNvSpPr>
            <a:spLocks/>
          </p:cNvSpPr>
          <p:nvPr/>
        </p:nvSpPr>
        <p:spPr bwMode="auto">
          <a:xfrm>
            <a:off x="1512888" y="2708275"/>
            <a:ext cx="2843212" cy="1296988"/>
          </a:xfrm>
          <a:custGeom>
            <a:avLst/>
            <a:gdLst>
              <a:gd name="T0" fmla="*/ 2147483647 w 1791"/>
              <a:gd name="T1" fmla="*/ 0 h 817"/>
              <a:gd name="T2" fmla="*/ 2147483647 w 1791"/>
              <a:gd name="T3" fmla="*/ 2147483647 h 817"/>
              <a:gd name="T4" fmla="*/ 2147483647 w 1791"/>
              <a:gd name="T5" fmla="*/ 0 h 817"/>
              <a:gd name="T6" fmla="*/ 0 60000 65536"/>
              <a:gd name="T7" fmla="*/ 0 60000 65536"/>
              <a:gd name="T8" fmla="*/ 0 60000 65536"/>
              <a:gd name="T9" fmla="*/ 0 w 1791"/>
              <a:gd name="T10" fmla="*/ 0 h 817"/>
              <a:gd name="T11" fmla="*/ 1791 w 1791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1" h="817">
                <a:moveTo>
                  <a:pt x="294" y="0"/>
                </a:moveTo>
                <a:cubicBezTo>
                  <a:pt x="147" y="408"/>
                  <a:pt x="0" y="817"/>
                  <a:pt x="249" y="817"/>
                </a:cubicBezTo>
                <a:cubicBezTo>
                  <a:pt x="498" y="817"/>
                  <a:pt x="1144" y="408"/>
                  <a:pt x="179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7" name="TextBox 3073"/>
          <p:cNvSpPr txBox="1">
            <a:spLocks noChangeArrowheads="1"/>
          </p:cNvSpPr>
          <p:nvPr/>
        </p:nvSpPr>
        <p:spPr bwMode="auto">
          <a:xfrm>
            <a:off x="107950" y="4292600"/>
            <a:ext cx="878522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sz="1600"/>
              <a:t> Possible values for R</a:t>
            </a:r>
            <a:r>
              <a:rPr lang="en-GB" sz="1600" baseline="-25000"/>
              <a:t>1</a:t>
            </a:r>
            <a:r>
              <a:rPr lang="en-GB" sz="1600"/>
              <a:t>: 0, 1, 2</a:t>
            </a:r>
          </a:p>
          <a:p>
            <a:pPr marL="742950" lvl="1" indent="-285750">
              <a:buFontTx/>
              <a:buChar char="•"/>
            </a:pPr>
            <a:r>
              <a:rPr lang="en-GB" sz="1600"/>
              <a:t> </a:t>
            </a:r>
            <a:r>
              <a:rPr lang="en-GB" sz="1600">
                <a:solidFill>
                  <a:srgbClr val="FF0000"/>
                </a:solidFill>
              </a:rPr>
              <a:t>R</a:t>
            </a:r>
            <a:r>
              <a:rPr lang="en-GB" sz="1600" baseline="-25000">
                <a:solidFill>
                  <a:srgbClr val="FF0000"/>
                </a:solidFill>
              </a:rPr>
              <a:t>1</a:t>
            </a:r>
            <a:r>
              <a:rPr lang="en-GB" sz="1600">
                <a:solidFill>
                  <a:srgbClr val="FF0000"/>
                </a:solidFill>
              </a:rPr>
              <a:t>=0</a:t>
            </a:r>
            <a:r>
              <a:rPr lang="en-GB" sz="1600"/>
              <a:t> if case 2 and case 3 are not infected by case 1: </a:t>
            </a:r>
          </a:p>
          <a:p>
            <a:pPr marL="1143000" lvl="2" indent="-228600"/>
            <a:r>
              <a:rPr lang="en-GB" sz="1600"/>
              <a:t>		</a:t>
            </a:r>
            <a:r>
              <a:rPr lang="en-GB" sz="1600">
                <a:solidFill>
                  <a:srgbClr val="0000FF"/>
                </a:solidFill>
              </a:rPr>
              <a:t>probability</a:t>
            </a:r>
            <a:r>
              <a:rPr lang="en-GB" sz="1600"/>
              <a:t> (1-p</a:t>
            </a:r>
            <a:r>
              <a:rPr lang="en-GB" sz="1600" baseline="-25000"/>
              <a:t>12</a:t>
            </a:r>
            <a:r>
              <a:rPr lang="en-GB" sz="1600"/>
              <a:t>).(1-p</a:t>
            </a:r>
            <a:r>
              <a:rPr lang="en-GB" sz="1600" baseline="-25000"/>
              <a:t>13</a:t>
            </a:r>
            <a:r>
              <a:rPr lang="en-GB" sz="1600"/>
              <a:t>)=0.x0.29=</a:t>
            </a:r>
            <a:r>
              <a:rPr lang="en-GB" sz="1600">
                <a:solidFill>
                  <a:srgbClr val="0000FF"/>
                </a:solidFill>
              </a:rPr>
              <a:t>0</a:t>
            </a:r>
          </a:p>
          <a:p>
            <a:pPr marL="742950" lvl="1" indent="-285750">
              <a:buFontTx/>
              <a:buChar char="•"/>
            </a:pPr>
            <a:r>
              <a:rPr lang="en-GB" sz="1600"/>
              <a:t> </a:t>
            </a:r>
            <a:r>
              <a:rPr lang="en-GB" sz="1600">
                <a:solidFill>
                  <a:srgbClr val="FF0000"/>
                </a:solidFill>
              </a:rPr>
              <a:t>R</a:t>
            </a:r>
            <a:r>
              <a:rPr lang="en-GB" sz="1600" baseline="-25000">
                <a:solidFill>
                  <a:srgbClr val="FF0000"/>
                </a:solidFill>
              </a:rPr>
              <a:t>1</a:t>
            </a:r>
            <a:r>
              <a:rPr lang="en-GB" sz="1600">
                <a:solidFill>
                  <a:srgbClr val="FF0000"/>
                </a:solidFill>
              </a:rPr>
              <a:t>=1</a:t>
            </a:r>
            <a:r>
              <a:rPr lang="en-GB" sz="1600"/>
              <a:t> if one of the 2 cases is infected by case 1: </a:t>
            </a:r>
          </a:p>
          <a:p>
            <a:pPr marL="742950" lvl="1" indent="-285750"/>
            <a:r>
              <a:rPr lang="en-GB" sz="1600"/>
              <a:t>			</a:t>
            </a:r>
            <a:r>
              <a:rPr lang="en-GB" sz="1600">
                <a:solidFill>
                  <a:srgbClr val="0000FF"/>
                </a:solidFill>
              </a:rPr>
              <a:t>probability</a:t>
            </a:r>
            <a:r>
              <a:rPr lang="en-GB" sz="1600"/>
              <a:t> p</a:t>
            </a:r>
            <a:r>
              <a:rPr lang="en-GB" sz="1600" baseline="-25000"/>
              <a:t>12</a:t>
            </a:r>
            <a:r>
              <a:rPr lang="en-GB" sz="1600"/>
              <a:t>.(1-p</a:t>
            </a:r>
            <a:r>
              <a:rPr lang="en-GB" sz="1600" baseline="-25000"/>
              <a:t>13</a:t>
            </a:r>
            <a:r>
              <a:rPr lang="en-GB" sz="1600"/>
              <a:t>)+ (1-p</a:t>
            </a:r>
            <a:r>
              <a:rPr lang="en-GB" sz="1600" baseline="-25000"/>
              <a:t>12</a:t>
            </a:r>
            <a:r>
              <a:rPr lang="en-GB" sz="1600"/>
              <a:t>).p</a:t>
            </a:r>
            <a:r>
              <a:rPr lang="en-GB" sz="1600" baseline="-25000"/>
              <a:t>13</a:t>
            </a:r>
            <a:r>
              <a:rPr lang="en-GB" sz="1600"/>
              <a:t>=1x0.29+0.x0.71=</a:t>
            </a:r>
            <a:r>
              <a:rPr lang="en-GB" sz="1600">
                <a:solidFill>
                  <a:srgbClr val="0000FF"/>
                </a:solidFill>
              </a:rPr>
              <a:t>0.29</a:t>
            </a:r>
          </a:p>
          <a:p>
            <a:pPr marL="742950" lvl="1" indent="-285750">
              <a:buFontTx/>
              <a:buChar char="•"/>
            </a:pPr>
            <a:r>
              <a:rPr lang="en-GB" sz="1600"/>
              <a:t> </a:t>
            </a:r>
            <a:r>
              <a:rPr lang="en-GB" sz="1600">
                <a:solidFill>
                  <a:srgbClr val="FF0000"/>
                </a:solidFill>
              </a:rPr>
              <a:t>R</a:t>
            </a:r>
            <a:r>
              <a:rPr lang="en-GB" sz="1600" baseline="-25000">
                <a:solidFill>
                  <a:srgbClr val="FF0000"/>
                </a:solidFill>
              </a:rPr>
              <a:t>1</a:t>
            </a:r>
            <a:r>
              <a:rPr lang="en-GB" sz="1600">
                <a:solidFill>
                  <a:srgbClr val="FF0000"/>
                </a:solidFill>
              </a:rPr>
              <a:t>=2</a:t>
            </a:r>
            <a:r>
              <a:rPr lang="en-GB" sz="1600"/>
              <a:t> if the 2 cases are infected by case 1: </a:t>
            </a:r>
          </a:p>
          <a:p>
            <a:pPr marL="742950" lvl="1" indent="-285750"/>
            <a:r>
              <a:rPr lang="en-GB" sz="1600"/>
              <a:t>			</a:t>
            </a:r>
            <a:r>
              <a:rPr lang="en-GB" sz="1600">
                <a:solidFill>
                  <a:srgbClr val="0000FF"/>
                </a:solidFill>
              </a:rPr>
              <a:t>probability</a:t>
            </a:r>
            <a:r>
              <a:rPr lang="en-GB" sz="1600"/>
              <a:t> p</a:t>
            </a:r>
            <a:r>
              <a:rPr lang="en-GB" sz="1600" baseline="-25000"/>
              <a:t>12</a:t>
            </a:r>
            <a:r>
              <a:rPr lang="en-GB" sz="1600"/>
              <a:t>.p</a:t>
            </a:r>
            <a:r>
              <a:rPr lang="en-GB" sz="1600" baseline="-25000"/>
              <a:t>13</a:t>
            </a:r>
            <a:r>
              <a:rPr lang="en-GB" sz="1600"/>
              <a:t>=1x0.71=</a:t>
            </a:r>
            <a:r>
              <a:rPr lang="en-GB" sz="1600">
                <a:solidFill>
                  <a:srgbClr val="0000FF"/>
                </a:solidFill>
              </a:rPr>
              <a:t>0.71</a:t>
            </a:r>
          </a:p>
          <a:p>
            <a:pPr>
              <a:buFontTx/>
              <a:buChar char="•"/>
            </a:pPr>
            <a:r>
              <a:rPr lang="en-GB" sz="1600"/>
              <a:t> Mean value of R</a:t>
            </a:r>
            <a:r>
              <a:rPr lang="en-GB" sz="1600" baseline="-25000"/>
              <a:t>1</a:t>
            </a:r>
            <a:r>
              <a:rPr lang="en-GB" sz="1600"/>
              <a:t>: E(R</a:t>
            </a:r>
            <a:r>
              <a:rPr lang="en-GB" sz="1600" baseline="-25000"/>
              <a:t>1</a:t>
            </a:r>
            <a:r>
              <a:rPr lang="en-GB" sz="1600"/>
              <a:t>)=</a:t>
            </a:r>
            <a:r>
              <a:rPr lang="en-GB" sz="1600">
                <a:solidFill>
                  <a:srgbClr val="0000FF"/>
                </a:solidFill>
              </a:rPr>
              <a:t>0</a:t>
            </a:r>
            <a:r>
              <a:rPr lang="en-GB" sz="1600"/>
              <a:t>x</a:t>
            </a:r>
            <a:r>
              <a:rPr lang="en-GB" sz="1600">
                <a:solidFill>
                  <a:srgbClr val="FF0000"/>
                </a:solidFill>
              </a:rPr>
              <a:t>0</a:t>
            </a:r>
            <a:r>
              <a:rPr lang="en-GB" sz="1600"/>
              <a:t>+</a:t>
            </a:r>
            <a:r>
              <a:rPr lang="en-GB" sz="1600">
                <a:solidFill>
                  <a:srgbClr val="0000FF"/>
                </a:solidFill>
              </a:rPr>
              <a:t>0.29</a:t>
            </a:r>
            <a:r>
              <a:rPr lang="en-GB" sz="1600"/>
              <a:t>x</a:t>
            </a:r>
            <a:r>
              <a:rPr lang="en-GB" sz="1600">
                <a:solidFill>
                  <a:srgbClr val="FF0000"/>
                </a:solidFill>
              </a:rPr>
              <a:t>1</a:t>
            </a:r>
            <a:r>
              <a:rPr lang="en-GB" sz="1600"/>
              <a:t>+</a:t>
            </a:r>
            <a:r>
              <a:rPr lang="en-GB" sz="1600">
                <a:solidFill>
                  <a:srgbClr val="0000FF"/>
                </a:solidFill>
              </a:rPr>
              <a:t>0.71</a:t>
            </a:r>
            <a:r>
              <a:rPr lang="en-GB" sz="1600"/>
              <a:t>x</a:t>
            </a:r>
            <a:r>
              <a:rPr lang="en-GB" sz="1600">
                <a:solidFill>
                  <a:srgbClr val="FF0000"/>
                </a:solidFill>
              </a:rPr>
              <a:t>2</a:t>
            </a:r>
            <a:r>
              <a:rPr lang="en-GB" sz="1600"/>
              <a:t>=1.71</a:t>
            </a:r>
          </a:p>
          <a:p>
            <a:pPr>
              <a:buFontTx/>
              <a:buChar char="•"/>
            </a:pPr>
            <a:r>
              <a:rPr lang="en-GB" sz="1600"/>
              <a:t> Variance of R</a:t>
            </a:r>
            <a:r>
              <a:rPr lang="en-GB" sz="1600" baseline="-25000"/>
              <a:t>1</a:t>
            </a:r>
            <a:r>
              <a:rPr lang="en-GB" sz="1600"/>
              <a:t>: V(R</a:t>
            </a:r>
            <a:r>
              <a:rPr lang="en-GB" sz="1600" baseline="-25000"/>
              <a:t>1</a:t>
            </a:r>
            <a:r>
              <a:rPr lang="en-GB" sz="1600"/>
              <a:t>)=</a:t>
            </a:r>
            <a:r>
              <a:rPr lang="en-GB" sz="1600">
                <a:solidFill>
                  <a:srgbClr val="0000FF"/>
                </a:solidFill>
              </a:rPr>
              <a:t>0</a:t>
            </a:r>
            <a:r>
              <a:rPr lang="en-GB" sz="1600"/>
              <a:t>x(</a:t>
            </a:r>
            <a:r>
              <a:rPr lang="en-GB" sz="1600">
                <a:solidFill>
                  <a:srgbClr val="FF0000"/>
                </a:solidFill>
              </a:rPr>
              <a:t>0</a:t>
            </a:r>
            <a:r>
              <a:rPr lang="en-GB" sz="1600"/>
              <a:t>-1.71)</a:t>
            </a:r>
            <a:r>
              <a:rPr lang="en-GB" sz="1600" baseline="30000"/>
              <a:t>2</a:t>
            </a:r>
            <a:r>
              <a:rPr lang="en-GB" sz="1600"/>
              <a:t>+ </a:t>
            </a:r>
            <a:r>
              <a:rPr lang="en-GB" sz="1600">
                <a:solidFill>
                  <a:srgbClr val="0000FF"/>
                </a:solidFill>
              </a:rPr>
              <a:t>0.29</a:t>
            </a:r>
            <a:r>
              <a:rPr lang="en-GB" sz="1600"/>
              <a:t>x(</a:t>
            </a:r>
            <a:r>
              <a:rPr lang="en-GB" sz="1600">
                <a:solidFill>
                  <a:srgbClr val="FF0000"/>
                </a:solidFill>
              </a:rPr>
              <a:t>1</a:t>
            </a:r>
            <a:r>
              <a:rPr lang="en-GB" sz="1600"/>
              <a:t>-1.71)</a:t>
            </a:r>
            <a:r>
              <a:rPr lang="en-GB" sz="1600" baseline="30000"/>
              <a:t>2</a:t>
            </a:r>
            <a:r>
              <a:rPr lang="en-GB" sz="1600"/>
              <a:t>+ </a:t>
            </a:r>
            <a:r>
              <a:rPr lang="en-GB" sz="1600">
                <a:solidFill>
                  <a:srgbClr val="0000FF"/>
                </a:solidFill>
              </a:rPr>
              <a:t>0.71</a:t>
            </a:r>
            <a:r>
              <a:rPr lang="en-GB" sz="1600"/>
              <a:t>x(</a:t>
            </a:r>
            <a:r>
              <a:rPr lang="en-GB" sz="1600">
                <a:solidFill>
                  <a:srgbClr val="FF0000"/>
                </a:solidFill>
              </a:rPr>
              <a:t>2</a:t>
            </a:r>
            <a:r>
              <a:rPr lang="en-GB" sz="1600"/>
              <a:t>-1.71)</a:t>
            </a:r>
            <a:r>
              <a:rPr lang="en-GB" sz="1600" baseline="30000"/>
              <a:t>2</a:t>
            </a:r>
            <a:r>
              <a:rPr lang="en-GB" sz="1600"/>
              <a:t>=0.21</a:t>
            </a:r>
            <a:endParaRPr lang="en-GB" sz="1600" baseline="30000"/>
          </a:p>
          <a:p>
            <a:pPr marL="742950" lvl="1" indent="-285750"/>
            <a:r>
              <a:rPr lang="en-GB" sz="1600"/>
              <a:t>			</a:t>
            </a:r>
          </a:p>
        </p:txBody>
      </p:sp>
      <p:sp>
        <p:nvSpPr>
          <p:cNvPr id="35858" name="Text Box 24"/>
          <p:cNvSpPr txBox="1">
            <a:spLocks noChangeArrowheads="1"/>
          </p:cNvSpPr>
          <p:nvPr/>
        </p:nvSpPr>
        <p:spPr bwMode="auto">
          <a:xfrm>
            <a:off x="2916238" y="3500438"/>
            <a:ext cx="966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p</a:t>
            </a:r>
            <a:r>
              <a:rPr lang="en-GB" sz="1600" baseline="-25000"/>
              <a:t>13</a:t>
            </a:r>
            <a:r>
              <a:rPr lang="en-GB" sz="1600"/>
              <a:t>=0.71</a:t>
            </a:r>
            <a:endParaRPr lang="en-GB" sz="16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916113"/>
            <a:ext cx="8178800" cy="3630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6424613" y="5805488"/>
            <a:ext cx="2719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SARS 2003</a:t>
            </a:r>
            <a:endParaRPr lang="en-US" sz="2400"/>
          </a:p>
        </p:txBody>
      </p:sp>
      <p:sp>
        <p:nvSpPr>
          <p:cNvPr id="36868" name="TextBox 3072"/>
          <p:cNvSpPr txBox="1">
            <a:spLocks noChangeArrowheads="1"/>
          </p:cNvSpPr>
          <p:nvPr/>
        </p:nvSpPr>
        <p:spPr bwMode="auto">
          <a:xfrm>
            <a:off x="1042988" y="333375"/>
            <a:ext cx="7848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Retrospective analysis of the SARS outbreak </a:t>
            </a:r>
            <a:r>
              <a:rPr lang="en-GB" sz="2000" b="1">
                <a:solidFill>
                  <a:srgbClr val="0033CC"/>
                </a:solidFill>
              </a:rPr>
              <a:t>[Wallinga and Teunis, AJE, 2004]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072"/>
          <p:cNvSpPr txBox="1">
            <a:spLocks noChangeArrowheads="1"/>
          </p:cNvSpPr>
          <p:nvPr/>
        </p:nvSpPr>
        <p:spPr bwMode="auto">
          <a:xfrm>
            <a:off x="1042988" y="3333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Underestimation of R in real-time</a:t>
            </a:r>
            <a:endParaRPr lang="en-GB" sz="2000" b="1">
              <a:solidFill>
                <a:srgbClr val="0033CC"/>
              </a:solidFill>
            </a:endParaRPr>
          </a:p>
        </p:txBody>
      </p:sp>
      <p:pic>
        <p:nvPicPr>
          <p:cNvPr id="37891" name="Picture 38"/>
          <p:cNvPicPr>
            <a:picLocks noChangeAspect="1" noChangeArrowheads="1"/>
          </p:cNvPicPr>
          <p:nvPr/>
        </p:nvPicPr>
        <p:blipFill>
          <a:blip r:embed="rId2" cstate="print"/>
          <a:srcRect r="-238" b="11508"/>
          <a:stretch>
            <a:fillRect/>
          </a:stretch>
        </p:blipFill>
        <p:spPr bwMode="auto">
          <a:xfrm>
            <a:off x="0" y="2565400"/>
            <a:ext cx="43211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Line 39"/>
          <p:cNvSpPr>
            <a:spLocks noChangeShapeType="1"/>
          </p:cNvSpPr>
          <p:nvPr/>
        </p:nvSpPr>
        <p:spPr bwMode="auto">
          <a:xfrm>
            <a:off x="576263" y="2062163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893" name="Text Box 40"/>
          <p:cNvSpPr txBox="1">
            <a:spLocks noChangeArrowheads="1"/>
          </p:cNvSpPr>
          <p:nvPr/>
        </p:nvSpPr>
        <p:spPr bwMode="auto">
          <a:xfrm>
            <a:off x="792163" y="2205038"/>
            <a:ext cx="792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1</a:t>
            </a:r>
          </a:p>
        </p:txBody>
      </p:sp>
      <p:sp>
        <p:nvSpPr>
          <p:cNvPr id="37894" name="Text Box 41"/>
          <p:cNvSpPr txBox="1">
            <a:spLocks noChangeArrowheads="1"/>
          </p:cNvSpPr>
          <p:nvPr/>
        </p:nvSpPr>
        <p:spPr bwMode="auto">
          <a:xfrm>
            <a:off x="863600" y="1630363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1</a:t>
            </a:r>
            <a:r>
              <a:rPr lang="fr-FR" sz="1600">
                <a:cs typeface="Arial" charset="0"/>
              </a:rPr>
              <a:t>=0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7895" name="Text Box 42"/>
          <p:cNvSpPr txBox="1">
            <a:spLocks noChangeArrowheads="1"/>
          </p:cNvSpPr>
          <p:nvPr/>
        </p:nvSpPr>
        <p:spPr bwMode="auto">
          <a:xfrm>
            <a:off x="1439863" y="2205038"/>
            <a:ext cx="7191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2</a:t>
            </a:r>
          </a:p>
        </p:txBody>
      </p:sp>
      <p:sp>
        <p:nvSpPr>
          <p:cNvPr id="37896" name="Text Box 43"/>
          <p:cNvSpPr txBox="1">
            <a:spLocks noChangeArrowheads="1"/>
          </p:cNvSpPr>
          <p:nvPr/>
        </p:nvSpPr>
        <p:spPr bwMode="auto">
          <a:xfrm>
            <a:off x="2089150" y="2205038"/>
            <a:ext cx="717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3</a:t>
            </a:r>
          </a:p>
        </p:txBody>
      </p:sp>
      <p:sp>
        <p:nvSpPr>
          <p:cNvPr id="37897" name="Text Box 44"/>
          <p:cNvSpPr txBox="1">
            <a:spLocks noChangeArrowheads="1"/>
          </p:cNvSpPr>
          <p:nvPr/>
        </p:nvSpPr>
        <p:spPr bwMode="auto">
          <a:xfrm>
            <a:off x="3600450" y="1701800"/>
            <a:ext cx="125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Time</a:t>
            </a:r>
          </a:p>
        </p:txBody>
      </p:sp>
      <p:sp>
        <p:nvSpPr>
          <p:cNvPr id="37898" name="Text Box 45"/>
          <p:cNvSpPr txBox="1">
            <a:spLocks noChangeArrowheads="1"/>
          </p:cNvSpPr>
          <p:nvPr/>
        </p:nvSpPr>
        <p:spPr bwMode="auto">
          <a:xfrm>
            <a:off x="1512888" y="1630363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2</a:t>
            </a:r>
            <a:r>
              <a:rPr lang="fr-FR" sz="1600">
                <a:cs typeface="Arial" charset="0"/>
              </a:rPr>
              <a:t>=1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7899" name="Text Box 46"/>
          <p:cNvSpPr txBox="1">
            <a:spLocks noChangeArrowheads="1"/>
          </p:cNvSpPr>
          <p:nvPr/>
        </p:nvSpPr>
        <p:spPr bwMode="auto">
          <a:xfrm>
            <a:off x="2232025" y="1630363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3</a:t>
            </a:r>
            <a:r>
              <a:rPr lang="fr-FR" sz="1600">
                <a:cs typeface="Arial" charset="0"/>
              </a:rPr>
              <a:t>=2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7900" name="Line 49"/>
          <p:cNvSpPr>
            <a:spLocks noChangeShapeType="1"/>
          </p:cNvSpPr>
          <p:nvPr/>
        </p:nvSpPr>
        <p:spPr bwMode="auto">
          <a:xfrm>
            <a:off x="1152525" y="19891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1" name="Line 50"/>
          <p:cNvSpPr>
            <a:spLocks noChangeShapeType="1"/>
          </p:cNvSpPr>
          <p:nvPr/>
        </p:nvSpPr>
        <p:spPr bwMode="auto">
          <a:xfrm>
            <a:off x="1800225" y="19891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2" name="Line 51"/>
          <p:cNvSpPr>
            <a:spLocks noChangeShapeType="1"/>
          </p:cNvSpPr>
          <p:nvPr/>
        </p:nvSpPr>
        <p:spPr bwMode="auto">
          <a:xfrm>
            <a:off x="2447925" y="19891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3" name="Line 53"/>
          <p:cNvSpPr>
            <a:spLocks noChangeShapeType="1"/>
          </p:cNvSpPr>
          <p:nvPr/>
        </p:nvSpPr>
        <p:spPr bwMode="auto">
          <a:xfrm flipH="1">
            <a:off x="2771775" y="1557338"/>
            <a:ext cx="36513" cy="4319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2051050" y="1196975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current time T</a:t>
            </a:r>
          </a:p>
        </p:txBody>
      </p:sp>
      <p:sp>
        <p:nvSpPr>
          <p:cNvPr id="37905" name="TextBox 2048"/>
          <p:cNvSpPr txBox="1">
            <a:spLocks noChangeArrowheads="1"/>
          </p:cNvSpPr>
          <p:nvPr/>
        </p:nvSpPr>
        <p:spPr bwMode="auto">
          <a:xfrm>
            <a:off x="4714875" y="1412875"/>
            <a:ext cx="4429125" cy="547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  <a:buFontTx/>
              <a:buChar char="•"/>
            </a:pPr>
            <a:r>
              <a:rPr lang="en-GB" sz="1600"/>
              <a:t> There is 30% chance that a case generated by case 1 is not yet detected at time T.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GB" sz="1600"/>
              <a:t> If we naively estimate R</a:t>
            </a:r>
            <a:r>
              <a:rPr lang="en-GB" sz="1600" baseline="-25000"/>
              <a:t>1</a:t>
            </a:r>
            <a:r>
              <a:rPr lang="en-GB" sz="1600"/>
              <a:t> from data available up to time T, on average, we underestimate the reproduction number by 30%.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GB" sz="1600"/>
              <a:t> With data available up to time T, we have estimated that the expected number of secondary cases detected before T was: </a:t>
            </a:r>
          </a:p>
          <a:p>
            <a:pPr marL="742950" lvl="1" indent="-285750" algn="ctr">
              <a:spcAft>
                <a:spcPct val="30000"/>
              </a:spcAft>
            </a:pPr>
            <a:r>
              <a:rPr lang="en-GB" sz="1600">
                <a:solidFill>
                  <a:srgbClr val="FF0000"/>
                </a:solidFill>
              </a:rPr>
              <a:t>E(R</a:t>
            </a:r>
            <a:r>
              <a:rPr lang="en-GB" sz="1600" baseline="-25000">
                <a:solidFill>
                  <a:srgbClr val="FF0000"/>
                </a:solidFill>
              </a:rPr>
              <a:t>1</a:t>
            </a:r>
            <a:r>
              <a:rPr lang="en-GB" sz="1600" baseline="30000">
                <a:solidFill>
                  <a:srgbClr val="FF0000"/>
                </a:solidFill>
              </a:rPr>
              <a:t>-</a:t>
            </a:r>
            <a:r>
              <a:rPr lang="en-GB" sz="1600">
                <a:solidFill>
                  <a:srgbClr val="FF0000"/>
                </a:solidFill>
              </a:rPr>
              <a:t>)=1.71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GB" sz="1600"/>
              <a:t> But we also know that those detected cases only represent 70% of the total number of secondary cases:</a:t>
            </a:r>
          </a:p>
          <a:p>
            <a:pPr>
              <a:spcAft>
                <a:spcPct val="30000"/>
              </a:spcAft>
            </a:pPr>
            <a:r>
              <a:rPr lang="en-GB" sz="1600"/>
              <a:t>		</a:t>
            </a:r>
            <a:r>
              <a:rPr lang="en-GB" sz="1600">
                <a:solidFill>
                  <a:srgbClr val="FF0000"/>
                </a:solidFill>
              </a:rPr>
              <a:t>E(R</a:t>
            </a:r>
            <a:r>
              <a:rPr lang="en-GB" sz="1600" baseline="-25000">
                <a:solidFill>
                  <a:srgbClr val="FF0000"/>
                </a:solidFill>
              </a:rPr>
              <a:t>1</a:t>
            </a:r>
            <a:r>
              <a:rPr lang="en-GB" sz="1600" baseline="30000">
                <a:solidFill>
                  <a:srgbClr val="FF0000"/>
                </a:solidFill>
              </a:rPr>
              <a:t>-</a:t>
            </a:r>
            <a:r>
              <a:rPr lang="en-GB" sz="1600">
                <a:solidFill>
                  <a:srgbClr val="FF0000"/>
                </a:solidFill>
              </a:rPr>
              <a:t>)</a:t>
            </a:r>
            <a:r>
              <a:rPr lang="en-GB" sz="1600"/>
              <a:t>=0.7*E(R</a:t>
            </a:r>
            <a:r>
              <a:rPr lang="en-GB" sz="1600" baseline="-25000"/>
              <a:t>1</a:t>
            </a:r>
            <a:r>
              <a:rPr lang="en-GB" sz="1600"/>
              <a:t>)</a:t>
            </a:r>
            <a:endParaRPr lang="en-GB" sz="1600" baseline="30000"/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GB" sz="1600"/>
              <a:t>So, accounting for censorship, the corrected number of secondary cases (detected before T + not yet detected) is:</a:t>
            </a:r>
          </a:p>
          <a:p>
            <a:pPr marL="742950" lvl="1" indent="-285750" algn="ctr">
              <a:spcAft>
                <a:spcPct val="30000"/>
              </a:spcAft>
            </a:pPr>
            <a:r>
              <a:rPr lang="en-GB"/>
              <a:t>E(R</a:t>
            </a:r>
            <a:r>
              <a:rPr lang="en-GB" baseline="-25000"/>
              <a:t>1</a:t>
            </a:r>
            <a:r>
              <a:rPr lang="en-GB"/>
              <a:t>)=</a:t>
            </a:r>
            <a:r>
              <a:rPr lang="en-GB">
                <a:solidFill>
                  <a:srgbClr val="FF0000"/>
                </a:solidFill>
              </a:rPr>
              <a:t>E(R</a:t>
            </a:r>
            <a:r>
              <a:rPr lang="en-GB" baseline="-25000">
                <a:solidFill>
                  <a:srgbClr val="FF0000"/>
                </a:solidFill>
              </a:rPr>
              <a:t>1</a:t>
            </a:r>
            <a:r>
              <a:rPr lang="en-GB" baseline="30000">
                <a:solidFill>
                  <a:srgbClr val="FF0000"/>
                </a:solidFill>
              </a:rPr>
              <a:t>-</a:t>
            </a:r>
            <a:r>
              <a:rPr lang="en-GB">
                <a:solidFill>
                  <a:srgbClr val="FF0000"/>
                </a:solidFill>
              </a:rPr>
              <a:t>)</a:t>
            </a:r>
            <a:r>
              <a:rPr lang="en-GB"/>
              <a:t>/0.7=1.71/0.7=2.44</a:t>
            </a:r>
          </a:p>
          <a:p>
            <a:pPr marL="742950" lvl="1" indent="-285750">
              <a:spcAft>
                <a:spcPct val="30000"/>
              </a:spcAft>
              <a:buFontTx/>
              <a:buChar char="•"/>
            </a:pPr>
            <a:endParaRPr lang="en-GB" sz="1600"/>
          </a:p>
          <a:p>
            <a:pPr marL="742950" lvl="1" indent="-285750">
              <a:spcAft>
                <a:spcPct val="30000"/>
              </a:spcAft>
            </a:pPr>
            <a:endParaRPr lang="en-GB" sz="1600"/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3276600" y="22050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7907" name="AutoShape 57"/>
          <p:cNvSpPr>
            <a:spLocks/>
          </p:cNvSpPr>
          <p:nvPr/>
        </p:nvSpPr>
        <p:spPr bwMode="auto">
          <a:xfrm rot="-5400000">
            <a:off x="1763713" y="3933825"/>
            <a:ext cx="288925" cy="1584325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58"/>
          <p:cNvSpPr txBox="1">
            <a:spLocks noChangeArrowheads="1"/>
          </p:cNvSpPr>
          <p:nvPr/>
        </p:nvSpPr>
        <p:spPr bwMode="auto">
          <a:xfrm>
            <a:off x="827088" y="4941888"/>
            <a:ext cx="20161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solidFill>
                  <a:srgbClr val="FF0000"/>
                </a:solidFill>
              </a:rPr>
              <a:t>Secondary cases detected before T (proba 0.2+0.5=0.7)</a:t>
            </a:r>
            <a:endParaRPr lang="en-GB" sz="1600" baseline="30000">
              <a:solidFill>
                <a:srgbClr val="FF0000"/>
              </a:solidFill>
            </a:endParaRPr>
          </a:p>
        </p:txBody>
      </p:sp>
      <p:sp>
        <p:nvSpPr>
          <p:cNvPr id="37909" name="AutoShape 64"/>
          <p:cNvSpPr>
            <a:spLocks/>
          </p:cNvSpPr>
          <p:nvPr/>
        </p:nvSpPr>
        <p:spPr bwMode="auto">
          <a:xfrm rot="-5400000">
            <a:off x="3347244" y="4077494"/>
            <a:ext cx="288925" cy="1296987"/>
          </a:xfrm>
          <a:prstGeom prst="leftBrace">
            <a:avLst>
              <a:gd name="adj1" fmla="val 374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65"/>
          <p:cNvSpPr txBox="1">
            <a:spLocks noChangeArrowheads="1"/>
          </p:cNvSpPr>
          <p:nvPr/>
        </p:nvSpPr>
        <p:spPr bwMode="auto">
          <a:xfrm>
            <a:off x="2771775" y="4868863"/>
            <a:ext cx="20891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chemeClr val="hlink"/>
                </a:solidFill>
              </a:rPr>
              <a:t>Secondary cases not yet detected - long generation time (proba 0.2+0.1=0.3)</a:t>
            </a:r>
          </a:p>
        </p:txBody>
      </p:sp>
      <p:sp>
        <p:nvSpPr>
          <p:cNvPr id="37911" name="Text Box 68"/>
          <p:cNvSpPr txBox="1">
            <a:spLocks noChangeArrowheads="1"/>
          </p:cNvSpPr>
          <p:nvPr/>
        </p:nvSpPr>
        <p:spPr bwMode="auto">
          <a:xfrm>
            <a:off x="0" y="6162675"/>
            <a:ext cx="518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R</a:t>
            </a:r>
            <a:r>
              <a:rPr lang="fr-FR" baseline="-25000">
                <a:cs typeface="Arial" charset="0"/>
              </a:rPr>
              <a:t>1</a:t>
            </a:r>
            <a:r>
              <a:rPr lang="fr-FR">
                <a:cs typeface="Arial" charset="0"/>
              </a:rPr>
              <a:t>=	          </a:t>
            </a:r>
            <a:r>
              <a:rPr lang="fr-FR">
                <a:solidFill>
                  <a:srgbClr val="FF0000"/>
                </a:solidFill>
                <a:cs typeface="Arial" charset="0"/>
              </a:rPr>
              <a:t>R</a:t>
            </a:r>
            <a:r>
              <a:rPr lang="fr-FR" baseline="-25000">
                <a:solidFill>
                  <a:srgbClr val="FF0000"/>
                </a:solidFill>
                <a:cs typeface="Arial" charset="0"/>
              </a:rPr>
              <a:t>1</a:t>
            </a:r>
            <a:r>
              <a:rPr lang="fr-FR" baseline="30000">
                <a:solidFill>
                  <a:srgbClr val="FF0000"/>
                </a:solidFill>
                <a:cs typeface="Arial" charset="0"/>
              </a:rPr>
              <a:t>-</a:t>
            </a:r>
            <a:r>
              <a:rPr lang="fr-FR">
                <a:cs typeface="Arial" charset="0"/>
              </a:rPr>
              <a:t>            +             </a:t>
            </a:r>
            <a:r>
              <a:rPr lang="fr-FR">
                <a:solidFill>
                  <a:schemeClr val="hlink"/>
                </a:solidFill>
                <a:cs typeface="Arial" charset="0"/>
              </a:rPr>
              <a:t>R</a:t>
            </a:r>
            <a:r>
              <a:rPr lang="fr-FR" baseline="-25000">
                <a:solidFill>
                  <a:schemeClr val="hlink"/>
                </a:solidFill>
                <a:cs typeface="Arial" charset="0"/>
              </a:rPr>
              <a:t>1</a:t>
            </a:r>
            <a:r>
              <a:rPr lang="fr-FR" baseline="30000">
                <a:solidFill>
                  <a:schemeClr val="hlink"/>
                </a:solidFill>
                <a:cs typeface="Arial" charset="0"/>
              </a:rPr>
              <a:t>+</a:t>
            </a:r>
            <a:endParaRPr lang="fr-F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072"/>
          <p:cNvSpPr txBox="1">
            <a:spLocks noChangeArrowheads="1"/>
          </p:cNvSpPr>
          <p:nvPr/>
        </p:nvSpPr>
        <p:spPr bwMode="auto">
          <a:xfrm>
            <a:off x="1547813" y="260350"/>
            <a:ext cx="6842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Bias and time lag </a:t>
            </a:r>
            <a:r>
              <a:rPr lang="en-GB" sz="2800" b="1">
                <a:solidFill>
                  <a:srgbClr val="0033CC"/>
                </a:solidFill>
                <a:latin typeface="Symbol" pitchFamily="18" charset="2"/>
              </a:rPr>
              <a:t>d</a:t>
            </a:r>
            <a:r>
              <a:rPr lang="en-GB" sz="2800" b="1">
                <a:solidFill>
                  <a:srgbClr val="0033CC"/>
                </a:solidFill>
              </a:rPr>
              <a:t>=</a:t>
            </a:r>
            <a:r>
              <a:rPr lang="en-GB" sz="2800" b="1">
                <a:solidFill>
                  <a:srgbClr val="0033CC"/>
                </a:solidFill>
                <a:latin typeface="Symbol" pitchFamily="18" charset="2"/>
              </a:rPr>
              <a:t>T-</a:t>
            </a:r>
            <a:r>
              <a:rPr lang="en-GB" sz="2800" b="1">
                <a:solidFill>
                  <a:srgbClr val="0033CC"/>
                </a:solidFill>
              </a:rPr>
              <a:t>t</a:t>
            </a:r>
            <a:r>
              <a:rPr lang="en-GB" sz="2800" b="1" baseline="-25000">
                <a:solidFill>
                  <a:srgbClr val="0033CC"/>
                </a:solidFill>
                <a:latin typeface="Symbol" pitchFamily="18" charset="2"/>
              </a:rPr>
              <a:t>1</a:t>
            </a:r>
            <a:endParaRPr lang="en-GB" sz="2000" b="1" baseline="-25000">
              <a:solidFill>
                <a:srgbClr val="0033CC"/>
              </a:solidFill>
            </a:endParaRPr>
          </a:p>
        </p:txBody>
      </p:sp>
      <p:sp>
        <p:nvSpPr>
          <p:cNvPr id="38915" name="Rectangle 29"/>
          <p:cNvSpPr>
            <a:spLocks noChangeArrowheads="1"/>
          </p:cNvSpPr>
          <p:nvPr/>
        </p:nvSpPr>
        <p:spPr bwMode="auto">
          <a:xfrm>
            <a:off x="0" y="5130800"/>
            <a:ext cx="507682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/>
              <a:t>SARS-like outbreak;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/>
              <a:t>Generation time: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Mean: 8.4 days;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Standard deviation: 3.8 days;</a:t>
            </a:r>
          </a:p>
          <a:p>
            <a:pPr marL="742950" lvl="1" indent="-285750">
              <a:spcBef>
                <a:spcPct val="20000"/>
              </a:spcBef>
            </a:pPr>
            <a:endParaRPr lang="en-GB"/>
          </a:p>
          <a:p>
            <a:pPr marL="742950" lvl="1" indent="-285750">
              <a:spcBef>
                <a:spcPct val="20000"/>
              </a:spcBef>
            </a:pPr>
            <a:endParaRPr lang="en-GB"/>
          </a:p>
        </p:txBody>
      </p:sp>
      <p:sp>
        <p:nvSpPr>
          <p:cNvPr id="38916" name="Line 37"/>
          <p:cNvSpPr>
            <a:spLocks noChangeShapeType="1"/>
          </p:cNvSpPr>
          <p:nvPr/>
        </p:nvSpPr>
        <p:spPr bwMode="auto">
          <a:xfrm>
            <a:off x="1116013" y="1628775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17" name="Text Box 38"/>
          <p:cNvSpPr txBox="1">
            <a:spLocks noChangeArrowheads="1"/>
          </p:cNvSpPr>
          <p:nvPr/>
        </p:nvSpPr>
        <p:spPr bwMode="auto">
          <a:xfrm>
            <a:off x="1042988" y="12684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Time lag </a:t>
            </a:r>
            <a:r>
              <a:rPr lang="fr-FR">
                <a:latin typeface="Symbol" pitchFamily="18" charset="2"/>
                <a:cs typeface="Arial" charset="0"/>
              </a:rPr>
              <a:t>d</a:t>
            </a:r>
            <a:r>
              <a:rPr lang="fr-FR">
                <a:cs typeface="Arial" charset="0"/>
              </a:rPr>
              <a:t>=</a:t>
            </a:r>
            <a:r>
              <a:rPr lang="fr-FR">
                <a:latin typeface="Symbol" pitchFamily="18" charset="2"/>
                <a:cs typeface="Arial" charset="0"/>
              </a:rPr>
              <a:t>T-</a:t>
            </a:r>
            <a:r>
              <a:rPr lang="fr-FR">
                <a:cs typeface="Arial" charset="0"/>
              </a:rPr>
              <a:t>t</a:t>
            </a:r>
            <a:r>
              <a:rPr lang="fr-FR" baseline="-25000">
                <a:latin typeface="Symbol" pitchFamily="18" charset="2"/>
                <a:cs typeface="Arial" charset="0"/>
              </a:rPr>
              <a:t>1</a:t>
            </a:r>
          </a:p>
        </p:txBody>
      </p:sp>
      <p:pic>
        <p:nvPicPr>
          <p:cNvPr id="38918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1341438"/>
            <a:ext cx="6049963" cy="60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 Box 40"/>
          <p:cNvSpPr txBox="1">
            <a:spLocks noChangeArrowheads="1"/>
          </p:cNvSpPr>
          <p:nvPr/>
        </p:nvSpPr>
        <p:spPr bwMode="auto">
          <a:xfrm>
            <a:off x="5111750" y="1989138"/>
            <a:ext cx="4032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>
                <a:solidFill>
                  <a:srgbClr val="0000FF"/>
                </a:solidFill>
              </a:rPr>
              <a:t>Bias</a:t>
            </a:r>
          </a:p>
          <a:p>
            <a:pPr algn="ctr"/>
            <a:r>
              <a:rPr lang="en-GB" sz="1600">
                <a:solidFill>
                  <a:srgbClr val="0000FF"/>
                </a:solidFill>
              </a:rPr>
              <a:t>Average (estimator - true value)/true value</a:t>
            </a:r>
          </a:p>
        </p:txBody>
      </p:sp>
      <p:pic>
        <p:nvPicPr>
          <p:cNvPr id="38920" name="Picture 42"/>
          <p:cNvPicPr>
            <a:picLocks noChangeAspect="1" noChangeArrowheads="1"/>
          </p:cNvPicPr>
          <p:nvPr/>
        </p:nvPicPr>
        <p:blipFill>
          <a:blip r:embed="rId3" cstate="print"/>
          <a:srcRect r="-238" b="11508"/>
          <a:stretch>
            <a:fillRect/>
          </a:stretch>
        </p:blipFill>
        <p:spPr bwMode="auto">
          <a:xfrm>
            <a:off x="0" y="2924175"/>
            <a:ext cx="43211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Line 43"/>
          <p:cNvSpPr>
            <a:spLocks noChangeShapeType="1"/>
          </p:cNvSpPr>
          <p:nvPr/>
        </p:nvSpPr>
        <p:spPr bwMode="auto">
          <a:xfrm>
            <a:off x="576263" y="2420938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2" name="Text Box 44"/>
          <p:cNvSpPr txBox="1">
            <a:spLocks noChangeArrowheads="1"/>
          </p:cNvSpPr>
          <p:nvPr/>
        </p:nvSpPr>
        <p:spPr bwMode="auto">
          <a:xfrm>
            <a:off x="792163" y="2563813"/>
            <a:ext cx="792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1</a:t>
            </a:r>
          </a:p>
        </p:txBody>
      </p:sp>
      <p:sp>
        <p:nvSpPr>
          <p:cNvPr id="38923" name="Text Box 45"/>
          <p:cNvSpPr txBox="1">
            <a:spLocks noChangeArrowheads="1"/>
          </p:cNvSpPr>
          <p:nvPr/>
        </p:nvSpPr>
        <p:spPr bwMode="auto">
          <a:xfrm>
            <a:off x="863600" y="1989138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>
                <a:cs typeface="Arial" charset="0"/>
              </a:rPr>
              <a:t>t</a:t>
            </a:r>
            <a:r>
              <a:rPr lang="fr-FR" sz="1600" b="1" baseline="-25000">
                <a:cs typeface="Arial" charset="0"/>
              </a:rPr>
              <a:t>1</a:t>
            </a:r>
            <a:r>
              <a:rPr lang="fr-FR" sz="1600">
                <a:cs typeface="Arial" charset="0"/>
              </a:rPr>
              <a:t>=0</a:t>
            </a:r>
            <a:endParaRPr lang="fr-FR" sz="1600" baseline="-25000">
              <a:cs typeface="Arial" charset="0"/>
            </a:endParaRPr>
          </a:p>
        </p:txBody>
      </p:sp>
      <p:sp>
        <p:nvSpPr>
          <p:cNvPr id="38924" name="Line 50"/>
          <p:cNvSpPr>
            <a:spLocks noChangeShapeType="1"/>
          </p:cNvSpPr>
          <p:nvPr/>
        </p:nvSpPr>
        <p:spPr bwMode="auto">
          <a:xfrm>
            <a:off x="1152525" y="23479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Text Box 53"/>
          <p:cNvSpPr txBox="1">
            <a:spLocks noChangeArrowheads="1"/>
          </p:cNvSpPr>
          <p:nvPr/>
        </p:nvSpPr>
        <p:spPr bwMode="auto">
          <a:xfrm>
            <a:off x="1979613" y="1844675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b="1"/>
              <a:t>current time T</a:t>
            </a:r>
          </a:p>
        </p:txBody>
      </p:sp>
      <p:sp>
        <p:nvSpPr>
          <p:cNvPr id="38926" name="Line 55"/>
          <p:cNvSpPr>
            <a:spLocks noChangeShapeType="1"/>
          </p:cNvSpPr>
          <p:nvPr/>
        </p:nvSpPr>
        <p:spPr bwMode="auto">
          <a:xfrm flipH="1">
            <a:off x="2771775" y="2205038"/>
            <a:ext cx="0" cy="280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0"/>
            <a:ext cx="7343775" cy="733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3072"/>
          <p:cNvSpPr txBox="1">
            <a:spLocks noChangeArrowheads="1"/>
          </p:cNvSpPr>
          <p:nvPr/>
        </p:nvSpPr>
        <p:spPr bwMode="auto">
          <a:xfrm>
            <a:off x="1547813" y="115888"/>
            <a:ext cx="6842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SARS Hong Kong outbreak: real-time estimates of R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39940" name="Line 15"/>
          <p:cNvSpPr>
            <a:spLocks noChangeShapeType="1"/>
          </p:cNvSpPr>
          <p:nvPr/>
        </p:nvSpPr>
        <p:spPr bwMode="auto">
          <a:xfrm>
            <a:off x="1403350" y="3284538"/>
            <a:ext cx="215900" cy="360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468313" y="2205038"/>
            <a:ext cx="18002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</a:rPr>
              <a:t>Early estimates are unbiased but may have large variance </a:t>
            </a:r>
          </a:p>
        </p:txBody>
      </p:sp>
      <p:sp>
        <p:nvSpPr>
          <p:cNvPr id="39942" name="Line 17"/>
          <p:cNvSpPr>
            <a:spLocks noChangeShapeType="1"/>
          </p:cNvSpPr>
          <p:nvPr/>
        </p:nvSpPr>
        <p:spPr bwMode="auto">
          <a:xfrm>
            <a:off x="3708400" y="3429000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943" name="Line 18"/>
          <p:cNvSpPr>
            <a:spLocks noChangeShapeType="1"/>
          </p:cNvSpPr>
          <p:nvPr/>
        </p:nvSpPr>
        <p:spPr bwMode="auto">
          <a:xfrm>
            <a:off x="4859338" y="3429000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944" name="Line 19"/>
          <p:cNvSpPr>
            <a:spLocks noChangeShapeType="1"/>
          </p:cNvSpPr>
          <p:nvPr/>
        </p:nvSpPr>
        <p:spPr bwMode="auto">
          <a:xfrm>
            <a:off x="1260475" y="58769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945" name="Line 20"/>
          <p:cNvSpPr>
            <a:spLocks noChangeShapeType="1"/>
          </p:cNvSpPr>
          <p:nvPr/>
        </p:nvSpPr>
        <p:spPr bwMode="auto">
          <a:xfrm>
            <a:off x="2411413" y="5876925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946" name="Line 21"/>
          <p:cNvSpPr>
            <a:spLocks noChangeShapeType="1"/>
          </p:cNvSpPr>
          <p:nvPr/>
        </p:nvSpPr>
        <p:spPr bwMode="auto">
          <a:xfrm flipH="1" flipV="1">
            <a:off x="2700338" y="5949950"/>
            <a:ext cx="215900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47" name="Text Box 22"/>
          <p:cNvSpPr txBox="1">
            <a:spLocks noChangeArrowheads="1"/>
          </p:cNvSpPr>
          <p:nvPr/>
        </p:nvSpPr>
        <p:spPr bwMode="auto">
          <a:xfrm>
            <a:off x="179388" y="6308725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Uncertainty is larger during periods of low incidence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072"/>
          <p:cNvSpPr txBox="1">
            <a:spLocks noChangeArrowheads="1"/>
          </p:cNvSpPr>
          <p:nvPr/>
        </p:nvSpPr>
        <p:spPr bwMode="auto">
          <a:xfrm>
            <a:off x="1547813" y="260350"/>
            <a:ext cx="6842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Summary so far…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40963" name="TextBox 3073"/>
          <p:cNvSpPr txBox="1">
            <a:spLocks noChangeArrowheads="1"/>
          </p:cNvSpPr>
          <p:nvPr/>
        </p:nvSpPr>
        <p:spPr bwMode="auto">
          <a:xfrm>
            <a:off x="0" y="1268413"/>
            <a:ext cx="9144000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/>
              <a:t>  In real-time, we under-estimate the reproduction number R because secondary cases with long generation time may be undetected: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sz="1600"/>
              <a:t>Risk to be too optimistic!</a:t>
            </a: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/>
              <a:t> We can correct for this bias: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sz="1600"/>
              <a:t>Unbiased estimator available;</a:t>
            </a:r>
          </a:p>
          <a:p>
            <a:pPr marL="742950" lvl="1" indent="-285750">
              <a:spcAft>
                <a:spcPct val="50000"/>
              </a:spcAft>
              <a:buFontTx/>
              <a:buChar char="•"/>
            </a:pPr>
            <a:r>
              <a:rPr lang="en-GB" sz="1600"/>
              <a:t>But, if we try to estimate R very early, the estimator may have a large variance:</a:t>
            </a:r>
          </a:p>
        </p:txBody>
      </p:sp>
      <p:pic>
        <p:nvPicPr>
          <p:cNvPr id="40964" name="Picture 7"/>
          <p:cNvPicPr>
            <a:picLocks noChangeAspect="1" noChangeArrowheads="1"/>
          </p:cNvPicPr>
          <p:nvPr/>
        </p:nvPicPr>
        <p:blipFill>
          <a:blip r:embed="rId2" cstate="print"/>
          <a:srcRect r="-238" b="11508"/>
          <a:stretch>
            <a:fillRect/>
          </a:stretch>
        </p:blipFill>
        <p:spPr bwMode="auto">
          <a:xfrm>
            <a:off x="250825" y="4581525"/>
            <a:ext cx="43211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Line 8"/>
          <p:cNvSpPr>
            <a:spLocks noChangeShapeType="1"/>
          </p:cNvSpPr>
          <p:nvPr/>
        </p:nvSpPr>
        <p:spPr bwMode="auto">
          <a:xfrm>
            <a:off x="862013" y="4151313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971550" y="4221163"/>
            <a:ext cx="792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1</a:t>
            </a:r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1187450" y="3716338"/>
            <a:ext cx="646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</a:t>
            </a:r>
            <a:r>
              <a:rPr lang="fr-FR" sz="1600" baseline="-25000">
                <a:cs typeface="Arial" charset="0"/>
              </a:rPr>
              <a:t>1</a:t>
            </a:r>
          </a:p>
        </p:txBody>
      </p:sp>
      <p:sp>
        <p:nvSpPr>
          <p:cNvPr id="40968" name="Text Box 13"/>
          <p:cNvSpPr txBox="1">
            <a:spLocks noChangeArrowheads="1"/>
          </p:cNvSpPr>
          <p:nvPr/>
        </p:nvSpPr>
        <p:spPr bwMode="auto">
          <a:xfrm>
            <a:off x="3886200" y="3790950"/>
            <a:ext cx="125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>
                <a:cs typeface="Arial" charset="0"/>
              </a:rPr>
              <a:t>Time</a:t>
            </a:r>
          </a:p>
        </p:txBody>
      </p:sp>
      <p:sp>
        <p:nvSpPr>
          <p:cNvPr id="40969" name="Line 19"/>
          <p:cNvSpPr>
            <a:spLocks noChangeShapeType="1"/>
          </p:cNvSpPr>
          <p:nvPr/>
        </p:nvSpPr>
        <p:spPr bwMode="auto">
          <a:xfrm flipH="1">
            <a:off x="2446338" y="4005263"/>
            <a:ext cx="0" cy="263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70" name="Text Box 20"/>
          <p:cNvSpPr txBox="1">
            <a:spLocks noChangeArrowheads="1"/>
          </p:cNvSpPr>
          <p:nvPr/>
        </p:nvSpPr>
        <p:spPr bwMode="auto">
          <a:xfrm>
            <a:off x="1763713" y="3644900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current time T</a:t>
            </a:r>
          </a:p>
        </p:txBody>
      </p:sp>
      <p:sp>
        <p:nvSpPr>
          <p:cNvPr id="40971" name="Text Box 21"/>
          <p:cNvSpPr txBox="1">
            <a:spLocks noChangeArrowheads="1"/>
          </p:cNvSpPr>
          <p:nvPr/>
        </p:nvSpPr>
        <p:spPr bwMode="auto">
          <a:xfrm>
            <a:off x="5003800" y="4508500"/>
            <a:ext cx="39592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rgbClr val="0000FF"/>
                </a:solidFill>
              </a:rPr>
              <a:t>Situation where estimates may have large variance: most of the secondary cases (80%) are not yet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072"/>
          <p:cNvSpPr txBox="1">
            <a:spLocks noChangeArrowheads="1"/>
          </p:cNvSpPr>
          <p:nvPr/>
        </p:nvSpPr>
        <p:spPr bwMode="auto">
          <a:xfrm>
            <a:off x="684213" y="2636838"/>
            <a:ext cx="7813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Uncertainty in model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Box 2087"/>
          <p:cNvSpPr txBox="1">
            <a:spLocks noChangeArrowheads="1"/>
          </p:cNvSpPr>
          <p:nvPr/>
        </p:nvSpPr>
        <p:spPr bwMode="auto">
          <a:xfrm>
            <a:off x="1403350" y="333375"/>
            <a:ext cx="716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Uncertainty in model parameters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/>
              <a:t>So far, we have assumed that the distribution g(</a:t>
            </a:r>
            <a:r>
              <a:rPr lang="en-GB">
                <a:latin typeface="Symbol" pitchFamily="18" charset="2"/>
              </a:rPr>
              <a:t>t|m,s</a:t>
            </a:r>
            <a:r>
              <a:rPr lang="en-GB"/>
              <a:t>) of the generation time was known:</a:t>
            </a:r>
          </a:p>
        </p:txBody>
      </p: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3" cstate="print"/>
          <a:srcRect r="-238" b="11508"/>
          <a:stretch>
            <a:fillRect/>
          </a:stretch>
        </p:blipFill>
        <p:spPr bwMode="auto">
          <a:xfrm>
            <a:off x="395288" y="1773238"/>
            <a:ext cx="43211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5"/>
          <p:cNvSpPr txBox="1">
            <a:spLocks noChangeArrowheads="1"/>
          </p:cNvSpPr>
          <p:nvPr/>
        </p:nvSpPr>
        <p:spPr bwMode="auto">
          <a:xfrm>
            <a:off x="4859338" y="1844675"/>
            <a:ext cx="3643312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GB"/>
              <a:t> Characterized by:</a:t>
            </a:r>
          </a:p>
          <a:p>
            <a:pPr lvl="1">
              <a:buFontTx/>
              <a:buChar char="•"/>
            </a:pPr>
            <a:r>
              <a:rPr lang="en-GB" sz="1600"/>
              <a:t> Mean: </a:t>
            </a:r>
            <a:r>
              <a:rPr lang="en-GB" sz="1600">
                <a:latin typeface="Symbol" pitchFamily="18" charset="2"/>
              </a:rPr>
              <a:t>m</a:t>
            </a:r>
            <a:r>
              <a:rPr lang="en-GB" sz="1600"/>
              <a:t>=2.2 days;</a:t>
            </a:r>
          </a:p>
          <a:p>
            <a:pPr lvl="1">
              <a:buFontTx/>
              <a:buChar char="•"/>
            </a:pPr>
            <a:r>
              <a:rPr lang="en-GB" sz="1600"/>
              <a:t> Standard deviation: </a:t>
            </a:r>
            <a:r>
              <a:rPr lang="en-GB" sz="1600">
                <a:latin typeface="Symbol" pitchFamily="18" charset="2"/>
              </a:rPr>
              <a:t>s</a:t>
            </a:r>
            <a:r>
              <a:rPr lang="en-GB" sz="1600"/>
              <a:t>=0.9 days.</a:t>
            </a:r>
          </a:p>
          <a:p>
            <a:pPr>
              <a:buFontTx/>
              <a:buChar char="•"/>
            </a:pPr>
            <a:r>
              <a:rPr lang="en-GB"/>
              <a:t> No uncertainty.</a:t>
            </a:r>
          </a:p>
          <a:p>
            <a:pPr lvl="1"/>
            <a:endParaRPr lang="en-GB">
              <a:latin typeface="Symbol" pitchFamily="18" charset="2"/>
            </a:endParaRP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3644900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/>
              <a:t>For this specific characterization of the generation time, we obtained 1 estimate for R</a:t>
            </a:r>
          </a:p>
          <a:p>
            <a:pPr marL="342900" indent="-342900"/>
            <a:r>
              <a:rPr lang="en-GB" dirty="0"/>
              <a:t>		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/>
              <a:t>Slightly different characterization of the generation time, different estimate of R: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5508625" y="3933825"/>
          <a:ext cx="20018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346040" imgH="457200" progId="Equation.DSMT4">
                  <p:embed/>
                </p:oleObj>
              </mc:Choice>
              <mc:Fallback>
                <p:oleObj name="Equation" r:id="rId4" imgW="134604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200183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468313" y="4868863"/>
          <a:ext cx="41751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Chart" r:id="rId7" imgW="3667264" imgH="1743259" progId="Excel.Sheet.8">
                  <p:embed/>
                </p:oleObj>
              </mc:Choice>
              <mc:Fallback>
                <p:oleObj name="Chart" r:id="rId7" imgW="3667264" imgH="1743259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68863"/>
                        <a:ext cx="41751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2627313" y="191770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50%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348038" y="263683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20%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2627313" y="530066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40%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3276600" y="551656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30%</a:t>
            </a:r>
          </a:p>
        </p:txBody>
      </p:sp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4913313" y="5157788"/>
          <a:ext cx="19827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9" imgW="1333440" imgH="457200" progId="Equation.DSMT4">
                  <p:embed/>
                </p:oleObj>
              </mc:Choice>
              <mc:Fallback>
                <p:oleObj name="Equation" r:id="rId9" imgW="133344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5157788"/>
                        <a:ext cx="198278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971550" y="4076700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1187450" y="4076700"/>
            <a:ext cx="792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cs typeface="Arial" charset="0"/>
              </a:rPr>
              <a:t>Case 1</a:t>
            </a:r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1835150" y="4076700"/>
            <a:ext cx="719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555875" y="4076700"/>
            <a:ext cx="717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cs typeface="Arial" charset="0"/>
              </a:rPr>
              <a:t>Case 3</a:t>
            </a: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1547813" y="40052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2195513" y="40052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2916238" y="40052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 flipH="1">
            <a:off x="3276600" y="400526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3130550" y="4292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</a:t>
            </a:r>
          </a:p>
        </p:txBody>
      </p:sp>
      <p:sp>
        <p:nvSpPr>
          <p:cNvPr id="4119" name="Text Box 24"/>
          <p:cNvSpPr txBox="1">
            <a:spLocks noChangeArrowheads="1"/>
          </p:cNvSpPr>
          <p:nvPr/>
        </p:nvSpPr>
        <p:spPr bwMode="auto">
          <a:xfrm>
            <a:off x="4211638" y="40767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41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087"/>
          <p:cNvSpPr txBox="1">
            <a:spLocks noChangeArrowheads="1"/>
          </p:cNvSpPr>
          <p:nvPr/>
        </p:nvSpPr>
        <p:spPr bwMode="auto">
          <a:xfrm>
            <a:off x="1763713" y="115888"/>
            <a:ext cx="71643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Emerging infectious disease: no prior knowledge on the generation time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2743200" y="2133600"/>
            <a:ext cx="605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036888" y="2060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892425" y="1700213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t1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266113" y="2286000"/>
            <a:ext cx="877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Time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3600" y="1676400"/>
            <a:ext cx="433388" cy="576263"/>
            <a:chOff x="3744" y="1011"/>
            <a:chExt cx="273" cy="363"/>
          </a:xfrm>
        </p:grpSpPr>
        <p:sp>
          <p:nvSpPr>
            <p:cNvPr id="43046" name="Line 8"/>
            <p:cNvSpPr>
              <a:spLocks noChangeShapeType="1"/>
            </p:cNvSpPr>
            <p:nvPr/>
          </p:nvSpPr>
          <p:spPr bwMode="auto">
            <a:xfrm>
              <a:off x="3835" y="1238"/>
              <a:ext cx="0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47" name="Text Box 9"/>
            <p:cNvSpPr txBox="1">
              <a:spLocks noChangeArrowheads="1"/>
            </p:cNvSpPr>
            <p:nvPr/>
          </p:nvSpPr>
          <p:spPr bwMode="auto">
            <a:xfrm>
              <a:off x="3744" y="101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>
                  <a:solidFill>
                    <a:schemeClr val="accent2"/>
                  </a:solidFill>
                  <a:cs typeface="Arial" charset="0"/>
                </a:rPr>
                <a:t>t5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16238" y="1676400"/>
            <a:ext cx="1143000" cy="1344613"/>
            <a:chOff x="1837" y="1011"/>
            <a:chExt cx="720" cy="847"/>
          </a:xfrm>
        </p:grpSpPr>
        <p:sp>
          <p:nvSpPr>
            <p:cNvPr id="43041" name="Line 11"/>
            <p:cNvSpPr>
              <a:spLocks noChangeShapeType="1"/>
            </p:cNvSpPr>
            <p:nvPr/>
          </p:nvSpPr>
          <p:spPr bwMode="auto">
            <a:xfrm>
              <a:off x="2347" y="1238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42" name="Text Box 12"/>
            <p:cNvSpPr txBox="1">
              <a:spLocks noChangeArrowheads="1"/>
            </p:cNvSpPr>
            <p:nvPr/>
          </p:nvSpPr>
          <p:spPr bwMode="auto">
            <a:xfrm>
              <a:off x="2256" y="101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>
                  <a:solidFill>
                    <a:srgbClr val="FF3300"/>
                  </a:solidFill>
                  <a:cs typeface="Arial" charset="0"/>
                </a:rPr>
                <a:t>t2</a:t>
              </a:r>
            </a:p>
          </p:txBody>
        </p:sp>
        <p:sp>
          <p:nvSpPr>
            <p:cNvPr id="43043" name="Line 13"/>
            <p:cNvSpPr>
              <a:spLocks noChangeShapeType="1"/>
            </p:cNvSpPr>
            <p:nvPr/>
          </p:nvSpPr>
          <p:spPr bwMode="auto">
            <a:xfrm>
              <a:off x="2042" y="17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44" name="Text Box 14"/>
            <p:cNvSpPr txBox="1">
              <a:spLocks noChangeArrowheads="1"/>
            </p:cNvSpPr>
            <p:nvPr/>
          </p:nvSpPr>
          <p:spPr bwMode="auto">
            <a:xfrm>
              <a:off x="1837" y="157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400">
                  <a:latin typeface="Times New Roman" pitchFamily="18" charset="0"/>
                </a:rPr>
                <a:t>1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3045" name="Text Box 15"/>
            <p:cNvSpPr txBox="1">
              <a:spLocks noChangeArrowheads="1"/>
            </p:cNvSpPr>
            <p:nvPr/>
          </p:nvSpPr>
          <p:spPr bwMode="auto">
            <a:xfrm>
              <a:off x="2269" y="157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n-GB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29200" y="1676400"/>
            <a:ext cx="433388" cy="576263"/>
            <a:chOff x="3168" y="1011"/>
            <a:chExt cx="273" cy="363"/>
          </a:xfrm>
        </p:grpSpPr>
        <p:sp>
          <p:nvSpPr>
            <p:cNvPr id="43039" name="Line 17"/>
            <p:cNvSpPr>
              <a:spLocks noChangeShapeType="1"/>
            </p:cNvSpPr>
            <p:nvPr/>
          </p:nvSpPr>
          <p:spPr bwMode="auto">
            <a:xfrm>
              <a:off x="3259" y="1238"/>
              <a:ext cx="0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40" name="Text Box 18"/>
            <p:cNvSpPr txBox="1">
              <a:spLocks noChangeArrowheads="1"/>
            </p:cNvSpPr>
            <p:nvPr/>
          </p:nvSpPr>
          <p:spPr bwMode="auto">
            <a:xfrm>
              <a:off x="3168" y="101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>
                  <a:solidFill>
                    <a:schemeClr val="accent2"/>
                  </a:solidFill>
                  <a:cs typeface="Arial" charset="0"/>
                </a:rPr>
                <a:t>t4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962400" y="1676400"/>
            <a:ext cx="433388" cy="576263"/>
            <a:chOff x="2496" y="1011"/>
            <a:chExt cx="273" cy="363"/>
          </a:xfrm>
        </p:grpSpPr>
        <p:sp>
          <p:nvSpPr>
            <p:cNvPr id="43037" name="Line 20"/>
            <p:cNvSpPr>
              <a:spLocks noChangeShapeType="1"/>
            </p:cNvSpPr>
            <p:nvPr/>
          </p:nvSpPr>
          <p:spPr bwMode="auto">
            <a:xfrm>
              <a:off x="2587" y="1238"/>
              <a:ext cx="0" cy="1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8" name="Text Box 21"/>
            <p:cNvSpPr txBox="1">
              <a:spLocks noChangeArrowheads="1"/>
            </p:cNvSpPr>
            <p:nvPr/>
          </p:nvSpPr>
          <p:spPr bwMode="auto">
            <a:xfrm>
              <a:off x="2496" y="101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>
                  <a:solidFill>
                    <a:schemeClr val="accent2"/>
                  </a:solidFill>
                  <a:cs typeface="Arial" charset="0"/>
                </a:rPr>
                <a:t>t3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049838" y="1676400"/>
            <a:ext cx="1784350" cy="1573213"/>
            <a:chOff x="3181" y="1011"/>
            <a:chExt cx="1124" cy="991"/>
          </a:xfrm>
        </p:grpSpPr>
        <p:sp>
          <p:nvSpPr>
            <p:cNvPr id="43032" name="Line 23"/>
            <p:cNvSpPr>
              <a:spLocks noChangeShapeType="1"/>
            </p:cNvSpPr>
            <p:nvPr/>
          </p:nvSpPr>
          <p:spPr bwMode="auto">
            <a:xfrm>
              <a:off x="4123" y="1238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4032" y="101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>
                  <a:solidFill>
                    <a:srgbClr val="FF3300"/>
                  </a:solidFill>
                  <a:cs typeface="Arial" charset="0"/>
                </a:rPr>
                <a:t>t6</a:t>
              </a:r>
            </a:p>
          </p:txBody>
        </p:sp>
        <p:sp>
          <p:nvSpPr>
            <p:cNvPr id="43034" name="Text Box 25"/>
            <p:cNvSpPr txBox="1">
              <a:spLocks noChangeArrowheads="1"/>
            </p:cNvSpPr>
            <p:nvPr/>
          </p:nvSpPr>
          <p:spPr bwMode="auto">
            <a:xfrm>
              <a:off x="3181" y="17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>
                  <a:latin typeface="Times New Roman" pitchFamily="18" charset="0"/>
                </a:rPr>
                <a:t>4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3035" name="Line 26"/>
            <p:cNvSpPr>
              <a:spLocks noChangeShapeType="1"/>
            </p:cNvSpPr>
            <p:nvPr/>
          </p:nvSpPr>
          <p:spPr bwMode="auto">
            <a:xfrm>
              <a:off x="3373" y="185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6" name="Text Box 27"/>
            <p:cNvSpPr txBox="1">
              <a:spLocks noChangeArrowheads="1"/>
            </p:cNvSpPr>
            <p:nvPr/>
          </p:nvSpPr>
          <p:spPr bwMode="auto">
            <a:xfrm>
              <a:off x="4045" y="171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endParaRPr lang="en-GB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049838" y="1676400"/>
            <a:ext cx="2622550" cy="2030413"/>
            <a:chOff x="3181" y="1011"/>
            <a:chExt cx="1652" cy="1279"/>
          </a:xfrm>
        </p:grpSpPr>
        <p:sp>
          <p:nvSpPr>
            <p:cNvPr id="43027" name="Line 29"/>
            <p:cNvSpPr>
              <a:spLocks noChangeShapeType="1"/>
            </p:cNvSpPr>
            <p:nvPr/>
          </p:nvSpPr>
          <p:spPr bwMode="auto">
            <a:xfrm>
              <a:off x="4651" y="1238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28" name="Text Box 30"/>
            <p:cNvSpPr txBox="1">
              <a:spLocks noChangeArrowheads="1"/>
            </p:cNvSpPr>
            <p:nvPr/>
          </p:nvSpPr>
          <p:spPr bwMode="auto">
            <a:xfrm>
              <a:off x="4560" y="101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>
                  <a:solidFill>
                    <a:srgbClr val="FF3300"/>
                  </a:solidFill>
                  <a:cs typeface="Arial" charset="0"/>
                </a:rPr>
                <a:t>t7</a:t>
              </a:r>
            </a:p>
          </p:txBody>
        </p:sp>
        <p:sp>
          <p:nvSpPr>
            <p:cNvPr id="43029" name="Text Box 31"/>
            <p:cNvSpPr txBox="1">
              <a:spLocks noChangeArrowheads="1"/>
            </p:cNvSpPr>
            <p:nvPr/>
          </p:nvSpPr>
          <p:spPr bwMode="auto">
            <a:xfrm>
              <a:off x="3181" y="20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>
                  <a:latin typeface="Times New Roman" pitchFamily="18" charset="0"/>
                </a:rPr>
                <a:t>4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3030" name="Line 32"/>
            <p:cNvSpPr>
              <a:spLocks noChangeShapeType="1"/>
            </p:cNvSpPr>
            <p:nvPr/>
          </p:nvSpPr>
          <p:spPr bwMode="auto">
            <a:xfrm>
              <a:off x="3373" y="214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31" name="Text Box 33"/>
            <p:cNvSpPr txBox="1">
              <a:spLocks noChangeArrowheads="1"/>
            </p:cNvSpPr>
            <p:nvPr/>
          </p:nvSpPr>
          <p:spPr bwMode="auto">
            <a:xfrm>
              <a:off x="4573" y="195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24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n-GB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3021" name="Rectangle 34"/>
          <p:cNvSpPr>
            <a:spLocks noChangeArrowheads="1"/>
          </p:cNvSpPr>
          <p:nvPr/>
        </p:nvSpPr>
        <p:spPr bwMode="auto">
          <a:xfrm>
            <a:off x="0" y="1196975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/>
              <a:t>Data collected during the epidemic: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Symptom onset: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Case tracing: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 sz="2000">
              <a:latin typeface="Times New Roman" pitchFamily="18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6804025" y="1125538"/>
            <a:ext cx="1905000" cy="3311525"/>
            <a:chOff x="4286" y="709"/>
            <a:chExt cx="1200" cy="3611"/>
          </a:xfrm>
        </p:grpSpPr>
        <p:sp>
          <p:nvSpPr>
            <p:cNvPr id="43025" name="Text Box 36"/>
            <p:cNvSpPr txBox="1">
              <a:spLocks noChangeArrowheads="1"/>
            </p:cNvSpPr>
            <p:nvPr/>
          </p:nvSpPr>
          <p:spPr bwMode="auto">
            <a:xfrm>
              <a:off x="4286" y="709"/>
              <a:ext cx="1200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>
                  <a:latin typeface="Times New Roman" pitchFamily="18" charset="0"/>
                </a:rPr>
                <a:t>current time</a:t>
              </a:r>
              <a:r>
                <a:rPr lang="en-GB" sz="2000">
                  <a:latin typeface="Times New Roman" pitchFamily="18" charset="0"/>
                </a:rPr>
                <a:t> T</a:t>
              </a:r>
            </a:p>
          </p:txBody>
        </p:sp>
        <p:sp>
          <p:nvSpPr>
            <p:cNvPr id="43026" name="Line 37"/>
            <p:cNvSpPr>
              <a:spLocks noChangeShapeType="1"/>
            </p:cNvSpPr>
            <p:nvPr/>
          </p:nvSpPr>
          <p:spPr bwMode="auto">
            <a:xfrm>
              <a:off x="4876" y="1089"/>
              <a:ext cx="0" cy="3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023" name="Rectangle 38"/>
          <p:cNvSpPr>
            <a:spLocks noChangeArrowheads="1"/>
          </p:cNvSpPr>
          <p:nvPr/>
        </p:nvSpPr>
        <p:spPr bwMode="auto">
          <a:xfrm>
            <a:off x="0" y="4365625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/>
              <a:t>Generation time: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At first, the generation time is unknown;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First estimates of the mean and variance of GT have a large variance;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During the course of the epidemic, estimates become more precise.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GB"/>
          </a:p>
        </p:txBody>
      </p:sp>
      <p:sp>
        <p:nvSpPr>
          <p:cNvPr id="43024" name="Text Box 39"/>
          <p:cNvSpPr txBox="1">
            <a:spLocks noChangeArrowheads="1"/>
          </p:cNvSpPr>
          <p:nvPr/>
        </p:nvSpPr>
        <p:spPr bwMode="auto">
          <a:xfrm>
            <a:off x="250825" y="6092825"/>
            <a:ext cx="856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How can model predictions correctly account for uncertainty in model parameters?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087"/>
          <p:cNvSpPr txBox="1">
            <a:spLocks noChangeArrowheads="1"/>
          </p:cNvSpPr>
          <p:nvPr/>
        </p:nvSpPr>
        <p:spPr bwMode="auto">
          <a:xfrm>
            <a:off x="1331913" y="2565400"/>
            <a:ext cx="648176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Real-time biases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Censored data – truncated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852738"/>
            <a:ext cx="4079875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6875" y="2924175"/>
            <a:ext cx="3965575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2087"/>
          <p:cNvSpPr txBox="1">
            <a:spLocks noChangeArrowheads="1"/>
          </p:cNvSpPr>
          <p:nvPr/>
        </p:nvSpPr>
        <p:spPr bwMode="auto">
          <a:xfrm>
            <a:off x="1403350" y="33337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Frequentist statistics – Bayesian statistics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/>
              <a:t>Contact tracing data: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1600" dirty="0"/>
              <a:t>Observed values for the generation time: 1, 1, 2, 2, 2, 3, 3 and 4 days.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1600" dirty="0"/>
              <a:t>What is the mean generation time </a:t>
            </a:r>
            <a:r>
              <a:rPr lang="en-GB" sz="1600" dirty="0">
                <a:latin typeface="Symbol" pitchFamily="18" charset="2"/>
              </a:rPr>
              <a:t>m</a:t>
            </a:r>
            <a:r>
              <a:rPr lang="en-GB" sz="1600" dirty="0"/>
              <a:t>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/>
              <a:t>Frequentist statistics: </a:t>
            </a:r>
            <a:r>
              <a:rPr lang="en-GB" sz="1600" dirty="0"/>
              <a:t>Point estimate: 2.25 days ; 95% Confidence Interval 1.53, 2.97 days.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/>
              <a:t>Bayesian statistics: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1600" dirty="0"/>
              <a:t>We have a </a:t>
            </a:r>
            <a:r>
              <a:rPr lang="en-GB" sz="1600" dirty="0">
                <a:solidFill>
                  <a:srgbClr val="FF0000"/>
                </a:solidFill>
              </a:rPr>
              <a:t>prior belief</a:t>
            </a:r>
            <a:r>
              <a:rPr lang="en-GB" sz="1600" dirty="0"/>
              <a:t> on the parameter </a:t>
            </a:r>
            <a:r>
              <a:rPr lang="en-GB" sz="1600" dirty="0">
                <a:latin typeface="Symbol" pitchFamily="18" charset="2"/>
              </a:rPr>
              <a:t>m</a:t>
            </a:r>
            <a:r>
              <a:rPr lang="en-GB" sz="1600" dirty="0"/>
              <a:t>: e.g. the mean generation time is uniformly distributed between 0-15 days (NB: may be very vague; e.g. uniform in 0-10,000 days).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sz="1600" dirty="0"/>
              <a:t>We see how our prior belief is modified by the dataset: the </a:t>
            </a:r>
            <a:r>
              <a:rPr lang="en-GB" sz="1600" dirty="0">
                <a:solidFill>
                  <a:srgbClr val="0000FF"/>
                </a:solidFill>
              </a:rPr>
              <a:t>posterior distribution</a:t>
            </a:r>
            <a:r>
              <a:rPr lang="en-GB" sz="1600" dirty="0"/>
              <a:t>.</a:t>
            </a:r>
          </a:p>
        </p:txBody>
      </p:sp>
      <p:sp>
        <p:nvSpPr>
          <p:cNvPr id="5127" name="Text Box 22"/>
          <p:cNvSpPr txBox="1">
            <a:spLocks noChangeArrowheads="1"/>
          </p:cNvSpPr>
          <p:nvPr/>
        </p:nvSpPr>
        <p:spPr bwMode="auto">
          <a:xfrm>
            <a:off x="323850" y="6524625"/>
            <a:ext cx="2771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Mean generation time (days)</a:t>
            </a:r>
          </a:p>
        </p:txBody>
      </p:sp>
      <p:sp>
        <p:nvSpPr>
          <p:cNvPr id="5128" name="Text Box 23"/>
          <p:cNvSpPr txBox="1">
            <a:spLocks noChangeArrowheads="1"/>
          </p:cNvSpPr>
          <p:nvPr/>
        </p:nvSpPr>
        <p:spPr bwMode="auto">
          <a:xfrm>
            <a:off x="6300788" y="6524625"/>
            <a:ext cx="2771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Mean generation time (days)</a:t>
            </a:r>
          </a:p>
        </p:txBody>
      </p:sp>
      <p:sp>
        <p:nvSpPr>
          <p:cNvPr id="5129" name="Text Box 24"/>
          <p:cNvSpPr txBox="1">
            <a:spLocks noChangeArrowheads="1"/>
          </p:cNvSpPr>
          <p:nvPr/>
        </p:nvSpPr>
        <p:spPr bwMode="auto">
          <a:xfrm rot="-5400000">
            <a:off x="-288925" y="5192713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Probability</a:t>
            </a:r>
          </a:p>
        </p:txBody>
      </p:sp>
      <p:sp>
        <p:nvSpPr>
          <p:cNvPr id="5130" name="Text Box 25"/>
          <p:cNvSpPr txBox="1">
            <a:spLocks noChangeArrowheads="1"/>
          </p:cNvSpPr>
          <p:nvPr/>
        </p:nvSpPr>
        <p:spPr bwMode="auto">
          <a:xfrm rot="-5400000">
            <a:off x="5614988" y="5264150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Probability</a:t>
            </a:r>
          </a:p>
        </p:txBody>
      </p:sp>
      <p:sp>
        <p:nvSpPr>
          <p:cNvPr id="5131" name="Text Box 26"/>
          <p:cNvSpPr txBox="1">
            <a:spLocks noChangeArrowheads="1"/>
          </p:cNvSpPr>
          <p:nvPr/>
        </p:nvSpPr>
        <p:spPr bwMode="auto">
          <a:xfrm>
            <a:off x="827088" y="3860800"/>
            <a:ext cx="1776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Prior belief P(</a:t>
            </a:r>
            <a:r>
              <a:rPr lang="en-GB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GB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132" name="Text Box 27"/>
          <p:cNvSpPr txBox="1">
            <a:spLocks noChangeArrowheads="1"/>
          </p:cNvSpPr>
          <p:nvPr/>
        </p:nvSpPr>
        <p:spPr bwMode="auto">
          <a:xfrm>
            <a:off x="6516688" y="3716338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0000FF"/>
                </a:solidFill>
              </a:rPr>
              <a:t>Posterior distribution </a:t>
            </a:r>
          </a:p>
          <a:p>
            <a:pPr algn="ctr"/>
            <a:r>
              <a:rPr lang="en-GB">
                <a:solidFill>
                  <a:srgbClr val="0000FF"/>
                </a:solidFill>
              </a:rPr>
              <a:t>P(</a:t>
            </a:r>
            <a:r>
              <a:rPr lang="en-GB">
                <a:solidFill>
                  <a:srgbClr val="0000FF"/>
                </a:solidFill>
                <a:latin typeface="Symbol" pitchFamily="18" charset="2"/>
              </a:rPr>
              <a:t>m</a:t>
            </a:r>
            <a:r>
              <a:rPr lang="en-GB">
                <a:solidFill>
                  <a:srgbClr val="0000FF"/>
                </a:solidFill>
              </a:rPr>
              <a:t>|data)</a:t>
            </a:r>
          </a:p>
        </p:txBody>
      </p:sp>
      <p:sp>
        <p:nvSpPr>
          <p:cNvPr id="5133" name="Line 28"/>
          <p:cNvSpPr>
            <a:spLocks noChangeShapeType="1"/>
          </p:cNvSpPr>
          <p:nvPr/>
        </p:nvSpPr>
        <p:spPr bwMode="auto">
          <a:xfrm>
            <a:off x="2987675" y="54451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4" name="Text Box 29"/>
          <p:cNvSpPr txBox="1">
            <a:spLocks noChangeArrowheads="1"/>
          </p:cNvSpPr>
          <p:nvPr/>
        </p:nvSpPr>
        <p:spPr bwMode="auto">
          <a:xfrm>
            <a:off x="3563938" y="4797425"/>
            <a:ext cx="1727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hlink"/>
                </a:solidFill>
              </a:rPr>
              <a:t>Data: observed values for the generation time are 1, 1, 2, 2, 2, 3, 3 and 4 days</a:t>
            </a:r>
          </a:p>
        </p:txBody>
      </p:sp>
      <p:sp>
        <p:nvSpPr>
          <p:cNvPr id="5135" name="Line 30"/>
          <p:cNvSpPr>
            <a:spLocks noChangeShapeType="1"/>
          </p:cNvSpPr>
          <p:nvPr/>
        </p:nvSpPr>
        <p:spPr bwMode="auto">
          <a:xfrm>
            <a:off x="5292725" y="54451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122" name="Object 34"/>
          <p:cNvGraphicFramePr>
            <a:graphicFrameLocks noChangeAspect="1"/>
          </p:cNvGraphicFramePr>
          <p:nvPr/>
        </p:nvGraphicFramePr>
        <p:xfrm>
          <a:off x="3967163" y="3665538"/>
          <a:ext cx="2232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1981080" imgH="469800" progId="Equation.DSMT4">
                  <p:embed/>
                </p:oleObj>
              </mc:Choice>
              <mc:Fallback>
                <p:oleObj name="Equation" r:id="rId5" imgW="1981080" imgH="469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665538"/>
                        <a:ext cx="22320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35"/>
          <p:cNvSpPr txBox="1">
            <a:spLocks noChangeArrowheads="1"/>
          </p:cNvSpPr>
          <p:nvPr/>
        </p:nvSpPr>
        <p:spPr bwMode="auto">
          <a:xfrm>
            <a:off x="2555875" y="3716338"/>
            <a:ext cx="136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Bayes formula: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29" grpId="0"/>
      <p:bldP spid="5130" grpId="0"/>
      <p:bldP spid="5131" grpId="0"/>
      <p:bldP spid="5132" grpId="0"/>
      <p:bldP spid="5133" grpId="0" animBg="1"/>
      <p:bldP spid="5134" grpId="0"/>
      <p:bldP spid="5135" grpId="0" animBg="1"/>
      <p:bldP spid="51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087"/>
          <p:cNvSpPr txBox="1">
            <a:spLocks noChangeArrowheads="1"/>
          </p:cNvSpPr>
          <p:nvPr/>
        </p:nvSpPr>
        <p:spPr bwMode="auto">
          <a:xfrm>
            <a:off x="1619250" y="115888"/>
            <a:ext cx="6875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Bayesian statistics: Deriving the posterior distribution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1557338"/>
            <a:ext cx="914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dirty="0"/>
              <a:t>Markov chain Monte Carlo (MCMC) algorithm: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dirty="0"/>
              <a:t>Generic algorithm to determine the posterior distribution (can be used to deal with very complex inferential problems);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dirty="0"/>
              <a:t>Output of the MCMC algorithm: a large sample of values for the parameter, drawn from the posterior distribution.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GB" dirty="0"/>
              <a:t>E.g.: possible output of the MCMC for the mean generation time </a:t>
            </a:r>
            <a:r>
              <a:rPr lang="en-GB" dirty="0">
                <a:latin typeface="Symbol" pitchFamily="18" charset="2"/>
              </a:rPr>
              <a:t>m</a:t>
            </a:r>
            <a:r>
              <a:rPr lang="en-GB" dirty="0"/>
              <a:t>:</a:t>
            </a:r>
            <a:endParaRPr lang="fr-FR" dirty="0">
              <a:solidFill>
                <a:srgbClr val="FF0066"/>
              </a:solidFill>
            </a:endParaRPr>
          </a:p>
          <a:p>
            <a:pPr marL="742950" lvl="1" indent="-285750" algn="ctr">
              <a:spcBef>
                <a:spcPct val="20000"/>
              </a:spcBef>
            </a:pPr>
            <a:r>
              <a:rPr lang="fr-FR" dirty="0">
                <a:solidFill>
                  <a:srgbClr val="FF0066"/>
                </a:solidFill>
              </a:rPr>
              <a:t>		2.2, </a:t>
            </a:r>
            <a:r>
              <a:rPr lang="fr-FR" dirty="0">
                <a:solidFill>
                  <a:schemeClr val="hlink"/>
                </a:solidFill>
              </a:rPr>
              <a:t>2.3</a:t>
            </a:r>
            <a:r>
              <a:rPr lang="fr-FR" dirty="0">
                <a:solidFill>
                  <a:srgbClr val="FF0066"/>
                </a:solidFill>
              </a:rPr>
              <a:t>, 2.2, </a:t>
            </a:r>
            <a:r>
              <a:rPr lang="fr-FR" dirty="0">
                <a:solidFill>
                  <a:srgbClr val="FF9933"/>
                </a:solidFill>
              </a:rPr>
              <a:t>2.5</a:t>
            </a:r>
            <a:r>
              <a:rPr lang="fr-FR" dirty="0">
                <a:solidFill>
                  <a:srgbClr val="FF0066"/>
                </a:solidFill>
              </a:rPr>
              <a:t>, 2.2, </a:t>
            </a:r>
            <a:r>
              <a:rPr lang="fr-FR" dirty="0">
                <a:solidFill>
                  <a:schemeClr val="folHlink"/>
                </a:solidFill>
              </a:rPr>
              <a:t>2.1</a:t>
            </a:r>
            <a:r>
              <a:rPr lang="fr-FR" dirty="0">
                <a:solidFill>
                  <a:srgbClr val="FF0066"/>
                </a:solidFill>
              </a:rPr>
              <a:t>, 2.2, </a:t>
            </a:r>
            <a:r>
              <a:rPr lang="fr-FR" dirty="0">
                <a:solidFill>
                  <a:schemeClr val="hlink"/>
                </a:solidFill>
              </a:rPr>
              <a:t>2.3</a:t>
            </a:r>
            <a:r>
              <a:rPr lang="fr-FR" dirty="0">
                <a:solidFill>
                  <a:srgbClr val="FF0066"/>
                </a:solidFill>
              </a:rPr>
              <a:t>, 2.2, </a:t>
            </a:r>
            <a:r>
              <a:rPr lang="fr-FR" dirty="0">
                <a:solidFill>
                  <a:schemeClr val="folHlink"/>
                </a:solidFill>
              </a:rPr>
              <a:t>2.1 </a:t>
            </a:r>
            <a:r>
              <a:rPr lang="fr-FR" dirty="0"/>
              <a:t>(size of the </a:t>
            </a:r>
            <a:r>
              <a:rPr lang="fr-FR" dirty="0" err="1"/>
              <a:t>sample</a:t>
            </a:r>
            <a:r>
              <a:rPr lang="fr-FR" dirty="0"/>
              <a:t>: 10)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GB" dirty="0"/>
              <a:t>Values which appear a lot in the sample are the most probable:</a:t>
            </a:r>
          </a:p>
          <a:p>
            <a:pPr marL="1600200" lvl="3" indent="-228600">
              <a:spcBef>
                <a:spcPct val="20000"/>
              </a:spcBef>
            </a:pPr>
            <a:r>
              <a:rPr lang="en-GB" dirty="0"/>
              <a:t>P(</a:t>
            </a:r>
            <a:r>
              <a:rPr lang="en-GB" dirty="0">
                <a:solidFill>
                  <a:srgbClr val="FF0066"/>
                </a:solidFill>
                <a:latin typeface="Symbol" pitchFamily="18" charset="2"/>
              </a:rPr>
              <a:t>m</a:t>
            </a:r>
            <a:r>
              <a:rPr lang="en-GB" dirty="0">
                <a:solidFill>
                  <a:srgbClr val="FF0066"/>
                </a:solidFill>
              </a:rPr>
              <a:t>=2.2</a:t>
            </a:r>
            <a:r>
              <a:rPr lang="en-GB" dirty="0"/>
              <a:t>|data) = (</a:t>
            </a:r>
            <a:r>
              <a:rPr lang="en-GB" dirty="0" err="1"/>
              <a:t>nb.</a:t>
            </a:r>
            <a:r>
              <a:rPr lang="en-GB" dirty="0"/>
              <a:t> of times where value=2.2)/size of the sample</a:t>
            </a:r>
          </a:p>
          <a:p>
            <a:pPr marL="1600200" lvl="3" indent="-228600">
              <a:spcBef>
                <a:spcPct val="20000"/>
              </a:spcBef>
            </a:pPr>
            <a:r>
              <a:rPr lang="en-GB" dirty="0"/>
              <a:t>			= </a:t>
            </a:r>
            <a:r>
              <a:rPr lang="en-GB" dirty="0">
                <a:solidFill>
                  <a:srgbClr val="FF0066"/>
                </a:solidFill>
              </a:rPr>
              <a:t>5</a:t>
            </a:r>
            <a:r>
              <a:rPr lang="en-GB" dirty="0"/>
              <a:t>/10 =50%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GB" dirty="0"/>
              <a:t>Values which are rare in the sample are the less probable:</a:t>
            </a:r>
          </a:p>
          <a:p>
            <a:pPr marL="1600200" lvl="3" indent="-228600"/>
            <a:r>
              <a:rPr lang="en-GB" dirty="0"/>
              <a:t>	       P(</a:t>
            </a:r>
            <a:r>
              <a:rPr lang="en-GB" dirty="0">
                <a:solidFill>
                  <a:srgbClr val="FF9933"/>
                </a:solidFill>
                <a:latin typeface="Symbol" pitchFamily="18" charset="2"/>
              </a:rPr>
              <a:t>m</a:t>
            </a:r>
            <a:r>
              <a:rPr lang="en-GB" dirty="0">
                <a:solidFill>
                  <a:srgbClr val="FF9933"/>
                </a:solidFill>
              </a:rPr>
              <a:t>=2.5</a:t>
            </a:r>
            <a:r>
              <a:rPr lang="en-GB" dirty="0"/>
              <a:t>|data) = </a:t>
            </a:r>
            <a:r>
              <a:rPr lang="en-GB" dirty="0">
                <a:solidFill>
                  <a:srgbClr val="FF9933"/>
                </a:solidFill>
              </a:rPr>
              <a:t>1</a:t>
            </a:r>
            <a:r>
              <a:rPr lang="en-GB" dirty="0"/>
              <a:t>/10=10%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GB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GB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GB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GB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087"/>
          <p:cNvSpPr txBox="1">
            <a:spLocks noChangeArrowheads="1"/>
          </p:cNvSpPr>
          <p:nvPr/>
        </p:nvSpPr>
        <p:spPr bwMode="auto">
          <a:xfrm>
            <a:off x="1619250" y="115888"/>
            <a:ext cx="6875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Bayesian statistics: Unifying inference &amp; prediction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07950" y="1196975"/>
            <a:ext cx="31686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/>
              <a:t>Contact tracing data - observed values for the generation time: 1,1,2,2,2,3,3,4 days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635375" y="1412875"/>
            <a:ext cx="1154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Prior belief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1763713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>
            <a:off x="2268538" y="1773238"/>
            <a:ext cx="18002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250825" y="2708275"/>
            <a:ext cx="3529013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>
                <a:solidFill>
                  <a:schemeClr val="accent2"/>
                </a:solidFill>
              </a:rPr>
              <a:t>Posterior distribution for the mean and variance of the generation time:</a:t>
            </a:r>
          </a:p>
          <a:p>
            <a:pPr algn="ctr"/>
            <a:r>
              <a:rPr lang="el-GR" sz="1600">
                <a:solidFill>
                  <a:srgbClr val="FF0066"/>
                </a:solidFill>
                <a:cs typeface="Arial" charset="0"/>
              </a:rPr>
              <a:t>μ</a:t>
            </a:r>
            <a:r>
              <a:rPr lang="en-GB" sz="1600">
                <a:solidFill>
                  <a:srgbClr val="FF0066"/>
                </a:solidFill>
                <a:cs typeface="Arial" charset="0"/>
              </a:rPr>
              <a:t>=2.2 days, </a:t>
            </a:r>
            <a:r>
              <a:rPr lang="el-GR" sz="1600">
                <a:solidFill>
                  <a:srgbClr val="FF0066"/>
                </a:solidFill>
                <a:cs typeface="Arial" charset="0"/>
              </a:rPr>
              <a:t>σ</a:t>
            </a:r>
            <a:r>
              <a:rPr lang="en-GB" sz="1600">
                <a:solidFill>
                  <a:srgbClr val="FF0066"/>
                </a:solidFill>
                <a:cs typeface="Arial" charset="0"/>
              </a:rPr>
              <a:t>=0.9 days</a:t>
            </a:r>
          </a:p>
          <a:p>
            <a:pPr algn="ctr"/>
            <a:r>
              <a:rPr lang="el-GR" sz="1600">
                <a:solidFill>
                  <a:schemeClr val="hlink"/>
                </a:solidFill>
              </a:rPr>
              <a:t>μ</a:t>
            </a:r>
            <a:r>
              <a:rPr lang="en-GB" sz="1600">
                <a:solidFill>
                  <a:schemeClr val="hlink"/>
                </a:solidFill>
              </a:rPr>
              <a:t>=2.3 days, </a:t>
            </a:r>
            <a:r>
              <a:rPr lang="el-GR" sz="1600">
                <a:solidFill>
                  <a:schemeClr val="hlink"/>
                </a:solidFill>
              </a:rPr>
              <a:t>σ</a:t>
            </a:r>
            <a:r>
              <a:rPr lang="en-GB" sz="1600">
                <a:solidFill>
                  <a:schemeClr val="hlink"/>
                </a:solidFill>
              </a:rPr>
              <a:t>=0.8 days</a:t>
            </a:r>
            <a:endParaRPr lang="en-GB" sz="1600">
              <a:solidFill>
                <a:schemeClr val="hlink"/>
              </a:solidFill>
              <a:cs typeface="Arial" charset="0"/>
            </a:endParaRPr>
          </a:p>
          <a:p>
            <a:pPr algn="ctr"/>
            <a:r>
              <a:rPr lang="el-GR" sz="1600">
                <a:solidFill>
                  <a:srgbClr val="FF0066"/>
                </a:solidFill>
              </a:rPr>
              <a:t>μ</a:t>
            </a:r>
            <a:r>
              <a:rPr lang="en-GB" sz="1600">
                <a:solidFill>
                  <a:srgbClr val="FF0066"/>
                </a:solidFill>
              </a:rPr>
              <a:t>=2.2 days, </a:t>
            </a:r>
            <a:r>
              <a:rPr lang="el-GR" sz="1600">
                <a:solidFill>
                  <a:srgbClr val="FF0066"/>
                </a:solidFill>
              </a:rPr>
              <a:t>σ</a:t>
            </a:r>
            <a:r>
              <a:rPr lang="en-GB" sz="1600">
                <a:solidFill>
                  <a:srgbClr val="FF0066"/>
                </a:solidFill>
              </a:rPr>
              <a:t>=0.9 days</a:t>
            </a:r>
          </a:p>
          <a:p>
            <a:pPr algn="ctr"/>
            <a:r>
              <a:rPr lang="el-GR" sz="1600">
                <a:solidFill>
                  <a:srgbClr val="FF9933"/>
                </a:solidFill>
              </a:rPr>
              <a:t>μ</a:t>
            </a:r>
            <a:r>
              <a:rPr lang="en-GB" sz="1600">
                <a:solidFill>
                  <a:srgbClr val="FF9933"/>
                </a:solidFill>
              </a:rPr>
              <a:t>=2.5 days, </a:t>
            </a:r>
            <a:r>
              <a:rPr lang="el-GR" sz="1600">
                <a:solidFill>
                  <a:srgbClr val="FF9933"/>
                </a:solidFill>
              </a:rPr>
              <a:t>σ</a:t>
            </a:r>
            <a:r>
              <a:rPr lang="en-GB" sz="1600">
                <a:solidFill>
                  <a:srgbClr val="FF9933"/>
                </a:solidFill>
              </a:rPr>
              <a:t>=0.7 days</a:t>
            </a:r>
          </a:p>
          <a:p>
            <a:pPr algn="ctr"/>
            <a:r>
              <a:rPr lang="el-GR" sz="1600">
                <a:solidFill>
                  <a:srgbClr val="FF0066"/>
                </a:solidFill>
              </a:rPr>
              <a:t>μ</a:t>
            </a:r>
            <a:r>
              <a:rPr lang="en-GB" sz="1600">
                <a:solidFill>
                  <a:srgbClr val="FF0066"/>
                </a:solidFill>
              </a:rPr>
              <a:t>=2.2 days, </a:t>
            </a:r>
            <a:r>
              <a:rPr lang="el-GR" sz="1600">
                <a:solidFill>
                  <a:srgbClr val="FF0066"/>
                </a:solidFill>
              </a:rPr>
              <a:t>σ</a:t>
            </a:r>
            <a:r>
              <a:rPr lang="en-GB" sz="1600">
                <a:solidFill>
                  <a:srgbClr val="FF0066"/>
                </a:solidFill>
              </a:rPr>
              <a:t>=0.9 days</a:t>
            </a:r>
          </a:p>
          <a:p>
            <a:pPr algn="ctr"/>
            <a:r>
              <a:rPr lang="el-GR" sz="1600">
                <a:solidFill>
                  <a:schemeClr val="folHlink"/>
                </a:solidFill>
              </a:rPr>
              <a:t>μ</a:t>
            </a:r>
            <a:r>
              <a:rPr lang="en-GB" sz="1600">
                <a:solidFill>
                  <a:schemeClr val="folHlink"/>
                </a:solidFill>
              </a:rPr>
              <a:t>=2.1 days, </a:t>
            </a:r>
            <a:r>
              <a:rPr lang="el-GR" sz="1600">
                <a:solidFill>
                  <a:schemeClr val="folHlink"/>
                </a:solidFill>
              </a:rPr>
              <a:t>σ</a:t>
            </a:r>
            <a:r>
              <a:rPr lang="en-GB" sz="1600">
                <a:solidFill>
                  <a:schemeClr val="folHlink"/>
                </a:solidFill>
              </a:rPr>
              <a:t>=1.0 days</a:t>
            </a:r>
          </a:p>
          <a:p>
            <a:pPr algn="ctr"/>
            <a:r>
              <a:rPr lang="el-GR" sz="1600">
                <a:solidFill>
                  <a:srgbClr val="FF0066"/>
                </a:solidFill>
              </a:rPr>
              <a:t>μ</a:t>
            </a:r>
            <a:r>
              <a:rPr lang="en-GB" sz="1600">
                <a:solidFill>
                  <a:srgbClr val="FF0066"/>
                </a:solidFill>
              </a:rPr>
              <a:t>=2.2 days, </a:t>
            </a:r>
            <a:r>
              <a:rPr lang="el-GR" sz="1600">
                <a:solidFill>
                  <a:srgbClr val="FF0066"/>
                </a:solidFill>
              </a:rPr>
              <a:t>σ</a:t>
            </a:r>
            <a:r>
              <a:rPr lang="en-GB" sz="1600">
                <a:solidFill>
                  <a:srgbClr val="FF0066"/>
                </a:solidFill>
              </a:rPr>
              <a:t>=0.9 days</a:t>
            </a:r>
          </a:p>
          <a:p>
            <a:pPr algn="ctr"/>
            <a:r>
              <a:rPr lang="el-GR" sz="1600">
                <a:solidFill>
                  <a:schemeClr val="hlink"/>
                </a:solidFill>
              </a:rPr>
              <a:t>μ</a:t>
            </a:r>
            <a:r>
              <a:rPr lang="en-GB" sz="1600">
                <a:solidFill>
                  <a:schemeClr val="hlink"/>
                </a:solidFill>
              </a:rPr>
              <a:t>=2.3 days, </a:t>
            </a:r>
            <a:r>
              <a:rPr lang="el-GR" sz="1600">
                <a:solidFill>
                  <a:schemeClr val="hlink"/>
                </a:solidFill>
              </a:rPr>
              <a:t>σ</a:t>
            </a:r>
            <a:r>
              <a:rPr lang="en-GB" sz="1600">
                <a:solidFill>
                  <a:schemeClr val="hlink"/>
                </a:solidFill>
              </a:rPr>
              <a:t>=0.8 days</a:t>
            </a:r>
          </a:p>
          <a:p>
            <a:pPr algn="ctr"/>
            <a:r>
              <a:rPr lang="el-GR" sz="1600">
                <a:solidFill>
                  <a:srgbClr val="FF0066"/>
                </a:solidFill>
              </a:rPr>
              <a:t>μ</a:t>
            </a:r>
            <a:r>
              <a:rPr lang="en-GB" sz="1600">
                <a:solidFill>
                  <a:srgbClr val="FF0066"/>
                </a:solidFill>
              </a:rPr>
              <a:t>=2.2 days, </a:t>
            </a:r>
            <a:r>
              <a:rPr lang="el-GR" sz="1600">
                <a:solidFill>
                  <a:srgbClr val="FF0066"/>
                </a:solidFill>
              </a:rPr>
              <a:t>σ</a:t>
            </a:r>
            <a:r>
              <a:rPr lang="en-GB" sz="1600">
                <a:solidFill>
                  <a:srgbClr val="FF0066"/>
                </a:solidFill>
              </a:rPr>
              <a:t>=0.9 days</a:t>
            </a:r>
          </a:p>
          <a:p>
            <a:pPr algn="ctr"/>
            <a:r>
              <a:rPr lang="el-GR" sz="1600">
                <a:solidFill>
                  <a:schemeClr val="folHlink"/>
                </a:solidFill>
              </a:rPr>
              <a:t>μ</a:t>
            </a:r>
            <a:r>
              <a:rPr lang="en-GB" sz="1600">
                <a:solidFill>
                  <a:schemeClr val="folHlink"/>
                </a:solidFill>
              </a:rPr>
              <a:t>=2.1 days, </a:t>
            </a:r>
            <a:r>
              <a:rPr lang="el-GR" sz="1600">
                <a:solidFill>
                  <a:schemeClr val="folHlink"/>
                </a:solidFill>
              </a:rPr>
              <a:t>σ</a:t>
            </a:r>
            <a:r>
              <a:rPr lang="en-GB" sz="1600">
                <a:solidFill>
                  <a:schemeClr val="folHlink"/>
                </a:solidFill>
              </a:rPr>
              <a:t>=1.0 days</a:t>
            </a:r>
          </a:p>
          <a:p>
            <a:pPr algn="ctr"/>
            <a:endParaRPr lang="el-GR" sz="1600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042988" y="2205038"/>
            <a:ext cx="26797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Bayesian statistics (MCMC)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4932363" y="2924175"/>
            <a:ext cx="21367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600"/>
              <a:t>Reproduction number</a:t>
            </a:r>
          </a:p>
          <a:p>
            <a:pPr algn="ctr"/>
            <a:r>
              <a:rPr lang="fr-FR" sz="1600">
                <a:solidFill>
                  <a:srgbClr val="FF0066"/>
                </a:solidFill>
              </a:rPr>
              <a:t>R</a:t>
            </a:r>
            <a:r>
              <a:rPr lang="fr-FR" sz="1600" baseline="-25000">
                <a:solidFill>
                  <a:srgbClr val="FF0066"/>
                </a:solidFill>
              </a:rPr>
              <a:t>1</a:t>
            </a:r>
            <a:r>
              <a:rPr lang="fr-FR" sz="1600">
                <a:solidFill>
                  <a:srgbClr val="FF0066"/>
                </a:solidFill>
              </a:rPr>
              <a:t>=2.44</a:t>
            </a:r>
          </a:p>
          <a:p>
            <a:pPr algn="ctr"/>
            <a:r>
              <a:rPr lang="fr-FR" sz="1600">
                <a:solidFill>
                  <a:schemeClr val="hlink"/>
                </a:solidFill>
              </a:rPr>
              <a:t>R</a:t>
            </a:r>
            <a:r>
              <a:rPr lang="fr-FR" sz="1600" baseline="-25000">
                <a:solidFill>
                  <a:schemeClr val="hlink"/>
                </a:solidFill>
              </a:rPr>
              <a:t>1</a:t>
            </a:r>
            <a:r>
              <a:rPr lang="fr-FR" sz="1600">
                <a:solidFill>
                  <a:schemeClr val="hlink"/>
                </a:solidFill>
              </a:rPr>
              <a:t>=2.78</a:t>
            </a:r>
          </a:p>
          <a:p>
            <a:pPr algn="ctr"/>
            <a:r>
              <a:rPr lang="fr-FR" sz="1600">
                <a:solidFill>
                  <a:srgbClr val="FF0066"/>
                </a:solidFill>
              </a:rPr>
              <a:t>R</a:t>
            </a:r>
            <a:r>
              <a:rPr lang="fr-FR" sz="1600" baseline="-25000">
                <a:solidFill>
                  <a:srgbClr val="FF0066"/>
                </a:solidFill>
              </a:rPr>
              <a:t>1</a:t>
            </a:r>
            <a:r>
              <a:rPr lang="fr-FR" sz="1600">
                <a:solidFill>
                  <a:srgbClr val="FF0066"/>
                </a:solidFill>
              </a:rPr>
              <a:t>=2.44</a:t>
            </a:r>
          </a:p>
          <a:p>
            <a:pPr algn="ctr"/>
            <a:r>
              <a:rPr lang="fr-FR" sz="1600">
                <a:solidFill>
                  <a:srgbClr val="FF9933"/>
                </a:solidFill>
              </a:rPr>
              <a:t>R</a:t>
            </a:r>
            <a:r>
              <a:rPr lang="fr-FR" sz="1600" baseline="-25000">
                <a:solidFill>
                  <a:srgbClr val="FF9933"/>
                </a:solidFill>
              </a:rPr>
              <a:t>1</a:t>
            </a:r>
            <a:r>
              <a:rPr lang="fr-FR" sz="1600">
                <a:solidFill>
                  <a:srgbClr val="FF9933"/>
                </a:solidFill>
              </a:rPr>
              <a:t>=3.30</a:t>
            </a:r>
          </a:p>
          <a:p>
            <a:pPr algn="ctr"/>
            <a:r>
              <a:rPr lang="fr-FR" sz="1600">
                <a:solidFill>
                  <a:srgbClr val="FF0066"/>
                </a:solidFill>
              </a:rPr>
              <a:t>R</a:t>
            </a:r>
            <a:r>
              <a:rPr lang="fr-FR" sz="1600" baseline="-25000">
                <a:solidFill>
                  <a:srgbClr val="FF0066"/>
                </a:solidFill>
              </a:rPr>
              <a:t>1</a:t>
            </a:r>
            <a:r>
              <a:rPr lang="fr-FR" sz="1600">
                <a:solidFill>
                  <a:srgbClr val="FF0066"/>
                </a:solidFill>
              </a:rPr>
              <a:t>=2.44</a:t>
            </a:r>
          </a:p>
          <a:p>
            <a:pPr algn="ctr"/>
            <a:r>
              <a:rPr lang="fr-FR" sz="1600">
                <a:solidFill>
                  <a:schemeClr val="folHlink"/>
                </a:solidFill>
              </a:rPr>
              <a:t>R</a:t>
            </a:r>
            <a:r>
              <a:rPr lang="fr-FR" sz="1600" baseline="-25000">
                <a:solidFill>
                  <a:schemeClr val="folHlink"/>
                </a:solidFill>
              </a:rPr>
              <a:t>1</a:t>
            </a:r>
            <a:r>
              <a:rPr lang="fr-FR" sz="1600">
                <a:solidFill>
                  <a:schemeClr val="folHlink"/>
                </a:solidFill>
              </a:rPr>
              <a:t>=2.00</a:t>
            </a:r>
          </a:p>
          <a:p>
            <a:pPr algn="ctr"/>
            <a:r>
              <a:rPr lang="fr-FR" sz="1600">
                <a:solidFill>
                  <a:srgbClr val="FF0066"/>
                </a:solidFill>
              </a:rPr>
              <a:t>R</a:t>
            </a:r>
            <a:r>
              <a:rPr lang="fr-FR" sz="1600" baseline="-25000">
                <a:solidFill>
                  <a:srgbClr val="FF0066"/>
                </a:solidFill>
              </a:rPr>
              <a:t>1</a:t>
            </a:r>
            <a:r>
              <a:rPr lang="fr-FR" sz="1600">
                <a:solidFill>
                  <a:srgbClr val="FF0066"/>
                </a:solidFill>
              </a:rPr>
              <a:t>=2.44</a:t>
            </a:r>
          </a:p>
          <a:p>
            <a:pPr algn="ctr"/>
            <a:r>
              <a:rPr lang="fr-FR" sz="1600">
                <a:solidFill>
                  <a:schemeClr val="hlink"/>
                </a:solidFill>
              </a:rPr>
              <a:t>R</a:t>
            </a:r>
            <a:r>
              <a:rPr lang="fr-FR" sz="1600" baseline="-25000">
                <a:solidFill>
                  <a:schemeClr val="hlink"/>
                </a:solidFill>
              </a:rPr>
              <a:t>1</a:t>
            </a:r>
            <a:r>
              <a:rPr lang="fr-FR" sz="1600">
                <a:solidFill>
                  <a:schemeClr val="hlink"/>
                </a:solidFill>
              </a:rPr>
              <a:t>=2.78</a:t>
            </a:r>
          </a:p>
          <a:p>
            <a:pPr algn="ctr"/>
            <a:r>
              <a:rPr lang="fr-FR" sz="1600">
                <a:solidFill>
                  <a:srgbClr val="FF0066"/>
                </a:solidFill>
              </a:rPr>
              <a:t>R</a:t>
            </a:r>
            <a:r>
              <a:rPr lang="fr-FR" sz="1600" baseline="-25000">
                <a:solidFill>
                  <a:srgbClr val="FF0066"/>
                </a:solidFill>
              </a:rPr>
              <a:t>1</a:t>
            </a:r>
            <a:r>
              <a:rPr lang="fr-FR" sz="1600">
                <a:solidFill>
                  <a:srgbClr val="FF0066"/>
                </a:solidFill>
              </a:rPr>
              <a:t>=2.44</a:t>
            </a:r>
          </a:p>
          <a:p>
            <a:pPr algn="ctr"/>
            <a:r>
              <a:rPr lang="fr-FR" sz="1600">
                <a:solidFill>
                  <a:schemeClr val="folHlink"/>
                </a:solidFill>
              </a:rPr>
              <a:t>R</a:t>
            </a:r>
            <a:r>
              <a:rPr lang="fr-FR" sz="1600" baseline="-25000">
                <a:solidFill>
                  <a:schemeClr val="folHlink"/>
                </a:solidFill>
              </a:rPr>
              <a:t>1</a:t>
            </a:r>
            <a:r>
              <a:rPr lang="fr-FR" sz="1600">
                <a:solidFill>
                  <a:schemeClr val="folHlink"/>
                </a:solidFill>
              </a:rPr>
              <a:t>=2.00</a:t>
            </a:r>
          </a:p>
          <a:p>
            <a:pPr algn="ctr"/>
            <a:endParaRPr lang="fr-FR" sz="1600">
              <a:solidFill>
                <a:schemeClr val="folHlink"/>
              </a:solidFill>
            </a:endParaRP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3276600" y="33575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3276600" y="3644900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3276600" y="3860800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>
            <a:off x="3276600" y="4076700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3276600" y="43656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>
            <a:off x="3276600" y="45815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3276600" y="47974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>
            <a:off x="3276600" y="50847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3276600" y="53006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>
            <a:off x="3276600" y="55165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6" name="Text Box 22"/>
          <p:cNvSpPr txBox="1">
            <a:spLocks noChangeArrowheads="1"/>
          </p:cNvSpPr>
          <p:nvPr/>
        </p:nvSpPr>
        <p:spPr bwMode="auto">
          <a:xfrm>
            <a:off x="3492500" y="3789363"/>
            <a:ext cx="1800225" cy="1069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/>
              <a:t>Model prediction using generation time+epidemic curve</a:t>
            </a:r>
          </a:p>
        </p:txBody>
      </p:sp>
      <p:sp>
        <p:nvSpPr>
          <p:cNvPr id="45077" name="Text Box 23"/>
          <p:cNvSpPr txBox="1">
            <a:spLocks noChangeArrowheads="1"/>
          </p:cNvSpPr>
          <p:nvPr/>
        </p:nvSpPr>
        <p:spPr bwMode="auto">
          <a:xfrm>
            <a:off x="684213" y="5661025"/>
            <a:ext cx="2532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>
                <a:solidFill>
                  <a:srgbClr val="0000FF"/>
                </a:solidFill>
              </a:rPr>
              <a:t>Uncertainty in model input</a:t>
            </a:r>
          </a:p>
        </p:txBody>
      </p:sp>
      <p:sp>
        <p:nvSpPr>
          <p:cNvPr id="45078" name="Text Box 24"/>
          <p:cNvSpPr txBox="1">
            <a:spLocks noChangeArrowheads="1"/>
          </p:cNvSpPr>
          <p:nvPr/>
        </p:nvSpPr>
        <p:spPr bwMode="auto">
          <a:xfrm>
            <a:off x="4859338" y="5661025"/>
            <a:ext cx="2657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>
                <a:solidFill>
                  <a:srgbClr val="0000FF"/>
                </a:solidFill>
              </a:rPr>
              <a:t>Uncertainty in model output</a:t>
            </a:r>
          </a:p>
        </p:txBody>
      </p:sp>
      <p:sp>
        <p:nvSpPr>
          <p:cNvPr id="45079" name="Text Box 25"/>
          <p:cNvSpPr txBox="1">
            <a:spLocks noChangeArrowheads="1"/>
          </p:cNvSpPr>
          <p:nvPr/>
        </p:nvSpPr>
        <p:spPr bwMode="auto">
          <a:xfrm>
            <a:off x="4716463" y="6032500"/>
            <a:ext cx="3743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FR" sz="1600"/>
              <a:t> P(</a:t>
            </a:r>
            <a:r>
              <a:rPr lang="fr-FR" sz="1600">
                <a:solidFill>
                  <a:srgbClr val="FF0066"/>
                </a:solidFill>
              </a:rPr>
              <a:t>R</a:t>
            </a:r>
            <a:r>
              <a:rPr lang="fr-FR" sz="1600" baseline="-25000">
                <a:solidFill>
                  <a:srgbClr val="FF0066"/>
                </a:solidFill>
              </a:rPr>
              <a:t>1</a:t>
            </a:r>
            <a:r>
              <a:rPr lang="fr-FR" sz="1600">
                <a:solidFill>
                  <a:srgbClr val="FF0066"/>
                </a:solidFill>
              </a:rPr>
              <a:t>=2.44</a:t>
            </a:r>
            <a:r>
              <a:rPr lang="fr-FR" sz="1600"/>
              <a:t>|data)=</a:t>
            </a:r>
            <a:r>
              <a:rPr lang="fr-FR" sz="1600">
                <a:solidFill>
                  <a:srgbClr val="FF0066"/>
                </a:solidFill>
              </a:rPr>
              <a:t>5</a:t>
            </a:r>
            <a:r>
              <a:rPr lang="fr-FR" sz="1600"/>
              <a:t>/10=50%</a:t>
            </a:r>
          </a:p>
          <a:p>
            <a:pPr>
              <a:buFontTx/>
              <a:buChar char="•"/>
            </a:pPr>
            <a:r>
              <a:rPr lang="fr-FR" sz="1600"/>
              <a:t> Posterior mean:</a:t>
            </a:r>
          </a:p>
          <a:p>
            <a:r>
              <a:rPr lang="fr-FR" sz="1600"/>
              <a:t>(5*2.44+2*2.78+3.30+2*2.00)/10=2.51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072"/>
          <p:cNvSpPr txBox="1">
            <a:spLocks noChangeArrowheads="1"/>
          </p:cNvSpPr>
          <p:nvPr/>
        </p:nvSpPr>
        <p:spPr bwMode="auto">
          <a:xfrm>
            <a:off x="755650" y="333375"/>
            <a:ext cx="781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Monitoring an outbreak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07950" y="1412875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/>
              <a:t>SARS-like outbreak: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GI interval: mean 8.4 days and SD 3.8 days;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Reproduction number: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GB"/>
              <a:t>R=3 before control measures;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GB"/>
              <a:t>R=0.7 after control measures;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5% of the cases are traced.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/>
              <a:t>Simulated epidemic: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2086 cases;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/>
              <a:t>114 traced cases.</a:t>
            </a:r>
          </a:p>
          <a:p>
            <a:pPr marL="342900" indent="-342900">
              <a:spcBef>
                <a:spcPct val="20000"/>
              </a:spcBef>
            </a:pPr>
            <a:endParaRPr lang="en-GB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1052513"/>
            <a:ext cx="5976937" cy="596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072"/>
          <p:cNvSpPr txBox="1">
            <a:spLocks noChangeArrowheads="1"/>
          </p:cNvSpPr>
          <p:nvPr/>
        </p:nvSpPr>
        <p:spPr bwMode="auto">
          <a:xfrm>
            <a:off x="250825" y="476250"/>
            <a:ext cx="8713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Distribution of the generation interval in real-time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-533400"/>
            <a:ext cx="7840663" cy="78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0" y="510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>
                <a:latin typeface="Times New Roman" pitchFamily="18" charset="0"/>
              </a:rPr>
              <a:t>Mean (a) and standard deviation (b) of the generation interval (GI).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3072"/>
          <p:cNvSpPr txBox="1">
            <a:spLocks noChangeArrowheads="1"/>
          </p:cNvSpPr>
          <p:nvPr/>
        </p:nvSpPr>
        <p:spPr bwMode="auto">
          <a:xfrm>
            <a:off x="2555875" y="115888"/>
            <a:ext cx="4968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Reproduction number for the last 10 days of follow-up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295400"/>
            <a:ext cx="5556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5867400" y="3213100"/>
            <a:ext cx="3097213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At time t: estimate of R </a:t>
            </a:r>
          </a:p>
          <a:p>
            <a:pPr algn="ctr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for time period [t-10, t]</a:t>
            </a:r>
          </a:p>
          <a:p>
            <a:pPr algn="ctr">
              <a:spcBef>
                <a:spcPct val="50000"/>
              </a:spcBef>
            </a:pPr>
            <a:r>
              <a:rPr lang="en-GB">
                <a:latin typeface="Times New Roman" pitchFamily="18" charset="0"/>
              </a:rPr>
              <a:t>with data available up to time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03300" y="258763"/>
            <a:ext cx="7696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Similar approaches used during the H1N1pdm outbreak in Mexico</a:t>
            </a:r>
            <a:endParaRPr lang="en-GB" sz="2000" b="1" baseline="-25000">
              <a:solidFill>
                <a:srgbClr val="0033CC"/>
              </a:solidFill>
            </a:endParaRP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457325"/>
            <a:ext cx="89154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Box 13"/>
          <p:cNvSpPr txBox="1">
            <a:spLocks noChangeArrowheads="1"/>
          </p:cNvSpPr>
          <p:nvPr/>
        </p:nvSpPr>
        <p:spPr bwMode="auto">
          <a:xfrm>
            <a:off x="4800600" y="5740400"/>
            <a:ext cx="393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- Poisson: R0=1.4 [1.2,1.6]</a:t>
            </a:r>
          </a:p>
          <a:p>
            <a:r>
              <a:rPr lang="en-GB">
                <a:solidFill>
                  <a:srgbClr val="C00000"/>
                </a:solidFill>
              </a:rPr>
              <a:t>- Neg Bin: R0= 1.5 [1.2,1.9]</a:t>
            </a: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1143000" y="6286500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[Fraser et al, Science, 2009]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1504"/>
          <p:cNvSpPr txBox="1">
            <a:spLocks noChangeArrowheads="1"/>
          </p:cNvSpPr>
          <p:nvPr/>
        </p:nvSpPr>
        <p:spPr bwMode="auto">
          <a:xfrm>
            <a:off x="395536" y="332656"/>
            <a:ext cx="8066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>
                <a:solidFill>
                  <a:srgbClr val="0033CC"/>
                </a:solidFill>
              </a:rPr>
              <a:t>Summary</a:t>
            </a:r>
          </a:p>
        </p:txBody>
      </p:sp>
      <p:sp>
        <p:nvSpPr>
          <p:cNvPr id="50179" name="TextBox 21505"/>
          <p:cNvSpPr txBox="1">
            <a:spLocks noChangeArrowheads="1"/>
          </p:cNvSpPr>
          <p:nvPr/>
        </p:nvSpPr>
        <p:spPr bwMode="auto">
          <a:xfrm>
            <a:off x="0" y="2132856"/>
            <a:ext cx="9144000" cy="345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"/>
              </a:spcAft>
              <a:buFontTx/>
              <a:buChar char="•"/>
            </a:pPr>
            <a:r>
              <a:rPr lang="en-GB" dirty="0"/>
              <a:t> In real-time, key epidemiological quantities are biased: </a:t>
            </a:r>
          </a:p>
          <a:p>
            <a:pPr lvl="1">
              <a:spcAft>
                <a:spcPct val="15000"/>
              </a:spcAft>
              <a:buFontTx/>
              <a:buChar char="•"/>
            </a:pPr>
            <a:r>
              <a:rPr lang="en-GB" sz="1600" dirty="0"/>
              <a:t> We do not observe cases with long incubation period or generation times (</a:t>
            </a:r>
            <a:r>
              <a:rPr lang="en-GB" sz="1600" b="1" dirty="0"/>
              <a:t>truncated data</a:t>
            </a:r>
            <a:r>
              <a:rPr lang="en-GB" sz="1600" dirty="0"/>
              <a:t>);</a:t>
            </a:r>
          </a:p>
          <a:p>
            <a:pPr lvl="1">
              <a:spcAft>
                <a:spcPct val="15000"/>
              </a:spcAft>
              <a:buFontTx/>
              <a:buChar char="•"/>
            </a:pPr>
            <a:r>
              <a:rPr lang="en-GB" sz="1600" dirty="0"/>
              <a:t> Other key quantities (duration of hospitalization, reproduction number…) are </a:t>
            </a:r>
            <a:r>
              <a:rPr lang="en-GB" sz="1600" b="1" dirty="0"/>
              <a:t>censored</a:t>
            </a:r>
            <a:r>
              <a:rPr lang="en-GB" sz="1600" dirty="0"/>
              <a:t>, e.g. , a case is hospitalized for at least </a:t>
            </a:r>
            <a:r>
              <a:rPr lang="en-GB" sz="1600" dirty="0" err="1"/>
              <a:t>yy</a:t>
            </a:r>
            <a:r>
              <a:rPr lang="en-GB" sz="1600" dirty="0"/>
              <a:t> days (but we do not know how many days exactly);</a:t>
            </a:r>
          </a:p>
          <a:p>
            <a:pPr lvl="1">
              <a:spcAft>
                <a:spcPct val="15000"/>
              </a:spcAft>
              <a:buFontTx/>
              <a:buChar char="•"/>
            </a:pPr>
            <a:r>
              <a:rPr lang="en-GB" sz="1600" dirty="0"/>
              <a:t> For the case fatality ratio:</a:t>
            </a:r>
          </a:p>
          <a:p>
            <a:pPr lvl="2">
              <a:spcAft>
                <a:spcPct val="15000"/>
              </a:spcAft>
              <a:buFontTx/>
              <a:buChar char="•"/>
            </a:pPr>
            <a:r>
              <a:rPr lang="en-GB" sz="1600" dirty="0"/>
              <a:t> the outcome (death or recovery) may be unknown for a large proportion of the cases;</a:t>
            </a:r>
          </a:p>
          <a:p>
            <a:pPr lvl="2">
              <a:spcAft>
                <a:spcPct val="15000"/>
              </a:spcAft>
              <a:buFontTx/>
              <a:buChar char="•"/>
            </a:pPr>
            <a:r>
              <a:rPr lang="en-GB" sz="1600" dirty="0"/>
              <a:t> there may be a </a:t>
            </a:r>
            <a:r>
              <a:rPr lang="en-GB" sz="1600" b="1" dirty="0"/>
              <a:t>selection bias (difficult to deal with in general</a:t>
            </a:r>
            <a:r>
              <a:rPr lang="en-GB" sz="1600" b="1" dirty="0" smtClean="0"/>
              <a:t>)</a:t>
            </a:r>
            <a:r>
              <a:rPr lang="en-GB" sz="1600" dirty="0" smtClean="0"/>
              <a:t>.</a:t>
            </a:r>
          </a:p>
          <a:p>
            <a:pPr lvl="2">
              <a:spcAft>
                <a:spcPct val="15000"/>
              </a:spcAft>
            </a:pPr>
            <a:endParaRPr lang="en-GB" sz="1600" dirty="0"/>
          </a:p>
          <a:p>
            <a:pPr>
              <a:spcAft>
                <a:spcPct val="15000"/>
              </a:spcAft>
              <a:buFontTx/>
              <a:buChar char="•"/>
            </a:pPr>
            <a:r>
              <a:rPr lang="en-GB" dirty="0"/>
              <a:t> In real-time, a lot of uncertainty in input parameters:</a:t>
            </a:r>
          </a:p>
          <a:p>
            <a:pPr lvl="1">
              <a:spcAft>
                <a:spcPct val="15000"/>
              </a:spcAft>
              <a:buFontTx/>
              <a:buChar char="•"/>
            </a:pPr>
            <a:r>
              <a:rPr lang="en-GB" sz="1600" dirty="0"/>
              <a:t> Simple &amp; robust methods;</a:t>
            </a:r>
          </a:p>
          <a:p>
            <a:pPr lvl="1">
              <a:spcAft>
                <a:spcPct val="15000"/>
              </a:spcAft>
              <a:buFontTx/>
              <a:buChar char="•"/>
            </a:pPr>
            <a:r>
              <a:rPr lang="en-GB" sz="1600" dirty="0"/>
              <a:t> Bayesian statistics provide a natural setting to unify tools for inference and tools for prediction.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087"/>
          <p:cNvSpPr txBox="1">
            <a:spLocks noChangeArrowheads="1"/>
          </p:cNvSpPr>
          <p:nvPr/>
        </p:nvSpPr>
        <p:spPr bwMode="auto">
          <a:xfrm>
            <a:off x="1258888" y="260350"/>
            <a:ext cx="712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Censored duration of hospitalization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42875" y="2708275"/>
            <a:ext cx="65293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35713" y="2276475"/>
            <a:ext cx="877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Time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23850" y="270827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1d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600450" y="2563813"/>
            <a:ext cx="34925" cy="324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160588" y="1771650"/>
            <a:ext cx="14398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>
                <a:solidFill>
                  <a:schemeClr val="hlink"/>
                </a:solidFill>
              </a:rPr>
              <a:t>Cases who are still hospitalized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959225" y="3500438"/>
            <a:ext cx="4897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>
                <a:solidFill>
                  <a:schemeClr val="hlink"/>
                </a:solidFill>
              </a:rPr>
              <a:t>The duration of hospitalization may be censored, i.e. we only know that it is larger than a given value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116013" y="6308725"/>
            <a:ext cx="7235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Censored data are very common in biostatistics – survival analysis</a:t>
            </a:r>
            <a:r>
              <a:rPr lang="en-GB">
                <a:solidFill>
                  <a:srgbClr val="0000FF"/>
                </a:solidFill>
                <a:cs typeface="Arial" charset="0"/>
              </a:rPr>
              <a:t>.</a:t>
            </a:r>
            <a:endParaRPr lang="en-GB" sz="16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0" y="1844675"/>
            <a:ext cx="2016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Cases who recovered or died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863600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2d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47700" y="4364038"/>
            <a:ext cx="1908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187450" y="40052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3d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843213" y="34290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&gt;2d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095625" y="42195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&gt;1d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916238" y="4797425"/>
            <a:ext cx="649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&gt;2d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2843213" y="4581525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484438" y="37893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627313" y="28527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&gt;3d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179388" y="30686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611188" y="34290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1547813" y="55181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835150" y="51577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2d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2484438" y="51577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692275" y="3213100"/>
            <a:ext cx="1908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987675" y="5805488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/>
              <a:t>current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087"/>
          <p:cNvSpPr txBox="1">
            <a:spLocks noChangeArrowheads="1"/>
          </p:cNvSpPr>
          <p:nvPr/>
        </p:nvSpPr>
        <p:spPr bwMode="auto">
          <a:xfrm>
            <a:off x="1258888" y="260350"/>
            <a:ext cx="712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Survival probability</a:t>
            </a:r>
            <a:endParaRPr lang="en-GB" sz="2000" b="1">
              <a:solidFill>
                <a:srgbClr val="0033CC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268413"/>
            <a:ext cx="5003800" cy="624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670300" y="5948363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Time (days)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 rot="-5400000">
            <a:off x="1362869" y="4080669"/>
            <a:ext cx="210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Survival probability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1500" y="17002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Survival probability at time t:</a:t>
            </a:r>
          </a:p>
          <a:p>
            <a:r>
              <a:rPr lang="fr-FR"/>
              <a:t>	S(t)= probability that the duration D of hospitalisation is </a:t>
            </a:r>
            <a:r>
              <a:rPr lang="fr-FR">
                <a:cs typeface="Arial" charset="0"/>
              </a:rPr>
              <a:t>&gt;t</a:t>
            </a:r>
          </a:p>
          <a:p>
            <a:r>
              <a:rPr lang="fr-FR">
                <a:cs typeface="Arial" charset="0"/>
              </a:rPr>
              <a:t>	S(t)= S(t-1) . Probability(D&gt;t given D&gt;t-1)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087"/>
          <p:cNvSpPr txBox="1">
            <a:spLocks noChangeArrowheads="1"/>
          </p:cNvSpPr>
          <p:nvPr/>
        </p:nvSpPr>
        <p:spPr bwMode="auto">
          <a:xfrm>
            <a:off x="1258888" y="260350"/>
            <a:ext cx="712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Kaplan Meier survival function</a:t>
            </a:r>
            <a:endParaRPr lang="en-GB" sz="2000" b="1">
              <a:solidFill>
                <a:srgbClr val="0033CC"/>
              </a:solidFill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088" y="27813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1d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36625" y="36464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2d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84213" y="5805488"/>
            <a:ext cx="1908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23963" y="54467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3d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79500" y="494188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&gt;2d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19138" y="321468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&gt;1d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152525" y="4581525"/>
            <a:ext cx="64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&gt;2d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47700" y="3573463"/>
            <a:ext cx="74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20725" y="53022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331913" y="58769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&gt;3d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47700" y="31416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84213" y="4005263"/>
            <a:ext cx="12239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720725" y="4508500"/>
            <a:ext cx="1187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08063" y="41497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2d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20725" y="49418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84213" y="6237288"/>
            <a:ext cx="19081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877050" y="2205038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S(0)=8/8=1 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771775" y="2852738"/>
            <a:ext cx="334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/>
              <a:t>Probability that D&gt;1 given D&gt;0:</a:t>
            </a:r>
          </a:p>
          <a:p>
            <a:pPr algn="ctr"/>
            <a:r>
              <a:rPr lang="fr-FR"/>
              <a:t>7/8=87%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0" y="3716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0" y="54451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843213" y="4149725"/>
            <a:ext cx="334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/>
              <a:t>Probability that D&gt;2 given D&gt;1:</a:t>
            </a:r>
          </a:p>
          <a:p>
            <a:pPr algn="ctr"/>
            <a:r>
              <a:rPr lang="fr-FR"/>
              <a:t> 4/6=67%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771775" y="5661025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/>
              <a:t>Probability that D&gt;3 given D&gt;2: </a:t>
            </a:r>
          </a:p>
          <a:p>
            <a:pPr algn="ctr"/>
            <a:r>
              <a:rPr lang="fr-FR"/>
              <a:t>1/2=50%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0" y="20605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588125" y="2924175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S(1)=1*0.87=0.87</a:t>
            </a:r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V="1">
            <a:off x="6227763" y="2060575"/>
            <a:ext cx="0" cy="47974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516688" y="40767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S(2)=0.87*0.67=0.58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516688" y="5805488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S(3)=0.58*0.5=0.29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916238" y="1628775"/>
            <a:ext cx="300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Probability(D&gt;t given D&gt;t-1)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6732588" y="1628775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Probability(D&gt;t)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0" y="2157413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t=0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0" y="292417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t=1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0" y="4292600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t=2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0" y="5949950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t=3</a:t>
            </a:r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2700338" y="2060575"/>
            <a:ext cx="0" cy="479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2411413" y="1196975"/>
            <a:ext cx="433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FF"/>
                </a:solidFill>
              </a:rPr>
              <a:t>S(t)= S(t-1) . Probability(D&gt;t given D&gt;t-1)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087"/>
          <p:cNvSpPr txBox="1">
            <a:spLocks noChangeArrowheads="1"/>
          </p:cNvSpPr>
          <p:nvPr/>
        </p:nvSpPr>
        <p:spPr bwMode="auto">
          <a:xfrm>
            <a:off x="1258888" y="260350"/>
            <a:ext cx="712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Kaplan Meier survival function</a:t>
            </a:r>
            <a:endParaRPr lang="en-GB" sz="2000" b="1">
              <a:solidFill>
                <a:srgbClr val="0033CC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908050"/>
            <a:ext cx="5003800" cy="624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75125" y="5588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Time (days)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 rot="-5400000">
            <a:off x="1867694" y="3720307"/>
            <a:ext cx="210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Survival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087"/>
          <p:cNvSpPr txBox="1">
            <a:spLocks noChangeArrowheads="1"/>
          </p:cNvSpPr>
          <p:nvPr/>
        </p:nvSpPr>
        <p:spPr bwMode="auto">
          <a:xfrm>
            <a:off x="2051050" y="260350"/>
            <a:ext cx="58324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>
                <a:solidFill>
                  <a:srgbClr val="0033CC"/>
                </a:solidFill>
              </a:rPr>
              <a:t>Truncated incubation period </a:t>
            </a:r>
            <a:r>
              <a:rPr lang="en-GB" sz="2000" b="1">
                <a:solidFill>
                  <a:srgbClr val="0033CC"/>
                </a:solidFill>
              </a:rPr>
              <a:t>[Brookmeyer, Biostatistics, 2001]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27075" y="2206625"/>
            <a:ext cx="6053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443663" y="1773238"/>
            <a:ext cx="877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cs typeface="Arial" charset="0"/>
              </a:rPr>
              <a:t>Time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03350" y="23495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1d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916238" y="1989138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68538" y="1341438"/>
            <a:ext cx="1439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/>
              <a:t>current time T=5 days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716463" y="2636838"/>
            <a:ext cx="4116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solidFill>
                  <a:srgbClr val="FF0000"/>
                </a:solidFill>
              </a:rPr>
              <a:t>Mean incubation period up to current time T</a:t>
            </a:r>
          </a:p>
          <a:p>
            <a:pPr algn="ctr"/>
            <a:r>
              <a:rPr lang="en-GB" sz="1600">
                <a:solidFill>
                  <a:srgbClr val="FF0000"/>
                </a:solidFill>
              </a:rPr>
              <a:t>(1+2+2+3)/4=2 days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60913" y="3716338"/>
            <a:ext cx="4383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>
                <a:solidFill>
                  <a:schemeClr val="hlink"/>
                </a:solidFill>
              </a:rPr>
              <a:t>Mean incubation period for the whole epidemic</a:t>
            </a:r>
          </a:p>
          <a:p>
            <a:pPr algn="ctr"/>
            <a:r>
              <a:rPr lang="en-GB" sz="1600">
                <a:solidFill>
                  <a:schemeClr val="hlink"/>
                </a:solidFill>
              </a:rPr>
              <a:t>(1+2+2+3+6+7+9)/7=4.3 days</a:t>
            </a:r>
          </a:p>
        </p:txBody>
      </p:sp>
      <p:sp>
        <p:nvSpPr>
          <p:cNvPr id="13322" name="TextBox 3073"/>
          <p:cNvSpPr txBox="1">
            <a:spLocks noChangeArrowheads="1"/>
          </p:cNvSpPr>
          <p:nvPr/>
        </p:nvSpPr>
        <p:spPr bwMode="auto">
          <a:xfrm>
            <a:off x="0" y="4868863"/>
            <a:ext cx="871378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/>
              <a:t> We first observe cases with short incubation period;</a:t>
            </a: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/>
              <a:t> When we naively estimate the incubation period in real-time, we under-estimate it!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0" y="59499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Truncated data: we only observe incubation periods which are </a:t>
            </a:r>
            <a:r>
              <a:rPr lang="en-GB">
                <a:solidFill>
                  <a:srgbClr val="0000FF"/>
                </a:solidFill>
                <a:cs typeface="Arial" charset="0"/>
              </a:rPr>
              <a:t>≤5 days.</a:t>
            </a:r>
            <a:endParaRPr lang="en-GB" sz="16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042988" y="1989138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07950" y="1341438"/>
            <a:ext cx="2016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/>
              <a:t>t=0: Population exposed to anthrax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042988" y="29241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835150" y="27082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2d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042988" y="35734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042988" y="32845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835150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2d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195513" y="33575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  <a:latin typeface="Times New Roman" pitchFamily="18" charset="0"/>
              </a:rPr>
              <a:t>3d</a:t>
            </a:r>
            <a:endParaRPr lang="en-GB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042988" y="3860800"/>
            <a:ext cx="2233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042988" y="256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042988" y="4437063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1042988" y="4149725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3276600" y="36449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6d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3708400" y="393382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7d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4500563" y="422116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hlink"/>
                </a:solidFill>
                <a:latin typeface="Times New Roman" pitchFamily="18" charset="0"/>
              </a:rPr>
              <a:t>9d</a:t>
            </a:r>
            <a:endParaRPr lang="en-GB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12230</TotalTime>
  <Words>2682</Words>
  <Application>Microsoft Office PowerPoint</Application>
  <PresentationFormat>On-screen Show (4:3)</PresentationFormat>
  <Paragraphs>488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Symbol</vt:lpstr>
      <vt:lpstr>Times New Roman</vt:lpstr>
      <vt:lpstr>Wingdings</vt:lpstr>
      <vt:lpstr>Default Design</vt:lpstr>
      <vt:lpstr>Equation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DIDE, 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 Neil M. Ferguson</dc:creator>
  <cp:lastModifiedBy>Pierre</cp:lastModifiedBy>
  <cp:revision>556</cp:revision>
  <dcterms:created xsi:type="dcterms:W3CDTF">2002-07-15T10:49:08Z</dcterms:created>
  <dcterms:modified xsi:type="dcterms:W3CDTF">2017-03-02T08:10:49Z</dcterms:modified>
</cp:coreProperties>
</file>