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38" r:id="rId2"/>
    <p:sldId id="640" r:id="rId3"/>
    <p:sldId id="641" r:id="rId4"/>
    <p:sldId id="642" r:id="rId5"/>
    <p:sldId id="660" r:id="rId6"/>
    <p:sldId id="661" r:id="rId7"/>
    <p:sldId id="652" r:id="rId8"/>
    <p:sldId id="653" r:id="rId9"/>
    <p:sldId id="626" r:id="rId10"/>
    <p:sldId id="591" r:id="rId11"/>
    <p:sldId id="592" r:id="rId12"/>
    <p:sldId id="593" r:id="rId13"/>
    <p:sldId id="595" r:id="rId14"/>
    <p:sldId id="566" r:id="rId15"/>
    <p:sldId id="567" r:id="rId16"/>
    <p:sldId id="568" r:id="rId17"/>
    <p:sldId id="615" r:id="rId18"/>
    <p:sldId id="608" r:id="rId19"/>
    <p:sldId id="613" r:id="rId20"/>
    <p:sldId id="609" r:id="rId21"/>
    <p:sldId id="610" r:id="rId22"/>
    <p:sldId id="611" r:id="rId23"/>
    <p:sldId id="612" r:id="rId24"/>
    <p:sldId id="614" r:id="rId25"/>
    <p:sldId id="569" r:id="rId26"/>
    <p:sldId id="604" r:id="rId27"/>
    <p:sldId id="605" r:id="rId28"/>
    <p:sldId id="629" r:id="rId29"/>
    <p:sldId id="570" r:id="rId30"/>
    <p:sldId id="624" r:id="rId31"/>
    <p:sldId id="606" r:id="rId32"/>
    <p:sldId id="573" r:id="rId33"/>
    <p:sldId id="616" r:id="rId34"/>
    <p:sldId id="574" r:id="rId35"/>
    <p:sldId id="630" r:id="rId36"/>
    <p:sldId id="617" r:id="rId37"/>
    <p:sldId id="618" r:id="rId38"/>
    <p:sldId id="619" r:id="rId39"/>
    <p:sldId id="620" r:id="rId40"/>
    <p:sldId id="621" r:id="rId41"/>
    <p:sldId id="622" r:id="rId42"/>
    <p:sldId id="656" r:id="rId43"/>
  </p:sldIdLst>
  <p:sldSz cx="9144000" cy="6858000" type="screen4x3"/>
  <p:notesSz cx="6921500" cy="100838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6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9933"/>
    <a:srgbClr val="660066"/>
    <a:srgbClr val="FF6600"/>
    <a:srgbClr val="FF0066"/>
    <a:srgbClr val="FF3300"/>
    <a:srgbClr val="0066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1021" autoAdjust="0"/>
  </p:normalViewPr>
  <p:slideViewPr>
    <p:cSldViewPr>
      <p:cViewPr varScale="1">
        <p:scale>
          <a:sx n="64" d="100"/>
          <a:sy n="64" d="100"/>
        </p:scale>
        <p:origin x="163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890" y="-120"/>
      </p:cViewPr>
      <p:guideLst>
        <p:guide orient="horz" pos="3176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\\fi--san01\homes\scauchem\Conf&#233;rences\Epidemics_Athens_2009\Stats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\\fi--san01\homes\scauchem\Conf&#233;rences\Epidemics_Athens_2009\Stats.xlsx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00CC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0-1 yr</c:v>
                </c:pt>
                <c:pt idx="1">
                  <c:v>2-4 yr</c:v>
                </c:pt>
                <c:pt idx="2">
                  <c:v>5-18 yr</c:v>
                </c:pt>
                <c:pt idx="3">
                  <c:v>19-50 yr</c:v>
                </c:pt>
                <c:pt idx="4">
                  <c:v>&gt;50 yr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0.23</c:v>
                </c:pt>
                <c:pt idx="1">
                  <c:v>8.000000000000021E-2</c:v>
                </c:pt>
                <c:pt idx="2">
                  <c:v>4.0000000000000098E-2</c:v>
                </c:pt>
                <c:pt idx="3">
                  <c:v>9.0000000000000066E-2</c:v>
                </c:pt>
                <c:pt idx="4">
                  <c:v>0.15000000000000024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6225336"/>
        <c:axId val="326212600"/>
      </c:barChart>
      <c:catAx>
        <c:axId val="326225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26212600"/>
        <c:crosses val="autoZero"/>
        <c:auto val="1"/>
        <c:lblAlgn val="ctr"/>
        <c:lblOffset val="100"/>
        <c:noMultiLvlLbl val="0"/>
      </c:catAx>
      <c:valAx>
        <c:axId val="3262126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sz="1600" b="0"/>
                  <a:t>Hospitalization rate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2622533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00CC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0-1 yr</c:v>
                </c:pt>
                <c:pt idx="1">
                  <c:v>2-4 yr</c:v>
                </c:pt>
                <c:pt idx="2">
                  <c:v>5-18 yr</c:v>
                </c:pt>
                <c:pt idx="3">
                  <c:v>19-50 yr</c:v>
                </c:pt>
                <c:pt idx="4">
                  <c:v>&gt;50 yr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3.0057803468208293E-2</c:v>
                </c:pt>
                <c:pt idx="1">
                  <c:v>6.1271676300578025E-2</c:v>
                </c:pt>
                <c:pt idx="2">
                  <c:v>0.52601156069364152</c:v>
                </c:pt>
                <c:pt idx="3">
                  <c:v>0.34104046242774588</c:v>
                </c:pt>
                <c:pt idx="4">
                  <c:v>4.1618497109827034E-2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5948688"/>
        <c:axId val="325949072"/>
      </c:barChart>
      <c:catAx>
        <c:axId val="325948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25949072"/>
        <c:crosses val="autoZero"/>
        <c:auto val="1"/>
        <c:lblAlgn val="ctr"/>
        <c:lblOffset val="100"/>
        <c:noMultiLvlLbl val="0"/>
      </c:catAx>
      <c:valAx>
        <c:axId val="3259490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sz="1600" b="0"/>
                  <a:t>Age distribution of cases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2594868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00CC"/>
            </a:solidFill>
          </c:spPr>
          <c:invertIfNegative val="0"/>
          <c:cat>
            <c:strRef>
              <c:f>Sheet1!$A$26:$A$29</c:f>
              <c:strCache>
                <c:ptCount val="4"/>
                <c:pt idx="0">
                  <c:v>0-4 yr</c:v>
                </c:pt>
                <c:pt idx="1">
                  <c:v>5-18 yr</c:v>
                </c:pt>
                <c:pt idx="2">
                  <c:v>19-50 yr</c:v>
                </c:pt>
                <c:pt idx="3">
                  <c:v>&gt;50 yr</c:v>
                </c:pt>
              </c:strCache>
            </c:strRef>
          </c:cat>
          <c:val>
            <c:numRef>
              <c:f>Sheet1!$B$26:$B$29</c:f>
              <c:numCache>
                <c:formatCode>General</c:formatCode>
                <c:ptCount val="4"/>
                <c:pt idx="0">
                  <c:v>0.25</c:v>
                </c:pt>
                <c:pt idx="1">
                  <c:v>0.17</c:v>
                </c:pt>
                <c:pt idx="2">
                  <c:v>0.11</c:v>
                </c:pt>
                <c:pt idx="3">
                  <c:v>4.0000000000000022E-2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5974784"/>
        <c:axId val="325991568"/>
      </c:barChart>
      <c:catAx>
        <c:axId val="325974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25991568"/>
        <c:crosses val="autoZero"/>
        <c:auto val="1"/>
        <c:lblAlgn val="ctr"/>
        <c:lblOffset val="100"/>
        <c:noMultiLvlLbl val="0"/>
      </c:catAx>
      <c:valAx>
        <c:axId val="325991568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2597478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v>Non-parametric</c:v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</c:spPr>
          </c:marker>
          <c:cat>
            <c:numRef>
              <c:f>Sheet1!$M$30:$M$34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Sheet1!$N$30:$N$34</c:f>
              <c:numCache>
                <c:formatCode>General</c:formatCode>
                <c:ptCount val="5"/>
                <c:pt idx="0">
                  <c:v>0.22</c:v>
                </c:pt>
                <c:pt idx="1">
                  <c:v>0.13</c:v>
                </c:pt>
                <c:pt idx="2">
                  <c:v>0.05</c:v>
                </c:pt>
                <c:pt idx="3">
                  <c:v>4.0000000000000022E-2</c:v>
                </c:pt>
                <c:pt idx="4">
                  <c:v>1.0000000000000005E-2</c:v>
                </c:pt>
              </c:numCache>
            </c:numRef>
          </c:val>
          <c:smooth val="0"/>
        </c:ser>
        <c:ser>
          <c:idx val="1"/>
          <c:order val="1"/>
          <c:tx>
            <c:v>Power</c:v>
          </c:tx>
          <c:cat>
            <c:numRef>
              <c:f>Sheet1!$M$30:$M$34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Sheet1!$O$30:$O$34</c:f>
              <c:numCache>
                <c:formatCode>General</c:formatCode>
                <c:ptCount val="5"/>
                <c:pt idx="0">
                  <c:v>0.23</c:v>
                </c:pt>
                <c:pt idx="1">
                  <c:v>8.0000000000000043E-2</c:v>
                </c:pt>
                <c:pt idx="2">
                  <c:v>4.0000000000000022E-2</c:v>
                </c:pt>
                <c:pt idx="3">
                  <c:v>2.0000000000000011E-2</c:v>
                </c:pt>
                <c:pt idx="4">
                  <c:v>1.0000000000000005E-2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6963352"/>
        <c:axId val="326070304"/>
      </c:lineChart>
      <c:catAx>
        <c:axId val="296963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Household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26070304"/>
        <c:crosses val="autoZero"/>
        <c:auto val="1"/>
        <c:lblAlgn val="ctr"/>
        <c:lblOffset val="100"/>
        <c:noMultiLvlLbl val="0"/>
      </c:catAx>
      <c:valAx>
        <c:axId val="3260703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Transmission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9696335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1125" y="0"/>
            <a:ext cx="29987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77388"/>
            <a:ext cx="29987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1125" y="9577388"/>
            <a:ext cx="29987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000664A-D7C9-48A5-AB35-69934093B2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61035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03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72" tIns="48037" rIns="96072" bIns="48037" numCol="1" anchor="t" anchorCtr="0" compatLnSpc="1">
            <a:prstTxWarp prst="textNoShape">
              <a:avLst/>
            </a:prstTxWarp>
          </a:bodyPr>
          <a:lstStyle>
            <a:lvl1pPr defTabSz="96043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1125" y="0"/>
            <a:ext cx="29987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72" tIns="48037" rIns="96072" bIns="48037" numCol="1" anchor="t" anchorCtr="0" compatLnSpc="1">
            <a:prstTxWarp prst="textNoShape">
              <a:avLst/>
            </a:prstTxWarp>
          </a:bodyPr>
          <a:lstStyle>
            <a:lvl1pPr algn="r" defTabSz="960438">
              <a:defRPr sz="1300"/>
            </a:lvl1pPr>
          </a:lstStyle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57238"/>
            <a:ext cx="5041900" cy="3781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791075"/>
            <a:ext cx="5537200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72" tIns="48037" rIns="96072" bIns="48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78975"/>
            <a:ext cx="30003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72" tIns="48037" rIns="96072" bIns="48037" numCol="1" anchor="b" anchorCtr="0" compatLnSpc="1">
            <a:prstTxWarp prst="textNoShape">
              <a:avLst/>
            </a:prstTxWarp>
          </a:bodyPr>
          <a:lstStyle>
            <a:lvl1pPr defTabSz="96043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1125" y="9578975"/>
            <a:ext cx="299878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72" tIns="48037" rIns="96072" bIns="48037" numCol="1" anchor="b" anchorCtr="0" compatLnSpc="1">
            <a:prstTxWarp prst="textNoShape">
              <a:avLst/>
            </a:prstTxWarp>
          </a:bodyPr>
          <a:lstStyle>
            <a:lvl1pPr algn="r" defTabSz="960438">
              <a:defRPr sz="1300"/>
            </a:lvl1pPr>
          </a:lstStyle>
          <a:p>
            <a:pPr>
              <a:defRPr/>
            </a:pPr>
            <a:fld id="{CBB2AC7A-8A36-44A5-86D3-703F006E58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65690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FD284-DD05-4723-BDBD-C387FEACCB01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70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2500"/>
            <a:fld id="{859A6DD4-6A6D-4FE0-A314-27DF09124E83}" type="slidenum">
              <a:rPr lang="en-GB" smtClean="0"/>
              <a:pPr defTabSz="952500"/>
              <a:t>2</a:t>
            </a:fld>
            <a:endParaRPr lang="en-GB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90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2500"/>
            <a:fld id="{859A6DD4-6A6D-4FE0-A314-27DF09124E83}" type="slidenum">
              <a:rPr lang="en-GB" smtClean="0"/>
              <a:pPr defTabSz="952500"/>
              <a:t>3</a:t>
            </a:fld>
            <a:endParaRPr lang="en-GB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703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2500"/>
            <a:fld id="{859A6DD4-6A6D-4FE0-A314-27DF09124E83}" type="slidenum">
              <a:rPr lang="en-GB" smtClean="0"/>
              <a:pPr defTabSz="952500"/>
              <a:t>4</a:t>
            </a:fld>
            <a:endParaRPr lang="en-GB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967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A46465-4484-4524-84B6-82D9356C9D10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58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2A5FA-052C-4464-9D97-BAA19105506C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431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8034-5ACE-4991-9C0C-ED2468873625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030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8034-5ACE-4991-9C0C-ED2468873625}" type="slidenum">
              <a:rPr lang="en-GB" smtClean="0"/>
              <a:pPr/>
              <a:t>27</a:t>
            </a:fld>
            <a:endParaRPr lang="en-GB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31/01/2014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89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5438" y="1141413"/>
            <a:ext cx="8364537" cy="0"/>
          </a:xfrm>
          <a:prstGeom prst="line">
            <a:avLst/>
          </a:prstGeom>
          <a:noFill/>
          <a:ln w="57150" cmpd="thinThick">
            <a:solidFill>
              <a:srgbClr val="0033C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027" name="Picture 1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4775" y="95250"/>
            <a:ext cx="16922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Rectangle 102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85113" y="115888"/>
            <a:ext cx="11779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539552" y="2420888"/>
            <a:ext cx="799288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 smtClean="0">
                <a:solidFill>
                  <a:srgbClr val="0033CC"/>
                </a:solidFill>
              </a:rPr>
              <a:t>Estimating transmission parameters from household outbreak data</a:t>
            </a:r>
          </a:p>
          <a:p>
            <a:pPr algn="ctr" eaLnBrk="0" hangingPunct="0">
              <a:spcBef>
                <a:spcPct val="50000"/>
              </a:spcBef>
            </a:pPr>
            <a:endParaRPr lang="en-US" sz="2400" b="1" dirty="0" smtClean="0">
              <a:solidFill>
                <a:srgbClr val="0033CC"/>
              </a:solidFill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400" dirty="0" smtClean="0"/>
              <a:t>Pierre </a:t>
            </a:r>
            <a:r>
              <a:rPr lang="en-US" sz="2400" dirty="0" err="1" smtClean="0"/>
              <a:t>Nouvellet</a:t>
            </a:r>
            <a:endParaRPr lang="en-US" sz="2400" dirty="0" smtClean="0"/>
          </a:p>
          <a:p>
            <a:pPr algn="ctr" eaLnBrk="0" hangingPunct="0">
              <a:spcBef>
                <a:spcPct val="50000"/>
              </a:spcBef>
            </a:pPr>
            <a:r>
              <a:rPr lang="en-US" sz="2400" smtClean="0"/>
              <a:t>(and </a:t>
            </a:r>
            <a:r>
              <a:rPr lang="en-US" sz="2400" dirty="0" smtClean="0"/>
              <a:t>Simon </a:t>
            </a:r>
            <a:r>
              <a:rPr lang="en-US" sz="2400" dirty="0" err="1" smtClean="0"/>
              <a:t>Cauchemez</a:t>
            </a:r>
            <a:r>
              <a:rPr lang="en-US" sz="2400" dirty="0" smtClean="0"/>
              <a:t>)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dirty="0" smtClean="0"/>
              <a:t>MRC Centre for Outbreak Analysis and </a:t>
            </a:r>
            <a:r>
              <a:rPr lang="en-US" sz="2000" dirty="0" err="1" smtClean="0"/>
              <a:t>Modelling</a:t>
            </a:r>
            <a:r>
              <a:rPr lang="en-US" sz="2000" dirty="0" smtClean="0"/>
              <a:t>, DIDE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dirty="0" smtClean="0"/>
              <a:t>Imperial College London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979712" y="188640"/>
            <a:ext cx="547260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</a:rPr>
              <a:t>1- Standardized measure of transmissibility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pic>
        <p:nvPicPr>
          <p:cNvPr id="91" name="Picture 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0688" y="1484784"/>
            <a:ext cx="3958225" cy="197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TextBox 92"/>
          <p:cNvSpPr txBox="1"/>
          <p:nvPr/>
        </p:nvSpPr>
        <p:spPr>
          <a:xfrm>
            <a:off x="288032" y="1628800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Index case: </a:t>
            </a:r>
            <a:endParaRPr lang="fr-FR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-180528" y="2564904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Household</a:t>
            </a:r>
            <a:r>
              <a:rPr lang="fr-FR" sz="1600" dirty="0" smtClean="0"/>
              <a:t> contacts: </a:t>
            </a:r>
            <a:endParaRPr lang="fr-FR" sz="1600" dirty="0"/>
          </a:p>
        </p:txBody>
      </p:sp>
      <p:sp>
        <p:nvSpPr>
          <p:cNvPr id="95" name="Left Brace 94"/>
          <p:cNvSpPr/>
          <p:nvPr/>
        </p:nvSpPr>
        <p:spPr>
          <a:xfrm>
            <a:off x="1296144" y="2204864"/>
            <a:ext cx="216024" cy="1224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5580112" y="2276872"/>
            <a:ext cx="3456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err="1" smtClean="0">
                <a:solidFill>
                  <a:srgbClr val="000099"/>
                </a:solidFill>
              </a:rPr>
              <a:t>Secondary</a:t>
            </a:r>
            <a:r>
              <a:rPr lang="fr-FR" dirty="0" smtClean="0">
                <a:solidFill>
                  <a:srgbClr val="000099"/>
                </a:solidFill>
              </a:rPr>
              <a:t> </a:t>
            </a:r>
            <a:r>
              <a:rPr lang="fr-FR" dirty="0" err="1" smtClean="0">
                <a:solidFill>
                  <a:srgbClr val="000099"/>
                </a:solidFill>
              </a:rPr>
              <a:t>Attack</a:t>
            </a:r>
            <a:r>
              <a:rPr lang="fr-FR" dirty="0" smtClean="0">
                <a:solidFill>
                  <a:srgbClr val="000099"/>
                </a:solidFill>
              </a:rPr>
              <a:t> Rate (SAR)= </a:t>
            </a:r>
          </a:p>
          <a:p>
            <a:pPr algn="ctr"/>
            <a:r>
              <a:rPr lang="fr-FR" dirty="0" smtClean="0">
                <a:solidFill>
                  <a:srgbClr val="000099"/>
                </a:solidFill>
              </a:rPr>
              <a:t>% of </a:t>
            </a:r>
            <a:r>
              <a:rPr lang="fr-FR" dirty="0" err="1" smtClean="0">
                <a:solidFill>
                  <a:srgbClr val="000099"/>
                </a:solidFill>
              </a:rPr>
              <a:t>household</a:t>
            </a:r>
            <a:r>
              <a:rPr lang="fr-FR" dirty="0" smtClean="0">
                <a:solidFill>
                  <a:srgbClr val="000099"/>
                </a:solidFill>
              </a:rPr>
              <a:t> contacts </a:t>
            </a:r>
            <a:r>
              <a:rPr lang="fr-FR" dirty="0" err="1" smtClean="0">
                <a:solidFill>
                  <a:srgbClr val="000099"/>
                </a:solidFill>
              </a:rPr>
              <a:t>who</a:t>
            </a:r>
            <a:r>
              <a:rPr lang="fr-FR" dirty="0" smtClean="0">
                <a:solidFill>
                  <a:srgbClr val="000099"/>
                </a:solidFill>
              </a:rPr>
              <a:t> </a:t>
            </a:r>
            <a:r>
              <a:rPr lang="fr-FR" dirty="0" err="1" smtClean="0">
                <a:solidFill>
                  <a:srgbClr val="000099"/>
                </a:solidFill>
              </a:rPr>
              <a:t>get</a:t>
            </a:r>
            <a:r>
              <a:rPr lang="fr-FR" dirty="0" smtClean="0">
                <a:solidFill>
                  <a:srgbClr val="000099"/>
                </a:solidFill>
              </a:rPr>
              <a:t> </a:t>
            </a:r>
            <a:r>
              <a:rPr lang="fr-FR" dirty="0" err="1" smtClean="0">
                <a:solidFill>
                  <a:srgbClr val="000099"/>
                </a:solidFill>
              </a:rPr>
              <a:t>infected</a:t>
            </a:r>
            <a:endParaRPr lang="fr-FR" dirty="0" smtClean="0">
              <a:solidFill>
                <a:srgbClr val="000099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9512" y="4437112"/>
            <a:ext cx="86409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Outbreak investigations (e.g. schools) often suffer from important selection bias: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We tend to investigate outbreaks that are atypically large;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Attack rates from schools etc may be misleading (overestimates).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Household studies do not suffer from that kind of bias.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979712" y="188640"/>
            <a:ext cx="54726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</a:rPr>
              <a:t>2- Age-specific susceptibility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pic>
        <p:nvPicPr>
          <p:cNvPr id="91" name="Picture 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12776"/>
            <a:ext cx="3958225" cy="197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TextBox 92"/>
          <p:cNvSpPr txBox="1"/>
          <p:nvPr/>
        </p:nvSpPr>
        <p:spPr>
          <a:xfrm>
            <a:off x="179512" y="1556792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Index case: </a:t>
            </a:r>
            <a:endParaRPr lang="fr-FR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-180528" y="2492896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Household</a:t>
            </a:r>
            <a:r>
              <a:rPr lang="fr-FR" sz="1600" dirty="0" smtClean="0"/>
              <a:t> contacts: </a:t>
            </a:r>
            <a:endParaRPr lang="fr-FR" sz="1600" dirty="0"/>
          </a:p>
        </p:txBody>
      </p:sp>
      <p:sp>
        <p:nvSpPr>
          <p:cNvPr id="95" name="Left Brace 94"/>
          <p:cNvSpPr/>
          <p:nvPr/>
        </p:nvSpPr>
        <p:spPr>
          <a:xfrm>
            <a:off x="1331640" y="2132856"/>
            <a:ext cx="216024" cy="1224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6156176" y="2420888"/>
            <a:ext cx="2987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rgbClr val="000099"/>
                </a:solidFill>
              </a:rPr>
              <a:t>Are </a:t>
            </a:r>
            <a:r>
              <a:rPr lang="fr-FR" dirty="0" err="1" smtClean="0">
                <a:solidFill>
                  <a:srgbClr val="000099"/>
                </a:solidFill>
              </a:rPr>
              <a:t>children</a:t>
            </a:r>
            <a:r>
              <a:rPr lang="fr-FR" dirty="0" smtClean="0">
                <a:solidFill>
                  <a:srgbClr val="000099"/>
                </a:solidFill>
              </a:rPr>
              <a:t> more </a:t>
            </a:r>
            <a:r>
              <a:rPr lang="fr-FR" dirty="0" err="1" smtClean="0">
                <a:solidFill>
                  <a:srgbClr val="000099"/>
                </a:solidFill>
              </a:rPr>
              <a:t>at</a:t>
            </a:r>
            <a:r>
              <a:rPr lang="fr-FR" dirty="0" smtClean="0">
                <a:solidFill>
                  <a:srgbClr val="000099"/>
                </a:solidFill>
              </a:rPr>
              <a:t> </a:t>
            </a:r>
            <a:r>
              <a:rPr lang="fr-FR" dirty="0" err="1" smtClean="0">
                <a:solidFill>
                  <a:srgbClr val="000099"/>
                </a:solidFill>
              </a:rPr>
              <a:t>risk</a:t>
            </a:r>
            <a:r>
              <a:rPr lang="fr-FR" dirty="0" smtClean="0">
                <a:solidFill>
                  <a:srgbClr val="000099"/>
                </a:solidFill>
              </a:rPr>
              <a:t> of infection </a:t>
            </a:r>
            <a:r>
              <a:rPr lang="fr-FR" dirty="0" err="1" smtClean="0">
                <a:solidFill>
                  <a:srgbClr val="000099"/>
                </a:solidFill>
              </a:rPr>
              <a:t>than</a:t>
            </a:r>
            <a:r>
              <a:rPr lang="fr-FR" dirty="0" smtClean="0">
                <a:solidFill>
                  <a:srgbClr val="000099"/>
                </a:solidFill>
              </a:rPr>
              <a:t> </a:t>
            </a:r>
            <a:r>
              <a:rPr lang="fr-FR" dirty="0" err="1" smtClean="0">
                <a:solidFill>
                  <a:srgbClr val="000099"/>
                </a:solidFill>
              </a:rPr>
              <a:t>adults</a:t>
            </a:r>
            <a:r>
              <a:rPr lang="fr-FR" dirty="0" smtClean="0">
                <a:solidFill>
                  <a:srgbClr val="000099"/>
                </a:solidFill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9672" y="220486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child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19672" y="28529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adult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221088"/>
            <a:ext cx="9144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dirty="0" smtClean="0"/>
              <a:t> During the H1N1 pandemic, surveillance data on confirmed cases were also used to derive age-specific susceptibility profiles;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 But surveillance data affected </a:t>
            </a:r>
            <a:r>
              <a:rPr lang="en-GB" sz="1600" smtClean="0"/>
              <a:t>by reporting </a:t>
            </a:r>
            <a:r>
              <a:rPr lang="en-GB" sz="1600" dirty="0" smtClean="0"/>
              <a:t>bias: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Children often more likely to be reported;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Investigations often focus on schools…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979712" y="188640"/>
            <a:ext cx="54726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</a:rPr>
              <a:t>3- Age-specific infectivity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pic>
        <p:nvPicPr>
          <p:cNvPr id="91" name="Picture 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12776"/>
            <a:ext cx="3958225" cy="197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TextBox 92"/>
          <p:cNvSpPr txBox="1"/>
          <p:nvPr/>
        </p:nvSpPr>
        <p:spPr>
          <a:xfrm>
            <a:off x="179512" y="1556792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Index case: </a:t>
            </a:r>
            <a:endParaRPr lang="fr-FR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-180528" y="2492896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Household</a:t>
            </a:r>
            <a:r>
              <a:rPr lang="fr-FR" sz="1600" dirty="0" smtClean="0"/>
              <a:t> contacts: </a:t>
            </a:r>
            <a:endParaRPr lang="fr-FR" sz="1600" dirty="0"/>
          </a:p>
        </p:txBody>
      </p:sp>
      <p:sp>
        <p:nvSpPr>
          <p:cNvPr id="95" name="Left Brace 94"/>
          <p:cNvSpPr/>
          <p:nvPr/>
        </p:nvSpPr>
        <p:spPr>
          <a:xfrm>
            <a:off x="1331640" y="2132856"/>
            <a:ext cx="216024" cy="1224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6156176" y="1340768"/>
            <a:ext cx="2987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rgbClr val="000099"/>
                </a:solidFill>
              </a:rPr>
              <a:t>Are </a:t>
            </a:r>
            <a:r>
              <a:rPr lang="fr-FR" dirty="0" err="1" smtClean="0">
                <a:solidFill>
                  <a:srgbClr val="000099"/>
                </a:solidFill>
              </a:rPr>
              <a:t>children</a:t>
            </a:r>
            <a:r>
              <a:rPr lang="fr-FR" dirty="0" smtClean="0">
                <a:solidFill>
                  <a:srgbClr val="000099"/>
                </a:solidFill>
              </a:rPr>
              <a:t> more </a:t>
            </a:r>
            <a:r>
              <a:rPr lang="fr-FR" dirty="0" err="1" smtClean="0">
                <a:solidFill>
                  <a:srgbClr val="000099"/>
                </a:solidFill>
              </a:rPr>
              <a:t>infectious</a:t>
            </a:r>
            <a:r>
              <a:rPr lang="fr-FR" dirty="0" smtClean="0">
                <a:solidFill>
                  <a:srgbClr val="000099"/>
                </a:solidFill>
              </a:rPr>
              <a:t> </a:t>
            </a:r>
            <a:r>
              <a:rPr lang="fr-FR" dirty="0" err="1" smtClean="0">
                <a:solidFill>
                  <a:srgbClr val="000099"/>
                </a:solidFill>
              </a:rPr>
              <a:t>than</a:t>
            </a:r>
            <a:r>
              <a:rPr lang="fr-FR" dirty="0" smtClean="0">
                <a:solidFill>
                  <a:srgbClr val="000099"/>
                </a:solidFill>
              </a:rPr>
              <a:t> </a:t>
            </a:r>
            <a:r>
              <a:rPr lang="fr-FR" dirty="0" err="1" smtClean="0">
                <a:solidFill>
                  <a:srgbClr val="000099"/>
                </a:solidFill>
              </a:rPr>
              <a:t>adults</a:t>
            </a:r>
            <a:r>
              <a:rPr lang="fr-FR" dirty="0" smtClean="0">
                <a:solidFill>
                  <a:srgbClr val="000099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979712" y="188640"/>
            <a:ext cx="54726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</a:rPr>
              <a:t>4- Serial intervals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pic>
        <p:nvPicPr>
          <p:cNvPr id="91" name="Picture 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12776"/>
            <a:ext cx="3958225" cy="197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TextBox 92"/>
          <p:cNvSpPr txBox="1"/>
          <p:nvPr/>
        </p:nvSpPr>
        <p:spPr>
          <a:xfrm>
            <a:off x="179512" y="1556792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Index case: </a:t>
            </a:r>
            <a:endParaRPr lang="fr-FR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-180528" y="2492896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Household</a:t>
            </a:r>
            <a:r>
              <a:rPr lang="fr-FR" sz="1600" dirty="0" smtClean="0"/>
              <a:t> contacts: </a:t>
            </a:r>
            <a:endParaRPr lang="fr-FR" sz="1600" dirty="0"/>
          </a:p>
        </p:txBody>
      </p:sp>
      <p:sp>
        <p:nvSpPr>
          <p:cNvPr id="95" name="Left Brace 94"/>
          <p:cNvSpPr/>
          <p:nvPr/>
        </p:nvSpPr>
        <p:spPr>
          <a:xfrm>
            <a:off x="1331640" y="2132856"/>
            <a:ext cx="216024" cy="1224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55776" y="3789040"/>
            <a:ext cx="864096" cy="1588"/>
          </a:xfrm>
          <a:prstGeom prst="straightConnector1">
            <a:avLst/>
          </a:prstGeom>
          <a:ln>
            <a:solidFill>
              <a:srgbClr val="0000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1720" y="386104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99"/>
                </a:solidFill>
              </a:rPr>
              <a:t>Serial </a:t>
            </a:r>
            <a:r>
              <a:rPr lang="fr-FR" dirty="0" err="1" smtClean="0">
                <a:solidFill>
                  <a:srgbClr val="000099"/>
                </a:solidFill>
              </a:rPr>
              <a:t>Interval</a:t>
            </a:r>
            <a:endParaRPr lang="fr-FR" dirty="0">
              <a:solidFill>
                <a:srgbClr val="000099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509120"/>
            <a:ext cx="2224830" cy="218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93"/>
          <p:cNvSpPr txBox="1">
            <a:spLocks noChangeArrowheads="1"/>
          </p:cNvSpPr>
          <p:nvPr/>
        </p:nvSpPr>
        <p:spPr bwMode="auto">
          <a:xfrm>
            <a:off x="6660232" y="4077072"/>
            <a:ext cx="23574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 smtClean="0">
                <a:solidFill>
                  <a:srgbClr val="0000CC"/>
                </a:solidFill>
              </a:rPr>
              <a:t>Contact tracing data</a:t>
            </a:r>
            <a:endParaRPr lang="en-GB" sz="1600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4437112"/>
            <a:ext cx="64087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Difficult to estimate serial intervals from other datasets;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E.g. contact tracing: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</a:rPr>
              <a:t> Incomplete tracing;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</a:rPr>
              <a:t> Multiple sources of infection;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</a:rPr>
              <a:t> Long serial intervals may be more difficult to observe than short ones.</a:t>
            </a:r>
            <a:endParaRPr lang="en-GB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619672" y="0"/>
            <a:ext cx="59766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5- How do transmission rates change with population size?</a:t>
            </a:r>
            <a:endParaRPr lang="en-GB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27584" y="3068960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935596" y="2600908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31640" y="2420888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3851920" y="3789040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7452320" y="3068960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/>
          <p:nvPr/>
        </p:nvSpPr>
        <p:spPr>
          <a:xfrm>
            <a:off x="3347864" y="3068960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3455876" y="2600908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851920" y="2420888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3455876" y="3320988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48264" y="3789040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3"/>
          <p:cNvSpPr/>
          <p:nvPr/>
        </p:nvSpPr>
        <p:spPr>
          <a:xfrm>
            <a:off x="6444208" y="3068960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6552220" y="2600908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948264" y="2420888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Straight Arrow Connector 36"/>
          <p:cNvCxnSpPr/>
          <p:nvPr/>
        </p:nvCxnSpPr>
        <p:spPr>
          <a:xfrm rot="16200000" flipH="1">
            <a:off x="6552220" y="3320988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40624" y="3140968"/>
            <a:ext cx="639688" cy="8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87624" y="1772816"/>
            <a:ext cx="74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rgbClr val="C00000"/>
                </a:solidFill>
              </a:rPr>
              <a:t>Model 1:</a:t>
            </a:r>
            <a:r>
              <a:rPr lang="fr-FR" dirty="0" smtClean="0">
                <a:solidFill>
                  <a:srgbClr val="C00000"/>
                </a:solidFill>
              </a:rPr>
              <a:t> p-to-p transmission rate </a:t>
            </a:r>
            <a:r>
              <a:rPr lang="fr-FR" dirty="0" err="1" smtClean="0">
                <a:solidFill>
                  <a:srgbClr val="C00000"/>
                </a:solidFill>
              </a:rPr>
              <a:t>does</a:t>
            </a:r>
            <a:r>
              <a:rPr lang="fr-FR" dirty="0" smtClean="0">
                <a:solidFill>
                  <a:srgbClr val="C00000"/>
                </a:solidFill>
              </a:rPr>
              <a:t> not change </a:t>
            </a:r>
            <a:r>
              <a:rPr lang="fr-FR" dirty="0" err="1" smtClean="0">
                <a:solidFill>
                  <a:srgbClr val="C00000"/>
                </a:solidFill>
              </a:rPr>
              <a:t>with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household</a:t>
            </a:r>
            <a:r>
              <a:rPr lang="fr-FR" dirty="0" smtClean="0">
                <a:solidFill>
                  <a:srgbClr val="C00000"/>
                </a:solidFill>
              </a:rPr>
              <a:t> size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03648" y="4149080"/>
            <a:ext cx="6763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u="sng" dirty="0" smtClean="0">
                <a:solidFill>
                  <a:srgbClr val="C00000"/>
                </a:solidFill>
              </a:rPr>
              <a:t>Model 2:</a:t>
            </a:r>
            <a:r>
              <a:rPr lang="fr-FR" dirty="0" smtClean="0">
                <a:solidFill>
                  <a:srgbClr val="C00000"/>
                </a:solidFill>
              </a:rPr>
              <a:t> p-to-p transmission rate </a:t>
            </a:r>
            <a:r>
              <a:rPr lang="fr-FR" dirty="0" err="1" smtClean="0">
                <a:solidFill>
                  <a:srgbClr val="C00000"/>
                </a:solidFill>
              </a:rPr>
              <a:t>decreases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with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household</a:t>
            </a:r>
            <a:r>
              <a:rPr lang="fr-FR" dirty="0" smtClean="0">
                <a:solidFill>
                  <a:srgbClr val="C00000"/>
                </a:solidFill>
              </a:rPr>
              <a:t> size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People partition </a:t>
            </a:r>
            <a:r>
              <a:rPr lang="fr-FR" dirty="0" err="1" smtClean="0">
                <a:solidFill>
                  <a:srgbClr val="C00000"/>
                </a:solidFill>
              </a:rPr>
              <a:t>their</a:t>
            </a:r>
            <a:r>
              <a:rPr lang="fr-FR" dirty="0" smtClean="0">
                <a:solidFill>
                  <a:srgbClr val="C00000"/>
                </a:solidFill>
              </a:rPr>
              <a:t> time </a:t>
            </a:r>
            <a:r>
              <a:rPr lang="fr-FR" dirty="0" err="1" smtClean="0">
                <a:solidFill>
                  <a:srgbClr val="C00000"/>
                </a:solidFill>
              </a:rPr>
              <a:t>between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household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members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7584" y="2492896"/>
            <a:ext cx="31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47864" y="335699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19872" y="2492896"/>
            <a:ext cx="31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76256" y="2780928"/>
            <a:ext cx="31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44208" y="2492896"/>
            <a:ext cx="31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44208" y="3429000"/>
            <a:ext cx="31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187624" y="573325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Straight Arrow Connector 65"/>
          <p:cNvCxnSpPr/>
          <p:nvPr/>
        </p:nvCxnSpPr>
        <p:spPr>
          <a:xfrm rot="5400000" flipH="1" flipV="1">
            <a:off x="1295636" y="526520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91680" y="5085184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val 67"/>
          <p:cNvSpPr/>
          <p:nvPr/>
        </p:nvSpPr>
        <p:spPr>
          <a:xfrm>
            <a:off x="4211960" y="645333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val 68"/>
          <p:cNvSpPr/>
          <p:nvPr/>
        </p:nvSpPr>
        <p:spPr>
          <a:xfrm>
            <a:off x="7812360" y="573325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Oval 69"/>
          <p:cNvSpPr/>
          <p:nvPr/>
        </p:nvSpPr>
        <p:spPr>
          <a:xfrm>
            <a:off x="3707904" y="573325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Straight Arrow Connector 70"/>
          <p:cNvCxnSpPr/>
          <p:nvPr/>
        </p:nvCxnSpPr>
        <p:spPr>
          <a:xfrm rot="5400000" flipH="1" flipV="1">
            <a:off x="3815916" y="526520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211960" y="5085184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Straight Arrow Connector 72"/>
          <p:cNvCxnSpPr/>
          <p:nvPr/>
        </p:nvCxnSpPr>
        <p:spPr>
          <a:xfrm rot="16200000" flipH="1">
            <a:off x="3815916" y="598528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308304" y="645333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val 74"/>
          <p:cNvSpPr/>
          <p:nvPr/>
        </p:nvSpPr>
        <p:spPr>
          <a:xfrm>
            <a:off x="6804248" y="573325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 flipV="1">
            <a:off x="6912260" y="526520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308304" y="5085184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Straight Arrow Connector 77"/>
          <p:cNvCxnSpPr/>
          <p:nvPr/>
        </p:nvCxnSpPr>
        <p:spPr>
          <a:xfrm rot="16200000" flipH="1">
            <a:off x="6912260" y="598528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100664" y="5805264"/>
            <a:ext cx="639688" cy="8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87624" y="51571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91880" y="602128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b/2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491880" y="515719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b/2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164288" y="544522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b/3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60232" y="5157192"/>
            <a:ext cx="527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b/3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588224" y="6021288"/>
            <a:ext cx="527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b/3</a:t>
            </a:r>
            <a:endParaRPr lang="fr-FR" sz="2000" b="1" dirty="0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619672" y="116632"/>
            <a:ext cx="58326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An illustration: US </a:t>
            </a:r>
            <a:r>
              <a:rPr lang="en-GB" sz="2800" b="1" dirty="0">
                <a:solidFill>
                  <a:srgbClr val="0033CC"/>
                </a:solidFill>
                <a:latin typeface="+mn-lt"/>
                <a:cs typeface="+mn-cs"/>
              </a:rPr>
              <a:t>case report </a:t>
            </a: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forms during the H1N1 pandemic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500188"/>
            <a:ext cx="9072563" cy="41084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latin typeface="+mn-lt"/>
                <a:cs typeface="+mn-cs"/>
              </a:rPr>
              <a:t>In the early phase of the pandemic (April 29</a:t>
            </a:r>
            <a:r>
              <a:rPr lang="en-GB" baseline="30000" dirty="0">
                <a:latin typeface="+mn-lt"/>
                <a:cs typeface="+mn-cs"/>
              </a:rPr>
              <a:t>th</a:t>
            </a:r>
            <a:r>
              <a:rPr lang="en-GB" dirty="0">
                <a:latin typeface="+mn-lt"/>
                <a:cs typeface="+mn-cs"/>
              </a:rPr>
              <a:t>-May 25</a:t>
            </a:r>
            <a:r>
              <a:rPr lang="en-GB" baseline="30000" dirty="0">
                <a:latin typeface="+mn-lt"/>
                <a:cs typeface="+mn-cs"/>
              </a:rPr>
              <a:t>th</a:t>
            </a:r>
            <a:r>
              <a:rPr lang="en-GB" dirty="0">
                <a:latin typeface="+mn-lt"/>
                <a:cs typeface="+mn-cs"/>
              </a:rPr>
              <a:t> 2009), state health departments were asked to report all probable and confirmed cases to CDC: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 Persons meeting the definition were contacted by staff in state and local health departments;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 Interviewed by phone or in person using standardized case report form;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 Case report forms were faxed to CDC.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i="1" dirty="0">
                <a:solidFill>
                  <a:srgbClr val="C00000"/>
                </a:solidFill>
                <a:latin typeface="+mn-lt"/>
                <a:cs typeface="+mn-cs"/>
              </a:rPr>
              <a:t>Index case</a:t>
            </a: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: person who was the focus of the report.</a:t>
            </a: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latin typeface="+mn-lt"/>
                <a:cs typeface="+mn-cs"/>
              </a:rPr>
              <a:t>Case report form: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 smtClean="0">
                <a:solidFill>
                  <a:srgbClr val="C00000"/>
                </a:solidFill>
                <a:latin typeface="+mn-lt"/>
                <a:cs typeface="+mn-cs"/>
              </a:rPr>
              <a:t> Demographic </a:t>
            </a: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and clinical information on the index case;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 smtClean="0">
                <a:solidFill>
                  <a:srgbClr val="C00000"/>
                </a:solidFill>
                <a:latin typeface="+mn-lt"/>
                <a:cs typeface="+mn-cs"/>
              </a:rPr>
              <a:t> Section </a:t>
            </a: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dedicated to household members:</a:t>
            </a:r>
          </a:p>
          <a:p>
            <a:pPr marL="1089025" lvl="2" indent="-174625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GB" dirty="0">
                <a:solidFill>
                  <a:srgbClr val="0000CC"/>
                </a:solidFill>
                <a:latin typeface="+mn-lt"/>
                <a:cs typeface="+mn-cs"/>
              </a:rPr>
              <a:t>Age;</a:t>
            </a:r>
          </a:p>
          <a:p>
            <a:pPr marL="1089025" lvl="2" indent="-174625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GB" dirty="0">
                <a:solidFill>
                  <a:srgbClr val="0000CC"/>
                </a:solidFill>
                <a:latin typeface="+mn-lt"/>
                <a:cs typeface="+mn-cs"/>
              </a:rPr>
              <a:t>Symptoms within 7 days (before or after) of symptom onset in index case.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2080" y="630932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[Cauchemez et al, NEJM, 2009]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14375" y="285750"/>
            <a:ext cx="7215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>
                <a:solidFill>
                  <a:srgbClr val="0033CC"/>
                </a:solidFill>
                <a:latin typeface="+mn-lt"/>
                <a:cs typeface="+mn-cs"/>
              </a:rPr>
              <a:t>US case report forms (2)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071688"/>
            <a:ext cx="3786188" cy="3324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latin typeface="+mn-lt"/>
                <a:cs typeface="+mn-cs"/>
              </a:rPr>
              <a:t>938 case report forms received by CDC: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</a:rPr>
              <a:t> 62% are less than19 yr.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Median age: 15 yrs.</a:t>
            </a: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/>
              <a:t>488 (52%) from 6 states: Arizona, Connecticut, Pennsylvania, Texas and Delaware.</a:t>
            </a: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latin typeface="+mn-lt"/>
                <a:cs typeface="+mn-cs"/>
              </a:rPr>
              <a:t>65 (7%) hospitalized.</a:t>
            </a: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>
              <a:latin typeface="+mn-lt"/>
              <a:cs typeface="+mn-cs"/>
            </a:endParaRPr>
          </a:p>
          <a:p>
            <a:pPr marL="174625" indent="-174625">
              <a:spcAft>
                <a:spcPts val="600"/>
              </a:spcAft>
              <a:defRPr/>
            </a:pPr>
            <a:endParaRPr lang="en-GB" dirty="0">
              <a:solidFill>
                <a:srgbClr val="C00000"/>
              </a:solidFill>
              <a:latin typeface="+mn-lt"/>
              <a:cs typeface="+mn-c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929058" y="4114800"/>
          <a:ext cx="521494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3643274" y="1285860"/>
          <a:ext cx="5500726" cy="2886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14375" y="214313"/>
            <a:ext cx="7215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>
                <a:solidFill>
                  <a:srgbClr val="0033CC"/>
                </a:solidFill>
                <a:latin typeface="+mn-lt"/>
                <a:cs typeface="+mn-cs"/>
              </a:rPr>
              <a:t>Estimating transmission characteristics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060848"/>
            <a:ext cx="9001125" cy="32004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latin typeface="+mn-lt"/>
                <a:cs typeface="+mn-cs"/>
              </a:rPr>
              <a:t>Analysis restricted to households: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 of the most common size (2 to 6);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 where the index case is the first case;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 smtClean="0">
                <a:solidFill>
                  <a:srgbClr val="C00000"/>
                </a:solidFill>
                <a:latin typeface="+mn-lt"/>
                <a:cs typeface="+mn-cs"/>
              </a:rPr>
              <a:t> with </a:t>
            </a: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complete information on symptoms and age.</a:t>
            </a: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>
                <a:latin typeface="+mn-lt"/>
                <a:cs typeface="+mn-cs"/>
              </a:rPr>
              <a:t>Assumptions: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 Household contacts with Acute Respiratory Illness have flu;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 No asymptomatic case.</a:t>
            </a: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>
              <a:latin typeface="+mn-lt"/>
              <a:cs typeface="+mn-cs"/>
            </a:endParaRP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>
              <a:solidFill>
                <a:srgbClr val="C00000"/>
              </a:solidFill>
              <a:latin typeface="+mn-lt"/>
              <a:cs typeface="+mn-cs"/>
            </a:endParaRPr>
          </a:p>
        </p:txBody>
      </p:sp>
      <p:sp>
        <p:nvSpPr>
          <p:cNvPr id="8210" name="TextBox 30"/>
          <p:cNvSpPr txBox="1">
            <a:spLocks noChangeArrowheads="1"/>
          </p:cNvSpPr>
          <p:nvPr/>
        </p:nvSpPr>
        <p:spPr bwMode="auto">
          <a:xfrm>
            <a:off x="6300192" y="2780928"/>
            <a:ext cx="2643187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216 households</a:t>
            </a:r>
          </a:p>
          <a:p>
            <a:r>
              <a:rPr lang="en-GB"/>
              <a:t>600 household contacts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14375" y="285750"/>
            <a:ext cx="7215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>
                <a:solidFill>
                  <a:srgbClr val="0033CC"/>
                </a:solidFill>
                <a:latin typeface="+mn-lt"/>
                <a:cs typeface="+mn-cs"/>
              </a:rPr>
              <a:t>Secondary attack rates</a:t>
            </a:r>
          </a:p>
        </p:txBody>
      </p:sp>
      <p:sp>
        <p:nvSpPr>
          <p:cNvPr id="9219" name="TextBox 7"/>
          <p:cNvSpPr txBox="1">
            <a:spLocks noChangeArrowheads="1"/>
          </p:cNvSpPr>
          <p:nvPr/>
        </p:nvSpPr>
        <p:spPr bwMode="auto">
          <a:xfrm>
            <a:off x="1143000" y="1428750"/>
            <a:ext cx="6494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Among the 600 household contacts, 78 (13%) developed ARI.</a:t>
            </a:r>
          </a:p>
        </p:txBody>
      </p:sp>
      <p:graphicFrame>
        <p:nvGraphicFramePr>
          <p:cNvPr id="9" name="Chart 8"/>
          <p:cNvGraphicFramePr/>
          <p:nvPr/>
        </p:nvGraphicFramePr>
        <p:xfrm>
          <a:off x="357158" y="2857496"/>
          <a:ext cx="4214842" cy="2600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9625" y="2643188"/>
            <a:ext cx="45243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2286000" y="2143125"/>
            <a:ext cx="595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CC"/>
                </a:solidFill>
              </a:rPr>
              <a:t>Age</a:t>
            </a: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5929313" y="2143125"/>
            <a:ext cx="1762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CC"/>
                </a:solidFill>
              </a:rPr>
              <a:t>Household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14375" y="285750"/>
            <a:ext cx="7215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</a:rPr>
              <a:t>Simple model: a logistic regression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348880"/>
            <a:ext cx="5790415" cy="380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43608" y="1268760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C00000"/>
                </a:solidFill>
              </a:rPr>
              <a:t>If we assume that all secondary cases were infected by the index case:</a:t>
            </a:r>
            <a:r>
              <a:rPr lang="en-GB" sz="1600" dirty="0" smtClean="0"/>
              <a:t> we can use a simple logistic regression to investigate risk factors (e.g. age of contact or index case, symptoms of index case etc…)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072"/>
          <p:cNvSpPr txBox="1">
            <a:spLocks noChangeArrowheads="1"/>
          </p:cNvSpPr>
          <p:nvPr/>
        </p:nvSpPr>
        <p:spPr bwMode="auto">
          <a:xfrm>
            <a:off x="539750" y="260350"/>
            <a:ext cx="7777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 dirty="0" smtClean="0">
                <a:solidFill>
                  <a:srgbClr val="0033CC"/>
                </a:solidFill>
              </a:rPr>
              <a:t>Context</a:t>
            </a:r>
            <a:endParaRPr lang="en-GB" sz="2800" b="1" dirty="0">
              <a:solidFill>
                <a:srgbClr val="0033CC"/>
              </a:solidFill>
            </a:endParaRPr>
          </a:p>
        </p:txBody>
      </p:sp>
      <p:sp>
        <p:nvSpPr>
          <p:cNvPr id="8195" name="TextBox 3073"/>
          <p:cNvSpPr txBox="1">
            <a:spLocks noChangeArrowheads="1"/>
          </p:cNvSpPr>
          <p:nvPr/>
        </p:nvSpPr>
        <p:spPr bwMode="auto">
          <a:xfrm>
            <a:off x="179512" y="1772816"/>
            <a:ext cx="87137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Tx/>
              <a:buChar char="•"/>
            </a:pPr>
            <a:r>
              <a:rPr lang="en-GB" sz="2000" dirty="0" smtClean="0"/>
              <a:t> Emerging disease outbreaks:</a:t>
            </a:r>
            <a:endParaRPr lang="en-GB" sz="2000" dirty="0"/>
          </a:p>
          <a:p>
            <a:pPr marL="742950" lvl="1" indent="-285750">
              <a:spcAft>
                <a:spcPct val="50000"/>
              </a:spcAft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Hong Kong: SARS, 2001;</a:t>
            </a:r>
          </a:p>
          <a:p>
            <a:pPr marL="742950" lvl="1" indent="-285750">
              <a:spcAft>
                <a:spcPct val="50000"/>
              </a:spcAft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Anywhere in the world: H1N1 pandemic influenza, 2009.</a:t>
            </a:r>
          </a:p>
          <a:p>
            <a:pPr marL="742950" lvl="1" indent="-285750">
              <a:spcAft>
                <a:spcPct val="50000"/>
              </a:spcAft>
              <a:buFont typeface="Wingdings" pitchFamily="2" charset="2"/>
              <a:buChar char="Ø"/>
            </a:pPr>
            <a:endParaRPr lang="en-GB" dirty="0">
              <a:solidFill>
                <a:srgbClr val="C00000"/>
              </a:solidFill>
            </a:endParaRPr>
          </a:p>
          <a:p>
            <a:pPr>
              <a:spcAft>
                <a:spcPct val="50000"/>
              </a:spcAft>
              <a:buFontTx/>
              <a:buChar char="•"/>
            </a:pPr>
            <a:r>
              <a:rPr lang="en-GB" sz="2000" dirty="0"/>
              <a:t> </a:t>
            </a:r>
            <a:r>
              <a:rPr lang="en-GB" sz="2000" dirty="0" smtClean="0"/>
              <a:t>Questions: </a:t>
            </a:r>
            <a:endParaRPr lang="en-GB" sz="2000" dirty="0"/>
          </a:p>
          <a:p>
            <a:pPr marL="742950" lvl="1" indent="-285750">
              <a:spcAft>
                <a:spcPct val="50000"/>
              </a:spcAft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What </a:t>
            </a:r>
            <a:r>
              <a:rPr lang="en-GB" dirty="0">
                <a:solidFill>
                  <a:srgbClr val="C00000"/>
                </a:solidFill>
              </a:rPr>
              <a:t>are the key epidemiological features of the </a:t>
            </a:r>
            <a:r>
              <a:rPr lang="en-GB" dirty="0" smtClean="0">
                <a:solidFill>
                  <a:srgbClr val="C00000"/>
                </a:solidFill>
              </a:rPr>
              <a:t>pathogen?</a:t>
            </a:r>
          </a:p>
          <a:p>
            <a:pPr marL="742950" lvl="1" indent="-285750">
              <a:spcAft>
                <a:spcPct val="50000"/>
              </a:spcAft>
              <a:buFont typeface="Wingdings" pitchFamily="2" charset="2"/>
              <a:buChar char="Ø"/>
            </a:pPr>
            <a:endParaRPr lang="en-GB" dirty="0" smtClean="0">
              <a:solidFill>
                <a:srgbClr val="C00000"/>
              </a:solidFill>
            </a:endParaRPr>
          </a:p>
          <a:p>
            <a:pPr marL="742950" lvl="1" indent="-285750">
              <a:spcAft>
                <a:spcPct val="50000"/>
              </a:spcAft>
              <a:buFont typeface="Wingdings" pitchFamily="2" charset="2"/>
              <a:buChar char="Ø"/>
            </a:pPr>
            <a:endParaRPr lang="en-GB" dirty="0" smtClean="0">
              <a:solidFill>
                <a:srgbClr val="C00000"/>
              </a:solidFill>
            </a:endParaRPr>
          </a:p>
          <a:p>
            <a:pPr marL="742950" lvl="1" indent="-285750">
              <a:spcAft>
                <a:spcPct val="50000"/>
              </a:spcAft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What kind of studies to reduce knowledge gap?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>
            <a:off x="329803" y="6353374"/>
            <a:ext cx="74295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7" name="TextBox 13"/>
          <p:cNvSpPr txBox="1">
            <a:spLocks noChangeArrowheads="1"/>
          </p:cNvSpPr>
          <p:nvPr/>
        </p:nvSpPr>
        <p:spPr bwMode="auto">
          <a:xfrm>
            <a:off x="258366" y="3853061"/>
            <a:ext cx="1214437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Onset in case 1</a:t>
            </a:r>
          </a:p>
        </p:txBody>
      </p:sp>
      <p:sp>
        <p:nvSpPr>
          <p:cNvPr id="6148" name="TextBox 17"/>
          <p:cNvSpPr txBox="1">
            <a:spLocks noChangeArrowheads="1"/>
          </p:cNvSpPr>
          <p:nvPr/>
        </p:nvSpPr>
        <p:spPr bwMode="auto">
          <a:xfrm>
            <a:off x="3401616" y="3781624"/>
            <a:ext cx="1214437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Onset in case 2</a:t>
            </a:r>
          </a:p>
        </p:txBody>
      </p:sp>
      <p:sp>
        <p:nvSpPr>
          <p:cNvPr id="6149" name="TextBox 19"/>
          <p:cNvSpPr txBox="1">
            <a:spLocks noChangeArrowheads="1"/>
          </p:cNvSpPr>
          <p:nvPr/>
        </p:nvSpPr>
        <p:spPr bwMode="auto">
          <a:xfrm>
            <a:off x="6709990" y="3784476"/>
            <a:ext cx="1214437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Onset in case 3</a:t>
            </a:r>
          </a:p>
        </p:txBody>
      </p:sp>
      <p:sp>
        <p:nvSpPr>
          <p:cNvPr id="6150" name="TextBox 37"/>
          <p:cNvSpPr txBox="1">
            <a:spLocks noChangeArrowheads="1"/>
          </p:cNvSpPr>
          <p:nvPr/>
        </p:nvSpPr>
        <p:spPr bwMode="auto">
          <a:xfrm>
            <a:off x="7402116" y="5924749"/>
            <a:ext cx="688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Time</a:t>
            </a:r>
          </a:p>
        </p:txBody>
      </p:sp>
      <p:sp>
        <p:nvSpPr>
          <p:cNvPr id="44" name="Freeform 43"/>
          <p:cNvSpPr/>
          <p:nvPr/>
        </p:nvSpPr>
        <p:spPr>
          <a:xfrm>
            <a:off x="1115616" y="2852936"/>
            <a:ext cx="2336800" cy="915988"/>
          </a:xfrm>
          <a:custGeom>
            <a:avLst/>
            <a:gdLst>
              <a:gd name="connsiteX0" fmla="*/ 0 w 2336800"/>
              <a:gd name="connsiteY0" fmla="*/ 916517 h 916517"/>
              <a:gd name="connsiteX1" fmla="*/ 1003300 w 2336800"/>
              <a:gd name="connsiteY1" fmla="*/ 14817 h 916517"/>
              <a:gd name="connsiteX2" fmla="*/ 2336800 w 2336800"/>
              <a:gd name="connsiteY2" fmla="*/ 827617 h 91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6800" h="916517">
                <a:moveTo>
                  <a:pt x="0" y="916517"/>
                </a:moveTo>
                <a:cubicBezTo>
                  <a:pt x="306916" y="473075"/>
                  <a:pt x="613833" y="29634"/>
                  <a:pt x="1003300" y="14817"/>
                </a:cubicBezTo>
                <a:cubicBezTo>
                  <a:pt x="1392767" y="0"/>
                  <a:pt x="2336800" y="827617"/>
                  <a:pt x="2336800" y="827617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48" name="Straight Arrow Connector 47"/>
          <p:cNvCxnSpPr/>
          <p:nvPr/>
        </p:nvCxnSpPr>
        <p:spPr>
          <a:xfrm rot="16200000" flipH="1">
            <a:off x="2401491" y="1924249"/>
            <a:ext cx="1643062" cy="1643062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TextBox 49"/>
          <p:cNvSpPr txBox="1">
            <a:spLocks noChangeArrowheads="1"/>
          </p:cNvSpPr>
          <p:nvPr/>
        </p:nvSpPr>
        <p:spPr bwMode="auto">
          <a:xfrm>
            <a:off x="-130770" y="1264196"/>
            <a:ext cx="3888433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Community case</a:t>
            </a:r>
            <a:r>
              <a:rPr lang="en-GB" dirty="0" smtClean="0">
                <a:solidFill>
                  <a:srgbClr val="00B050"/>
                </a:solidFill>
              </a:rPr>
              <a:t>?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</a:rPr>
              <a:t>[i.e. infected outside the household]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16200000" flipH="1">
            <a:off x="5773886" y="1984278"/>
            <a:ext cx="1643063" cy="1643062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5" name="TextBox 51"/>
          <p:cNvSpPr txBox="1">
            <a:spLocks noChangeArrowheads="1"/>
          </p:cNvSpPr>
          <p:nvPr/>
        </p:nvSpPr>
        <p:spPr bwMode="auto">
          <a:xfrm>
            <a:off x="4693766" y="1408212"/>
            <a:ext cx="2032000" cy="3698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Community case?</a:t>
            </a:r>
          </a:p>
        </p:txBody>
      </p:sp>
      <p:sp>
        <p:nvSpPr>
          <p:cNvPr id="55" name="Freeform 54"/>
          <p:cNvSpPr/>
          <p:nvPr/>
        </p:nvSpPr>
        <p:spPr>
          <a:xfrm>
            <a:off x="3901678" y="4495999"/>
            <a:ext cx="3312368" cy="440605"/>
          </a:xfrm>
          <a:custGeom>
            <a:avLst/>
            <a:gdLst>
              <a:gd name="connsiteX0" fmla="*/ 0 w 2603500"/>
              <a:gd name="connsiteY0" fmla="*/ 0 h 567267"/>
              <a:gd name="connsiteX1" fmla="*/ 1308100 w 2603500"/>
              <a:gd name="connsiteY1" fmla="*/ 558800 h 567267"/>
              <a:gd name="connsiteX2" fmla="*/ 2603500 w 2603500"/>
              <a:gd name="connsiteY2" fmla="*/ 50800 h 56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0" h="567267">
                <a:moveTo>
                  <a:pt x="0" y="0"/>
                </a:moveTo>
                <a:cubicBezTo>
                  <a:pt x="437091" y="275166"/>
                  <a:pt x="874183" y="550333"/>
                  <a:pt x="1308100" y="558800"/>
                </a:cubicBezTo>
                <a:cubicBezTo>
                  <a:pt x="1742017" y="567267"/>
                  <a:pt x="2172758" y="309033"/>
                  <a:pt x="2603500" y="50800"/>
                </a:cubicBezTo>
              </a:path>
            </a:pathLst>
          </a:custGeom>
          <a:ln w="25400">
            <a:solidFill>
              <a:srgbClr val="00009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157" name="TextBox 56"/>
          <p:cNvSpPr txBox="1">
            <a:spLocks noChangeArrowheads="1"/>
          </p:cNvSpPr>
          <p:nvPr/>
        </p:nvSpPr>
        <p:spPr bwMode="auto">
          <a:xfrm>
            <a:off x="2677542" y="5008612"/>
            <a:ext cx="46805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99"/>
                </a:solidFill>
              </a:rPr>
              <a:t>Tertiary case</a:t>
            </a:r>
            <a:r>
              <a:rPr lang="en-GB" dirty="0" smtClean="0">
                <a:solidFill>
                  <a:srgbClr val="000099"/>
                </a:solidFill>
              </a:rPr>
              <a:t>? [i.e. infected by a household case that is not the index case]</a:t>
            </a:r>
            <a:endParaRPr lang="en-GB" dirty="0">
              <a:solidFill>
                <a:srgbClr val="000099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1165374" y="4648572"/>
            <a:ext cx="6313313" cy="1520825"/>
          </a:xfrm>
          <a:custGeom>
            <a:avLst/>
            <a:gdLst>
              <a:gd name="connsiteX0" fmla="*/ 0 w 6019800"/>
              <a:gd name="connsiteY0" fmla="*/ 0 h 1424517"/>
              <a:gd name="connsiteX1" fmla="*/ 2476500 w 6019800"/>
              <a:gd name="connsiteY1" fmla="*/ 1231900 h 1424517"/>
              <a:gd name="connsiteX2" fmla="*/ 5029200 w 6019800"/>
              <a:gd name="connsiteY2" fmla="*/ 1155700 h 1424517"/>
              <a:gd name="connsiteX3" fmla="*/ 6019800 w 6019800"/>
              <a:gd name="connsiteY3" fmla="*/ 215900 h 142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9800" h="1424517">
                <a:moveTo>
                  <a:pt x="0" y="0"/>
                </a:moveTo>
                <a:cubicBezTo>
                  <a:pt x="819150" y="519641"/>
                  <a:pt x="1638300" y="1039283"/>
                  <a:pt x="2476500" y="1231900"/>
                </a:cubicBezTo>
                <a:cubicBezTo>
                  <a:pt x="3314700" y="1424517"/>
                  <a:pt x="4438650" y="1325033"/>
                  <a:pt x="5029200" y="1155700"/>
                </a:cubicBezTo>
                <a:cubicBezTo>
                  <a:pt x="5619750" y="986367"/>
                  <a:pt x="5858933" y="370417"/>
                  <a:pt x="6019800" y="215900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1285875" y="285750"/>
            <a:ext cx="6572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 smtClean="0">
                <a:solidFill>
                  <a:srgbClr val="0033CC"/>
                </a:solidFill>
              </a:rPr>
              <a:t>But different routes of infection are possible…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animBg="1"/>
      <p:bldP spid="6155" grpId="0" animBg="1"/>
      <p:bldP spid="55" grpId="0" animBg="1"/>
      <p:bldP spid="61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1331640" y="260648"/>
            <a:ext cx="63367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 smtClean="0">
                <a:solidFill>
                  <a:srgbClr val="0033CC"/>
                </a:solidFill>
              </a:rPr>
              <a:t>Potential biases…</a:t>
            </a:r>
            <a:endParaRPr lang="en-US" sz="2400" dirty="0"/>
          </a:p>
        </p:txBody>
      </p:sp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14313" y="1500188"/>
            <a:ext cx="892968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US" dirty="0" smtClean="0"/>
              <a:t>If we assume that infection was always due to the index case, </a:t>
            </a:r>
            <a:r>
              <a:rPr lang="en-GB" dirty="0" smtClean="0"/>
              <a:t>we are likely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 To overestimate the generation time;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 Obtain biased estimates of age-specific infectivity profiles etc...</a:t>
            </a:r>
          </a:p>
          <a:p>
            <a:pPr>
              <a:buFont typeface="Arial" charset="0"/>
              <a:buChar char="•"/>
            </a:pPr>
            <a:r>
              <a:rPr lang="en-GB" dirty="0" smtClean="0"/>
              <a:t> If we do not account for the truncated nature of the data,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 We may potentially underestimate the generation time.</a:t>
            </a:r>
          </a:p>
          <a:p>
            <a:pPr lvl="2">
              <a:buFont typeface="Arial" charset="0"/>
              <a:buChar char="•"/>
            </a:pPr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08099" y="6576814"/>
            <a:ext cx="74295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636662" y="4076501"/>
            <a:ext cx="1214437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Onset in case 1</a:t>
            </a: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3779912" y="4005064"/>
            <a:ext cx="1214437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Onset in case 2</a:t>
            </a:r>
          </a:p>
        </p:txBody>
      </p:sp>
      <p:sp>
        <p:nvSpPr>
          <p:cNvPr id="7" name="TextBox 19"/>
          <p:cNvSpPr txBox="1">
            <a:spLocks noChangeArrowheads="1"/>
          </p:cNvSpPr>
          <p:nvPr/>
        </p:nvSpPr>
        <p:spPr bwMode="auto">
          <a:xfrm>
            <a:off x="7088286" y="4007916"/>
            <a:ext cx="1214437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Onset in case 3</a:t>
            </a:r>
          </a:p>
        </p:txBody>
      </p:sp>
      <p:sp>
        <p:nvSpPr>
          <p:cNvPr id="8" name="TextBox 37"/>
          <p:cNvSpPr txBox="1">
            <a:spLocks noChangeArrowheads="1"/>
          </p:cNvSpPr>
          <p:nvPr/>
        </p:nvSpPr>
        <p:spPr bwMode="auto">
          <a:xfrm>
            <a:off x="7780412" y="6148189"/>
            <a:ext cx="688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Time</a:t>
            </a:r>
          </a:p>
        </p:txBody>
      </p:sp>
      <p:sp>
        <p:nvSpPr>
          <p:cNvPr id="9" name="Freeform 8"/>
          <p:cNvSpPr/>
          <p:nvPr/>
        </p:nvSpPr>
        <p:spPr>
          <a:xfrm>
            <a:off x="1493912" y="3076376"/>
            <a:ext cx="2336800" cy="915988"/>
          </a:xfrm>
          <a:custGeom>
            <a:avLst/>
            <a:gdLst>
              <a:gd name="connsiteX0" fmla="*/ 0 w 2336800"/>
              <a:gd name="connsiteY0" fmla="*/ 916517 h 916517"/>
              <a:gd name="connsiteX1" fmla="*/ 1003300 w 2336800"/>
              <a:gd name="connsiteY1" fmla="*/ 14817 h 916517"/>
              <a:gd name="connsiteX2" fmla="*/ 2336800 w 2336800"/>
              <a:gd name="connsiteY2" fmla="*/ 827617 h 91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6800" h="916517">
                <a:moveTo>
                  <a:pt x="0" y="916517"/>
                </a:moveTo>
                <a:cubicBezTo>
                  <a:pt x="306916" y="473075"/>
                  <a:pt x="613833" y="29634"/>
                  <a:pt x="1003300" y="14817"/>
                </a:cubicBezTo>
                <a:cubicBezTo>
                  <a:pt x="1392767" y="0"/>
                  <a:pt x="2336800" y="827617"/>
                  <a:pt x="2336800" y="827617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1543670" y="4872012"/>
            <a:ext cx="6313313" cy="1520825"/>
          </a:xfrm>
          <a:custGeom>
            <a:avLst/>
            <a:gdLst>
              <a:gd name="connsiteX0" fmla="*/ 0 w 6019800"/>
              <a:gd name="connsiteY0" fmla="*/ 0 h 1424517"/>
              <a:gd name="connsiteX1" fmla="*/ 2476500 w 6019800"/>
              <a:gd name="connsiteY1" fmla="*/ 1231900 h 1424517"/>
              <a:gd name="connsiteX2" fmla="*/ 5029200 w 6019800"/>
              <a:gd name="connsiteY2" fmla="*/ 1155700 h 1424517"/>
              <a:gd name="connsiteX3" fmla="*/ 6019800 w 6019800"/>
              <a:gd name="connsiteY3" fmla="*/ 215900 h 142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9800" h="1424517">
                <a:moveTo>
                  <a:pt x="0" y="0"/>
                </a:moveTo>
                <a:cubicBezTo>
                  <a:pt x="819150" y="519641"/>
                  <a:pt x="1638300" y="1039283"/>
                  <a:pt x="2476500" y="1231900"/>
                </a:cubicBezTo>
                <a:cubicBezTo>
                  <a:pt x="3314700" y="1424517"/>
                  <a:pt x="4438650" y="1325033"/>
                  <a:pt x="5029200" y="1155700"/>
                </a:cubicBezTo>
                <a:cubicBezTo>
                  <a:pt x="5619750" y="986367"/>
                  <a:pt x="5858933" y="370417"/>
                  <a:pt x="6019800" y="215900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6627497" y="4761148"/>
            <a:ext cx="381642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72579" y="2204864"/>
            <a:ext cx="137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End of </a:t>
            </a:r>
            <a:r>
              <a:rPr lang="fr-FR" dirty="0" err="1" smtClean="0">
                <a:solidFill>
                  <a:srgbClr val="C00000"/>
                </a:solidFill>
              </a:rPr>
              <a:t>follow</a:t>
            </a:r>
            <a:r>
              <a:rPr lang="fr-FR" dirty="0" smtClean="0">
                <a:solidFill>
                  <a:srgbClr val="C00000"/>
                </a:solidFill>
              </a:rPr>
              <a:t>-up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6738" y="4833550"/>
            <a:ext cx="4327262" cy="20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1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28800"/>
            <a:ext cx="452584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67744" y="260648"/>
            <a:ext cx="5013176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rgbClr val="0033CC"/>
                </a:solidFill>
              </a:rPr>
              <a:t>Community </a:t>
            </a:r>
            <a:r>
              <a:rPr lang="en-US" sz="2400" b="1" dirty="0" smtClean="0">
                <a:solidFill>
                  <a:srgbClr val="0033CC"/>
                </a:solidFill>
              </a:rPr>
              <a:t>&amp; </a:t>
            </a:r>
            <a:r>
              <a:rPr lang="en-US" sz="2400" b="1" dirty="0">
                <a:solidFill>
                  <a:srgbClr val="0033CC"/>
                </a:solidFill>
              </a:rPr>
              <a:t>tertiary </a:t>
            </a:r>
            <a:r>
              <a:rPr lang="en-US" sz="2400" b="1" dirty="0" smtClean="0">
                <a:solidFill>
                  <a:srgbClr val="0033CC"/>
                </a:solidFill>
              </a:rPr>
              <a:t>cases: </a:t>
            </a:r>
            <a:r>
              <a:rPr lang="en-US" sz="2400" b="1" dirty="0">
                <a:solidFill>
                  <a:srgbClr val="0033CC"/>
                </a:solidFill>
              </a:rPr>
              <a:t>very </a:t>
            </a:r>
            <a:r>
              <a:rPr lang="en-US" sz="2400" b="1" dirty="0" smtClean="0">
                <a:solidFill>
                  <a:srgbClr val="0033CC"/>
                </a:solidFill>
              </a:rPr>
              <a:t>concrete </a:t>
            </a:r>
            <a:r>
              <a:rPr lang="en-US" sz="2400" b="1" dirty="0">
                <a:solidFill>
                  <a:srgbClr val="0033CC"/>
                </a:solidFill>
              </a:rPr>
              <a:t>problems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2051720" y="3501008"/>
            <a:ext cx="2088232" cy="1140718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1945705" y="4759151"/>
            <a:ext cx="785812" cy="2857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1259632" y="5301208"/>
            <a:ext cx="173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Tertiary cases?</a:t>
            </a:r>
          </a:p>
        </p:txBody>
      </p:sp>
      <p:sp>
        <p:nvSpPr>
          <p:cNvPr id="8" name="Oval 7"/>
          <p:cNvSpPr/>
          <p:nvPr/>
        </p:nvSpPr>
        <p:spPr>
          <a:xfrm>
            <a:off x="4427984" y="1484784"/>
            <a:ext cx="725785" cy="3222675"/>
          </a:xfrm>
          <a:prstGeom prst="ellipse">
            <a:avLst/>
          </a:prstGeom>
          <a:noFill/>
          <a:ln w="254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176" name="TextBox 8"/>
          <p:cNvSpPr txBox="1">
            <a:spLocks noChangeArrowheads="1"/>
          </p:cNvSpPr>
          <p:nvPr/>
        </p:nvSpPr>
        <p:spPr bwMode="auto">
          <a:xfrm>
            <a:off x="6156176" y="2636912"/>
            <a:ext cx="284380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99"/>
                </a:solidFill>
              </a:rPr>
              <a:t>When do you start assuming a contact was infected in community?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5148064" y="3068960"/>
            <a:ext cx="1080120" cy="2"/>
          </a:xfrm>
          <a:prstGeom prst="straightConnector1">
            <a:avLst/>
          </a:prstGeom>
          <a:ln w="254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8" name="TextBox 12"/>
          <p:cNvSpPr txBox="1">
            <a:spLocks noChangeArrowheads="1"/>
          </p:cNvSpPr>
          <p:nvPr/>
        </p:nvSpPr>
        <p:spPr bwMode="auto">
          <a:xfrm>
            <a:off x="395536" y="1196752"/>
            <a:ext cx="4608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Seasonal influenza</a:t>
            </a:r>
            <a:r>
              <a:rPr lang="en-GB" sz="1600" dirty="0" smtClean="0">
                <a:solidFill>
                  <a:srgbClr val="C00000"/>
                </a:solidFill>
              </a:rPr>
              <a:t> [</a:t>
            </a:r>
            <a:r>
              <a:rPr lang="en-GB" sz="1600" dirty="0" err="1" smtClean="0">
                <a:solidFill>
                  <a:srgbClr val="C00000"/>
                </a:solidFill>
              </a:rPr>
              <a:t>Hirotsu</a:t>
            </a:r>
            <a:r>
              <a:rPr lang="en-GB" sz="1600" dirty="0">
                <a:solidFill>
                  <a:srgbClr val="C00000"/>
                </a:solidFill>
              </a:rPr>
              <a:t>, Options V, 2004]</a:t>
            </a: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5292080" y="4365104"/>
            <a:ext cx="324036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1957 pandemic </a:t>
            </a:r>
            <a:endParaRPr lang="en-GB" dirty="0" smtClean="0">
              <a:solidFill>
                <a:srgbClr val="C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C00000"/>
                </a:solidFill>
              </a:rPr>
              <a:t>[</a:t>
            </a:r>
            <a:r>
              <a:rPr lang="en-GB" sz="1600" dirty="0">
                <a:solidFill>
                  <a:srgbClr val="C00000"/>
                </a:solidFill>
              </a:rPr>
              <a:t>Jordan et al, Am J </a:t>
            </a:r>
            <a:r>
              <a:rPr lang="en-GB" sz="1600" dirty="0" err="1">
                <a:solidFill>
                  <a:srgbClr val="C00000"/>
                </a:solidFill>
              </a:rPr>
              <a:t>Hyg</a:t>
            </a:r>
            <a:r>
              <a:rPr lang="en-GB" sz="1600" dirty="0">
                <a:solidFill>
                  <a:srgbClr val="C00000"/>
                </a:solidFill>
              </a:rPr>
              <a:t>, 1958]</a:t>
            </a:r>
          </a:p>
        </p:txBody>
      </p:sp>
      <p:sp>
        <p:nvSpPr>
          <p:cNvPr id="14" name="Oval 13"/>
          <p:cNvSpPr/>
          <p:nvPr/>
        </p:nvSpPr>
        <p:spPr>
          <a:xfrm rot="5400000">
            <a:off x="7449467" y="5016030"/>
            <a:ext cx="725785" cy="2304256"/>
          </a:xfrm>
          <a:prstGeom prst="ellipse">
            <a:avLst/>
          </a:prstGeom>
          <a:noFill/>
          <a:ln w="254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7455396" y="4722068"/>
            <a:ext cx="2014636" cy="4564"/>
          </a:xfrm>
          <a:prstGeom prst="straightConnector1">
            <a:avLst/>
          </a:prstGeom>
          <a:ln w="254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1475656" y="188640"/>
            <a:ext cx="60212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rgbClr val="0033CC"/>
                </a:solidFill>
              </a:rPr>
              <a:t>Tertiary cases: not </a:t>
            </a:r>
            <a:r>
              <a:rPr lang="en-US" sz="2400" b="1" dirty="0" smtClean="0">
                <a:solidFill>
                  <a:srgbClr val="0033CC"/>
                </a:solidFill>
              </a:rPr>
              <a:t>necessarily a </a:t>
            </a:r>
            <a:r>
              <a:rPr lang="en-US" sz="2400" b="1" dirty="0">
                <a:solidFill>
                  <a:srgbClr val="0033CC"/>
                </a:solidFill>
              </a:rPr>
              <a:t>marginal </a:t>
            </a:r>
            <a:r>
              <a:rPr lang="en-US" sz="2400" b="1" dirty="0" smtClean="0">
                <a:solidFill>
                  <a:srgbClr val="0033CC"/>
                </a:solidFill>
              </a:rPr>
              <a:t>issue</a:t>
            </a:r>
            <a:endParaRPr lang="en-US" sz="2400" b="1" dirty="0">
              <a:solidFill>
                <a:srgbClr val="0033CC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2875" y="1285875"/>
          <a:ext cx="9001155" cy="3365594"/>
        </p:xfrm>
        <a:graphic>
          <a:graphicData uri="http://schemas.openxmlformats.org/drawingml/2006/table">
            <a:tbl>
              <a:tblPr/>
              <a:tblGrid>
                <a:gridCol w="1357322"/>
                <a:gridCol w="142876"/>
                <a:gridCol w="231386"/>
                <a:gridCol w="411261"/>
                <a:gridCol w="556489"/>
                <a:gridCol w="556489"/>
                <a:gridCol w="556489"/>
                <a:gridCol w="574134"/>
                <a:gridCol w="533784"/>
                <a:gridCol w="533785"/>
                <a:gridCol w="463526"/>
                <a:gridCol w="463526"/>
                <a:gridCol w="397554"/>
                <a:gridCol w="397554"/>
                <a:gridCol w="456245"/>
                <a:gridCol w="456245"/>
                <a:gridCol w="912490"/>
              </a:tblGrid>
              <a:tr h="370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 dirty="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 dirty="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 b="1" dirty="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Number of household contacts diagnosed with ARI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5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 dirty="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 dirty="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 b="1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 b="1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3498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Household size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53</a:t>
                      </a:r>
                      <a:endParaRPr lang="en-GB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49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349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  <a:endParaRPr lang="en-GB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24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349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31</a:t>
                      </a:r>
                      <a:endParaRPr lang="en-GB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349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GB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534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 dirty="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 dirty="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 dirty="0">
                        <a:latin typeface="Calibri"/>
                        <a:ea typeface="Times New Roman"/>
                      </a:endParaRPr>
                    </a:p>
                  </a:txBody>
                  <a:tcPr marL="8826" marR="8826" marT="88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298" name="TextBox 14"/>
          <p:cNvSpPr txBox="1">
            <a:spLocks noChangeArrowheads="1"/>
          </p:cNvSpPr>
          <p:nvPr/>
        </p:nvSpPr>
        <p:spPr bwMode="auto">
          <a:xfrm>
            <a:off x="928688" y="5929313"/>
            <a:ext cx="7478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47% </a:t>
            </a:r>
            <a:r>
              <a:rPr lang="en-GB" dirty="0">
                <a:solidFill>
                  <a:srgbClr val="C00000"/>
                </a:solidFill>
              </a:rPr>
              <a:t>of households with ≥1 secondary cases have ≥2 secondary cases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14875" y="5500688"/>
            <a:ext cx="2928938" cy="0"/>
          </a:xfrm>
          <a:prstGeom prst="line">
            <a:avLst/>
          </a:prstGeom>
          <a:ln w="25400">
            <a:solidFill>
              <a:srgbClr val="000099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0" name="Rectangle 18"/>
          <p:cNvSpPr>
            <a:spLocks noChangeArrowheads="1"/>
          </p:cNvSpPr>
          <p:nvPr/>
        </p:nvSpPr>
        <p:spPr bwMode="auto">
          <a:xfrm>
            <a:off x="5072063" y="5500688"/>
            <a:ext cx="223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99"/>
                </a:solidFill>
              </a:rPr>
              <a:t>≥2 secondary cases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500438" y="4929188"/>
            <a:ext cx="4214812" cy="0"/>
          </a:xfrm>
          <a:prstGeom prst="line">
            <a:avLst/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2" name="Rectangle 20"/>
          <p:cNvSpPr>
            <a:spLocks noChangeArrowheads="1"/>
          </p:cNvSpPr>
          <p:nvPr/>
        </p:nvSpPr>
        <p:spPr bwMode="auto">
          <a:xfrm>
            <a:off x="4572000" y="4929188"/>
            <a:ext cx="223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B050"/>
                </a:solidFill>
              </a:rPr>
              <a:t>≥1 secondary cases</a:t>
            </a:r>
          </a:p>
        </p:txBody>
      </p:sp>
      <p:sp>
        <p:nvSpPr>
          <p:cNvPr id="8303" name="TextBox 22"/>
          <p:cNvSpPr txBox="1">
            <a:spLocks noChangeArrowheads="1"/>
          </p:cNvSpPr>
          <p:nvPr/>
        </p:nvSpPr>
        <p:spPr bwMode="auto">
          <a:xfrm>
            <a:off x="5292080" y="6488668"/>
            <a:ext cx="38519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 smtClean="0"/>
              <a:t>[Cauchemez et al, Stat Med, 2004]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14375" y="214313"/>
            <a:ext cx="7215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Questions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60848"/>
            <a:ext cx="9001125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latin typeface="+mn-lt"/>
                <a:cs typeface="+mn-cs"/>
              </a:rPr>
              <a:t>Q1: How do we build a transmission model that can deal with:</a:t>
            </a:r>
            <a:endParaRPr lang="en-GB" dirty="0">
              <a:latin typeface="+mn-lt"/>
              <a:cs typeface="+mn-cs"/>
            </a:endParaRP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 </a:t>
            </a:r>
            <a:r>
              <a:rPr lang="en-GB" dirty="0" smtClean="0">
                <a:solidFill>
                  <a:srgbClr val="C00000"/>
                </a:solidFill>
                <a:latin typeface="+mn-lt"/>
              </a:rPr>
              <a:t>Community cases</a:t>
            </a:r>
            <a:r>
              <a:rPr lang="en-GB" dirty="0" smtClean="0">
                <a:solidFill>
                  <a:srgbClr val="C00000"/>
                </a:solidFill>
                <a:latin typeface="+mn-lt"/>
                <a:cs typeface="+mn-cs"/>
              </a:rPr>
              <a:t>;</a:t>
            </a:r>
            <a:endParaRPr lang="en-GB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 </a:t>
            </a:r>
            <a:r>
              <a:rPr lang="en-GB" dirty="0" smtClean="0">
                <a:solidFill>
                  <a:srgbClr val="C00000"/>
                </a:solidFill>
                <a:latin typeface="+mn-lt"/>
                <a:cs typeface="+mn-cs"/>
              </a:rPr>
              <a:t>Tertiary cases;</a:t>
            </a:r>
            <a:endParaRPr lang="en-GB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 smtClean="0">
                <a:solidFill>
                  <a:srgbClr val="C00000"/>
                </a:solidFill>
                <a:latin typeface="+mn-lt"/>
                <a:cs typeface="+mn-cs"/>
              </a:rPr>
              <a:t> Truncation of the data (i.e. early end of follow-up)?</a:t>
            </a:r>
            <a:endParaRPr lang="en-GB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latin typeface="+mn-lt"/>
                <a:cs typeface="+mn-cs"/>
              </a:rPr>
              <a:t>Q2: How do we fit that model to the data &amp; estimate transmission parameters?</a:t>
            </a:r>
            <a:endParaRPr lang="en-GB" dirty="0">
              <a:latin typeface="+mn-lt"/>
              <a:cs typeface="+mn-cs"/>
            </a:endParaRP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GB" dirty="0" smtClean="0">
                <a:solidFill>
                  <a:srgbClr val="C00000"/>
                </a:solidFill>
                <a:latin typeface="+mn-lt"/>
                <a:cs typeface="+mn-cs"/>
              </a:rPr>
              <a:t> Likelihood-based inference:</a:t>
            </a:r>
            <a:endParaRPr lang="en-GB" dirty="0" smtClean="0">
              <a:solidFill>
                <a:srgbClr val="000099"/>
              </a:solidFill>
              <a:latin typeface="+mn-lt"/>
              <a:cs typeface="+mn-cs"/>
            </a:endParaRPr>
          </a:p>
          <a:p>
            <a:pPr marL="1089025" lvl="2" indent="-174625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GB" dirty="0" smtClean="0">
                <a:solidFill>
                  <a:srgbClr val="000099"/>
                </a:solidFill>
                <a:latin typeface="+mn-lt"/>
              </a:rPr>
              <a:t> Need to write down the likelihood function P(</a:t>
            </a:r>
            <a:r>
              <a:rPr lang="en-GB" dirty="0" err="1" smtClean="0">
                <a:solidFill>
                  <a:srgbClr val="000099"/>
                </a:solidFill>
                <a:latin typeface="+mn-lt"/>
              </a:rPr>
              <a:t>data|parameters</a:t>
            </a:r>
            <a:r>
              <a:rPr lang="en-GB" dirty="0" smtClean="0">
                <a:solidFill>
                  <a:srgbClr val="000099"/>
                </a:solidFill>
                <a:latin typeface="+mn-lt"/>
              </a:rPr>
              <a:t>)</a:t>
            </a:r>
            <a:endParaRPr lang="en-GB" dirty="0">
              <a:solidFill>
                <a:srgbClr val="000099"/>
              </a:solidFill>
              <a:latin typeface="+mn-lt"/>
              <a:cs typeface="+mn-cs"/>
            </a:endParaRP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C00000"/>
                </a:solidFill>
                <a:latin typeface="+mn-lt"/>
                <a:cs typeface="+mn-cs"/>
              </a:rPr>
              <a:t> </a:t>
            </a:r>
            <a:r>
              <a:rPr lang="en-GB" dirty="0" smtClean="0">
                <a:solidFill>
                  <a:srgbClr val="C00000"/>
                </a:solidFill>
                <a:latin typeface="+mn-lt"/>
                <a:cs typeface="+mn-cs"/>
              </a:rPr>
              <a:t>Maximum-likelihood (</a:t>
            </a:r>
            <a:r>
              <a:rPr lang="en-GB" dirty="0" err="1" smtClean="0">
                <a:solidFill>
                  <a:srgbClr val="C00000"/>
                </a:solidFill>
                <a:latin typeface="+mn-lt"/>
                <a:cs typeface="+mn-cs"/>
              </a:rPr>
              <a:t>frequentist</a:t>
            </a:r>
            <a:r>
              <a:rPr lang="en-GB" dirty="0" smtClean="0">
                <a:solidFill>
                  <a:srgbClr val="C00000"/>
                </a:solidFill>
                <a:latin typeface="+mn-lt"/>
                <a:cs typeface="+mn-cs"/>
              </a:rPr>
              <a:t> statistics):</a:t>
            </a:r>
          </a:p>
          <a:p>
            <a:pPr marL="1089025" lvl="2" indent="-174625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GB" dirty="0" smtClean="0">
                <a:solidFill>
                  <a:srgbClr val="000099"/>
                </a:solidFill>
                <a:latin typeface="+mn-lt"/>
              </a:rPr>
              <a:t> Find the set of parameters that maximizes the probability to observe what was effectively observed, </a:t>
            </a:r>
            <a:r>
              <a:rPr lang="en-GB" i="1" dirty="0" smtClean="0">
                <a:solidFill>
                  <a:srgbClr val="000099"/>
                </a:solidFill>
                <a:latin typeface="+mn-lt"/>
              </a:rPr>
              <a:t>i.e.</a:t>
            </a:r>
            <a:r>
              <a:rPr lang="en-GB" dirty="0" smtClean="0">
                <a:solidFill>
                  <a:srgbClr val="000099"/>
                </a:solidFill>
                <a:latin typeface="+mn-lt"/>
              </a:rPr>
              <a:t> the data</a:t>
            </a:r>
            <a:r>
              <a:rPr lang="en-GB" dirty="0" smtClean="0">
                <a:solidFill>
                  <a:srgbClr val="000099"/>
                </a:solidFill>
                <a:latin typeface="+mn-lt"/>
                <a:cs typeface="+mn-cs"/>
              </a:rPr>
              <a:t>.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dirty="0" smtClean="0">
                <a:solidFill>
                  <a:srgbClr val="C00000"/>
                </a:solidFill>
                <a:latin typeface="+mn-lt"/>
              </a:rPr>
              <a:t> Bayesian statistics:</a:t>
            </a:r>
          </a:p>
          <a:p>
            <a:pPr marL="1089025" lvl="2" indent="-174625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GB" dirty="0" smtClean="0">
                <a:solidFill>
                  <a:srgbClr val="000099"/>
                </a:solidFill>
                <a:latin typeface="+mn-lt"/>
                <a:cs typeface="+mn-cs"/>
              </a:rPr>
              <a:t> Markov chain Monte Carlo sampling (MCMC).</a:t>
            </a:r>
            <a:endParaRPr lang="en-GB" dirty="0">
              <a:solidFill>
                <a:srgbClr val="000099"/>
              </a:solidFill>
              <a:latin typeface="+mn-lt"/>
              <a:cs typeface="+mn-cs"/>
            </a:endParaRP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>
              <a:latin typeface="+mn-lt"/>
              <a:cs typeface="+mn-cs"/>
            </a:endParaRP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>
              <a:solidFill>
                <a:srgbClr val="C00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827584" y="332656"/>
            <a:ext cx="72151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</a:rPr>
              <a:t>Building a transmission model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87624" y="2348880"/>
            <a:ext cx="74295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1151905" y="2384599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2080592" y="2384599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3009280" y="2384599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7366967" y="2384599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8152780" y="2384599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2" name="TextBox 21"/>
          <p:cNvSpPr txBox="1">
            <a:spLocks noChangeArrowheads="1"/>
          </p:cNvSpPr>
          <p:nvPr/>
        </p:nvSpPr>
        <p:spPr bwMode="auto">
          <a:xfrm>
            <a:off x="1259061" y="2420318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CC"/>
                </a:solidFill>
              </a:rPr>
              <a:t>Day 0</a:t>
            </a:r>
          </a:p>
        </p:txBody>
      </p:sp>
      <p:sp>
        <p:nvSpPr>
          <p:cNvPr id="8203" name="TextBox 22"/>
          <p:cNvSpPr txBox="1">
            <a:spLocks noChangeArrowheads="1"/>
          </p:cNvSpPr>
          <p:nvPr/>
        </p:nvSpPr>
        <p:spPr bwMode="auto">
          <a:xfrm>
            <a:off x="2187749" y="2420318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Day 1</a:t>
            </a:r>
          </a:p>
        </p:txBody>
      </p:sp>
      <p:sp>
        <p:nvSpPr>
          <p:cNvPr id="8204" name="TextBox 23"/>
          <p:cNvSpPr txBox="1">
            <a:spLocks noChangeArrowheads="1"/>
          </p:cNvSpPr>
          <p:nvPr/>
        </p:nvSpPr>
        <p:spPr bwMode="auto">
          <a:xfrm>
            <a:off x="7402686" y="2491755"/>
            <a:ext cx="78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Day 7</a:t>
            </a:r>
          </a:p>
        </p:txBody>
      </p:sp>
      <p:sp>
        <p:nvSpPr>
          <p:cNvPr id="8205" name="TextBox 24"/>
          <p:cNvSpPr txBox="1">
            <a:spLocks noChangeArrowheads="1"/>
          </p:cNvSpPr>
          <p:nvPr/>
        </p:nvSpPr>
        <p:spPr bwMode="auto">
          <a:xfrm flipH="1">
            <a:off x="258936" y="3706193"/>
            <a:ext cx="15970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>
                <a:solidFill>
                  <a:srgbClr val="0000CC"/>
                </a:solidFill>
              </a:rPr>
              <a:t>Symptom onset in index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937593" y="3098974"/>
            <a:ext cx="857250" cy="357187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59311" y="3420443"/>
            <a:ext cx="4786313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Modelling onset in household contacts:</a:t>
            </a:r>
          </a:p>
          <a:p>
            <a:pPr>
              <a:buFontTx/>
              <a:buChar char="-"/>
              <a:defRPr/>
            </a:pP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From day 1 to day 7;</a:t>
            </a:r>
          </a:p>
          <a:p>
            <a:pPr>
              <a:buFontTx/>
              <a:buChar char="-"/>
              <a:defRPr/>
            </a:pP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Conditional on what is observed on day 0.</a:t>
            </a:r>
          </a:p>
        </p:txBody>
      </p:sp>
      <p:sp>
        <p:nvSpPr>
          <p:cNvPr id="29" name="Right Brace 28"/>
          <p:cNvSpPr/>
          <p:nvPr/>
        </p:nvSpPr>
        <p:spPr>
          <a:xfrm rot="5400000">
            <a:off x="4902374" y="62880"/>
            <a:ext cx="500062" cy="6072188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0" y="428625"/>
            <a:ext cx="8643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 smtClean="0">
                <a:solidFill>
                  <a:srgbClr val="0033CC"/>
                </a:solidFill>
              </a:rPr>
              <a:t>Model for household &amp; community transmission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00125" y="5383213"/>
            <a:ext cx="74295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TextBox 9"/>
          <p:cNvSpPr txBox="1">
            <a:spLocks noChangeArrowheads="1"/>
          </p:cNvSpPr>
          <p:nvPr/>
        </p:nvSpPr>
        <p:spPr bwMode="auto">
          <a:xfrm>
            <a:off x="8072438" y="5526088"/>
            <a:ext cx="688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Time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358106" y="5714207"/>
            <a:ext cx="428625" cy="1588"/>
          </a:xfrm>
          <a:prstGeom prst="straightConnector1">
            <a:avLst/>
          </a:prstGeom>
          <a:ln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46" name="TextBox 13"/>
          <p:cNvSpPr txBox="1">
            <a:spLocks noChangeArrowheads="1"/>
          </p:cNvSpPr>
          <p:nvPr/>
        </p:nvSpPr>
        <p:spPr bwMode="auto">
          <a:xfrm>
            <a:off x="1000125" y="6000750"/>
            <a:ext cx="1214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rgbClr val="000099"/>
                </a:solidFill>
              </a:rPr>
              <a:t>Onset in </a:t>
            </a:r>
            <a:r>
              <a:rPr lang="en-GB" dirty="0" smtClean="0">
                <a:solidFill>
                  <a:srgbClr val="000099"/>
                </a:solidFill>
              </a:rPr>
              <a:t>subject </a:t>
            </a:r>
            <a:r>
              <a:rPr lang="en-GB" dirty="0">
                <a:solidFill>
                  <a:srgbClr val="000099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3179763" y="5678488"/>
            <a:ext cx="357187" cy="158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48" name="TextBox 17"/>
          <p:cNvSpPr txBox="1">
            <a:spLocks noChangeArrowheads="1"/>
          </p:cNvSpPr>
          <p:nvPr/>
        </p:nvSpPr>
        <p:spPr bwMode="auto">
          <a:xfrm>
            <a:off x="2786063" y="6000750"/>
            <a:ext cx="12144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Onset in </a:t>
            </a:r>
            <a:r>
              <a:rPr lang="en-GB" dirty="0" smtClean="0">
                <a:solidFill>
                  <a:srgbClr val="C00000"/>
                </a:solidFill>
              </a:rPr>
              <a:t>subject </a:t>
            </a:r>
            <a:r>
              <a:rPr lang="en-GB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5442744" y="5655469"/>
            <a:ext cx="4032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0" name="TextBox 19"/>
          <p:cNvSpPr txBox="1">
            <a:spLocks noChangeArrowheads="1"/>
          </p:cNvSpPr>
          <p:nvPr/>
        </p:nvSpPr>
        <p:spPr bwMode="auto">
          <a:xfrm>
            <a:off x="5143500" y="6000750"/>
            <a:ext cx="1214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/>
              <a:t>Onset in </a:t>
            </a:r>
            <a:r>
              <a:rPr lang="en-GB" dirty="0" smtClean="0"/>
              <a:t>subject </a:t>
            </a:r>
            <a:r>
              <a:rPr lang="en-GB" dirty="0"/>
              <a:t>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-642937" y="3740150"/>
            <a:ext cx="3295650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2" name="TextBox 23"/>
          <p:cNvSpPr txBox="1">
            <a:spLocks noChangeArrowheads="1"/>
          </p:cNvSpPr>
          <p:nvPr/>
        </p:nvSpPr>
        <p:spPr bwMode="auto">
          <a:xfrm rot="-5400000">
            <a:off x="-145615" y="3128447"/>
            <a:ext cx="1518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/>
              <a:t>Risk </a:t>
            </a:r>
            <a:r>
              <a:rPr lang="en-GB" dirty="0"/>
              <a:t>of onset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115616" y="2420888"/>
            <a:ext cx="7286625" cy="2592288"/>
            <a:chOff x="1115616" y="2420888"/>
            <a:chExt cx="7286625" cy="2592288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115616" y="5013176"/>
              <a:ext cx="7286625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8" name="TextBox 36"/>
            <p:cNvSpPr txBox="1">
              <a:spLocks noChangeArrowheads="1"/>
            </p:cNvSpPr>
            <p:nvPr/>
          </p:nvSpPr>
          <p:spPr bwMode="auto">
            <a:xfrm>
              <a:off x="1259632" y="2420888"/>
              <a:ext cx="46462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1600" u="sng" dirty="0">
                  <a:solidFill>
                    <a:srgbClr val="00B050"/>
                  </a:solidFill>
                </a:rPr>
                <a:t>Assumption </a:t>
              </a:r>
              <a:r>
                <a:rPr lang="en-GB" sz="1600" u="sng" dirty="0" smtClean="0">
                  <a:solidFill>
                    <a:srgbClr val="00B050"/>
                  </a:solidFill>
                </a:rPr>
                <a:t>2: </a:t>
              </a:r>
              <a:r>
                <a:rPr lang="en-GB" sz="1600" dirty="0">
                  <a:solidFill>
                    <a:srgbClr val="00B050"/>
                  </a:solidFill>
                </a:rPr>
                <a:t>Constant risk from community.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14438" y="1714500"/>
            <a:ext cx="7929562" cy="3676650"/>
            <a:chOff x="1214438" y="1714500"/>
            <a:chExt cx="7929562" cy="3676650"/>
          </a:xfrm>
        </p:grpSpPr>
        <p:sp>
          <p:nvSpPr>
            <p:cNvPr id="31" name="Freeform 30"/>
            <p:cNvSpPr/>
            <p:nvPr/>
          </p:nvSpPr>
          <p:spPr>
            <a:xfrm>
              <a:off x="1574800" y="3643313"/>
              <a:ext cx="4902200" cy="1747837"/>
            </a:xfrm>
            <a:custGeom>
              <a:avLst/>
              <a:gdLst>
                <a:gd name="connsiteX0" fmla="*/ 0 w 4902200"/>
                <a:gd name="connsiteY0" fmla="*/ 1748367 h 1748367"/>
                <a:gd name="connsiteX1" fmla="*/ 1790700 w 4902200"/>
                <a:gd name="connsiteY1" fmla="*/ 71967 h 1748367"/>
                <a:gd name="connsiteX2" fmla="*/ 3467100 w 4902200"/>
                <a:gd name="connsiteY2" fmla="*/ 1316567 h 1748367"/>
                <a:gd name="connsiteX3" fmla="*/ 4902200 w 4902200"/>
                <a:gd name="connsiteY3" fmla="*/ 1722967 h 174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2200" h="1748367">
                  <a:moveTo>
                    <a:pt x="0" y="1748367"/>
                  </a:moveTo>
                  <a:cubicBezTo>
                    <a:pt x="606425" y="946150"/>
                    <a:pt x="1212850" y="143934"/>
                    <a:pt x="1790700" y="71967"/>
                  </a:cubicBezTo>
                  <a:cubicBezTo>
                    <a:pt x="2368550" y="0"/>
                    <a:pt x="2948517" y="1041400"/>
                    <a:pt x="3467100" y="1316567"/>
                  </a:cubicBezTo>
                  <a:cubicBezTo>
                    <a:pt x="3985683" y="1591734"/>
                    <a:pt x="4665133" y="1648884"/>
                    <a:pt x="4902200" y="1722967"/>
                  </a:cubicBezTo>
                </a:path>
              </a:pathLst>
            </a:custGeom>
            <a:ln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429000" y="3597275"/>
              <a:ext cx="4902200" cy="1747838"/>
            </a:xfrm>
            <a:custGeom>
              <a:avLst/>
              <a:gdLst>
                <a:gd name="connsiteX0" fmla="*/ 0 w 4902200"/>
                <a:gd name="connsiteY0" fmla="*/ 1748367 h 1748367"/>
                <a:gd name="connsiteX1" fmla="*/ 1790700 w 4902200"/>
                <a:gd name="connsiteY1" fmla="*/ 71967 h 1748367"/>
                <a:gd name="connsiteX2" fmla="*/ 3467100 w 4902200"/>
                <a:gd name="connsiteY2" fmla="*/ 1316567 h 1748367"/>
                <a:gd name="connsiteX3" fmla="*/ 4902200 w 4902200"/>
                <a:gd name="connsiteY3" fmla="*/ 1722967 h 174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2200" h="1748367">
                  <a:moveTo>
                    <a:pt x="0" y="1748367"/>
                  </a:moveTo>
                  <a:cubicBezTo>
                    <a:pt x="606425" y="946150"/>
                    <a:pt x="1212850" y="143934"/>
                    <a:pt x="1790700" y="71967"/>
                  </a:cubicBezTo>
                  <a:cubicBezTo>
                    <a:pt x="2368550" y="0"/>
                    <a:pt x="2948517" y="1041400"/>
                    <a:pt x="3467100" y="1316567"/>
                  </a:cubicBezTo>
                  <a:cubicBezTo>
                    <a:pt x="3985683" y="1591734"/>
                    <a:pt x="4665133" y="1648884"/>
                    <a:pt x="4902200" y="1722967"/>
                  </a:cubicBezTo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10255" name="TextBox 32"/>
            <p:cNvSpPr txBox="1">
              <a:spLocks noChangeArrowheads="1"/>
            </p:cNvSpPr>
            <p:nvPr/>
          </p:nvSpPr>
          <p:spPr bwMode="auto">
            <a:xfrm>
              <a:off x="2500313" y="2954338"/>
              <a:ext cx="14287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>
                  <a:solidFill>
                    <a:srgbClr val="000099"/>
                  </a:solidFill>
                </a:rPr>
                <a:t>Risk due to </a:t>
              </a:r>
              <a:r>
                <a:rPr lang="en-GB" dirty="0" smtClean="0">
                  <a:solidFill>
                    <a:srgbClr val="000099"/>
                  </a:solidFill>
                </a:rPr>
                <a:t>subject </a:t>
              </a:r>
              <a:r>
                <a:rPr lang="en-GB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10256" name="TextBox 33"/>
            <p:cNvSpPr txBox="1">
              <a:spLocks noChangeArrowheads="1"/>
            </p:cNvSpPr>
            <p:nvPr/>
          </p:nvSpPr>
          <p:spPr bwMode="auto">
            <a:xfrm>
              <a:off x="4572000" y="2882900"/>
              <a:ext cx="1357313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>
                  <a:solidFill>
                    <a:srgbClr val="C00000"/>
                  </a:solidFill>
                </a:rPr>
                <a:t>Risk due to </a:t>
              </a:r>
              <a:r>
                <a:rPr lang="en-GB" dirty="0" smtClean="0">
                  <a:solidFill>
                    <a:srgbClr val="C00000"/>
                  </a:solidFill>
                </a:rPr>
                <a:t>subject </a:t>
              </a:r>
              <a:r>
                <a:rPr lang="en-GB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0261" name="TextBox 39"/>
            <p:cNvSpPr txBox="1">
              <a:spLocks noChangeArrowheads="1"/>
            </p:cNvSpPr>
            <p:nvPr/>
          </p:nvSpPr>
          <p:spPr bwMode="auto">
            <a:xfrm>
              <a:off x="1214438" y="1714500"/>
              <a:ext cx="7929562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600" u="sng" dirty="0"/>
                <a:t>Assumption </a:t>
              </a:r>
              <a:r>
                <a:rPr lang="en-GB" sz="1600" u="sng" dirty="0" smtClean="0"/>
                <a:t>1</a:t>
              </a:r>
              <a:r>
                <a:rPr lang="en-GB" sz="1600" dirty="0" smtClean="0"/>
                <a:t>: </a:t>
              </a:r>
              <a:r>
                <a:rPr lang="en-GB" sz="1600" dirty="0"/>
                <a:t>Infectivity profile assumed to have a parametric form (e.g. </a:t>
              </a:r>
              <a:r>
                <a:rPr lang="en-GB" sz="1600" dirty="0" smtClean="0"/>
                <a:t>log-Normal</a:t>
              </a:r>
              <a:r>
                <a:rPr lang="en-GB" sz="1600" dirty="0"/>
                <a:t>). Mean and variance estimated.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0" y="428625"/>
            <a:ext cx="8643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 smtClean="0">
                <a:solidFill>
                  <a:srgbClr val="0033CC"/>
                </a:solidFill>
              </a:rPr>
              <a:t>Transmission rates in and out of the household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00125" y="5383213"/>
            <a:ext cx="74295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TextBox 9"/>
          <p:cNvSpPr txBox="1">
            <a:spLocks noChangeArrowheads="1"/>
          </p:cNvSpPr>
          <p:nvPr/>
        </p:nvSpPr>
        <p:spPr bwMode="auto">
          <a:xfrm>
            <a:off x="8072438" y="5526088"/>
            <a:ext cx="688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Time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358106" y="5714207"/>
            <a:ext cx="428625" cy="1588"/>
          </a:xfrm>
          <a:prstGeom prst="straightConnector1">
            <a:avLst/>
          </a:prstGeom>
          <a:ln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46" name="TextBox 13"/>
          <p:cNvSpPr txBox="1">
            <a:spLocks noChangeArrowheads="1"/>
          </p:cNvSpPr>
          <p:nvPr/>
        </p:nvSpPr>
        <p:spPr bwMode="auto">
          <a:xfrm>
            <a:off x="1000125" y="6000750"/>
            <a:ext cx="1214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rgbClr val="000099"/>
                </a:solidFill>
              </a:rPr>
              <a:t>Onset in </a:t>
            </a:r>
            <a:r>
              <a:rPr lang="en-GB" dirty="0" smtClean="0">
                <a:solidFill>
                  <a:srgbClr val="000099"/>
                </a:solidFill>
              </a:rPr>
              <a:t>subject </a:t>
            </a:r>
            <a:r>
              <a:rPr lang="en-GB" dirty="0">
                <a:solidFill>
                  <a:srgbClr val="000099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3179763" y="5678488"/>
            <a:ext cx="357187" cy="158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48" name="TextBox 17"/>
          <p:cNvSpPr txBox="1">
            <a:spLocks noChangeArrowheads="1"/>
          </p:cNvSpPr>
          <p:nvPr/>
        </p:nvSpPr>
        <p:spPr bwMode="auto">
          <a:xfrm>
            <a:off x="2786063" y="6000750"/>
            <a:ext cx="12144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Onset in </a:t>
            </a:r>
            <a:r>
              <a:rPr lang="en-GB" dirty="0" smtClean="0">
                <a:solidFill>
                  <a:srgbClr val="C00000"/>
                </a:solidFill>
              </a:rPr>
              <a:t>subject </a:t>
            </a:r>
            <a:r>
              <a:rPr lang="en-GB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5442744" y="5655469"/>
            <a:ext cx="4032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0" name="TextBox 19"/>
          <p:cNvSpPr txBox="1">
            <a:spLocks noChangeArrowheads="1"/>
          </p:cNvSpPr>
          <p:nvPr/>
        </p:nvSpPr>
        <p:spPr bwMode="auto">
          <a:xfrm>
            <a:off x="5143500" y="6000750"/>
            <a:ext cx="1214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/>
              <a:t>Onset in </a:t>
            </a:r>
            <a:r>
              <a:rPr lang="en-GB" dirty="0" smtClean="0"/>
              <a:t>subject </a:t>
            </a:r>
            <a:r>
              <a:rPr lang="en-GB" dirty="0"/>
              <a:t>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-642937" y="3740150"/>
            <a:ext cx="3295650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2" name="TextBox 23"/>
          <p:cNvSpPr txBox="1">
            <a:spLocks noChangeArrowheads="1"/>
          </p:cNvSpPr>
          <p:nvPr/>
        </p:nvSpPr>
        <p:spPr bwMode="auto">
          <a:xfrm rot="-5400000">
            <a:off x="-145613" y="3128447"/>
            <a:ext cx="1518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/>
              <a:t>Risk </a:t>
            </a:r>
            <a:r>
              <a:rPr lang="en-GB" dirty="0"/>
              <a:t>of onset</a:t>
            </a:r>
          </a:p>
        </p:txBody>
      </p:sp>
      <p:sp>
        <p:nvSpPr>
          <p:cNvPr id="31" name="Freeform 30"/>
          <p:cNvSpPr/>
          <p:nvPr/>
        </p:nvSpPr>
        <p:spPr>
          <a:xfrm>
            <a:off x="1574800" y="3643313"/>
            <a:ext cx="4902200" cy="1747837"/>
          </a:xfrm>
          <a:custGeom>
            <a:avLst/>
            <a:gdLst>
              <a:gd name="connsiteX0" fmla="*/ 0 w 4902200"/>
              <a:gd name="connsiteY0" fmla="*/ 1748367 h 1748367"/>
              <a:gd name="connsiteX1" fmla="*/ 1790700 w 4902200"/>
              <a:gd name="connsiteY1" fmla="*/ 71967 h 1748367"/>
              <a:gd name="connsiteX2" fmla="*/ 3467100 w 4902200"/>
              <a:gd name="connsiteY2" fmla="*/ 1316567 h 1748367"/>
              <a:gd name="connsiteX3" fmla="*/ 4902200 w 4902200"/>
              <a:gd name="connsiteY3" fmla="*/ 1722967 h 174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2200" h="1748367">
                <a:moveTo>
                  <a:pt x="0" y="1748367"/>
                </a:moveTo>
                <a:cubicBezTo>
                  <a:pt x="606425" y="946150"/>
                  <a:pt x="1212850" y="143934"/>
                  <a:pt x="1790700" y="71967"/>
                </a:cubicBezTo>
                <a:cubicBezTo>
                  <a:pt x="2368550" y="0"/>
                  <a:pt x="2948517" y="1041400"/>
                  <a:pt x="3467100" y="1316567"/>
                </a:cubicBezTo>
                <a:cubicBezTo>
                  <a:pt x="3985683" y="1591734"/>
                  <a:pt x="4665133" y="1648884"/>
                  <a:pt x="4902200" y="1722967"/>
                </a:cubicBezTo>
              </a:path>
            </a:pathLst>
          </a:custGeom>
          <a:ln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Freeform 31"/>
          <p:cNvSpPr/>
          <p:nvPr/>
        </p:nvSpPr>
        <p:spPr>
          <a:xfrm>
            <a:off x="3429000" y="3597275"/>
            <a:ext cx="4902200" cy="1747838"/>
          </a:xfrm>
          <a:custGeom>
            <a:avLst/>
            <a:gdLst>
              <a:gd name="connsiteX0" fmla="*/ 0 w 4902200"/>
              <a:gd name="connsiteY0" fmla="*/ 1748367 h 1748367"/>
              <a:gd name="connsiteX1" fmla="*/ 1790700 w 4902200"/>
              <a:gd name="connsiteY1" fmla="*/ 71967 h 1748367"/>
              <a:gd name="connsiteX2" fmla="*/ 3467100 w 4902200"/>
              <a:gd name="connsiteY2" fmla="*/ 1316567 h 1748367"/>
              <a:gd name="connsiteX3" fmla="*/ 4902200 w 4902200"/>
              <a:gd name="connsiteY3" fmla="*/ 1722967 h 174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2200" h="1748367">
                <a:moveTo>
                  <a:pt x="0" y="1748367"/>
                </a:moveTo>
                <a:cubicBezTo>
                  <a:pt x="606425" y="946150"/>
                  <a:pt x="1212850" y="143934"/>
                  <a:pt x="1790700" y="71967"/>
                </a:cubicBezTo>
                <a:cubicBezTo>
                  <a:pt x="2368550" y="0"/>
                  <a:pt x="2948517" y="1041400"/>
                  <a:pt x="3467100" y="1316567"/>
                </a:cubicBezTo>
                <a:cubicBezTo>
                  <a:pt x="3985683" y="1591734"/>
                  <a:pt x="4665133" y="1648884"/>
                  <a:pt x="4902200" y="1722967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0255" name="TextBox 32"/>
          <p:cNvSpPr txBox="1">
            <a:spLocks noChangeArrowheads="1"/>
          </p:cNvSpPr>
          <p:nvPr/>
        </p:nvSpPr>
        <p:spPr bwMode="auto">
          <a:xfrm>
            <a:off x="2123728" y="2996952"/>
            <a:ext cx="16561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99"/>
                </a:solidFill>
              </a:rPr>
              <a:t>Risk </a:t>
            </a:r>
            <a:r>
              <a:rPr lang="en-GB" dirty="0" smtClean="0">
                <a:solidFill>
                  <a:srgbClr val="000099"/>
                </a:solidFill>
                <a:latin typeface="Symbol" pitchFamily="18" charset="2"/>
              </a:rPr>
              <a:t>l</a:t>
            </a:r>
            <a:r>
              <a:rPr lang="en-GB" baseline="-25000" dirty="0" smtClean="0">
                <a:solidFill>
                  <a:srgbClr val="000099"/>
                </a:solidFill>
              </a:rPr>
              <a:t>1→3</a:t>
            </a:r>
            <a:r>
              <a:rPr lang="en-GB" dirty="0" smtClean="0">
                <a:solidFill>
                  <a:srgbClr val="000099"/>
                </a:solidFill>
              </a:rPr>
              <a:t> due </a:t>
            </a:r>
            <a:r>
              <a:rPr lang="en-GB" dirty="0">
                <a:solidFill>
                  <a:srgbClr val="000099"/>
                </a:solidFill>
              </a:rPr>
              <a:t>to </a:t>
            </a:r>
            <a:r>
              <a:rPr lang="en-GB" dirty="0" smtClean="0">
                <a:solidFill>
                  <a:srgbClr val="000099"/>
                </a:solidFill>
              </a:rPr>
              <a:t>subject </a:t>
            </a:r>
            <a:r>
              <a:rPr lang="en-GB" dirty="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10256" name="TextBox 33"/>
          <p:cNvSpPr txBox="1">
            <a:spLocks noChangeArrowheads="1"/>
          </p:cNvSpPr>
          <p:nvPr/>
        </p:nvSpPr>
        <p:spPr bwMode="auto">
          <a:xfrm>
            <a:off x="4572000" y="2882900"/>
            <a:ext cx="15841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Risk </a:t>
            </a:r>
            <a:r>
              <a:rPr lang="en-GB" dirty="0" smtClean="0">
                <a:solidFill>
                  <a:srgbClr val="C00000"/>
                </a:solidFill>
                <a:latin typeface="Symbol" pitchFamily="18" charset="2"/>
              </a:rPr>
              <a:t>l</a:t>
            </a:r>
            <a:r>
              <a:rPr lang="en-GB" baseline="-25000" dirty="0" smtClean="0">
                <a:solidFill>
                  <a:srgbClr val="C00000"/>
                </a:solidFill>
              </a:rPr>
              <a:t>2→3</a:t>
            </a:r>
            <a:r>
              <a:rPr lang="en-GB" dirty="0" smtClean="0">
                <a:solidFill>
                  <a:srgbClr val="C00000"/>
                </a:solidFill>
              </a:rPr>
              <a:t> due </a:t>
            </a:r>
            <a:r>
              <a:rPr lang="en-GB" dirty="0">
                <a:solidFill>
                  <a:srgbClr val="C00000"/>
                </a:solidFill>
              </a:rPr>
              <a:t>to </a:t>
            </a:r>
            <a:r>
              <a:rPr lang="en-GB" dirty="0" smtClean="0">
                <a:solidFill>
                  <a:srgbClr val="C00000"/>
                </a:solidFill>
              </a:rPr>
              <a:t>subject </a:t>
            </a:r>
            <a:r>
              <a:rPr lang="en-GB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043608" y="5013176"/>
            <a:ext cx="728662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1214438"/>
            <a:ext cx="9072563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latin typeface="+mn-lt"/>
              </a:rPr>
              <a:t>Risk</a:t>
            </a:r>
            <a:r>
              <a:rPr lang="en-GB" dirty="0" smtClean="0">
                <a:latin typeface="+mn-lt"/>
                <a:cs typeface="+mn-cs"/>
              </a:rPr>
              <a:t> </a:t>
            </a:r>
            <a:r>
              <a:rPr lang="en-GB" dirty="0">
                <a:latin typeface="+mn-lt"/>
                <a:cs typeface="+mn-cs"/>
              </a:rPr>
              <a:t>of symptoms onset on day d in </a:t>
            </a:r>
            <a:r>
              <a:rPr lang="en-GB" dirty="0" smtClean="0">
                <a:latin typeface="+mn-lt"/>
                <a:cs typeface="+mn-cs"/>
              </a:rPr>
              <a:t>subject 3:</a:t>
            </a:r>
            <a:endParaRPr lang="en-GB" dirty="0">
              <a:latin typeface="+mn-lt"/>
              <a:cs typeface="+mn-cs"/>
            </a:endParaRPr>
          </a:p>
        </p:txBody>
      </p:sp>
      <p:graphicFrame>
        <p:nvGraphicFramePr>
          <p:cNvPr id="96258" name="Object 19"/>
          <p:cNvGraphicFramePr>
            <a:graphicFrameLocks noChangeAspect="1"/>
          </p:cNvGraphicFramePr>
          <p:nvPr/>
        </p:nvGraphicFramePr>
        <p:xfrm>
          <a:off x="3131840" y="1844824"/>
          <a:ext cx="37195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8" name="Equation" r:id="rId4" imgW="1917360" imgH="253800" progId="Equation.DSMT4">
                  <p:embed/>
                </p:oleObj>
              </mc:Choice>
              <mc:Fallback>
                <p:oleObj name="Equation" r:id="rId4" imgW="1917360" imgH="253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844824"/>
                        <a:ext cx="3719512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23"/>
          <p:cNvCxnSpPr/>
          <p:nvPr/>
        </p:nvCxnSpPr>
        <p:spPr>
          <a:xfrm rot="5400000">
            <a:off x="5472100" y="5265204"/>
            <a:ext cx="216024" cy="0"/>
          </a:xfrm>
          <a:prstGeom prst="line">
            <a:avLst/>
          </a:prstGeom>
          <a:ln w="254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544108" y="5193196"/>
            <a:ext cx="36004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860032" y="4581128"/>
            <a:ext cx="158417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2"/>
          <p:cNvSpPr txBox="1">
            <a:spLocks noChangeArrowheads="1"/>
          </p:cNvSpPr>
          <p:nvPr/>
        </p:nvSpPr>
        <p:spPr bwMode="auto">
          <a:xfrm>
            <a:off x="7308304" y="4365104"/>
            <a:ext cx="1428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 smtClean="0">
                <a:solidFill>
                  <a:srgbClr val="00B050"/>
                </a:solidFill>
              </a:rPr>
              <a:t>Community risk </a:t>
            </a:r>
            <a:r>
              <a:rPr lang="en-GB" sz="1600" dirty="0" smtClean="0">
                <a:solidFill>
                  <a:srgbClr val="00B050"/>
                </a:solidFill>
                <a:latin typeface="Symbol" pitchFamily="18" charset="2"/>
              </a:rPr>
              <a:t>a</a:t>
            </a:r>
            <a:endParaRPr lang="en-GB" sz="1600" dirty="0">
              <a:solidFill>
                <a:srgbClr val="00B050"/>
              </a:solidFill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83568" y="260648"/>
            <a:ext cx="72151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</a:rPr>
              <a:t>Transmission rates within the household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graphicFrame>
        <p:nvGraphicFramePr>
          <p:cNvPr id="1028" name="Object 20"/>
          <p:cNvGraphicFramePr>
            <a:graphicFrameLocks noChangeAspect="1"/>
          </p:cNvGraphicFramePr>
          <p:nvPr/>
        </p:nvGraphicFramePr>
        <p:xfrm>
          <a:off x="3347864" y="2996952"/>
          <a:ext cx="23987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4" name="Equation" r:id="rId3" imgW="1409400" imgH="253800" progId="Equation.DSMT4">
                  <p:embed/>
                </p:oleObj>
              </mc:Choice>
              <mc:Fallback>
                <p:oleObj name="Equation" r:id="rId3" imgW="1409400" imgH="253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996952"/>
                        <a:ext cx="2398712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275856" y="2276872"/>
            <a:ext cx="223224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843808" y="2060848"/>
            <a:ext cx="360040" cy="338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580112" y="2060848"/>
            <a:ext cx="360040" cy="338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55776" y="1268760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How does the transmission rate between 2 household members </a:t>
            </a:r>
            <a:r>
              <a:rPr lang="en-GB" sz="1600" dirty="0" err="1" smtClean="0"/>
              <a:t>i</a:t>
            </a:r>
            <a:r>
              <a:rPr lang="en-GB" sz="1600" dirty="0" smtClean="0"/>
              <a:t> &amp; j depends on their individual characteristics?</a:t>
            </a:r>
            <a:endParaRPr lang="en-GB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43608" y="5373216"/>
            <a:ext cx="669674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7092280" y="5445224"/>
            <a:ext cx="688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Time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1358106" y="5714207"/>
            <a:ext cx="428625" cy="1588"/>
          </a:xfrm>
          <a:prstGeom prst="straightConnector1">
            <a:avLst/>
          </a:prstGeom>
          <a:ln>
            <a:solidFill>
              <a:srgbClr val="00009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1000125" y="6000750"/>
            <a:ext cx="1214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rgbClr val="000099"/>
                </a:solidFill>
              </a:rPr>
              <a:t>Onset </a:t>
            </a:r>
            <a:r>
              <a:rPr lang="en-GB" dirty="0" smtClean="0">
                <a:solidFill>
                  <a:srgbClr val="000099"/>
                </a:solidFill>
              </a:rPr>
              <a:t>in subject </a:t>
            </a:r>
            <a:r>
              <a:rPr lang="en-GB" dirty="0">
                <a:solidFill>
                  <a:srgbClr val="000099"/>
                </a:solidFill>
              </a:rPr>
              <a:t>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5442744" y="5655469"/>
            <a:ext cx="4032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19"/>
          <p:cNvSpPr txBox="1">
            <a:spLocks noChangeArrowheads="1"/>
          </p:cNvSpPr>
          <p:nvPr/>
        </p:nvSpPr>
        <p:spPr bwMode="auto">
          <a:xfrm>
            <a:off x="5143500" y="6000750"/>
            <a:ext cx="1214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/>
              <a:t>Onset in </a:t>
            </a:r>
            <a:r>
              <a:rPr lang="en-GB" dirty="0" smtClean="0"/>
              <a:t>subject </a:t>
            </a:r>
            <a:r>
              <a:rPr lang="en-GB" dirty="0"/>
              <a:t>3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16200000" flipV="1">
            <a:off x="143510" y="4473115"/>
            <a:ext cx="1800201" cy="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3"/>
          <p:cNvSpPr txBox="1">
            <a:spLocks noChangeArrowheads="1"/>
          </p:cNvSpPr>
          <p:nvPr/>
        </p:nvSpPr>
        <p:spPr bwMode="auto">
          <a:xfrm rot="-5400000">
            <a:off x="-366481" y="4263025"/>
            <a:ext cx="2037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Risk of onset</a:t>
            </a:r>
            <a:endParaRPr lang="en-GB" dirty="0"/>
          </a:p>
        </p:txBody>
      </p:sp>
      <p:sp>
        <p:nvSpPr>
          <p:cNvPr id="36" name="Freeform 35"/>
          <p:cNvSpPr/>
          <p:nvPr/>
        </p:nvSpPr>
        <p:spPr>
          <a:xfrm>
            <a:off x="1574800" y="3643313"/>
            <a:ext cx="4902200" cy="1747837"/>
          </a:xfrm>
          <a:custGeom>
            <a:avLst/>
            <a:gdLst>
              <a:gd name="connsiteX0" fmla="*/ 0 w 4902200"/>
              <a:gd name="connsiteY0" fmla="*/ 1748367 h 1748367"/>
              <a:gd name="connsiteX1" fmla="*/ 1790700 w 4902200"/>
              <a:gd name="connsiteY1" fmla="*/ 71967 h 1748367"/>
              <a:gd name="connsiteX2" fmla="*/ 3467100 w 4902200"/>
              <a:gd name="connsiteY2" fmla="*/ 1316567 h 1748367"/>
              <a:gd name="connsiteX3" fmla="*/ 4902200 w 4902200"/>
              <a:gd name="connsiteY3" fmla="*/ 1722967 h 174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2200" h="1748367">
                <a:moveTo>
                  <a:pt x="0" y="1748367"/>
                </a:moveTo>
                <a:cubicBezTo>
                  <a:pt x="606425" y="946150"/>
                  <a:pt x="1212850" y="143934"/>
                  <a:pt x="1790700" y="71967"/>
                </a:cubicBezTo>
                <a:cubicBezTo>
                  <a:pt x="2368550" y="0"/>
                  <a:pt x="2948517" y="1041400"/>
                  <a:pt x="3467100" y="1316567"/>
                </a:cubicBezTo>
                <a:cubicBezTo>
                  <a:pt x="3985683" y="1591734"/>
                  <a:pt x="4665133" y="1648884"/>
                  <a:pt x="4902200" y="1722967"/>
                </a:cubicBezTo>
              </a:path>
            </a:pathLst>
          </a:custGeom>
          <a:ln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5220072" y="3429000"/>
            <a:ext cx="432048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60032" y="371703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Serial </a:t>
            </a:r>
            <a:r>
              <a:rPr lang="fr-FR" dirty="0" err="1" smtClean="0"/>
              <a:t>interval</a:t>
            </a:r>
            <a:endParaRPr lang="fr-FR" dirty="0"/>
          </a:p>
        </p:txBody>
      </p:sp>
      <p:sp>
        <p:nvSpPr>
          <p:cNvPr id="51" name="TextBox 50"/>
          <p:cNvSpPr txBox="1"/>
          <p:nvPr/>
        </p:nvSpPr>
        <p:spPr>
          <a:xfrm>
            <a:off x="3707904" y="256490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C00000"/>
                </a:solidFill>
              </a:rPr>
              <a:t>Simplest</a:t>
            </a:r>
            <a:r>
              <a:rPr lang="fr-FR" dirty="0" smtClean="0">
                <a:solidFill>
                  <a:srgbClr val="C00000"/>
                </a:solidFill>
              </a:rPr>
              <a:t> model</a:t>
            </a:r>
            <a:endParaRPr lang="fr-FR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/>
          <p:nvPr/>
        </p:nvCxnSpPr>
        <p:spPr>
          <a:xfrm rot="16200000" flipV="1">
            <a:off x="5114975" y="4854898"/>
            <a:ext cx="242887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22"/>
          <p:cNvSpPr txBox="1">
            <a:spLocks noChangeArrowheads="1"/>
          </p:cNvSpPr>
          <p:nvPr/>
        </p:nvSpPr>
        <p:spPr bwMode="auto">
          <a:xfrm>
            <a:off x="3400475" y="5497835"/>
            <a:ext cx="4160838" cy="369887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00B0F0"/>
                </a:solidFill>
              </a:rPr>
              <a:t>Is susceptibility determined by age?</a:t>
            </a:r>
            <a:endParaRPr lang="en-GB">
              <a:solidFill>
                <a:srgbClr val="00B0F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4222006" y="4533429"/>
            <a:ext cx="1857375" cy="7143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14375" y="285750"/>
            <a:ext cx="7215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</a:rPr>
              <a:t>Transmission rates within the household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2614662" y="4354835"/>
            <a:ext cx="1643063" cy="714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187624" y="3573016"/>
            <a:ext cx="4884671" cy="767182"/>
            <a:chOff x="214282" y="3857628"/>
            <a:chExt cx="4884672" cy="767183"/>
          </a:xfrm>
        </p:grpSpPr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1000094" y="4071941"/>
              <a:ext cx="430214" cy="1587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TextBox 12"/>
            <p:cNvSpPr txBox="1">
              <a:spLocks noChangeArrowheads="1"/>
            </p:cNvSpPr>
            <p:nvPr/>
          </p:nvSpPr>
          <p:spPr bwMode="auto">
            <a:xfrm>
              <a:off x="214282" y="4286256"/>
              <a:ext cx="4884672" cy="3385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600" b="1" dirty="0">
                  <a:solidFill>
                    <a:srgbClr val="0000CC"/>
                  </a:solidFill>
                </a:rPr>
                <a:t>How household size affects transmission rates</a:t>
              </a:r>
              <a:r>
                <a:rPr lang="en-GB" sz="1600" b="1" dirty="0" smtClean="0">
                  <a:solidFill>
                    <a:srgbClr val="0000CC"/>
                  </a:solidFill>
                </a:rPr>
                <a:t>?</a:t>
              </a:r>
              <a:endParaRPr lang="en-GB" sz="1600" b="1" dirty="0">
                <a:solidFill>
                  <a:srgbClr val="0000CC"/>
                </a:solidFill>
              </a:endParaRPr>
            </a:p>
          </p:txBody>
        </p:sp>
      </p:grpSp>
      <p:sp>
        <p:nvSpPr>
          <p:cNvPr id="1040" name="TextBox 21"/>
          <p:cNvSpPr txBox="1">
            <a:spLocks noChangeArrowheads="1"/>
          </p:cNvSpPr>
          <p:nvPr/>
        </p:nvSpPr>
        <p:spPr bwMode="auto">
          <a:xfrm>
            <a:off x="2043163" y="4926335"/>
            <a:ext cx="5441950" cy="369887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Predictors of infectivity? </a:t>
            </a:r>
            <a:r>
              <a:rPr lang="en-GB">
                <a:solidFill>
                  <a:srgbClr val="C00000"/>
                </a:solidFill>
              </a:rPr>
              <a:t>Age? Cough? Diarrhea?</a:t>
            </a:r>
          </a:p>
        </p:txBody>
      </p:sp>
      <p:graphicFrame>
        <p:nvGraphicFramePr>
          <p:cNvPr id="1028" name="Object 20"/>
          <p:cNvGraphicFramePr>
            <a:graphicFrameLocks noChangeAspect="1"/>
          </p:cNvGraphicFramePr>
          <p:nvPr/>
        </p:nvGraphicFramePr>
        <p:xfrm>
          <a:off x="971600" y="3068960"/>
          <a:ext cx="58578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3441600" imgH="279360" progId="Equation.DSMT4">
                  <p:embed/>
                </p:oleObj>
              </mc:Choice>
              <mc:Fallback>
                <p:oleObj name="Equation" r:id="rId3" imgW="3441600" imgH="27936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068960"/>
                        <a:ext cx="585787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29288" y="5997897"/>
            <a:ext cx="2890837" cy="36988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is the serial interval?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75856" y="2276872"/>
            <a:ext cx="223224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843808" y="2060848"/>
            <a:ext cx="360040" cy="338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580112" y="2060848"/>
            <a:ext cx="360040" cy="338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j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55776" y="1268760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How does the transmission rate between 2 household members </a:t>
            </a:r>
            <a:r>
              <a:rPr lang="en-GB" sz="1600" dirty="0" err="1" smtClean="0"/>
              <a:t>i</a:t>
            </a:r>
            <a:r>
              <a:rPr lang="en-GB" sz="1600" dirty="0" smtClean="0"/>
              <a:t> &amp; j depends on their individual characteristics?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072"/>
          <p:cNvSpPr txBox="1">
            <a:spLocks noChangeArrowheads="1"/>
          </p:cNvSpPr>
          <p:nvPr/>
        </p:nvSpPr>
        <p:spPr bwMode="auto">
          <a:xfrm>
            <a:off x="539750" y="260350"/>
            <a:ext cx="7777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 dirty="0" smtClean="0">
                <a:solidFill>
                  <a:srgbClr val="0033CC"/>
                </a:solidFill>
              </a:rPr>
              <a:t>Overview</a:t>
            </a:r>
            <a:endParaRPr lang="en-GB" sz="2800" b="1" dirty="0">
              <a:solidFill>
                <a:srgbClr val="0033CC"/>
              </a:solidFill>
            </a:endParaRPr>
          </a:p>
        </p:txBody>
      </p:sp>
      <p:sp>
        <p:nvSpPr>
          <p:cNvPr id="8195" name="TextBox 3073"/>
          <p:cNvSpPr txBox="1">
            <a:spLocks noChangeArrowheads="1"/>
          </p:cNvSpPr>
          <p:nvPr/>
        </p:nvSpPr>
        <p:spPr bwMode="auto">
          <a:xfrm>
            <a:off x="179512" y="1772816"/>
            <a:ext cx="878497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ct val="50000"/>
              </a:spcAft>
              <a:buFontTx/>
              <a:buChar char="•"/>
            </a:pPr>
            <a:r>
              <a:rPr lang="en-GB" dirty="0"/>
              <a:t> </a:t>
            </a:r>
            <a:r>
              <a:rPr lang="en-GB" dirty="0" smtClean="0"/>
              <a:t>What is it that we want to estimate and why?</a:t>
            </a:r>
          </a:p>
          <a:p>
            <a:pPr>
              <a:spcAft>
                <a:spcPct val="50000"/>
              </a:spcAft>
              <a:buFontTx/>
              <a:buChar char="•"/>
            </a:pPr>
            <a:endParaRPr lang="en-GB" dirty="0" smtClean="0"/>
          </a:p>
          <a:p>
            <a:pPr>
              <a:spcAft>
                <a:spcPct val="50000"/>
              </a:spcAft>
              <a:buFontTx/>
              <a:buChar char="•"/>
            </a:pPr>
            <a:r>
              <a:rPr lang="en-GB" dirty="0" smtClean="0"/>
              <a:t> What kind of data?</a:t>
            </a:r>
          </a:p>
          <a:p>
            <a:pPr>
              <a:spcAft>
                <a:spcPct val="50000"/>
              </a:spcAft>
            </a:pPr>
            <a:endParaRPr lang="en-GB" dirty="0" smtClean="0"/>
          </a:p>
          <a:p>
            <a:pPr>
              <a:spcAft>
                <a:spcPct val="50000"/>
              </a:spcAft>
              <a:buFontTx/>
              <a:buChar char="•"/>
            </a:pPr>
            <a:r>
              <a:rPr lang="en-GB" dirty="0" smtClean="0"/>
              <a:t> What are the key statistical challenges / key biases we face to extract information from the data? How can we tackle them?</a:t>
            </a:r>
          </a:p>
          <a:p>
            <a:pPr>
              <a:spcAft>
                <a:spcPct val="50000"/>
              </a:spcAft>
            </a:pPr>
            <a:endParaRPr lang="en-GB" dirty="0" smtClean="0"/>
          </a:p>
          <a:p>
            <a:pPr algn="ctr">
              <a:spcAft>
                <a:spcPct val="50000"/>
              </a:spcAft>
            </a:pPr>
            <a:r>
              <a:rPr lang="en-GB" b="1" dirty="0" smtClean="0">
                <a:solidFill>
                  <a:srgbClr val="C00000"/>
                </a:solidFill>
              </a:rPr>
              <a:t>What can learn from household studies?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" name="Object 20"/>
          <p:cNvGraphicFramePr>
            <a:graphicFrameLocks noChangeAspect="1"/>
          </p:cNvGraphicFramePr>
          <p:nvPr/>
        </p:nvGraphicFramePr>
        <p:xfrm>
          <a:off x="0" y="2780928"/>
          <a:ext cx="4968552" cy="403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6" name="Equation" r:id="rId3" imgW="3441600" imgH="279360" progId="Equation.DSMT4">
                  <p:embed/>
                </p:oleObj>
              </mc:Choice>
              <mc:Fallback>
                <p:oleObj name="Equation" r:id="rId3" imgW="3441600" imgH="27936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80928"/>
                        <a:ext cx="4968552" cy="4039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259632" y="116632"/>
            <a:ext cx="659392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From the model to the data: Likelihood-based inference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graphicFrame>
        <p:nvGraphicFramePr>
          <p:cNvPr id="103427" name="Object 19"/>
          <p:cNvGraphicFramePr>
            <a:graphicFrameLocks noChangeAspect="1"/>
          </p:cNvGraphicFramePr>
          <p:nvPr/>
        </p:nvGraphicFramePr>
        <p:xfrm>
          <a:off x="827584" y="2420888"/>
          <a:ext cx="2952328" cy="390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7" name="Equation" r:id="rId5" imgW="1917360" imgH="253800" progId="Equation.DSMT4">
                  <p:embed/>
                </p:oleObj>
              </mc:Choice>
              <mc:Fallback>
                <p:oleObj name="Equation" r:id="rId5" imgW="1917360" imgH="253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420888"/>
                        <a:ext cx="2952328" cy="390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11560" y="119675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0099"/>
                </a:solidFill>
              </a:rPr>
              <a:t>Model – a set of assumptions, equations &amp; parameter values describing household spread &amp; </a:t>
            </a:r>
            <a:r>
              <a:rPr lang="en-GB" dirty="0" err="1" smtClean="0">
                <a:solidFill>
                  <a:srgbClr val="000099"/>
                </a:solidFill>
              </a:rPr>
              <a:t>proba</a:t>
            </a:r>
            <a:r>
              <a:rPr lang="en-GB" dirty="0" smtClean="0">
                <a:solidFill>
                  <a:srgbClr val="000099"/>
                </a:solidFill>
              </a:rPr>
              <a:t> of symptom onset</a:t>
            </a:r>
            <a:endParaRPr lang="en-GB" dirty="0">
              <a:solidFill>
                <a:srgbClr val="00009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560" y="422108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0099"/>
                </a:solidFill>
              </a:rPr>
              <a:t>Data</a:t>
            </a:r>
            <a:endParaRPr lang="en-GB" dirty="0">
              <a:solidFill>
                <a:srgbClr val="000099"/>
              </a:solidFill>
            </a:endParaRPr>
          </a:p>
        </p:txBody>
      </p:sp>
      <p:pic>
        <p:nvPicPr>
          <p:cNvPr id="24" name="Picture 9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4653136"/>
            <a:ext cx="3958225" cy="197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5364088" y="2924944"/>
            <a:ext cx="36004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How do I estimate parameters of the model from the data?</a:t>
            </a:r>
          </a:p>
          <a:p>
            <a:pPr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Likelihood-based inference;</a:t>
            </a:r>
          </a:p>
          <a:p>
            <a:pPr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Probability of the data given the parameters; </a:t>
            </a:r>
          </a:p>
          <a:p>
            <a:pPr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Maximum likelihood or Bayesian statistics.</a:t>
            </a:r>
            <a:endParaRPr lang="en-GB" sz="16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1980506" y="3788246"/>
            <a:ext cx="864096" cy="158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043608" y="332656"/>
            <a:ext cx="65939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How do I write down my likelihood?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40768"/>
            <a:ext cx="9072563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What’s the probability that subject 3 has onset on day 5?</a:t>
            </a:r>
            <a:endParaRPr lang="en-GB" dirty="0" smtClean="0">
              <a:latin typeface="+mn-lt"/>
              <a:cs typeface="+mn-cs"/>
            </a:endParaRP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 smtClean="0">
              <a:latin typeface="+mn-lt"/>
            </a:endParaRP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 smtClean="0">
              <a:latin typeface="+mn-lt"/>
              <a:cs typeface="+mn-cs"/>
            </a:endParaRP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 smtClean="0">
              <a:latin typeface="+mn-lt"/>
            </a:endParaRP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 smtClean="0">
              <a:latin typeface="+mn-lt"/>
              <a:cs typeface="+mn-cs"/>
            </a:endParaRPr>
          </a:p>
          <a:p>
            <a:pPr marL="174625" indent="-174625">
              <a:spcAft>
                <a:spcPts val="600"/>
              </a:spcAft>
              <a:defRPr/>
            </a:pPr>
            <a:endParaRPr lang="en-GB" dirty="0" smtClean="0">
              <a:latin typeface="+mn-lt"/>
            </a:endParaRP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 smtClean="0">
              <a:latin typeface="+mn-lt"/>
              <a:cs typeface="+mn-cs"/>
            </a:endParaRP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 smtClean="0">
              <a:latin typeface="+mn-lt"/>
            </a:endParaRPr>
          </a:p>
          <a:p>
            <a:pPr marL="174625" indent="-174625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GB" dirty="0" smtClean="0">
              <a:latin typeface="+mn-lt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15616" y="3212976"/>
            <a:ext cx="74295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1079897" y="3248695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008584" y="3248695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2937272" y="3248695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7632625" y="3248695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1187053" y="3284414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CC"/>
                </a:solidFill>
              </a:rPr>
              <a:t>Day 0</a:t>
            </a:r>
          </a:p>
        </p:txBody>
      </p:sp>
      <p:sp>
        <p:nvSpPr>
          <p:cNvPr id="19" name="TextBox 22"/>
          <p:cNvSpPr txBox="1">
            <a:spLocks noChangeArrowheads="1"/>
          </p:cNvSpPr>
          <p:nvPr/>
        </p:nvSpPr>
        <p:spPr bwMode="auto">
          <a:xfrm>
            <a:off x="2115741" y="3284414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Day 1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 flipH="1" flipV="1">
            <a:off x="4824313" y="3248695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3888209" y="3248695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6696521" y="3248695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5760417" y="3248695"/>
            <a:ext cx="71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2"/>
          <p:cNvSpPr txBox="1">
            <a:spLocks noChangeArrowheads="1"/>
          </p:cNvSpPr>
          <p:nvPr/>
        </p:nvSpPr>
        <p:spPr bwMode="auto">
          <a:xfrm>
            <a:off x="3059832" y="3284984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Day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5" name="TextBox 22"/>
          <p:cNvSpPr txBox="1">
            <a:spLocks noChangeArrowheads="1"/>
          </p:cNvSpPr>
          <p:nvPr/>
        </p:nvSpPr>
        <p:spPr bwMode="auto">
          <a:xfrm>
            <a:off x="3995936" y="3284984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Day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6" name="TextBox 22"/>
          <p:cNvSpPr txBox="1">
            <a:spLocks noChangeArrowheads="1"/>
          </p:cNvSpPr>
          <p:nvPr/>
        </p:nvSpPr>
        <p:spPr bwMode="auto">
          <a:xfrm>
            <a:off x="4932040" y="3284984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Day </a:t>
            </a:r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37" name="TextBox 22"/>
          <p:cNvSpPr txBox="1">
            <a:spLocks noChangeArrowheads="1"/>
          </p:cNvSpPr>
          <p:nvPr/>
        </p:nvSpPr>
        <p:spPr bwMode="auto">
          <a:xfrm>
            <a:off x="5868144" y="3284984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Day </a:t>
            </a:r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38" name="TextBox 22"/>
          <p:cNvSpPr txBox="1">
            <a:spLocks noChangeArrowheads="1"/>
          </p:cNvSpPr>
          <p:nvPr/>
        </p:nvSpPr>
        <p:spPr bwMode="auto">
          <a:xfrm>
            <a:off x="6804248" y="3284984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Day </a:t>
            </a:r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39" name="TextBox 22"/>
          <p:cNvSpPr txBox="1">
            <a:spLocks noChangeArrowheads="1"/>
          </p:cNvSpPr>
          <p:nvPr/>
        </p:nvSpPr>
        <p:spPr bwMode="auto">
          <a:xfrm>
            <a:off x="7668344" y="3284984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Day </a:t>
            </a:r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40" name="TextBox 13"/>
          <p:cNvSpPr txBox="1">
            <a:spLocks noChangeArrowheads="1"/>
          </p:cNvSpPr>
          <p:nvPr/>
        </p:nvSpPr>
        <p:spPr bwMode="auto">
          <a:xfrm>
            <a:off x="971600" y="2564904"/>
            <a:ext cx="1214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rgbClr val="000099"/>
                </a:solidFill>
              </a:rPr>
              <a:t>Onset in </a:t>
            </a:r>
            <a:r>
              <a:rPr lang="en-GB" dirty="0" smtClean="0">
                <a:solidFill>
                  <a:srgbClr val="000099"/>
                </a:solidFill>
              </a:rPr>
              <a:t>subject </a:t>
            </a:r>
            <a:r>
              <a:rPr lang="en-GB" dirty="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41" name="TextBox 17"/>
          <p:cNvSpPr txBox="1">
            <a:spLocks noChangeArrowheads="1"/>
          </p:cNvSpPr>
          <p:nvPr/>
        </p:nvSpPr>
        <p:spPr bwMode="auto">
          <a:xfrm>
            <a:off x="3779912" y="2564904"/>
            <a:ext cx="12144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Onset in </a:t>
            </a:r>
            <a:r>
              <a:rPr lang="en-GB" dirty="0" smtClean="0">
                <a:solidFill>
                  <a:srgbClr val="C00000"/>
                </a:solidFill>
              </a:rPr>
              <a:t>subject </a:t>
            </a:r>
            <a:r>
              <a:rPr lang="en-GB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TextBox 19"/>
          <p:cNvSpPr txBox="1">
            <a:spLocks noChangeArrowheads="1"/>
          </p:cNvSpPr>
          <p:nvPr/>
        </p:nvSpPr>
        <p:spPr bwMode="auto">
          <a:xfrm>
            <a:off x="5652120" y="2564904"/>
            <a:ext cx="1214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/>
              <a:t>Onset in </a:t>
            </a:r>
            <a:r>
              <a:rPr lang="en-GB" dirty="0" smtClean="0"/>
              <a:t>subject </a:t>
            </a:r>
            <a:r>
              <a:rPr lang="en-GB" dirty="0"/>
              <a:t>3</a:t>
            </a:r>
          </a:p>
        </p:txBody>
      </p:sp>
      <p:graphicFrame>
        <p:nvGraphicFramePr>
          <p:cNvPr id="97285" name="Object 7"/>
          <p:cNvGraphicFramePr>
            <a:graphicFrameLocks noChangeAspect="1"/>
          </p:cNvGraphicFramePr>
          <p:nvPr/>
        </p:nvGraphicFramePr>
        <p:xfrm>
          <a:off x="1866900" y="3932238"/>
          <a:ext cx="38068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4" name="Equation" r:id="rId3" imgW="2234880" imgH="279360" progId="Equation.DSMT4">
                  <p:embed/>
                </p:oleObj>
              </mc:Choice>
              <mc:Fallback>
                <p:oleObj name="Equation" r:id="rId3" imgW="223488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932238"/>
                        <a:ext cx="380682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7"/>
          <p:cNvGraphicFramePr>
            <a:graphicFrameLocks noChangeAspect="1"/>
          </p:cNvGraphicFramePr>
          <p:nvPr/>
        </p:nvGraphicFramePr>
        <p:xfrm>
          <a:off x="5868144" y="3933056"/>
          <a:ext cx="19240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5" name="Equation" r:id="rId5" imgW="1130040" imgH="304560" progId="Equation.DSMT4">
                  <p:embed/>
                </p:oleObj>
              </mc:Choice>
              <mc:Fallback>
                <p:oleObj name="Equation" r:id="rId5" imgW="1130040" imgH="304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3933056"/>
                        <a:ext cx="192405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0" y="5589240"/>
            <a:ext cx="8396064" cy="1046440"/>
            <a:chOff x="0" y="5589240"/>
            <a:chExt cx="8396064" cy="1046440"/>
          </a:xfrm>
        </p:grpSpPr>
        <p:graphicFrame>
          <p:nvGraphicFramePr>
            <p:cNvPr id="3076" name="Object 7"/>
            <p:cNvGraphicFramePr>
              <a:graphicFrameLocks noChangeAspect="1"/>
            </p:cNvGraphicFramePr>
            <p:nvPr/>
          </p:nvGraphicFramePr>
          <p:xfrm>
            <a:off x="6948264" y="5877272"/>
            <a:ext cx="144780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6" name="Equation" r:id="rId7" imgW="850680" imgH="279360" progId="Equation.DSMT4">
                    <p:embed/>
                  </p:oleObj>
                </mc:Choice>
                <mc:Fallback>
                  <p:oleObj name="Equation" r:id="rId7" imgW="850680" imgH="27936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264" y="5877272"/>
                          <a:ext cx="1447800" cy="476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TextBox 44"/>
            <p:cNvSpPr txBox="1"/>
            <p:nvPr/>
          </p:nvSpPr>
          <p:spPr>
            <a:xfrm>
              <a:off x="0" y="5589240"/>
              <a:ext cx="6272871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4625" indent="-174625">
                <a:spcAft>
                  <a:spcPts val="600"/>
                </a:spcAft>
                <a:buFont typeface="Arial" pitchFamily="34" charset="0"/>
                <a:buChar char="•"/>
                <a:defRPr/>
              </a:pPr>
              <a:r>
                <a:rPr lang="en-GB" dirty="0" smtClean="0"/>
                <a:t>Given that subject 3 had no symptom onset up to day d-1,</a:t>
              </a:r>
            </a:p>
            <a:p>
              <a:pPr marL="631825" lvl="1" indent="-174625">
                <a:spcAft>
                  <a:spcPts val="600"/>
                </a:spcAft>
                <a:buFont typeface="Wingdings" pitchFamily="2" charset="2"/>
                <a:buChar char="Ø"/>
                <a:defRPr/>
              </a:pPr>
              <a:r>
                <a:rPr lang="en-GB" sz="1600" dirty="0" smtClean="0">
                  <a:solidFill>
                    <a:srgbClr val="C00000"/>
                  </a:solidFill>
                </a:rPr>
                <a:t> Probability that subject 3 had no symptom onset on day </a:t>
              </a:r>
              <a:r>
                <a:rPr lang="en-GB" sz="1600" i="1" dirty="0" smtClean="0">
                  <a:solidFill>
                    <a:srgbClr val="C00000"/>
                  </a:solidFill>
                </a:rPr>
                <a:t>d</a:t>
              </a:r>
              <a:r>
                <a:rPr lang="en-GB" sz="1600" dirty="0" smtClean="0">
                  <a:solidFill>
                    <a:srgbClr val="C00000"/>
                  </a:solidFill>
                </a:rPr>
                <a:t>:</a:t>
              </a:r>
            </a:p>
            <a:p>
              <a:endParaRPr lang="en-GB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0" y="3789040"/>
            <a:ext cx="8244408" cy="1654443"/>
            <a:chOff x="0" y="3789040"/>
            <a:chExt cx="8244408" cy="1654443"/>
          </a:xfrm>
        </p:grpSpPr>
        <p:sp>
          <p:nvSpPr>
            <p:cNvPr id="6" name="Left Brace 5"/>
            <p:cNvSpPr/>
            <p:nvPr/>
          </p:nvSpPr>
          <p:spPr>
            <a:xfrm rot="16200000">
              <a:off x="3637322" y="2779502"/>
              <a:ext cx="357188" cy="3816424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054" name="TextBox 7"/>
            <p:cNvSpPr txBox="1">
              <a:spLocks noChangeArrowheads="1"/>
            </p:cNvSpPr>
            <p:nvPr/>
          </p:nvSpPr>
          <p:spPr bwMode="auto">
            <a:xfrm>
              <a:off x="2915816" y="4797152"/>
              <a:ext cx="18002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dirty="0" err="1" smtClean="0"/>
                <a:t>Proba</a:t>
              </a:r>
              <a:r>
                <a:rPr lang="en-GB" dirty="0" smtClean="0"/>
                <a:t> survive up to day 5</a:t>
              </a:r>
              <a:endParaRPr lang="en-GB" dirty="0"/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6653956" y="3723308"/>
              <a:ext cx="357188" cy="192881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056" name="TextBox 9"/>
            <p:cNvSpPr txBox="1">
              <a:spLocks noChangeArrowheads="1"/>
            </p:cNvSpPr>
            <p:nvPr/>
          </p:nvSpPr>
          <p:spPr bwMode="auto">
            <a:xfrm>
              <a:off x="5436096" y="4797152"/>
              <a:ext cx="280831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dirty="0" err="1" smtClean="0"/>
                <a:t>Proba</a:t>
              </a:r>
              <a:r>
                <a:rPr lang="en-GB" dirty="0" smtClean="0"/>
                <a:t> onset on day 5 given survive up to day 5</a:t>
              </a:r>
              <a:endParaRPr lang="en-GB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0" y="3789040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 smtClean="0"/>
                <a:t>Proba</a:t>
              </a:r>
              <a:r>
                <a:rPr lang="en-GB" dirty="0" smtClean="0"/>
                <a:t> subject 3 has onset on day 5 given</a:t>
              </a:r>
              <a:r>
                <a:rPr lang="el-GR" dirty="0" smtClean="0">
                  <a:latin typeface="Arial"/>
                  <a:cs typeface="Arial"/>
                </a:rPr>
                <a:t> θ</a:t>
              </a:r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47664" y="400506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=</a:t>
              </a:r>
              <a:endParaRPr lang="en-GB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652120" y="400506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14375" y="214313"/>
            <a:ext cx="721518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>
                <a:solidFill>
                  <a:srgbClr val="0033CC"/>
                </a:solidFill>
                <a:latin typeface="+mn-lt"/>
                <a:cs typeface="+mn-cs"/>
              </a:rPr>
              <a:t>Transmission rates as a function of household size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3200" y="1928813"/>
            <a:ext cx="3860800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Chart 4"/>
          <p:cNvGraphicFramePr/>
          <p:nvPr/>
        </p:nvGraphicFramePr>
        <p:xfrm>
          <a:off x="285720" y="2071678"/>
          <a:ext cx="4786346" cy="36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3143250" y="5643563"/>
            <a:ext cx="2482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>
                <a:latin typeface="Symbol" pitchFamily="18" charset="2"/>
              </a:rPr>
              <a:t>b</a:t>
            </a:r>
            <a:r>
              <a:rPr lang="en-GB" sz="2000"/>
              <a:t>/n</a:t>
            </a:r>
            <a:r>
              <a:rPr lang="en-GB" sz="2000" baseline="30000">
                <a:latin typeface="Symbol" pitchFamily="18" charset="2"/>
              </a:rPr>
              <a:t>g</a:t>
            </a:r>
            <a:r>
              <a:rPr lang="en-GB" sz="2000"/>
              <a:t>  ; </a:t>
            </a:r>
            <a:r>
              <a:rPr lang="en-GB" sz="2000">
                <a:latin typeface="Symbol" pitchFamily="18" charset="2"/>
              </a:rPr>
              <a:t>g</a:t>
            </a:r>
            <a:r>
              <a:rPr lang="en-GB" sz="2000"/>
              <a:t>=2.5[1.5,3.8]</a:t>
            </a:r>
          </a:p>
        </p:txBody>
      </p:sp>
      <p:sp>
        <p:nvSpPr>
          <p:cNvPr id="10246" name="TextBox 8"/>
          <p:cNvSpPr txBox="1">
            <a:spLocks noChangeArrowheads="1"/>
          </p:cNvSpPr>
          <p:nvPr/>
        </p:nvSpPr>
        <p:spPr bwMode="auto">
          <a:xfrm>
            <a:off x="6858000" y="6072188"/>
            <a:ext cx="19796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CC"/>
                </a:solidFill>
              </a:rPr>
              <a:t>Reference: size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619672" y="0"/>
            <a:ext cx="59766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How do transmission rates change with population size?</a:t>
            </a:r>
            <a:endParaRPr lang="en-GB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27584" y="285293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935596" y="238488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31640" y="2204864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3851920" y="357301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7452320" y="285293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/>
          <p:nvPr/>
        </p:nvSpPr>
        <p:spPr>
          <a:xfrm>
            <a:off x="3347864" y="285293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3455876" y="238488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851920" y="2204864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3455876" y="310496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948264" y="357301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3"/>
          <p:cNvSpPr/>
          <p:nvPr/>
        </p:nvSpPr>
        <p:spPr>
          <a:xfrm>
            <a:off x="6444208" y="285293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6552220" y="238488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948264" y="2204864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Straight Arrow Connector 36"/>
          <p:cNvCxnSpPr/>
          <p:nvPr/>
        </p:nvCxnSpPr>
        <p:spPr>
          <a:xfrm rot="16200000" flipH="1">
            <a:off x="6552220" y="310496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40624" y="2924944"/>
            <a:ext cx="639688" cy="8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87624" y="1556792"/>
            <a:ext cx="719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rgbClr val="C00000"/>
                </a:solidFill>
              </a:rPr>
              <a:t>Model 1:</a:t>
            </a:r>
            <a:r>
              <a:rPr lang="fr-FR" dirty="0" smtClean="0">
                <a:solidFill>
                  <a:srgbClr val="C00000"/>
                </a:solidFill>
              </a:rPr>
              <a:t> p-to-p transmission rate </a:t>
            </a:r>
            <a:r>
              <a:rPr lang="fr-FR" dirty="0" err="1" smtClean="0">
                <a:solidFill>
                  <a:srgbClr val="C00000"/>
                </a:solidFill>
              </a:rPr>
              <a:t>doesn’t</a:t>
            </a:r>
            <a:r>
              <a:rPr lang="fr-FR" dirty="0" smtClean="0">
                <a:solidFill>
                  <a:srgbClr val="C00000"/>
                </a:solidFill>
              </a:rPr>
              <a:t> change </a:t>
            </a:r>
            <a:r>
              <a:rPr lang="fr-FR" dirty="0" err="1" smtClean="0">
                <a:solidFill>
                  <a:srgbClr val="C00000"/>
                </a:solidFill>
              </a:rPr>
              <a:t>with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household</a:t>
            </a:r>
            <a:r>
              <a:rPr lang="fr-FR" dirty="0" smtClean="0">
                <a:solidFill>
                  <a:srgbClr val="C00000"/>
                </a:solidFill>
              </a:rPr>
              <a:t> size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03648" y="4149080"/>
            <a:ext cx="6763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u="sng" dirty="0" smtClean="0">
                <a:solidFill>
                  <a:srgbClr val="C00000"/>
                </a:solidFill>
              </a:rPr>
              <a:t>Model 2:</a:t>
            </a:r>
            <a:r>
              <a:rPr lang="fr-FR" dirty="0" smtClean="0">
                <a:solidFill>
                  <a:srgbClr val="C00000"/>
                </a:solidFill>
              </a:rPr>
              <a:t> p-to-p transmission rate </a:t>
            </a:r>
            <a:r>
              <a:rPr lang="fr-FR" dirty="0" err="1" smtClean="0">
                <a:solidFill>
                  <a:srgbClr val="C00000"/>
                </a:solidFill>
              </a:rPr>
              <a:t>decreases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with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household</a:t>
            </a:r>
            <a:r>
              <a:rPr lang="fr-FR" dirty="0" smtClean="0">
                <a:solidFill>
                  <a:srgbClr val="C00000"/>
                </a:solidFill>
              </a:rPr>
              <a:t> size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People partition </a:t>
            </a:r>
            <a:r>
              <a:rPr lang="fr-FR" dirty="0" err="1" smtClean="0">
                <a:solidFill>
                  <a:srgbClr val="C00000"/>
                </a:solidFill>
              </a:rPr>
              <a:t>their</a:t>
            </a:r>
            <a:r>
              <a:rPr lang="fr-FR" dirty="0" smtClean="0">
                <a:solidFill>
                  <a:srgbClr val="C00000"/>
                </a:solidFill>
              </a:rPr>
              <a:t> time </a:t>
            </a:r>
            <a:r>
              <a:rPr lang="fr-FR" dirty="0" err="1" smtClean="0">
                <a:solidFill>
                  <a:srgbClr val="C00000"/>
                </a:solidFill>
              </a:rPr>
              <a:t>between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household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members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7584" y="2276872"/>
            <a:ext cx="31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47864" y="3140968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19872" y="2276872"/>
            <a:ext cx="31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76256" y="2564904"/>
            <a:ext cx="31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44208" y="2276872"/>
            <a:ext cx="31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44208" y="3212976"/>
            <a:ext cx="31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187624" y="573325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Straight Arrow Connector 65"/>
          <p:cNvCxnSpPr/>
          <p:nvPr/>
        </p:nvCxnSpPr>
        <p:spPr>
          <a:xfrm rot="5400000" flipH="1" flipV="1">
            <a:off x="1295636" y="526520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91680" y="5085184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val 67"/>
          <p:cNvSpPr/>
          <p:nvPr/>
        </p:nvSpPr>
        <p:spPr>
          <a:xfrm>
            <a:off x="4211960" y="645333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val 68"/>
          <p:cNvSpPr/>
          <p:nvPr/>
        </p:nvSpPr>
        <p:spPr>
          <a:xfrm>
            <a:off x="7812360" y="573325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Oval 69"/>
          <p:cNvSpPr/>
          <p:nvPr/>
        </p:nvSpPr>
        <p:spPr>
          <a:xfrm>
            <a:off x="3707904" y="573325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Straight Arrow Connector 70"/>
          <p:cNvCxnSpPr/>
          <p:nvPr/>
        </p:nvCxnSpPr>
        <p:spPr>
          <a:xfrm rot="5400000" flipH="1" flipV="1">
            <a:off x="3815916" y="526520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211960" y="5085184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Straight Arrow Connector 72"/>
          <p:cNvCxnSpPr/>
          <p:nvPr/>
        </p:nvCxnSpPr>
        <p:spPr>
          <a:xfrm rot="16200000" flipH="1">
            <a:off x="3815916" y="598528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308304" y="645333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val 74"/>
          <p:cNvSpPr/>
          <p:nvPr/>
        </p:nvSpPr>
        <p:spPr>
          <a:xfrm>
            <a:off x="6804248" y="5733256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 flipV="1">
            <a:off x="6912260" y="526520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308304" y="5085184"/>
            <a:ext cx="144016" cy="1223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Straight Arrow Connector 77"/>
          <p:cNvCxnSpPr/>
          <p:nvPr/>
        </p:nvCxnSpPr>
        <p:spPr>
          <a:xfrm rot="16200000" flipH="1">
            <a:off x="6912260" y="5985284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100664" y="5805264"/>
            <a:ext cx="639688" cy="8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87624" y="51571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91880" y="602128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b/2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491880" y="515719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b/2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164288" y="544522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b/3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60232" y="5157192"/>
            <a:ext cx="527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b/3</a:t>
            </a:r>
            <a:endParaRPr lang="fr-FR" sz="2000" b="1" dirty="0">
              <a:latin typeface="Symbol" pitchFamily="18" charset="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588224" y="6021288"/>
            <a:ext cx="527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ymbol" pitchFamily="18" charset="2"/>
              </a:rPr>
              <a:t>b/3</a:t>
            </a:r>
            <a:endParaRPr lang="fr-FR" sz="2000" b="1" dirty="0">
              <a:latin typeface="Symbol" pitchFamily="18" charset="2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11560" y="1340768"/>
            <a:ext cx="8064896" cy="2448272"/>
            <a:chOff x="611560" y="1340768"/>
            <a:chExt cx="8064896" cy="2448272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611560" y="1340768"/>
              <a:ext cx="8064896" cy="23762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1043608" y="1412776"/>
              <a:ext cx="7632848" cy="23762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928688" y="285750"/>
            <a:ext cx="7215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>
                <a:solidFill>
                  <a:srgbClr val="0033CC"/>
                </a:solidFill>
                <a:latin typeface="+mn-lt"/>
                <a:cs typeface="+mn-cs"/>
              </a:rPr>
              <a:t>Age-specific </a:t>
            </a: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susceptibility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85938"/>
            <a:ext cx="4425950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4643438" y="2500313"/>
            <a:ext cx="39131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GB"/>
              <a:t> Children (&lt;19 yr):   1.96 [1.05,3.78]</a:t>
            </a:r>
          </a:p>
          <a:p>
            <a:pPr>
              <a:buFont typeface="Arial" charset="0"/>
              <a:buChar char="•"/>
            </a:pPr>
            <a:r>
              <a:rPr lang="en-GB"/>
              <a:t> &gt;50 yr:   0.17 [0.02,0.92]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5143500" y="4071938"/>
            <a:ext cx="287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Reference group: 19-50 yr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14375" y="285750"/>
            <a:ext cx="7215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>
                <a:solidFill>
                  <a:srgbClr val="0033CC"/>
                </a:solidFill>
                <a:latin typeface="+mn-lt"/>
                <a:cs typeface="+mn-cs"/>
              </a:rPr>
              <a:t>Serial interval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428875"/>
            <a:ext cx="4071938" cy="332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Box 7"/>
          <p:cNvSpPr txBox="1">
            <a:spLocks noChangeArrowheads="1"/>
          </p:cNvSpPr>
          <p:nvPr/>
        </p:nvSpPr>
        <p:spPr bwMode="auto">
          <a:xfrm>
            <a:off x="500063" y="1143000"/>
            <a:ext cx="40719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Observed time interval between onset in the </a:t>
            </a:r>
            <a:r>
              <a:rPr lang="en-GB">
                <a:solidFill>
                  <a:srgbClr val="0000CC"/>
                </a:solidFill>
              </a:rPr>
              <a:t>index case </a:t>
            </a:r>
            <a:r>
              <a:rPr lang="en-GB"/>
              <a:t>&amp; onset in household contacts</a:t>
            </a:r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3125"/>
            <a:ext cx="4148138" cy="354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5357813" y="1285875"/>
            <a:ext cx="35718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Estimated serial interval </a:t>
            </a:r>
            <a:r>
              <a:rPr lang="en-GB">
                <a:solidFill>
                  <a:srgbClr val="0000CC"/>
                </a:solidFill>
              </a:rPr>
              <a:t>(correcting for tertiary infections, community infections, coprimary cases, censoring) </a:t>
            </a:r>
          </a:p>
        </p:txBody>
      </p: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5715000" y="5929313"/>
            <a:ext cx="2595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>
                <a:solidFill>
                  <a:srgbClr val="C00000"/>
                </a:solidFill>
              </a:rPr>
              <a:t>Mean: 2.6[2.2,3.5] days</a:t>
            </a:r>
          </a:p>
          <a:p>
            <a:pPr algn="ctr"/>
            <a:r>
              <a:rPr lang="en-GB">
                <a:solidFill>
                  <a:srgbClr val="C00000"/>
                </a:solidFill>
              </a:rPr>
              <a:t>SD: 1.3[0.9,2.4] days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57875" y="5000625"/>
            <a:ext cx="2428875" cy="857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369" name="TextBox 7"/>
          <p:cNvSpPr txBox="1">
            <a:spLocks noChangeArrowheads="1"/>
          </p:cNvSpPr>
          <p:nvPr/>
        </p:nvSpPr>
        <p:spPr bwMode="auto">
          <a:xfrm>
            <a:off x="5715000" y="5143500"/>
            <a:ext cx="3000375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Day since onset in a case</a:t>
            </a:r>
          </a:p>
        </p:txBody>
      </p:sp>
      <p:sp>
        <p:nvSpPr>
          <p:cNvPr id="15370" name="TextBox 7"/>
          <p:cNvSpPr txBox="1">
            <a:spLocks noChangeArrowheads="1"/>
          </p:cNvSpPr>
          <p:nvPr/>
        </p:nvSpPr>
        <p:spPr bwMode="auto">
          <a:xfrm>
            <a:off x="142875" y="5929313"/>
            <a:ext cx="46212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>
                <a:solidFill>
                  <a:srgbClr val="C00000"/>
                </a:solidFill>
              </a:rPr>
              <a:t>Mean including co-primary cases: 2.4 days</a:t>
            </a:r>
          </a:p>
          <a:p>
            <a:pPr algn="ctr"/>
            <a:r>
              <a:rPr lang="en-GB">
                <a:solidFill>
                  <a:srgbClr val="C00000"/>
                </a:solidFill>
              </a:rPr>
              <a:t>Mean excluding co-primary cases: 2.9 days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619672" y="188640"/>
            <a:ext cx="62646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</a:rPr>
              <a:t>Measuring transmission in/out of households - </a:t>
            </a: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final size data</a:t>
            </a:r>
            <a:endParaRPr lang="en-GB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16387" name="TextBox 171"/>
          <p:cNvSpPr txBox="1">
            <a:spLocks noChangeArrowheads="1"/>
          </p:cNvSpPr>
          <p:nvPr/>
        </p:nvSpPr>
        <p:spPr bwMode="auto">
          <a:xfrm>
            <a:off x="179512" y="2708920"/>
            <a:ext cx="331236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dirty="0" smtClean="0"/>
              <a:t> Blood samples collected in household members before/after influenza epidemic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 Infection defined as 4 fold increase in antibody </a:t>
            </a:r>
            <a:r>
              <a:rPr lang="en-GB" sz="1600" dirty="0" err="1" smtClean="0"/>
              <a:t>titers</a:t>
            </a:r>
            <a:endParaRPr lang="en-GB" sz="1600" dirty="0" smtClean="0"/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772816"/>
            <a:ext cx="4696463" cy="4016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300192" y="6381328"/>
            <a:ext cx="27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[Longini et al, AJE, 1982]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267744" y="188640"/>
            <a:ext cx="45771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Models for household final size (1)</a:t>
            </a:r>
            <a:endParaRPr lang="en-GB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6381328"/>
            <a:ext cx="27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[Longini et al, AJE, 1982]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340768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Parameters: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B: Probability to escape infection from community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Q: Probability to escape infection from infected household contact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What is the probability </a:t>
            </a:r>
            <a:r>
              <a:rPr lang="en-GB" dirty="0" err="1" smtClean="0"/>
              <a:t>p</a:t>
            </a:r>
            <a:r>
              <a:rPr lang="en-GB" baseline="-25000" dirty="0" err="1" smtClean="0"/>
              <a:t>jk</a:t>
            </a:r>
            <a:r>
              <a:rPr lang="en-GB" dirty="0" smtClean="0"/>
              <a:t> to observe j cases in a household of size k?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 Households of size 1:</a:t>
            </a:r>
          </a:p>
          <a:p>
            <a:pPr lvl="1">
              <a:buFont typeface="Wingdings" pitchFamily="2" charset="2"/>
              <a:buChar char="Ø"/>
            </a:pPr>
            <a:endParaRPr lang="en-GB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GB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 Households of size 2:</a:t>
            </a:r>
            <a:endParaRPr lang="en-GB" dirty="0">
              <a:solidFill>
                <a:srgbClr val="C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17700" y="2852738"/>
          <a:ext cx="7842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4" name="Equation" r:id="rId3" imgW="495000" imgH="228600" progId="Equation.DSMT4">
                  <p:embed/>
                </p:oleObj>
              </mc:Choice>
              <mc:Fallback>
                <p:oleObj name="Equation" r:id="rId3" imgW="4950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852738"/>
                        <a:ext cx="78422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5148064" y="2780928"/>
          <a:ext cx="106838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5" name="Equation" r:id="rId5" imgW="672840" imgH="228600" progId="Equation.DSMT4">
                  <p:embed/>
                </p:oleObj>
              </mc:Choice>
              <mc:Fallback>
                <p:oleObj name="Equation" r:id="rId5" imgW="6728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780928"/>
                        <a:ext cx="1068387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844675" y="3716338"/>
          <a:ext cx="8651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6" name="Equation" r:id="rId7" imgW="545760" imgH="241200" progId="Equation.DSMT4">
                  <p:embed/>
                </p:oleObj>
              </mc:Choice>
              <mc:Fallback>
                <p:oleObj name="Equation" r:id="rId7" imgW="54576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716338"/>
                        <a:ext cx="86518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844675" y="4365625"/>
          <a:ext cx="17716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7" name="Equation" r:id="rId9" imgW="1117440" imgH="253800" progId="Equation.DSMT4">
                  <p:embed/>
                </p:oleObj>
              </mc:Choice>
              <mc:Fallback>
                <p:oleObj name="Equation" r:id="rId9" imgW="111744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4365625"/>
                        <a:ext cx="177165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rot="5400000" flipH="1" flipV="1">
            <a:off x="2700586" y="4940374"/>
            <a:ext cx="2880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7704" y="508518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One is infected outside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3421460" y="4797152"/>
            <a:ext cx="64648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11960" y="5229200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other one is not infected</a:t>
            </a:r>
            <a:endParaRPr lang="en-GB" dirty="0"/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1865313" y="6092825"/>
          <a:ext cx="173196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8" name="Equation" r:id="rId11" imgW="1091880" imgH="228600" progId="Equation.DSMT4">
                  <p:embed/>
                </p:oleObj>
              </mc:Choice>
              <mc:Fallback>
                <p:oleObj name="Equation" r:id="rId11" imgW="10918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6092825"/>
                        <a:ext cx="1731962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267744" y="188640"/>
            <a:ext cx="45771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Models for household final size (2)</a:t>
            </a:r>
            <a:endParaRPr lang="en-GB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6381328"/>
            <a:ext cx="27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[Longini et al, AJE, 1982]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34076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General formula for a household of size k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 Iterative procedure;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 Assume that </a:t>
            </a:r>
            <a:r>
              <a:rPr lang="en-GB" dirty="0" err="1" smtClean="0">
                <a:solidFill>
                  <a:srgbClr val="C00000"/>
                </a:solidFill>
              </a:rPr>
              <a:t>p</a:t>
            </a:r>
            <a:r>
              <a:rPr lang="en-GB" baseline="-25000" dirty="0" err="1" smtClean="0">
                <a:solidFill>
                  <a:srgbClr val="C00000"/>
                </a:solidFill>
              </a:rPr>
              <a:t>jl</a:t>
            </a:r>
            <a:r>
              <a:rPr lang="en-GB" dirty="0" smtClean="0">
                <a:solidFill>
                  <a:srgbClr val="C00000"/>
                </a:solidFill>
              </a:rPr>
              <a:t> has been computed for households of size l&lt;k;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 Probability </a:t>
            </a:r>
            <a:r>
              <a:rPr lang="en-GB" dirty="0" err="1" smtClean="0">
                <a:solidFill>
                  <a:srgbClr val="C00000"/>
                </a:solidFill>
              </a:rPr>
              <a:t>p</a:t>
            </a:r>
            <a:r>
              <a:rPr lang="en-GB" baseline="-25000" dirty="0" err="1" smtClean="0">
                <a:solidFill>
                  <a:srgbClr val="C00000"/>
                </a:solidFill>
              </a:rPr>
              <a:t>jk</a:t>
            </a:r>
            <a:r>
              <a:rPr lang="en-GB" dirty="0" smtClean="0">
                <a:solidFill>
                  <a:srgbClr val="C00000"/>
                </a:solidFill>
              </a:rPr>
              <a:t> for j cases in a household of size k: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3511550" y="2708275"/>
          <a:ext cx="22955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8" name="Equation" r:id="rId3" imgW="1447560" imgH="457200" progId="Equation.DSMT4">
                  <p:embed/>
                </p:oleObj>
              </mc:Choice>
              <mc:Fallback>
                <p:oleObj name="Equation" r:id="rId3" imgW="14475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2708275"/>
                        <a:ext cx="229552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915816" y="3429000"/>
            <a:ext cx="1224136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19672" y="436510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Choose j individuals among k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5220072" y="3501008"/>
            <a:ext cx="1152128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4437112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Proba</a:t>
            </a:r>
            <a:r>
              <a:rPr lang="en-GB" dirty="0" smtClean="0"/>
              <a:t> that the j individuals become cases 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4175162" y="3969060"/>
            <a:ext cx="936898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>
          <a:xfrm rot="16200000">
            <a:off x="5099169" y="2901831"/>
            <a:ext cx="241807" cy="86409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5796136" y="443711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Proba</a:t>
            </a:r>
            <a:r>
              <a:rPr lang="en-GB" dirty="0" smtClean="0"/>
              <a:t> that the k-j other individuals do not become cases 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7452320" y="29969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for j&lt;k</a:t>
            </a:r>
            <a:endParaRPr lang="en-GB" dirty="0"/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3860800" y="5949950"/>
          <a:ext cx="15303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9" name="Equation" r:id="rId5" imgW="965160" imgH="444240" progId="Equation.DSMT4">
                  <p:embed/>
                </p:oleObj>
              </mc:Choice>
              <mc:Fallback>
                <p:oleObj name="Equation" r:id="rId5" imgW="96516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5949950"/>
                        <a:ext cx="153035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051720" y="260648"/>
            <a:ext cx="54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Likelihood-based inference</a:t>
            </a:r>
            <a:endParaRPr lang="en-GB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340768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 Data: table {</a:t>
            </a:r>
            <a:r>
              <a:rPr lang="en-GB" sz="1600" dirty="0" err="1" smtClean="0">
                <a:solidFill>
                  <a:srgbClr val="000099"/>
                </a:solidFill>
              </a:rPr>
              <a:t>m</a:t>
            </a:r>
            <a:r>
              <a:rPr lang="en-GB" sz="1600" baseline="-25000" dirty="0" err="1" smtClean="0">
                <a:solidFill>
                  <a:srgbClr val="000099"/>
                </a:solidFill>
              </a:rPr>
              <a:t>jk</a:t>
            </a:r>
            <a:r>
              <a:rPr lang="en-GB" sz="1600" dirty="0" smtClean="0">
                <a:solidFill>
                  <a:srgbClr val="000099"/>
                </a:solidFill>
              </a:rPr>
              <a:t>} households of size k with j cases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594" y="2060848"/>
            <a:ext cx="269410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51520" y="4869160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 Model – given {B,Q}, gives the probability table {</a:t>
            </a:r>
            <a:r>
              <a:rPr lang="en-GB" sz="1600" dirty="0" err="1" smtClean="0">
                <a:solidFill>
                  <a:srgbClr val="000099"/>
                </a:solidFill>
              </a:rPr>
              <a:t>p</a:t>
            </a:r>
            <a:r>
              <a:rPr lang="en-GB" sz="1600" baseline="-25000" dirty="0" err="1" smtClean="0">
                <a:solidFill>
                  <a:srgbClr val="000099"/>
                </a:solidFill>
              </a:rPr>
              <a:t>jk</a:t>
            </a:r>
            <a:r>
              <a:rPr lang="en-GB" sz="1600" dirty="0" smtClean="0">
                <a:solidFill>
                  <a:srgbClr val="000099"/>
                </a:solidFill>
              </a:rPr>
              <a:t>} to observe j cases in a household of size 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7904" y="1772816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dirty="0" smtClean="0"/>
              <a:t>The likelihood is the probability of the data given B,Q: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932040" y="2492896"/>
          <a:ext cx="3174508" cy="746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2" name="Equation" r:id="rId4" imgW="1726920" imgH="406080" progId="Equation.DSMT4">
                  <p:embed/>
                </p:oleObj>
              </mc:Choice>
              <mc:Fallback>
                <p:oleObj name="Equation" r:id="rId4" imgW="172692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492896"/>
                        <a:ext cx="3174508" cy="7469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635896" y="3861048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dirty="0" smtClean="0"/>
              <a:t> Maximum-likelihood: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Find the set of parameters {B,Q} that maximizes the likelihood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072"/>
          <p:cNvSpPr txBox="1">
            <a:spLocks noChangeArrowheads="1"/>
          </p:cNvSpPr>
          <p:nvPr/>
        </p:nvSpPr>
        <p:spPr bwMode="auto">
          <a:xfrm>
            <a:off x="683568" y="2636912"/>
            <a:ext cx="7777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800" b="1" dirty="0" smtClean="0">
                <a:solidFill>
                  <a:srgbClr val="0033CC"/>
                </a:solidFill>
              </a:rPr>
              <a:t>What is it that we want to estimate and why?</a:t>
            </a:r>
            <a:endParaRPr lang="en-GB" sz="28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051720" y="260648"/>
            <a:ext cx="54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Estimates</a:t>
            </a:r>
            <a:endParaRPr lang="en-GB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668466" cy="426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380312" y="1700808"/>
            <a:ext cx="216024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156176" y="6165304"/>
            <a:ext cx="2454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[Longini et al, AJE, 1982]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051720" y="260648"/>
            <a:ext cx="54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</a:rPr>
              <a:t>Observed-Expected</a:t>
            </a:r>
            <a:endParaRPr lang="en-GB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80312" y="1700808"/>
            <a:ext cx="216024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156176" y="6165304"/>
            <a:ext cx="2454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[Longini et al, AJE, 1982]</a:t>
            </a:r>
            <a:endParaRPr lang="en-GB" sz="1600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8695119" cy="314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14375" y="285750"/>
            <a:ext cx="7215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Summary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16387" name="TextBox 8"/>
          <p:cNvSpPr txBox="1">
            <a:spLocks noChangeArrowheads="1"/>
          </p:cNvSpPr>
          <p:nvPr/>
        </p:nvSpPr>
        <p:spPr bwMode="auto">
          <a:xfrm>
            <a:off x="0" y="1194911"/>
            <a:ext cx="871537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Statistical challenges: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Selection bias – e.g. large outbreaks are more likely to be investigated;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Reporting bias – e.g. children are often more likely to be detected;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Multiple possible sources of infection – e.g. secondary, community or tertiary case in an household?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Truncated/Censored data – e.g. follow-up of households stops after 1 week. </a:t>
            </a:r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 Households are a “laboratory” to study transmission: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Less affected by selection bias than e.g. investigations in schools;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Reproducible experiment – we know how to do it;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>
                <a:solidFill>
                  <a:srgbClr val="C00000"/>
                </a:solidFill>
              </a:rPr>
              <a:t> Important source to better understand/quantify spread.</a:t>
            </a:r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Fitting models to data &amp; estimating parameters from data: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</a:rPr>
              <a:t> Fundamental aspect of modelling! – Models need to be fed with data...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</a:rPr>
              <a:t> But analysis of data is also greatly enhanced by modelling:</a:t>
            </a:r>
          </a:p>
          <a:p>
            <a:pPr lvl="2">
              <a:buFont typeface="Wingdings" pitchFamily="2" charset="2"/>
              <a:buChar char="ü"/>
            </a:pPr>
            <a:r>
              <a:rPr lang="en-GB" sz="1600" dirty="0" smtClean="0">
                <a:solidFill>
                  <a:srgbClr val="000099"/>
                </a:solidFill>
              </a:rPr>
              <a:t> Specific tools required to address challenges in the data (community cases etc...)</a:t>
            </a:r>
          </a:p>
          <a:p>
            <a:pPr lvl="2">
              <a:buFont typeface="Wingdings" pitchFamily="2" charset="2"/>
              <a:buChar char="ü"/>
            </a:pPr>
            <a:r>
              <a:rPr lang="en-GB" sz="1600" dirty="0" smtClean="0">
                <a:solidFill>
                  <a:srgbClr val="000099"/>
                </a:solidFill>
              </a:rPr>
              <a:t> Standard statistical procedures are not necessarily most appropriate model;</a:t>
            </a:r>
          </a:p>
          <a:p>
            <a:pPr lvl="2">
              <a:buFont typeface="Wingdings" pitchFamily="2" charset="2"/>
              <a:buChar char="ü"/>
            </a:pPr>
            <a:r>
              <a:rPr lang="en-GB" sz="1600" dirty="0" smtClean="0">
                <a:solidFill>
                  <a:srgbClr val="000099"/>
                </a:solidFill>
              </a:rPr>
              <a:t> Need to be able to build a statistical model to address your problem - very general methodologies:</a:t>
            </a:r>
          </a:p>
          <a:p>
            <a:pPr lvl="3">
              <a:buFont typeface="Wingdings" pitchFamily="2" charset="2"/>
              <a:buChar char="v"/>
            </a:pPr>
            <a:r>
              <a:rPr lang="en-GB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Building a model;</a:t>
            </a:r>
          </a:p>
          <a:p>
            <a:pPr lvl="3">
              <a:buFont typeface="Wingdings" pitchFamily="2" charset="2"/>
              <a:buChar char="v"/>
            </a:pPr>
            <a:r>
              <a:rPr lang="en-GB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Writing down the likelihood;</a:t>
            </a:r>
          </a:p>
          <a:p>
            <a:pPr lvl="3">
              <a:buFont typeface="Wingdings" pitchFamily="2" charset="2"/>
              <a:buChar char="v"/>
            </a:pPr>
            <a:r>
              <a:rPr lang="en-GB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Maximizing the likelihood or doing Bayesian inference via MCMC.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714500" y="142875"/>
            <a:ext cx="5715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Transmission potential and timing of transmission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714500"/>
            <a:ext cx="3857625" cy="1508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4625" indent="-174625">
              <a:spcAft>
                <a:spcPts val="600"/>
              </a:spcAft>
              <a:buFont typeface="Arial" charset="0"/>
              <a:buChar char="•"/>
              <a:defRPr/>
            </a:pPr>
            <a:r>
              <a:rPr lang="en-GB" dirty="0">
                <a:latin typeface="+mn-lt"/>
                <a:cs typeface="+mn-cs"/>
              </a:rPr>
              <a:t>Transmission potential: 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sz="1600" dirty="0">
                <a:solidFill>
                  <a:srgbClr val="C00000"/>
                </a:solidFill>
              </a:rPr>
              <a:t>Is the epidemic going to take off? Is it under control?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sz="1600" dirty="0">
                <a:solidFill>
                  <a:srgbClr val="C00000"/>
                </a:solidFill>
                <a:latin typeface="+mn-lt"/>
                <a:cs typeface="+mn-cs"/>
              </a:rPr>
              <a:t>What proportion of the population will be infected? </a:t>
            </a: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928688" y="1214438"/>
            <a:ext cx="2079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00CC"/>
                </a:solidFill>
              </a:rPr>
              <a:t>Policy question</a:t>
            </a:r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5357813" y="1214438"/>
            <a:ext cx="2932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00CC"/>
                </a:solidFill>
              </a:rPr>
              <a:t>What we need to know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357688" y="2357438"/>
            <a:ext cx="4183062" cy="1103312"/>
            <a:chOff x="799" y="1937"/>
            <a:chExt cx="3956" cy="1043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796" y="1943"/>
              <a:ext cx="3898" cy="628"/>
              <a:chOff x="799" y="1937"/>
              <a:chExt cx="2977" cy="476"/>
            </a:xfrm>
          </p:grpSpPr>
          <p:sp>
            <p:nvSpPr>
              <p:cNvPr id="13494" name="Shape 4307"/>
              <p:cNvSpPr>
                <a:spLocks noChangeAspect="1"/>
              </p:cNvSpPr>
              <p:nvPr/>
            </p:nvSpPr>
            <p:spPr bwMode="auto">
              <a:xfrm>
                <a:off x="1763" y="2156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5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3 h 86"/>
                  <a:gd name="T10" fmla="*/ 9 w 84"/>
                  <a:gd name="T11" fmla="*/ 19 h 86"/>
                  <a:gd name="T12" fmla="*/ 4 w 84"/>
                  <a:gd name="T13" fmla="*/ 28 h 86"/>
                  <a:gd name="T14" fmla="*/ 2 w 84"/>
                  <a:gd name="T15" fmla="*/ 34 h 86"/>
                  <a:gd name="T16" fmla="*/ 0 w 84"/>
                  <a:gd name="T17" fmla="*/ 43 h 86"/>
                  <a:gd name="T18" fmla="*/ 2 w 84"/>
                  <a:gd name="T19" fmla="*/ 52 h 86"/>
                  <a:gd name="T20" fmla="*/ 4 w 84"/>
                  <a:gd name="T21" fmla="*/ 60 h 86"/>
                  <a:gd name="T22" fmla="*/ 9 w 84"/>
                  <a:gd name="T23" fmla="*/ 67 h 86"/>
                  <a:gd name="T24" fmla="*/ 13 w 84"/>
                  <a:gd name="T25" fmla="*/ 73 h 86"/>
                  <a:gd name="T26" fmla="*/ 19 w 84"/>
                  <a:gd name="T27" fmla="*/ 80 h 86"/>
                  <a:gd name="T28" fmla="*/ 26 w 84"/>
                  <a:gd name="T29" fmla="*/ 82 h 86"/>
                  <a:gd name="T30" fmla="*/ 35 w 84"/>
                  <a:gd name="T31" fmla="*/ 86 h 86"/>
                  <a:gd name="T32" fmla="*/ 43 w 84"/>
                  <a:gd name="T33" fmla="*/ 86 h 86"/>
                  <a:gd name="T34" fmla="*/ 52 w 84"/>
                  <a:gd name="T35" fmla="*/ 86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0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0 w 84"/>
                  <a:gd name="T53" fmla="*/ 28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8 h 86"/>
                  <a:gd name="T60" fmla="*/ 58 w 84"/>
                  <a:gd name="T61" fmla="*/ 4 h 86"/>
                  <a:gd name="T62" fmla="*/ 52 w 84"/>
                  <a:gd name="T63" fmla="*/ 2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6"/>
                    </a:lnTo>
                    <a:lnTo>
                      <a:pt x="43" y="86"/>
                    </a:lnTo>
                    <a:lnTo>
                      <a:pt x="52" y="86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0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8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495" name="Shape 4308"/>
              <p:cNvSpPr>
                <a:spLocks noChangeAspect="1"/>
              </p:cNvSpPr>
              <p:nvPr/>
            </p:nvSpPr>
            <p:spPr bwMode="auto">
              <a:xfrm>
                <a:off x="1763" y="2156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5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3 h 86"/>
                  <a:gd name="T10" fmla="*/ 9 w 84"/>
                  <a:gd name="T11" fmla="*/ 19 h 86"/>
                  <a:gd name="T12" fmla="*/ 4 w 84"/>
                  <a:gd name="T13" fmla="*/ 28 h 86"/>
                  <a:gd name="T14" fmla="*/ 2 w 84"/>
                  <a:gd name="T15" fmla="*/ 34 h 86"/>
                  <a:gd name="T16" fmla="*/ 0 w 84"/>
                  <a:gd name="T17" fmla="*/ 43 h 86"/>
                  <a:gd name="T18" fmla="*/ 2 w 84"/>
                  <a:gd name="T19" fmla="*/ 52 h 86"/>
                  <a:gd name="T20" fmla="*/ 4 w 84"/>
                  <a:gd name="T21" fmla="*/ 60 h 86"/>
                  <a:gd name="T22" fmla="*/ 9 w 84"/>
                  <a:gd name="T23" fmla="*/ 67 h 86"/>
                  <a:gd name="T24" fmla="*/ 13 w 84"/>
                  <a:gd name="T25" fmla="*/ 73 h 86"/>
                  <a:gd name="T26" fmla="*/ 19 w 84"/>
                  <a:gd name="T27" fmla="*/ 80 h 86"/>
                  <a:gd name="T28" fmla="*/ 26 w 84"/>
                  <a:gd name="T29" fmla="*/ 82 h 86"/>
                  <a:gd name="T30" fmla="*/ 35 w 84"/>
                  <a:gd name="T31" fmla="*/ 86 h 86"/>
                  <a:gd name="T32" fmla="*/ 43 w 84"/>
                  <a:gd name="T33" fmla="*/ 86 h 86"/>
                  <a:gd name="T34" fmla="*/ 52 w 84"/>
                  <a:gd name="T35" fmla="*/ 86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0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0 w 84"/>
                  <a:gd name="T53" fmla="*/ 28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8 h 86"/>
                  <a:gd name="T60" fmla="*/ 58 w 84"/>
                  <a:gd name="T61" fmla="*/ 4 h 86"/>
                  <a:gd name="T62" fmla="*/ 52 w 84"/>
                  <a:gd name="T63" fmla="*/ 2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6"/>
                    </a:lnTo>
                    <a:lnTo>
                      <a:pt x="43" y="86"/>
                    </a:lnTo>
                    <a:lnTo>
                      <a:pt x="52" y="86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0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8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496" name="Shape 4309"/>
              <p:cNvSpPr>
                <a:spLocks noChangeAspect="1"/>
              </p:cNvSpPr>
              <p:nvPr/>
            </p:nvSpPr>
            <p:spPr bwMode="auto">
              <a:xfrm>
                <a:off x="1640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5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5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5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5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497" name="Shape 4310"/>
              <p:cNvSpPr>
                <a:spLocks noChangeAspect="1"/>
              </p:cNvSpPr>
              <p:nvPr/>
            </p:nvSpPr>
            <p:spPr bwMode="auto">
              <a:xfrm>
                <a:off x="1640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5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5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5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5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498" name="Shape 4311"/>
              <p:cNvSpPr>
                <a:spLocks noChangeAspect="1"/>
              </p:cNvSpPr>
              <p:nvPr/>
            </p:nvSpPr>
            <p:spPr bwMode="auto">
              <a:xfrm>
                <a:off x="1763" y="2043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5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9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3 h 87"/>
                  <a:gd name="T18" fmla="*/ 2 w 84"/>
                  <a:gd name="T19" fmla="*/ 52 h 87"/>
                  <a:gd name="T20" fmla="*/ 4 w 84"/>
                  <a:gd name="T21" fmla="*/ 61 h 87"/>
                  <a:gd name="T22" fmla="*/ 9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5 w 84"/>
                  <a:gd name="T31" fmla="*/ 85 h 87"/>
                  <a:gd name="T32" fmla="*/ 43 w 84"/>
                  <a:gd name="T33" fmla="*/ 87 h 87"/>
                  <a:gd name="T34" fmla="*/ 52 w 84"/>
                  <a:gd name="T35" fmla="*/ 85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8 w 84"/>
                  <a:gd name="T43" fmla="*/ 67 h 87"/>
                  <a:gd name="T44" fmla="*/ 80 w 84"/>
                  <a:gd name="T45" fmla="*/ 61 h 87"/>
                  <a:gd name="T46" fmla="*/ 84 w 84"/>
                  <a:gd name="T47" fmla="*/ 52 h 87"/>
                  <a:gd name="T48" fmla="*/ 84 w 84"/>
                  <a:gd name="T49" fmla="*/ 43 h 87"/>
                  <a:gd name="T50" fmla="*/ 84 w 84"/>
                  <a:gd name="T51" fmla="*/ 35 h 87"/>
                  <a:gd name="T52" fmla="*/ 80 w 84"/>
                  <a:gd name="T53" fmla="*/ 26 h 87"/>
                  <a:gd name="T54" fmla="*/ 78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2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499" name="Shape 4312"/>
              <p:cNvSpPr>
                <a:spLocks noChangeAspect="1"/>
              </p:cNvSpPr>
              <p:nvPr/>
            </p:nvSpPr>
            <p:spPr bwMode="auto">
              <a:xfrm>
                <a:off x="1763" y="2043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5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9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3 h 87"/>
                  <a:gd name="T18" fmla="*/ 2 w 84"/>
                  <a:gd name="T19" fmla="*/ 52 h 87"/>
                  <a:gd name="T20" fmla="*/ 4 w 84"/>
                  <a:gd name="T21" fmla="*/ 61 h 87"/>
                  <a:gd name="T22" fmla="*/ 9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5 w 84"/>
                  <a:gd name="T31" fmla="*/ 85 h 87"/>
                  <a:gd name="T32" fmla="*/ 43 w 84"/>
                  <a:gd name="T33" fmla="*/ 87 h 87"/>
                  <a:gd name="T34" fmla="*/ 52 w 84"/>
                  <a:gd name="T35" fmla="*/ 85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8 w 84"/>
                  <a:gd name="T43" fmla="*/ 67 h 87"/>
                  <a:gd name="T44" fmla="*/ 80 w 84"/>
                  <a:gd name="T45" fmla="*/ 61 h 87"/>
                  <a:gd name="T46" fmla="*/ 84 w 84"/>
                  <a:gd name="T47" fmla="*/ 52 h 87"/>
                  <a:gd name="T48" fmla="*/ 84 w 84"/>
                  <a:gd name="T49" fmla="*/ 43 h 87"/>
                  <a:gd name="T50" fmla="*/ 84 w 84"/>
                  <a:gd name="T51" fmla="*/ 35 h 87"/>
                  <a:gd name="T52" fmla="*/ 80 w 84"/>
                  <a:gd name="T53" fmla="*/ 26 h 87"/>
                  <a:gd name="T54" fmla="*/ 78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2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00" name="Shape 4313"/>
              <p:cNvSpPr>
                <a:spLocks noChangeAspect="1"/>
              </p:cNvSpPr>
              <p:nvPr/>
            </p:nvSpPr>
            <p:spPr bwMode="auto">
              <a:xfrm>
                <a:off x="1579" y="1968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5 w 86"/>
                  <a:gd name="T3" fmla="*/ 0 h 86"/>
                  <a:gd name="T4" fmla="*/ 26 w 86"/>
                  <a:gd name="T5" fmla="*/ 2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4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1 h 86"/>
                  <a:gd name="T20" fmla="*/ 4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7 h 86"/>
                  <a:gd name="T28" fmla="*/ 26 w 86"/>
                  <a:gd name="T29" fmla="*/ 82 h 86"/>
                  <a:gd name="T30" fmla="*/ 35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7 h 86"/>
                  <a:gd name="T40" fmla="*/ 74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1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4 w 86"/>
                  <a:gd name="T57" fmla="*/ 13 h 86"/>
                  <a:gd name="T58" fmla="*/ 67 w 86"/>
                  <a:gd name="T59" fmla="*/ 6 h 86"/>
                  <a:gd name="T60" fmla="*/ 58 w 86"/>
                  <a:gd name="T61" fmla="*/ 2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4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7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1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01" name="Shape 4314"/>
              <p:cNvSpPr>
                <a:spLocks noChangeAspect="1"/>
              </p:cNvSpPr>
              <p:nvPr/>
            </p:nvSpPr>
            <p:spPr bwMode="auto">
              <a:xfrm>
                <a:off x="1579" y="1968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5 w 86"/>
                  <a:gd name="T3" fmla="*/ 0 h 86"/>
                  <a:gd name="T4" fmla="*/ 26 w 86"/>
                  <a:gd name="T5" fmla="*/ 2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4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1 h 86"/>
                  <a:gd name="T20" fmla="*/ 4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7 h 86"/>
                  <a:gd name="T28" fmla="*/ 26 w 86"/>
                  <a:gd name="T29" fmla="*/ 82 h 86"/>
                  <a:gd name="T30" fmla="*/ 35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7 h 86"/>
                  <a:gd name="T40" fmla="*/ 74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1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4 w 86"/>
                  <a:gd name="T57" fmla="*/ 13 h 86"/>
                  <a:gd name="T58" fmla="*/ 67 w 86"/>
                  <a:gd name="T59" fmla="*/ 6 h 86"/>
                  <a:gd name="T60" fmla="*/ 58 w 86"/>
                  <a:gd name="T61" fmla="*/ 2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4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7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1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02" name="Shape 4315"/>
              <p:cNvSpPr>
                <a:spLocks noChangeAspect="1"/>
              </p:cNvSpPr>
              <p:nvPr/>
            </p:nvSpPr>
            <p:spPr bwMode="auto">
              <a:xfrm>
                <a:off x="1687" y="1952"/>
                <a:ext cx="87" cy="83"/>
              </a:xfrm>
              <a:custGeom>
                <a:avLst/>
                <a:gdLst>
                  <a:gd name="T0" fmla="*/ 43 w 87"/>
                  <a:gd name="T1" fmla="*/ 0 h 83"/>
                  <a:gd name="T2" fmla="*/ 35 w 87"/>
                  <a:gd name="T3" fmla="*/ 0 h 83"/>
                  <a:gd name="T4" fmla="*/ 26 w 87"/>
                  <a:gd name="T5" fmla="*/ 3 h 83"/>
                  <a:gd name="T6" fmla="*/ 20 w 87"/>
                  <a:gd name="T7" fmla="*/ 7 h 83"/>
                  <a:gd name="T8" fmla="*/ 13 w 87"/>
                  <a:gd name="T9" fmla="*/ 11 h 83"/>
                  <a:gd name="T10" fmla="*/ 7 w 87"/>
                  <a:gd name="T11" fmla="*/ 18 h 83"/>
                  <a:gd name="T12" fmla="*/ 4 w 87"/>
                  <a:gd name="T13" fmla="*/ 24 h 83"/>
                  <a:gd name="T14" fmla="*/ 0 w 87"/>
                  <a:gd name="T15" fmla="*/ 33 h 83"/>
                  <a:gd name="T16" fmla="*/ 0 w 87"/>
                  <a:gd name="T17" fmla="*/ 42 h 83"/>
                  <a:gd name="T18" fmla="*/ 0 w 87"/>
                  <a:gd name="T19" fmla="*/ 50 h 83"/>
                  <a:gd name="T20" fmla="*/ 4 w 87"/>
                  <a:gd name="T21" fmla="*/ 57 h 83"/>
                  <a:gd name="T22" fmla="*/ 7 w 87"/>
                  <a:gd name="T23" fmla="*/ 65 h 83"/>
                  <a:gd name="T24" fmla="*/ 13 w 87"/>
                  <a:gd name="T25" fmla="*/ 72 h 83"/>
                  <a:gd name="T26" fmla="*/ 20 w 87"/>
                  <a:gd name="T27" fmla="*/ 76 h 83"/>
                  <a:gd name="T28" fmla="*/ 26 w 87"/>
                  <a:gd name="T29" fmla="*/ 80 h 83"/>
                  <a:gd name="T30" fmla="*/ 35 w 87"/>
                  <a:gd name="T31" fmla="*/ 83 h 83"/>
                  <a:gd name="T32" fmla="*/ 43 w 87"/>
                  <a:gd name="T33" fmla="*/ 83 h 83"/>
                  <a:gd name="T34" fmla="*/ 52 w 87"/>
                  <a:gd name="T35" fmla="*/ 83 h 83"/>
                  <a:gd name="T36" fmla="*/ 59 w 87"/>
                  <a:gd name="T37" fmla="*/ 80 h 83"/>
                  <a:gd name="T38" fmla="*/ 67 w 87"/>
                  <a:gd name="T39" fmla="*/ 76 h 83"/>
                  <a:gd name="T40" fmla="*/ 74 w 87"/>
                  <a:gd name="T41" fmla="*/ 72 h 83"/>
                  <a:gd name="T42" fmla="*/ 78 w 87"/>
                  <a:gd name="T43" fmla="*/ 65 h 83"/>
                  <a:gd name="T44" fmla="*/ 82 w 87"/>
                  <a:gd name="T45" fmla="*/ 57 h 83"/>
                  <a:gd name="T46" fmla="*/ 85 w 87"/>
                  <a:gd name="T47" fmla="*/ 50 h 83"/>
                  <a:gd name="T48" fmla="*/ 87 w 87"/>
                  <a:gd name="T49" fmla="*/ 42 h 83"/>
                  <a:gd name="T50" fmla="*/ 85 w 87"/>
                  <a:gd name="T51" fmla="*/ 33 h 83"/>
                  <a:gd name="T52" fmla="*/ 82 w 87"/>
                  <a:gd name="T53" fmla="*/ 24 h 83"/>
                  <a:gd name="T54" fmla="*/ 78 w 87"/>
                  <a:gd name="T55" fmla="*/ 18 h 83"/>
                  <a:gd name="T56" fmla="*/ 74 w 87"/>
                  <a:gd name="T57" fmla="*/ 11 h 83"/>
                  <a:gd name="T58" fmla="*/ 67 w 87"/>
                  <a:gd name="T59" fmla="*/ 7 h 83"/>
                  <a:gd name="T60" fmla="*/ 59 w 87"/>
                  <a:gd name="T61" fmla="*/ 3 h 83"/>
                  <a:gd name="T62" fmla="*/ 52 w 87"/>
                  <a:gd name="T63" fmla="*/ 0 h 83"/>
                  <a:gd name="T64" fmla="*/ 43 w 87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3"/>
                  <a:gd name="T101" fmla="*/ 87 w 87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3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4" y="57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3"/>
                    </a:lnTo>
                    <a:lnTo>
                      <a:pt x="43" y="83"/>
                    </a:lnTo>
                    <a:lnTo>
                      <a:pt x="52" y="83"/>
                    </a:lnTo>
                    <a:lnTo>
                      <a:pt x="59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7"/>
                    </a:lnTo>
                    <a:lnTo>
                      <a:pt x="85" y="50"/>
                    </a:lnTo>
                    <a:lnTo>
                      <a:pt x="87" y="42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3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03" name="Shape 4316"/>
              <p:cNvSpPr>
                <a:spLocks noChangeAspect="1"/>
              </p:cNvSpPr>
              <p:nvPr/>
            </p:nvSpPr>
            <p:spPr bwMode="auto">
              <a:xfrm>
                <a:off x="1687" y="1952"/>
                <a:ext cx="87" cy="83"/>
              </a:xfrm>
              <a:custGeom>
                <a:avLst/>
                <a:gdLst>
                  <a:gd name="T0" fmla="*/ 43 w 87"/>
                  <a:gd name="T1" fmla="*/ 0 h 83"/>
                  <a:gd name="T2" fmla="*/ 35 w 87"/>
                  <a:gd name="T3" fmla="*/ 0 h 83"/>
                  <a:gd name="T4" fmla="*/ 26 w 87"/>
                  <a:gd name="T5" fmla="*/ 3 h 83"/>
                  <a:gd name="T6" fmla="*/ 20 w 87"/>
                  <a:gd name="T7" fmla="*/ 7 h 83"/>
                  <a:gd name="T8" fmla="*/ 13 w 87"/>
                  <a:gd name="T9" fmla="*/ 11 h 83"/>
                  <a:gd name="T10" fmla="*/ 7 w 87"/>
                  <a:gd name="T11" fmla="*/ 18 h 83"/>
                  <a:gd name="T12" fmla="*/ 4 w 87"/>
                  <a:gd name="T13" fmla="*/ 24 h 83"/>
                  <a:gd name="T14" fmla="*/ 0 w 87"/>
                  <a:gd name="T15" fmla="*/ 33 h 83"/>
                  <a:gd name="T16" fmla="*/ 0 w 87"/>
                  <a:gd name="T17" fmla="*/ 42 h 83"/>
                  <a:gd name="T18" fmla="*/ 0 w 87"/>
                  <a:gd name="T19" fmla="*/ 50 h 83"/>
                  <a:gd name="T20" fmla="*/ 4 w 87"/>
                  <a:gd name="T21" fmla="*/ 57 h 83"/>
                  <a:gd name="T22" fmla="*/ 7 w 87"/>
                  <a:gd name="T23" fmla="*/ 65 h 83"/>
                  <a:gd name="T24" fmla="*/ 13 w 87"/>
                  <a:gd name="T25" fmla="*/ 72 h 83"/>
                  <a:gd name="T26" fmla="*/ 20 w 87"/>
                  <a:gd name="T27" fmla="*/ 76 h 83"/>
                  <a:gd name="T28" fmla="*/ 26 w 87"/>
                  <a:gd name="T29" fmla="*/ 80 h 83"/>
                  <a:gd name="T30" fmla="*/ 35 w 87"/>
                  <a:gd name="T31" fmla="*/ 83 h 83"/>
                  <a:gd name="T32" fmla="*/ 43 w 87"/>
                  <a:gd name="T33" fmla="*/ 83 h 83"/>
                  <a:gd name="T34" fmla="*/ 52 w 87"/>
                  <a:gd name="T35" fmla="*/ 83 h 83"/>
                  <a:gd name="T36" fmla="*/ 59 w 87"/>
                  <a:gd name="T37" fmla="*/ 80 h 83"/>
                  <a:gd name="T38" fmla="*/ 67 w 87"/>
                  <a:gd name="T39" fmla="*/ 76 h 83"/>
                  <a:gd name="T40" fmla="*/ 74 w 87"/>
                  <a:gd name="T41" fmla="*/ 72 h 83"/>
                  <a:gd name="T42" fmla="*/ 78 w 87"/>
                  <a:gd name="T43" fmla="*/ 65 h 83"/>
                  <a:gd name="T44" fmla="*/ 82 w 87"/>
                  <a:gd name="T45" fmla="*/ 57 h 83"/>
                  <a:gd name="T46" fmla="*/ 85 w 87"/>
                  <a:gd name="T47" fmla="*/ 50 h 83"/>
                  <a:gd name="T48" fmla="*/ 87 w 87"/>
                  <a:gd name="T49" fmla="*/ 42 h 83"/>
                  <a:gd name="T50" fmla="*/ 85 w 87"/>
                  <a:gd name="T51" fmla="*/ 33 h 83"/>
                  <a:gd name="T52" fmla="*/ 82 w 87"/>
                  <a:gd name="T53" fmla="*/ 24 h 83"/>
                  <a:gd name="T54" fmla="*/ 78 w 87"/>
                  <a:gd name="T55" fmla="*/ 18 h 83"/>
                  <a:gd name="T56" fmla="*/ 74 w 87"/>
                  <a:gd name="T57" fmla="*/ 11 h 83"/>
                  <a:gd name="T58" fmla="*/ 67 w 87"/>
                  <a:gd name="T59" fmla="*/ 7 h 83"/>
                  <a:gd name="T60" fmla="*/ 59 w 87"/>
                  <a:gd name="T61" fmla="*/ 3 h 83"/>
                  <a:gd name="T62" fmla="*/ 52 w 87"/>
                  <a:gd name="T63" fmla="*/ 0 h 83"/>
                  <a:gd name="T64" fmla="*/ 43 w 87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3"/>
                  <a:gd name="T101" fmla="*/ 87 w 87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3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4" y="57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3"/>
                    </a:lnTo>
                    <a:lnTo>
                      <a:pt x="43" y="83"/>
                    </a:lnTo>
                    <a:lnTo>
                      <a:pt x="52" y="83"/>
                    </a:lnTo>
                    <a:lnTo>
                      <a:pt x="59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7"/>
                    </a:lnTo>
                    <a:lnTo>
                      <a:pt x="85" y="50"/>
                    </a:lnTo>
                    <a:lnTo>
                      <a:pt x="87" y="42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3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04" name="Shape 4317"/>
              <p:cNvSpPr>
                <a:spLocks noChangeAspect="1"/>
              </p:cNvSpPr>
              <p:nvPr/>
            </p:nvSpPr>
            <p:spPr bwMode="auto">
              <a:xfrm>
                <a:off x="1761" y="2292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4 w 84"/>
                  <a:gd name="T3" fmla="*/ 0 h 84"/>
                  <a:gd name="T4" fmla="*/ 26 w 84"/>
                  <a:gd name="T5" fmla="*/ 2 h 84"/>
                  <a:gd name="T6" fmla="*/ 19 w 84"/>
                  <a:gd name="T7" fmla="*/ 6 h 84"/>
                  <a:gd name="T8" fmla="*/ 13 w 84"/>
                  <a:gd name="T9" fmla="*/ 13 h 84"/>
                  <a:gd name="T10" fmla="*/ 8 w 84"/>
                  <a:gd name="T11" fmla="*/ 17 h 84"/>
                  <a:gd name="T12" fmla="*/ 4 w 84"/>
                  <a:gd name="T13" fmla="*/ 26 h 84"/>
                  <a:gd name="T14" fmla="*/ 2 w 84"/>
                  <a:gd name="T15" fmla="*/ 32 h 84"/>
                  <a:gd name="T16" fmla="*/ 0 w 84"/>
                  <a:gd name="T17" fmla="*/ 41 h 84"/>
                  <a:gd name="T18" fmla="*/ 2 w 84"/>
                  <a:gd name="T19" fmla="*/ 50 h 84"/>
                  <a:gd name="T20" fmla="*/ 4 w 84"/>
                  <a:gd name="T21" fmla="*/ 58 h 84"/>
                  <a:gd name="T22" fmla="*/ 8 w 84"/>
                  <a:gd name="T23" fmla="*/ 65 h 84"/>
                  <a:gd name="T24" fmla="*/ 13 w 84"/>
                  <a:gd name="T25" fmla="*/ 71 h 84"/>
                  <a:gd name="T26" fmla="*/ 19 w 84"/>
                  <a:gd name="T27" fmla="*/ 76 h 84"/>
                  <a:gd name="T28" fmla="*/ 26 w 84"/>
                  <a:gd name="T29" fmla="*/ 80 h 84"/>
                  <a:gd name="T30" fmla="*/ 34 w 84"/>
                  <a:gd name="T31" fmla="*/ 82 h 84"/>
                  <a:gd name="T32" fmla="*/ 43 w 84"/>
                  <a:gd name="T33" fmla="*/ 84 h 84"/>
                  <a:gd name="T34" fmla="*/ 52 w 84"/>
                  <a:gd name="T35" fmla="*/ 82 h 84"/>
                  <a:gd name="T36" fmla="*/ 58 w 84"/>
                  <a:gd name="T37" fmla="*/ 80 h 84"/>
                  <a:gd name="T38" fmla="*/ 65 w 84"/>
                  <a:gd name="T39" fmla="*/ 76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0 w 84"/>
                  <a:gd name="T53" fmla="*/ 26 h 84"/>
                  <a:gd name="T54" fmla="*/ 78 w 84"/>
                  <a:gd name="T55" fmla="*/ 17 h 84"/>
                  <a:gd name="T56" fmla="*/ 71 w 84"/>
                  <a:gd name="T57" fmla="*/ 13 h 84"/>
                  <a:gd name="T58" fmla="*/ 65 w 84"/>
                  <a:gd name="T59" fmla="*/ 6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5" y="76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0" y="26"/>
                    </a:lnTo>
                    <a:lnTo>
                      <a:pt x="78" y="17"/>
                    </a:lnTo>
                    <a:lnTo>
                      <a:pt x="71" y="13"/>
                    </a:lnTo>
                    <a:lnTo>
                      <a:pt x="65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05" name="Shape 4318"/>
              <p:cNvSpPr>
                <a:spLocks noChangeAspect="1"/>
              </p:cNvSpPr>
              <p:nvPr/>
            </p:nvSpPr>
            <p:spPr bwMode="auto">
              <a:xfrm>
                <a:off x="1761" y="2292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4 w 84"/>
                  <a:gd name="T3" fmla="*/ 0 h 84"/>
                  <a:gd name="T4" fmla="*/ 26 w 84"/>
                  <a:gd name="T5" fmla="*/ 2 h 84"/>
                  <a:gd name="T6" fmla="*/ 19 w 84"/>
                  <a:gd name="T7" fmla="*/ 6 h 84"/>
                  <a:gd name="T8" fmla="*/ 13 w 84"/>
                  <a:gd name="T9" fmla="*/ 13 h 84"/>
                  <a:gd name="T10" fmla="*/ 8 w 84"/>
                  <a:gd name="T11" fmla="*/ 17 h 84"/>
                  <a:gd name="T12" fmla="*/ 4 w 84"/>
                  <a:gd name="T13" fmla="*/ 26 h 84"/>
                  <a:gd name="T14" fmla="*/ 2 w 84"/>
                  <a:gd name="T15" fmla="*/ 32 h 84"/>
                  <a:gd name="T16" fmla="*/ 0 w 84"/>
                  <a:gd name="T17" fmla="*/ 41 h 84"/>
                  <a:gd name="T18" fmla="*/ 2 w 84"/>
                  <a:gd name="T19" fmla="*/ 50 h 84"/>
                  <a:gd name="T20" fmla="*/ 4 w 84"/>
                  <a:gd name="T21" fmla="*/ 58 h 84"/>
                  <a:gd name="T22" fmla="*/ 8 w 84"/>
                  <a:gd name="T23" fmla="*/ 65 h 84"/>
                  <a:gd name="T24" fmla="*/ 13 w 84"/>
                  <a:gd name="T25" fmla="*/ 71 h 84"/>
                  <a:gd name="T26" fmla="*/ 19 w 84"/>
                  <a:gd name="T27" fmla="*/ 76 h 84"/>
                  <a:gd name="T28" fmla="*/ 26 w 84"/>
                  <a:gd name="T29" fmla="*/ 80 h 84"/>
                  <a:gd name="T30" fmla="*/ 34 w 84"/>
                  <a:gd name="T31" fmla="*/ 82 h 84"/>
                  <a:gd name="T32" fmla="*/ 43 w 84"/>
                  <a:gd name="T33" fmla="*/ 84 h 84"/>
                  <a:gd name="T34" fmla="*/ 52 w 84"/>
                  <a:gd name="T35" fmla="*/ 82 h 84"/>
                  <a:gd name="T36" fmla="*/ 58 w 84"/>
                  <a:gd name="T37" fmla="*/ 80 h 84"/>
                  <a:gd name="T38" fmla="*/ 65 w 84"/>
                  <a:gd name="T39" fmla="*/ 76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0 w 84"/>
                  <a:gd name="T53" fmla="*/ 26 h 84"/>
                  <a:gd name="T54" fmla="*/ 78 w 84"/>
                  <a:gd name="T55" fmla="*/ 17 h 84"/>
                  <a:gd name="T56" fmla="*/ 71 w 84"/>
                  <a:gd name="T57" fmla="*/ 13 h 84"/>
                  <a:gd name="T58" fmla="*/ 65 w 84"/>
                  <a:gd name="T59" fmla="*/ 6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5" y="76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0" y="26"/>
                    </a:lnTo>
                    <a:lnTo>
                      <a:pt x="78" y="17"/>
                    </a:lnTo>
                    <a:lnTo>
                      <a:pt x="71" y="13"/>
                    </a:lnTo>
                    <a:lnTo>
                      <a:pt x="65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06" name="Shape 4319"/>
              <p:cNvSpPr>
                <a:spLocks noChangeAspect="1"/>
              </p:cNvSpPr>
              <p:nvPr/>
            </p:nvSpPr>
            <p:spPr bwMode="auto">
              <a:xfrm>
                <a:off x="1878" y="2095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2 h 84"/>
                  <a:gd name="T4" fmla="*/ 26 w 84"/>
                  <a:gd name="T5" fmla="*/ 4 h 84"/>
                  <a:gd name="T6" fmla="*/ 17 w 84"/>
                  <a:gd name="T7" fmla="*/ 9 h 84"/>
                  <a:gd name="T8" fmla="*/ 10 w 84"/>
                  <a:gd name="T9" fmla="*/ 13 h 84"/>
                  <a:gd name="T10" fmla="*/ 6 w 84"/>
                  <a:gd name="T11" fmla="*/ 20 h 84"/>
                  <a:gd name="T12" fmla="*/ 2 w 84"/>
                  <a:gd name="T13" fmla="*/ 26 h 84"/>
                  <a:gd name="T14" fmla="*/ 0 w 84"/>
                  <a:gd name="T15" fmla="*/ 35 h 84"/>
                  <a:gd name="T16" fmla="*/ 0 w 84"/>
                  <a:gd name="T17" fmla="*/ 43 h 84"/>
                  <a:gd name="T18" fmla="*/ 0 w 84"/>
                  <a:gd name="T19" fmla="*/ 52 h 84"/>
                  <a:gd name="T20" fmla="*/ 2 w 84"/>
                  <a:gd name="T21" fmla="*/ 59 h 84"/>
                  <a:gd name="T22" fmla="*/ 6 w 84"/>
                  <a:gd name="T23" fmla="*/ 65 h 84"/>
                  <a:gd name="T24" fmla="*/ 10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49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9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5 h 84"/>
                  <a:gd name="T52" fmla="*/ 80 w 84"/>
                  <a:gd name="T53" fmla="*/ 26 h 84"/>
                  <a:gd name="T54" fmla="*/ 78 w 84"/>
                  <a:gd name="T55" fmla="*/ 20 h 84"/>
                  <a:gd name="T56" fmla="*/ 71 w 84"/>
                  <a:gd name="T57" fmla="*/ 13 h 84"/>
                  <a:gd name="T58" fmla="*/ 65 w 84"/>
                  <a:gd name="T59" fmla="*/ 9 h 84"/>
                  <a:gd name="T60" fmla="*/ 58 w 84"/>
                  <a:gd name="T61" fmla="*/ 4 h 84"/>
                  <a:gd name="T62" fmla="*/ 49 w 84"/>
                  <a:gd name="T63" fmla="*/ 2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0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49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07" name="Shape 4320"/>
              <p:cNvSpPr>
                <a:spLocks noChangeAspect="1"/>
              </p:cNvSpPr>
              <p:nvPr/>
            </p:nvSpPr>
            <p:spPr bwMode="auto">
              <a:xfrm>
                <a:off x="1878" y="2095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2 h 84"/>
                  <a:gd name="T4" fmla="*/ 26 w 84"/>
                  <a:gd name="T5" fmla="*/ 4 h 84"/>
                  <a:gd name="T6" fmla="*/ 17 w 84"/>
                  <a:gd name="T7" fmla="*/ 9 h 84"/>
                  <a:gd name="T8" fmla="*/ 10 w 84"/>
                  <a:gd name="T9" fmla="*/ 13 h 84"/>
                  <a:gd name="T10" fmla="*/ 6 w 84"/>
                  <a:gd name="T11" fmla="*/ 20 h 84"/>
                  <a:gd name="T12" fmla="*/ 2 w 84"/>
                  <a:gd name="T13" fmla="*/ 26 h 84"/>
                  <a:gd name="T14" fmla="*/ 0 w 84"/>
                  <a:gd name="T15" fmla="*/ 35 h 84"/>
                  <a:gd name="T16" fmla="*/ 0 w 84"/>
                  <a:gd name="T17" fmla="*/ 43 h 84"/>
                  <a:gd name="T18" fmla="*/ 0 w 84"/>
                  <a:gd name="T19" fmla="*/ 52 h 84"/>
                  <a:gd name="T20" fmla="*/ 2 w 84"/>
                  <a:gd name="T21" fmla="*/ 59 h 84"/>
                  <a:gd name="T22" fmla="*/ 6 w 84"/>
                  <a:gd name="T23" fmla="*/ 65 h 84"/>
                  <a:gd name="T24" fmla="*/ 10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49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9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5 h 84"/>
                  <a:gd name="T52" fmla="*/ 80 w 84"/>
                  <a:gd name="T53" fmla="*/ 26 h 84"/>
                  <a:gd name="T54" fmla="*/ 78 w 84"/>
                  <a:gd name="T55" fmla="*/ 20 h 84"/>
                  <a:gd name="T56" fmla="*/ 71 w 84"/>
                  <a:gd name="T57" fmla="*/ 13 h 84"/>
                  <a:gd name="T58" fmla="*/ 65 w 84"/>
                  <a:gd name="T59" fmla="*/ 9 h 84"/>
                  <a:gd name="T60" fmla="*/ 58 w 84"/>
                  <a:gd name="T61" fmla="*/ 4 h 84"/>
                  <a:gd name="T62" fmla="*/ 49 w 84"/>
                  <a:gd name="T63" fmla="*/ 2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0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49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08" name="Shape 4321"/>
              <p:cNvSpPr>
                <a:spLocks noChangeAspect="1"/>
              </p:cNvSpPr>
              <p:nvPr/>
            </p:nvSpPr>
            <p:spPr bwMode="auto">
              <a:xfrm>
                <a:off x="1648" y="2071"/>
                <a:ext cx="87" cy="80"/>
              </a:xfrm>
              <a:custGeom>
                <a:avLst/>
                <a:gdLst>
                  <a:gd name="T0" fmla="*/ 43 w 87"/>
                  <a:gd name="T1" fmla="*/ 0 h 80"/>
                  <a:gd name="T2" fmla="*/ 35 w 87"/>
                  <a:gd name="T3" fmla="*/ 0 h 80"/>
                  <a:gd name="T4" fmla="*/ 26 w 87"/>
                  <a:gd name="T5" fmla="*/ 3 h 80"/>
                  <a:gd name="T6" fmla="*/ 20 w 87"/>
                  <a:gd name="T7" fmla="*/ 7 h 80"/>
                  <a:gd name="T8" fmla="*/ 13 w 87"/>
                  <a:gd name="T9" fmla="*/ 11 h 80"/>
                  <a:gd name="T10" fmla="*/ 9 w 87"/>
                  <a:gd name="T11" fmla="*/ 18 h 80"/>
                  <a:gd name="T12" fmla="*/ 5 w 87"/>
                  <a:gd name="T13" fmla="*/ 24 h 80"/>
                  <a:gd name="T14" fmla="*/ 2 w 87"/>
                  <a:gd name="T15" fmla="*/ 33 h 80"/>
                  <a:gd name="T16" fmla="*/ 0 w 87"/>
                  <a:gd name="T17" fmla="*/ 41 h 80"/>
                  <a:gd name="T18" fmla="*/ 2 w 87"/>
                  <a:gd name="T19" fmla="*/ 48 h 80"/>
                  <a:gd name="T20" fmla="*/ 5 w 87"/>
                  <a:gd name="T21" fmla="*/ 57 h 80"/>
                  <a:gd name="T22" fmla="*/ 9 w 87"/>
                  <a:gd name="T23" fmla="*/ 63 h 80"/>
                  <a:gd name="T24" fmla="*/ 13 w 87"/>
                  <a:gd name="T25" fmla="*/ 70 h 80"/>
                  <a:gd name="T26" fmla="*/ 20 w 87"/>
                  <a:gd name="T27" fmla="*/ 74 h 80"/>
                  <a:gd name="T28" fmla="*/ 26 w 87"/>
                  <a:gd name="T29" fmla="*/ 78 h 80"/>
                  <a:gd name="T30" fmla="*/ 35 w 87"/>
                  <a:gd name="T31" fmla="*/ 80 h 80"/>
                  <a:gd name="T32" fmla="*/ 43 w 87"/>
                  <a:gd name="T33" fmla="*/ 80 h 80"/>
                  <a:gd name="T34" fmla="*/ 52 w 87"/>
                  <a:gd name="T35" fmla="*/ 80 h 80"/>
                  <a:gd name="T36" fmla="*/ 61 w 87"/>
                  <a:gd name="T37" fmla="*/ 78 h 80"/>
                  <a:gd name="T38" fmla="*/ 67 w 87"/>
                  <a:gd name="T39" fmla="*/ 74 h 80"/>
                  <a:gd name="T40" fmla="*/ 74 w 87"/>
                  <a:gd name="T41" fmla="*/ 70 h 80"/>
                  <a:gd name="T42" fmla="*/ 80 w 87"/>
                  <a:gd name="T43" fmla="*/ 63 h 80"/>
                  <a:gd name="T44" fmla="*/ 82 w 87"/>
                  <a:gd name="T45" fmla="*/ 57 h 80"/>
                  <a:gd name="T46" fmla="*/ 85 w 87"/>
                  <a:gd name="T47" fmla="*/ 48 h 80"/>
                  <a:gd name="T48" fmla="*/ 87 w 87"/>
                  <a:gd name="T49" fmla="*/ 41 h 80"/>
                  <a:gd name="T50" fmla="*/ 85 w 87"/>
                  <a:gd name="T51" fmla="*/ 33 h 80"/>
                  <a:gd name="T52" fmla="*/ 82 w 87"/>
                  <a:gd name="T53" fmla="*/ 24 h 80"/>
                  <a:gd name="T54" fmla="*/ 80 w 87"/>
                  <a:gd name="T55" fmla="*/ 18 h 80"/>
                  <a:gd name="T56" fmla="*/ 74 w 87"/>
                  <a:gd name="T57" fmla="*/ 11 h 80"/>
                  <a:gd name="T58" fmla="*/ 67 w 87"/>
                  <a:gd name="T59" fmla="*/ 7 h 80"/>
                  <a:gd name="T60" fmla="*/ 61 w 87"/>
                  <a:gd name="T61" fmla="*/ 3 h 80"/>
                  <a:gd name="T62" fmla="*/ 52 w 87"/>
                  <a:gd name="T63" fmla="*/ 0 h 80"/>
                  <a:gd name="T64" fmla="*/ 43 w 87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0"/>
                  <a:gd name="T101" fmla="*/ 87 w 87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8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48"/>
                    </a:lnTo>
                    <a:lnTo>
                      <a:pt x="5" y="57"/>
                    </a:lnTo>
                    <a:lnTo>
                      <a:pt x="9" y="63"/>
                    </a:lnTo>
                    <a:lnTo>
                      <a:pt x="13" y="70"/>
                    </a:lnTo>
                    <a:lnTo>
                      <a:pt x="20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2" y="80"/>
                    </a:lnTo>
                    <a:lnTo>
                      <a:pt x="61" y="78"/>
                    </a:lnTo>
                    <a:lnTo>
                      <a:pt x="67" y="74"/>
                    </a:lnTo>
                    <a:lnTo>
                      <a:pt x="74" y="70"/>
                    </a:lnTo>
                    <a:lnTo>
                      <a:pt x="80" y="63"/>
                    </a:lnTo>
                    <a:lnTo>
                      <a:pt x="82" y="57"/>
                    </a:lnTo>
                    <a:lnTo>
                      <a:pt x="85" y="48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80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09" name="Shape 4322"/>
              <p:cNvSpPr>
                <a:spLocks noChangeAspect="1"/>
              </p:cNvSpPr>
              <p:nvPr/>
            </p:nvSpPr>
            <p:spPr bwMode="auto">
              <a:xfrm>
                <a:off x="1648" y="2071"/>
                <a:ext cx="87" cy="80"/>
              </a:xfrm>
              <a:custGeom>
                <a:avLst/>
                <a:gdLst>
                  <a:gd name="T0" fmla="*/ 43 w 87"/>
                  <a:gd name="T1" fmla="*/ 0 h 80"/>
                  <a:gd name="T2" fmla="*/ 35 w 87"/>
                  <a:gd name="T3" fmla="*/ 0 h 80"/>
                  <a:gd name="T4" fmla="*/ 26 w 87"/>
                  <a:gd name="T5" fmla="*/ 3 h 80"/>
                  <a:gd name="T6" fmla="*/ 20 w 87"/>
                  <a:gd name="T7" fmla="*/ 7 h 80"/>
                  <a:gd name="T8" fmla="*/ 13 w 87"/>
                  <a:gd name="T9" fmla="*/ 11 h 80"/>
                  <a:gd name="T10" fmla="*/ 9 w 87"/>
                  <a:gd name="T11" fmla="*/ 18 h 80"/>
                  <a:gd name="T12" fmla="*/ 5 w 87"/>
                  <a:gd name="T13" fmla="*/ 24 h 80"/>
                  <a:gd name="T14" fmla="*/ 2 w 87"/>
                  <a:gd name="T15" fmla="*/ 33 h 80"/>
                  <a:gd name="T16" fmla="*/ 0 w 87"/>
                  <a:gd name="T17" fmla="*/ 41 h 80"/>
                  <a:gd name="T18" fmla="*/ 2 w 87"/>
                  <a:gd name="T19" fmla="*/ 48 h 80"/>
                  <a:gd name="T20" fmla="*/ 5 w 87"/>
                  <a:gd name="T21" fmla="*/ 57 h 80"/>
                  <a:gd name="T22" fmla="*/ 9 w 87"/>
                  <a:gd name="T23" fmla="*/ 63 h 80"/>
                  <a:gd name="T24" fmla="*/ 13 w 87"/>
                  <a:gd name="T25" fmla="*/ 70 h 80"/>
                  <a:gd name="T26" fmla="*/ 20 w 87"/>
                  <a:gd name="T27" fmla="*/ 74 h 80"/>
                  <a:gd name="T28" fmla="*/ 26 w 87"/>
                  <a:gd name="T29" fmla="*/ 78 h 80"/>
                  <a:gd name="T30" fmla="*/ 35 w 87"/>
                  <a:gd name="T31" fmla="*/ 80 h 80"/>
                  <a:gd name="T32" fmla="*/ 43 w 87"/>
                  <a:gd name="T33" fmla="*/ 80 h 80"/>
                  <a:gd name="T34" fmla="*/ 52 w 87"/>
                  <a:gd name="T35" fmla="*/ 80 h 80"/>
                  <a:gd name="T36" fmla="*/ 61 w 87"/>
                  <a:gd name="T37" fmla="*/ 78 h 80"/>
                  <a:gd name="T38" fmla="*/ 67 w 87"/>
                  <a:gd name="T39" fmla="*/ 74 h 80"/>
                  <a:gd name="T40" fmla="*/ 74 w 87"/>
                  <a:gd name="T41" fmla="*/ 70 h 80"/>
                  <a:gd name="T42" fmla="*/ 80 w 87"/>
                  <a:gd name="T43" fmla="*/ 63 h 80"/>
                  <a:gd name="T44" fmla="*/ 82 w 87"/>
                  <a:gd name="T45" fmla="*/ 57 h 80"/>
                  <a:gd name="T46" fmla="*/ 85 w 87"/>
                  <a:gd name="T47" fmla="*/ 48 h 80"/>
                  <a:gd name="T48" fmla="*/ 87 w 87"/>
                  <a:gd name="T49" fmla="*/ 41 h 80"/>
                  <a:gd name="T50" fmla="*/ 85 w 87"/>
                  <a:gd name="T51" fmla="*/ 33 h 80"/>
                  <a:gd name="T52" fmla="*/ 82 w 87"/>
                  <a:gd name="T53" fmla="*/ 24 h 80"/>
                  <a:gd name="T54" fmla="*/ 80 w 87"/>
                  <a:gd name="T55" fmla="*/ 18 h 80"/>
                  <a:gd name="T56" fmla="*/ 74 w 87"/>
                  <a:gd name="T57" fmla="*/ 11 h 80"/>
                  <a:gd name="T58" fmla="*/ 67 w 87"/>
                  <a:gd name="T59" fmla="*/ 7 h 80"/>
                  <a:gd name="T60" fmla="*/ 61 w 87"/>
                  <a:gd name="T61" fmla="*/ 3 h 80"/>
                  <a:gd name="T62" fmla="*/ 52 w 87"/>
                  <a:gd name="T63" fmla="*/ 0 h 80"/>
                  <a:gd name="T64" fmla="*/ 43 w 87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0"/>
                  <a:gd name="T101" fmla="*/ 87 w 87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8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48"/>
                    </a:lnTo>
                    <a:lnTo>
                      <a:pt x="5" y="57"/>
                    </a:lnTo>
                    <a:lnTo>
                      <a:pt x="9" y="63"/>
                    </a:lnTo>
                    <a:lnTo>
                      <a:pt x="13" y="70"/>
                    </a:lnTo>
                    <a:lnTo>
                      <a:pt x="20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2" y="80"/>
                    </a:lnTo>
                    <a:lnTo>
                      <a:pt x="61" y="78"/>
                    </a:lnTo>
                    <a:lnTo>
                      <a:pt x="67" y="74"/>
                    </a:lnTo>
                    <a:lnTo>
                      <a:pt x="74" y="70"/>
                    </a:lnTo>
                    <a:lnTo>
                      <a:pt x="80" y="63"/>
                    </a:lnTo>
                    <a:lnTo>
                      <a:pt x="82" y="57"/>
                    </a:lnTo>
                    <a:lnTo>
                      <a:pt x="85" y="48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80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10" name="Shape 4323"/>
              <p:cNvSpPr>
                <a:spLocks noChangeAspect="1"/>
              </p:cNvSpPr>
              <p:nvPr/>
            </p:nvSpPr>
            <p:spPr bwMode="auto">
              <a:xfrm>
                <a:off x="1834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11" name="Shape 4324"/>
              <p:cNvSpPr>
                <a:spLocks noChangeAspect="1"/>
              </p:cNvSpPr>
              <p:nvPr/>
            </p:nvSpPr>
            <p:spPr bwMode="auto">
              <a:xfrm>
                <a:off x="1834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12" name="Shape 4325"/>
              <p:cNvSpPr>
                <a:spLocks noChangeAspect="1"/>
              </p:cNvSpPr>
              <p:nvPr/>
            </p:nvSpPr>
            <p:spPr bwMode="auto">
              <a:xfrm>
                <a:off x="1912" y="2216"/>
                <a:ext cx="87" cy="82"/>
              </a:xfrm>
              <a:custGeom>
                <a:avLst/>
                <a:gdLst>
                  <a:gd name="T0" fmla="*/ 44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4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6 h 82"/>
                  <a:gd name="T22" fmla="*/ 9 w 87"/>
                  <a:gd name="T23" fmla="*/ 65 h 82"/>
                  <a:gd name="T24" fmla="*/ 13 w 87"/>
                  <a:gd name="T25" fmla="*/ 69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4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69 h 82"/>
                  <a:gd name="T42" fmla="*/ 78 w 87"/>
                  <a:gd name="T43" fmla="*/ 65 h 82"/>
                  <a:gd name="T44" fmla="*/ 83 w 87"/>
                  <a:gd name="T45" fmla="*/ 56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3 w 87"/>
                  <a:gd name="T53" fmla="*/ 24 h 82"/>
                  <a:gd name="T54" fmla="*/ 78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4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6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69"/>
                    </a:lnTo>
                    <a:lnTo>
                      <a:pt x="78" y="65"/>
                    </a:lnTo>
                    <a:lnTo>
                      <a:pt x="83" y="56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3" y="24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13" name="Shape 4326"/>
              <p:cNvSpPr>
                <a:spLocks noChangeAspect="1"/>
              </p:cNvSpPr>
              <p:nvPr/>
            </p:nvSpPr>
            <p:spPr bwMode="auto">
              <a:xfrm>
                <a:off x="1912" y="2216"/>
                <a:ext cx="87" cy="82"/>
              </a:xfrm>
              <a:custGeom>
                <a:avLst/>
                <a:gdLst>
                  <a:gd name="T0" fmla="*/ 44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4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6 h 82"/>
                  <a:gd name="T22" fmla="*/ 9 w 87"/>
                  <a:gd name="T23" fmla="*/ 65 h 82"/>
                  <a:gd name="T24" fmla="*/ 13 w 87"/>
                  <a:gd name="T25" fmla="*/ 69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4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69 h 82"/>
                  <a:gd name="T42" fmla="*/ 78 w 87"/>
                  <a:gd name="T43" fmla="*/ 65 h 82"/>
                  <a:gd name="T44" fmla="*/ 83 w 87"/>
                  <a:gd name="T45" fmla="*/ 56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3 w 87"/>
                  <a:gd name="T53" fmla="*/ 24 h 82"/>
                  <a:gd name="T54" fmla="*/ 78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4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6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69"/>
                    </a:lnTo>
                    <a:lnTo>
                      <a:pt x="78" y="65"/>
                    </a:lnTo>
                    <a:lnTo>
                      <a:pt x="83" y="56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3" y="24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14" name="Shape 4327"/>
              <p:cNvSpPr>
                <a:spLocks noChangeAspect="1"/>
              </p:cNvSpPr>
              <p:nvPr/>
            </p:nvSpPr>
            <p:spPr bwMode="auto">
              <a:xfrm>
                <a:off x="1979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15" name="Shape 4328"/>
              <p:cNvSpPr>
                <a:spLocks noChangeAspect="1"/>
              </p:cNvSpPr>
              <p:nvPr/>
            </p:nvSpPr>
            <p:spPr bwMode="auto">
              <a:xfrm>
                <a:off x="1979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16" name="Shape 4329"/>
              <p:cNvSpPr>
                <a:spLocks noChangeAspect="1"/>
              </p:cNvSpPr>
              <p:nvPr/>
            </p:nvSpPr>
            <p:spPr bwMode="auto">
              <a:xfrm>
                <a:off x="1637" y="2329"/>
                <a:ext cx="85" cy="84"/>
              </a:xfrm>
              <a:custGeom>
                <a:avLst/>
                <a:gdLst>
                  <a:gd name="T0" fmla="*/ 41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20 w 85"/>
                  <a:gd name="T7" fmla="*/ 6 h 84"/>
                  <a:gd name="T8" fmla="*/ 13 w 85"/>
                  <a:gd name="T9" fmla="*/ 10 h 84"/>
                  <a:gd name="T10" fmla="*/ 7 w 85"/>
                  <a:gd name="T11" fmla="*/ 17 h 84"/>
                  <a:gd name="T12" fmla="*/ 5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5 w 85"/>
                  <a:gd name="T21" fmla="*/ 58 h 84"/>
                  <a:gd name="T22" fmla="*/ 7 w 85"/>
                  <a:gd name="T23" fmla="*/ 64 h 84"/>
                  <a:gd name="T24" fmla="*/ 13 w 85"/>
                  <a:gd name="T25" fmla="*/ 71 h 84"/>
                  <a:gd name="T26" fmla="*/ 20 w 85"/>
                  <a:gd name="T27" fmla="*/ 77 h 84"/>
                  <a:gd name="T28" fmla="*/ 26 w 85"/>
                  <a:gd name="T29" fmla="*/ 82 h 84"/>
                  <a:gd name="T30" fmla="*/ 33 w 85"/>
                  <a:gd name="T31" fmla="*/ 84 h 84"/>
                  <a:gd name="T32" fmla="*/ 41 w 85"/>
                  <a:gd name="T33" fmla="*/ 84 h 84"/>
                  <a:gd name="T34" fmla="*/ 50 w 85"/>
                  <a:gd name="T35" fmla="*/ 84 h 84"/>
                  <a:gd name="T36" fmla="*/ 59 w 85"/>
                  <a:gd name="T37" fmla="*/ 82 h 84"/>
                  <a:gd name="T38" fmla="*/ 65 w 85"/>
                  <a:gd name="T39" fmla="*/ 77 h 84"/>
                  <a:gd name="T40" fmla="*/ 72 w 85"/>
                  <a:gd name="T41" fmla="*/ 71 h 84"/>
                  <a:gd name="T42" fmla="*/ 76 w 85"/>
                  <a:gd name="T43" fmla="*/ 64 h 84"/>
                  <a:gd name="T44" fmla="*/ 80 w 85"/>
                  <a:gd name="T45" fmla="*/ 58 h 84"/>
                  <a:gd name="T46" fmla="*/ 83 w 85"/>
                  <a:gd name="T47" fmla="*/ 49 h 84"/>
                  <a:gd name="T48" fmla="*/ 85 w 85"/>
                  <a:gd name="T49" fmla="*/ 41 h 84"/>
                  <a:gd name="T50" fmla="*/ 83 w 85"/>
                  <a:gd name="T51" fmla="*/ 32 h 84"/>
                  <a:gd name="T52" fmla="*/ 80 w 85"/>
                  <a:gd name="T53" fmla="*/ 26 h 84"/>
                  <a:gd name="T54" fmla="*/ 76 w 85"/>
                  <a:gd name="T55" fmla="*/ 17 h 84"/>
                  <a:gd name="T56" fmla="*/ 72 w 85"/>
                  <a:gd name="T57" fmla="*/ 10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1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17" name="Shape 4330"/>
              <p:cNvSpPr>
                <a:spLocks noChangeAspect="1"/>
              </p:cNvSpPr>
              <p:nvPr/>
            </p:nvSpPr>
            <p:spPr bwMode="auto">
              <a:xfrm>
                <a:off x="1637" y="2329"/>
                <a:ext cx="85" cy="84"/>
              </a:xfrm>
              <a:custGeom>
                <a:avLst/>
                <a:gdLst>
                  <a:gd name="T0" fmla="*/ 41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20 w 85"/>
                  <a:gd name="T7" fmla="*/ 6 h 84"/>
                  <a:gd name="T8" fmla="*/ 13 w 85"/>
                  <a:gd name="T9" fmla="*/ 10 h 84"/>
                  <a:gd name="T10" fmla="*/ 7 w 85"/>
                  <a:gd name="T11" fmla="*/ 17 h 84"/>
                  <a:gd name="T12" fmla="*/ 5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5 w 85"/>
                  <a:gd name="T21" fmla="*/ 58 h 84"/>
                  <a:gd name="T22" fmla="*/ 7 w 85"/>
                  <a:gd name="T23" fmla="*/ 64 h 84"/>
                  <a:gd name="T24" fmla="*/ 13 w 85"/>
                  <a:gd name="T25" fmla="*/ 71 h 84"/>
                  <a:gd name="T26" fmla="*/ 20 w 85"/>
                  <a:gd name="T27" fmla="*/ 77 h 84"/>
                  <a:gd name="T28" fmla="*/ 26 w 85"/>
                  <a:gd name="T29" fmla="*/ 82 h 84"/>
                  <a:gd name="T30" fmla="*/ 33 w 85"/>
                  <a:gd name="T31" fmla="*/ 84 h 84"/>
                  <a:gd name="T32" fmla="*/ 41 w 85"/>
                  <a:gd name="T33" fmla="*/ 84 h 84"/>
                  <a:gd name="T34" fmla="*/ 50 w 85"/>
                  <a:gd name="T35" fmla="*/ 84 h 84"/>
                  <a:gd name="T36" fmla="*/ 59 w 85"/>
                  <a:gd name="T37" fmla="*/ 82 h 84"/>
                  <a:gd name="T38" fmla="*/ 65 w 85"/>
                  <a:gd name="T39" fmla="*/ 77 h 84"/>
                  <a:gd name="T40" fmla="*/ 72 w 85"/>
                  <a:gd name="T41" fmla="*/ 71 h 84"/>
                  <a:gd name="T42" fmla="*/ 76 w 85"/>
                  <a:gd name="T43" fmla="*/ 64 h 84"/>
                  <a:gd name="T44" fmla="*/ 80 w 85"/>
                  <a:gd name="T45" fmla="*/ 58 h 84"/>
                  <a:gd name="T46" fmla="*/ 83 w 85"/>
                  <a:gd name="T47" fmla="*/ 49 h 84"/>
                  <a:gd name="T48" fmla="*/ 85 w 85"/>
                  <a:gd name="T49" fmla="*/ 41 h 84"/>
                  <a:gd name="T50" fmla="*/ 83 w 85"/>
                  <a:gd name="T51" fmla="*/ 32 h 84"/>
                  <a:gd name="T52" fmla="*/ 80 w 85"/>
                  <a:gd name="T53" fmla="*/ 26 h 84"/>
                  <a:gd name="T54" fmla="*/ 76 w 85"/>
                  <a:gd name="T55" fmla="*/ 17 h 84"/>
                  <a:gd name="T56" fmla="*/ 72 w 85"/>
                  <a:gd name="T57" fmla="*/ 10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1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18" name="Shape 4331"/>
              <p:cNvSpPr>
                <a:spLocks noChangeAspect="1"/>
              </p:cNvSpPr>
              <p:nvPr/>
            </p:nvSpPr>
            <p:spPr bwMode="auto">
              <a:xfrm>
                <a:off x="1845" y="2329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0 h 84"/>
                  <a:gd name="T10" fmla="*/ 7 w 87"/>
                  <a:gd name="T11" fmla="*/ 17 h 84"/>
                  <a:gd name="T12" fmla="*/ 2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2 w 87"/>
                  <a:gd name="T21" fmla="*/ 58 h 84"/>
                  <a:gd name="T22" fmla="*/ 7 w 87"/>
                  <a:gd name="T23" fmla="*/ 64 h 84"/>
                  <a:gd name="T24" fmla="*/ 13 w 87"/>
                  <a:gd name="T25" fmla="*/ 71 h 84"/>
                  <a:gd name="T26" fmla="*/ 20 w 87"/>
                  <a:gd name="T27" fmla="*/ 77 h 84"/>
                  <a:gd name="T28" fmla="*/ 26 w 87"/>
                  <a:gd name="T29" fmla="*/ 82 h 84"/>
                  <a:gd name="T30" fmla="*/ 35 w 87"/>
                  <a:gd name="T31" fmla="*/ 84 h 84"/>
                  <a:gd name="T32" fmla="*/ 43 w 87"/>
                  <a:gd name="T33" fmla="*/ 84 h 84"/>
                  <a:gd name="T34" fmla="*/ 52 w 87"/>
                  <a:gd name="T35" fmla="*/ 84 h 84"/>
                  <a:gd name="T36" fmla="*/ 59 w 87"/>
                  <a:gd name="T37" fmla="*/ 82 h 84"/>
                  <a:gd name="T38" fmla="*/ 67 w 87"/>
                  <a:gd name="T39" fmla="*/ 77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5 w 87"/>
                  <a:gd name="T47" fmla="*/ 49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0 h 84"/>
                  <a:gd name="T58" fmla="*/ 67 w 87"/>
                  <a:gd name="T59" fmla="*/ 6 h 84"/>
                  <a:gd name="T60" fmla="*/ 59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9" y="82"/>
                    </a:lnTo>
                    <a:lnTo>
                      <a:pt x="67" y="77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0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19" name="Shape 4332"/>
              <p:cNvSpPr>
                <a:spLocks noChangeAspect="1"/>
              </p:cNvSpPr>
              <p:nvPr/>
            </p:nvSpPr>
            <p:spPr bwMode="auto">
              <a:xfrm>
                <a:off x="1845" y="2329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0 h 84"/>
                  <a:gd name="T10" fmla="*/ 7 w 87"/>
                  <a:gd name="T11" fmla="*/ 17 h 84"/>
                  <a:gd name="T12" fmla="*/ 2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2 w 87"/>
                  <a:gd name="T21" fmla="*/ 58 h 84"/>
                  <a:gd name="T22" fmla="*/ 7 w 87"/>
                  <a:gd name="T23" fmla="*/ 64 h 84"/>
                  <a:gd name="T24" fmla="*/ 13 w 87"/>
                  <a:gd name="T25" fmla="*/ 71 h 84"/>
                  <a:gd name="T26" fmla="*/ 20 w 87"/>
                  <a:gd name="T27" fmla="*/ 77 h 84"/>
                  <a:gd name="T28" fmla="*/ 26 w 87"/>
                  <a:gd name="T29" fmla="*/ 82 h 84"/>
                  <a:gd name="T30" fmla="*/ 35 w 87"/>
                  <a:gd name="T31" fmla="*/ 84 h 84"/>
                  <a:gd name="T32" fmla="*/ 43 w 87"/>
                  <a:gd name="T33" fmla="*/ 84 h 84"/>
                  <a:gd name="T34" fmla="*/ 52 w 87"/>
                  <a:gd name="T35" fmla="*/ 84 h 84"/>
                  <a:gd name="T36" fmla="*/ 59 w 87"/>
                  <a:gd name="T37" fmla="*/ 82 h 84"/>
                  <a:gd name="T38" fmla="*/ 67 w 87"/>
                  <a:gd name="T39" fmla="*/ 77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5 w 87"/>
                  <a:gd name="T47" fmla="*/ 49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0 h 84"/>
                  <a:gd name="T58" fmla="*/ 67 w 87"/>
                  <a:gd name="T59" fmla="*/ 6 h 84"/>
                  <a:gd name="T60" fmla="*/ 59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9" y="82"/>
                    </a:lnTo>
                    <a:lnTo>
                      <a:pt x="67" y="77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0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20" name="Shape 4333"/>
              <p:cNvSpPr>
                <a:spLocks noChangeAspect="1"/>
              </p:cNvSpPr>
              <p:nvPr/>
            </p:nvSpPr>
            <p:spPr bwMode="auto">
              <a:xfrm>
                <a:off x="2029" y="213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4 h 84"/>
                  <a:gd name="T6" fmla="*/ 20 w 87"/>
                  <a:gd name="T7" fmla="*/ 7 h 84"/>
                  <a:gd name="T8" fmla="*/ 13 w 87"/>
                  <a:gd name="T9" fmla="*/ 13 h 84"/>
                  <a:gd name="T10" fmla="*/ 9 w 87"/>
                  <a:gd name="T11" fmla="*/ 20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6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6 h 84"/>
                  <a:gd name="T40" fmla="*/ 74 w 87"/>
                  <a:gd name="T41" fmla="*/ 71 h 84"/>
                  <a:gd name="T42" fmla="*/ 80 w 87"/>
                  <a:gd name="T43" fmla="*/ 65 h 84"/>
                  <a:gd name="T44" fmla="*/ 82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80 w 87"/>
                  <a:gd name="T55" fmla="*/ 20 h 84"/>
                  <a:gd name="T56" fmla="*/ 74 w 87"/>
                  <a:gd name="T57" fmla="*/ 13 h 84"/>
                  <a:gd name="T58" fmla="*/ 67 w 87"/>
                  <a:gd name="T59" fmla="*/ 7 h 84"/>
                  <a:gd name="T60" fmla="*/ 61 w 87"/>
                  <a:gd name="T61" fmla="*/ 4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80" y="20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21" name="Shape 4334"/>
              <p:cNvSpPr>
                <a:spLocks noChangeAspect="1"/>
              </p:cNvSpPr>
              <p:nvPr/>
            </p:nvSpPr>
            <p:spPr bwMode="auto">
              <a:xfrm>
                <a:off x="2029" y="213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4 h 84"/>
                  <a:gd name="T6" fmla="*/ 20 w 87"/>
                  <a:gd name="T7" fmla="*/ 7 h 84"/>
                  <a:gd name="T8" fmla="*/ 13 w 87"/>
                  <a:gd name="T9" fmla="*/ 13 h 84"/>
                  <a:gd name="T10" fmla="*/ 9 w 87"/>
                  <a:gd name="T11" fmla="*/ 20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6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6 h 84"/>
                  <a:gd name="T40" fmla="*/ 74 w 87"/>
                  <a:gd name="T41" fmla="*/ 71 h 84"/>
                  <a:gd name="T42" fmla="*/ 80 w 87"/>
                  <a:gd name="T43" fmla="*/ 65 h 84"/>
                  <a:gd name="T44" fmla="*/ 82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80 w 87"/>
                  <a:gd name="T55" fmla="*/ 20 h 84"/>
                  <a:gd name="T56" fmla="*/ 74 w 87"/>
                  <a:gd name="T57" fmla="*/ 13 h 84"/>
                  <a:gd name="T58" fmla="*/ 67 w 87"/>
                  <a:gd name="T59" fmla="*/ 7 h 84"/>
                  <a:gd name="T60" fmla="*/ 61 w 87"/>
                  <a:gd name="T61" fmla="*/ 4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80" y="20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22" name="Shape 4335"/>
              <p:cNvSpPr>
                <a:spLocks noChangeAspect="1"/>
              </p:cNvSpPr>
              <p:nvPr/>
            </p:nvSpPr>
            <p:spPr bwMode="auto">
              <a:xfrm>
                <a:off x="2044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23" name="Shape 4336"/>
              <p:cNvSpPr>
                <a:spLocks noChangeAspect="1"/>
              </p:cNvSpPr>
              <p:nvPr/>
            </p:nvSpPr>
            <p:spPr bwMode="auto">
              <a:xfrm>
                <a:off x="2044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24" name="Shape 4337"/>
              <p:cNvSpPr>
                <a:spLocks noChangeAspect="1"/>
              </p:cNvSpPr>
              <p:nvPr/>
            </p:nvSpPr>
            <p:spPr bwMode="auto">
              <a:xfrm>
                <a:off x="2629" y="2156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5 w 84"/>
                  <a:gd name="T3" fmla="*/ 2 h 84"/>
                  <a:gd name="T4" fmla="*/ 26 w 84"/>
                  <a:gd name="T5" fmla="*/ 4 h 84"/>
                  <a:gd name="T6" fmla="*/ 19 w 84"/>
                  <a:gd name="T7" fmla="*/ 8 h 84"/>
                  <a:gd name="T8" fmla="*/ 13 w 84"/>
                  <a:gd name="T9" fmla="*/ 13 h 84"/>
                  <a:gd name="T10" fmla="*/ 9 w 84"/>
                  <a:gd name="T11" fmla="*/ 19 h 84"/>
                  <a:gd name="T12" fmla="*/ 4 w 84"/>
                  <a:gd name="T13" fmla="*/ 26 h 84"/>
                  <a:gd name="T14" fmla="*/ 2 w 84"/>
                  <a:gd name="T15" fmla="*/ 34 h 84"/>
                  <a:gd name="T16" fmla="*/ 0 w 84"/>
                  <a:gd name="T17" fmla="*/ 43 h 84"/>
                  <a:gd name="T18" fmla="*/ 2 w 84"/>
                  <a:gd name="T19" fmla="*/ 52 h 84"/>
                  <a:gd name="T20" fmla="*/ 4 w 84"/>
                  <a:gd name="T21" fmla="*/ 58 h 84"/>
                  <a:gd name="T22" fmla="*/ 9 w 84"/>
                  <a:gd name="T23" fmla="*/ 67 h 84"/>
                  <a:gd name="T24" fmla="*/ 13 w 84"/>
                  <a:gd name="T25" fmla="*/ 71 h 84"/>
                  <a:gd name="T26" fmla="*/ 19 w 84"/>
                  <a:gd name="T27" fmla="*/ 77 h 84"/>
                  <a:gd name="T28" fmla="*/ 26 w 84"/>
                  <a:gd name="T29" fmla="*/ 82 h 84"/>
                  <a:gd name="T30" fmla="*/ 35 w 84"/>
                  <a:gd name="T31" fmla="*/ 84 h 84"/>
                  <a:gd name="T32" fmla="*/ 43 w 84"/>
                  <a:gd name="T33" fmla="*/ 84 h 84"/>
                  <a:gd name="T34" fmla="*/ 52 w 84"/>
                  <a:gd name="T35" fmla="*/ 84 h 84"/>
                  <a:gd name="T36" fmla="*/ 58 w 84"/>
                  <a:gd name="T37" fmla="*/ 82 h 84"/>
                  <a:gd name="T38" fmla="*/ 65 w 84"/>
                  <a:gd name="T39" fmla="*/ 77 h 84"/>
                  <a:gd name="T40" fmla="*/ 71 w 84"/>
                  <a:gd name="T41" fmla="*/ 71 h 84"/>
                  <a:gd name="T42" fmla="*/ 78 w 84"/>
                  <a:gd name="T43" fmla="*/ 67 h 84"/>
                  <a:gd name="T44" fmla="*/ 80 w 84"/>
                  <a:gd name="T45" fmla="*/ 58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4 h 84"/>
                  <a:gd name="T52" fmla="*/ 80 w 84"/>
                  <a:gd name="T53" fmla="*/ 26 h 84"/>
                  <a:gd name="T54" fmla="*/ 78 w 84"/>
                  <a:gd name="T55" fmla="*/ 19 h 84"/>
                  <a:gd name="T56" fmla="*/ 71 w 84"/>
                  <a:gd name="T57" fmla="*/ 13 h 84"/>
                  <a:gd name="T58" fmla="*/ 65 w 84"/>
                  <a:gd name="T59" fmla="*/ 8 h 84"/>
                  <a:gd name="T60" fmla="*/ 58 w 84"/>
                  <a:gd name="T61" fmla="*/ 4 h 84"/>
                  <a:gd name="T62" fmla="*/ 52 w 84"/>
                  <a:gd name="T63" fmla="*/ 2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8"/>
                    </a:lnTo>
                    <a:lnTo>
                      <a:pt x="9" y="67"/>
                    </a:lnTo>
                    <a:lnTo>
                      <a:pt x="13" y="71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5" y="77"/>
                    </a:lnTo>
                    <a:lnTo>
                      <a:pt x="71" y="71"/>
                    </a:lnTo>
                    <a:lnTo>
                      <a:pt x="78" y="67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25" name="Shape 4338"/>
              <p:cNvSpPr>
                <a:spLocks noChangeAspect="1"/>
              </p:cNvSpPr>
              <p:nvPr/>
            </p:nvSpPr>
            <p:spPr bwMode="auto">
              <a:xfrm>
                <a:off x="2629" y="2156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5 w 84"/>
                  <a:gd name="T3" fmla="*/ 2 h 84"/>
                  <a:gd name="T4" fmla="*/ 26 w 84"/>
                  <a:gd name="T5" fmla="*/ 4 h 84"/>
                  <a:gd name="T6" fmla="*/ 19 w 84"/>
                  <a:gd name="T7" fmla="*/ 8 h 84"/>
                  <a:gd name="T8" fmla="*/ 13 w 84"/>
                  <a:gd name="T9" fmla="*/ 13 h 84"/>
                  <a:gd name="T10" fmla="*/ 9 w 84"/>
                  <a:gd name="T11" fmla="*/ 19 h 84"/>
                  <a:gd name="T12" fmla="*/ 4 w 84"/>
                  <a:gd name="T13" fmla="*/ 26 h 84"/>
                  <a:gd name="T14" fmla="*/ 2 w 84"/>
                  <a:gd name="T15" fmla="*/ 34 h 84"/>
                  <a:gd name="T16" fmla="*/ 0 w 84"/>
                  <a:gd name="T17" fmla="*/ 43 h 84"/>
                  <a:gd name="T18" fmla="*/ 2 w 84"/>
                  <a:gd name="T19" fmla="*/ 52 h 84"/>
                  <a:gd name="T20" fmla="*/ 4 w 84"/>
                  <a:gd name="T21" fmla="*/ 58 h 84"/>
                  <a:gd name="T22" fmla="*/ 9 w 84"/>
                  <a:gd name="T23" fmla="*/ 67 h 84"/>
                  <a:gd name="T24" fmla="*/ 13 w 84"/>
                  <a:gd name="T25" fmla="*/ 71 h 84"/>
                  <a:gd name="T26" fmla="*/ 19 w 84"/>
                  <a:gd name="T27" fmla="*/ 77 h 84"/>
                  <a:gd name="T28" fmla="*/ 26 w 84"/>
                  <a:gd name="T29" fmla="*/ 82 h 84"/>
                  <a:gd name="T30" fmla="*/ 35 w 84"/>
                  <a:gd name="T31" fmla="*/ 84 h 84"/>
                  <a:gd name="T32" fmla="*/ 43 w 84"/>
                  <a:gd name="T33" fmla="*/ 84 h 84"/>
                  <a:gd name="T34" fmla="*/ 52 w 84"/>
                  <a:gd name="T35" fmla="*/ 84 h 84"/>
                  <a:gd name="T36" fmla="*/ 58 w 84"/>
                  <a:gd name="T37" fmla="*/ 82 h 84"/>
                  <a:gd name="T38" fmla="*/ 65 w 84"/>
                  <a:gd name="T39" fmla="*/ 77 h 84"/>
                  <a:gd name="T40" fmla="*/ 71 w 84"/>
                  <a:gd name="T41" fmla="*/ 71 h 84"/>
                  <a:gd name="T42" fmla="*/ 78 w 84"/>
                  <a:gd name="T43" fmla="*/ 67 h 84"/>
                  <a:gd name="T44" fmla="*/ 80 w 84"/>
                  <a:gd name="T45" fmla="*/ 58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4 h 84"/>
                  <a:gd name="T52" fmla="*/ 80 w 84"/>
                  <a:gd name="T53" fmla="*/ 26 h 84"/>
                  <a:gd name="T54" fmla="*/ 78 w 84"/>
                  <a:gd name="T55" fmla="*/ 19 h 84"/>
                  <a:gd name="T56" fmla="*/ 71 w 84"/>
                  <a:gd name="T57" fmla="*/ 13 h 84"/>
                  <a:gd name="T58" fmla="*/ 65 w 84"/>
                  <a:gd name="T59" fmla="*/ 8 h 84"/>
                  <a:gd name="T60" fmla="*/ 58 w 84"/>
                  <a:gd name="T61" fmla="*/ 4 h 84"/>
                  <a:gd name="T62" fmla="*/ 52 w 84"/>
                  <a:gd name="T63" fmla="*/ 2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8"/>
                    </a:lnTo>
                    <a:lnTo>
                      <a:pt x="9" y="67"/>
                    </a:lnTo>
                    <a:lnTo>
                      <a:pt x="13" y="71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5" y="77"/>
                    </a:lnTo>
                    <a:lnTo>
                      <a:pt x="71" y="71"/>
                    </a:lnTo>
                    <a:lnTo>
                      <a:pt x="78" y="67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26" name="Shape 4339"/>
              <p:cNvSpPr>
                <a:spLocks noChangeAspect="1"/>
              </p:cNvSpPr>
              <p:nvPr/>
            </p:nvSpPr>
            <p:spPr bwMode="auto">
              <a:xfrm>
                <a:off x="2506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27" name="Shape 4340"/>
              <p:cNvSpPr>
                <a:spLocks noChangeAspect="1"/>
              </p:cNvSpPr>
              <p:nvPr/>
            </p:nvSpPr>
            <p:spPr bwMode="auto">
              <a:xfrm>
                <a:off x="2506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28" name="Shape 4341"/>
              <p:cNvSpPr>
                <a:spLocks noChangeAspect="1"/>
              </p:cNvSpPr>
              <p:nvPr/>
            </p:nvSpPr>
            <p:spPr bwMode="auto">
              <a:xfrm>
                <a:off x="2629" y="2043"/>
                <a:ext cx="84" cy="85"/>
              </a:xfrm>
              <a:custGeom>
                <a:avLst/>
                <a:gdLst>
                  <a:gd name="T0" fmla="*/ 43 w 84"/>
                  <a:gd name="T1" fmla="*/ 0 h 85"/>
                  <a:gd name="T2" fmla="*/ 35 w 84"/>
                  <a:gd name="T3" fmla="*/ 2 h 85"/>
                  <a:gd name="T4" fmla="*/ 26 w 84"/>
                  <a:gd name="T5" fmla="*/ 5 h 85"/>
                  <a:gd name="T6" fmla="*/ 19 w 84"/>
                  <a:gd name="T7" fmla="*/ 9 h 85"/>
                  <a:gd name="T8" fmla="*/ 13 w 84"/>
                  <a:gd name="T9" fmla="*/ 13 h 85"/>
                  <a:gd name="T10" fmla="*/ 9 w 84"/>
                  <a:gd name="T11" fmla="*/ 20 h 85"/>
                  <a:gd name="T12" fmla="*/ 4 w 84"/>
                  <a:gd name="T13" fmla="*/ 26 h 85"/>
                  <a:gd name="T14" fmla="*/ 2 w 84"/>
                  <a:gd name="T15" fmla="*/ 35 h 85"/>
                  <a:gd name="T16" fmla="*/ 0 w 84"/>
                  <a:gd name="T17" fmla="*/ 43 h 85"/>
                  <a:gd name="T18" fmla="*/ 2 w 84"/>
                  <a:gd name="T19" fmla="*/ 52 h 85"/>
                  <a:gd name="T20" fmla="*/ 4 w 84"/>
                  <a:gd name="T21" fmla="*/ 59 h 85"/>
                  <a:gd name="T22" fmla="*/ 9 w 84"/>
                  <a:gd name="T23" fmla="*/ 65 h 85"/>
                  <a:gd name="T24" fmla="*/ 13 w 84"/>
                  <a:gd name="T25" fmla="*/ 72 h 85"/>
                  <a:gd name="T26" fmla="*/ 19 w 84"/>
                  <a:gd name="T27" fmla="*/ 78 h 85"/>
                  <a:gd name="T28" fmla="*/ 26 w 84"/>
                  <a:gd name="T29" fmla="*/ 80 h 85"/>
                  <a:gd name="T30" fmla="*/ 35 w 84"/>
                  <a:gd name="T31" fmla="*/ 85 h 85"/>
                  <a:gd name="T32" fmla="*/ 43 w 84"/>
                  <a:gd name="T33" fmla="*/ 85 h 85"/>
                  <a:gd name="T34" fmla="*/ 52 w 84"/>
                  <a:gd name="T35" fmla="*/ 85 h 85"/>
                  <a:gd name="T36" fmla="*/ 58 w 84"/>
                  <a:gd name="T37" fmla="*/ 80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0 w 84"/>
                  <a:gd name="T45" fmla="*/ 59 h 85"/>
                  <a:gd name="T46" fmla="*/ 84 w 84"/>
                  <a:gd name="T47" fmla="*/ 52 h 85"/>
                  <a:gd name="T48" fmla="*/ 84 w 84"/>
                  <a:gd name="T49" fmla="*/ 43 h 85"/>
                  <a:gd name="T50" fmla="*/ 84 w 84"/>
                  <a:gd name="T51" fmla="*/ 35 h 85"/>
                  <a:gd name="T52" fmla="*/ 80 w 84"/>
                  <a:gd name="T53" fmla="*/ 26 h 85"/>
                  <a:gd name="T54" fmla="*/ 78 w 84"/>
                  <a:gd name="T55" fmla="*/ 20 h 85"/>
                  <a:gd name="T56" fmla="*/ 71 w 84"/>
                  <a:gd name="T57" fmla="*/ 13 h 85"/>
                  <a:gd name="T58" fmla="*/ 65 w 84"/>
                  <a:gd name="T59" fmla="*/ 9 h 85"/>
                  <a:gd name="T60" fmla="*/ 58 w 84"/>
                  <a:gd name="T61" fmla="*/ 5 h 85"/>
                  <a:gd name="T62" fmla="*/ 52 w 84"/>
                  <a:gd name="T63" fmla="*/ 2 h 85"/>
                  <a:gd name="T64" fmla="*/ 43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0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29" name="Shape 4342"/>
              <p:cNvSpPr>
                <a:spLocks noChangeAspect="1"/>
              </p:cNvSpPr>
              <p:nvPr/>
            </p:nvSpPr>
            <p:spPr bwMode="auto">
              <a:xfrm>
                <a:off x="2629" y="2043"/>
                <a:ext cx="84" cy="85"/>
              </a:xfrm>
              <a:custGeom>
                <a:avLst/>
                <a:gdLst>
                  <a:gd name="T0" fmla="*/ 43 w 84"/>
                  <a:gd name="T1" fmla="*/ 0 h 85"/>
                  <a:gd name="T2" fmla="*/ 35 w 84"/>
                  <a:gd name="T3" fmla="*/ 2 h 85"/>
                  <a:gd name="T4" fmla="*/ 26 w 84"/>
                  <a:gd name="T5" fmla="*/ 5 h 85"/>
                  <a:gd name="T6" fmla="*/ 19 w 84"/>
                  <a:gd name="T7" fmla="*/ 9 h 85"/>
                  <a:gd name="T8" fmla="*/ 13 w 84"/>
                  <a:gd name="T9" fmla="*/ 13 h 85"/>
                  <a:gd name="T10" fmla="*/ 9 w 84"/>
                  <a:gd name="T11" fmla="*/ 20 h 85"/>
                  <a:gd name="T12" fmla="*/ 4 w 84"/>
                  <a:gd name="T13" fmla="*/ 26 h 85"/>
                  <a:gd name="T14" fmla="*/ 2 w 84"/>
                  <a:gd name="T15" fmla="*/ 35 h 85"/>
                  <a:gd name="T16" fmla="*/ 0 w 84"/>
                  <a:gd name="T17" fmla="*/ 43 h 85"/>
                  <a:gd name="T18" fmla="*/ 2 w 84"/>
                  <a:gd name="T19" fmla="*/ 52 h 85"/>
                  <a:gd name="T20" fmla="*/ 4 w 84"/>
                  <a:gd name="T21" fmla="*/ 59 h 85"/>
                  <a:gd name="T22" fmla="*/ 9 w 84"/>
                  <a:gd name="T23" fmla="*/ 65 h 85"/>
                  <a:gd name="T24" fmla="*/ 13 w 84"/>
                  <a:gd name="T25" fmla="*/ 72 h 85"/>
                  <a:gd name="T26" fmla="*/ 19 w 84"/>
                  <a:gd name="T27" fmla="*/ 78 h 85"/>
                  <a:gd name="T28" fmla="*/ 26 w 84"/>
                  <a:gd name="T29" fmla="*/ 80 h 85"/>
                  <a:gd name="T30" fmla="*/ 35 w 84"/>
                  <a:gd name="T31" fmla="*/ 85 h 85"/>
                  <a:gd name="T32" fmla="*/ 43 w 84"/>
                  <a:gd name="T33" fmla="*/ 85 h 85"/>
                  <a:gd name="T34" fmla="*/ 52 w 84"/>
                  <a:gd name="T35" fmla="*/ 85 h 85"/>
                  <a:gd name="T36" fmla="*/ 58 w 84"/>
                  <a:gd name="T37" fmla="*/ 80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0 w 84"/>
                  <a:gd name="T45" fmla="*/ 59 h 85"/>
                  <a:gd name="T46" fmla="*/ 84 w 84"/>
                  <a:gd name="T47" fmla="*/ 52 h 85"/>
                  <a:gd name="T48" fmla="*/ 84 w 84"/>
                  <a:gd name="T49" fmla="*/ 43 h 85"/>
                  <a:gd name="T50" fmla="*/ 84 w 84"/>
                  <a:gd name="T51" fmla="*/ 35 h 85"/>
                  <a:gd name="T52" fmla="*/ 80 w 84"/>
                  <a:gd name="T53" fmla="*/ 26 h 85"/>
                  <a:gd name="T54" fmla="*/ 78 w 84"/>
                  <a:gd name="T55" fmla="*/ 20 h 85"/>
                  <a:gd name="T56" fmla="*/ 71 w 84"/>
                  <a:gd name="T57" fmla="*/ 13 h 85"/>
                  <a:gd name="T58" fmla="*/ 65 w 84"/>
                  <a:gd name="T59" fmla="*/ 9 h 85"/>
                  <a:gd name="T60" fmla="*/ 58 w 84"/>
                  <a:gd name="T61" fmla="*/ 5 h 85"/>
                  <a:gd name="T62" fmla="*/ 52 w 84"/>
                  <a:gd name="T63" fmla="*/ 2 h 85"/>
                  <a:gd name="T64" fmla="*/ 43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0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30" name="Shape 4343"/>
              <p:cNvSpPr>
                <a:spLocks noChangeAspect="1"/>
              </p:cNvSpPr>
              <p:nvPr/>
            </p:nvSpPr>
            <p:spPr bwMode="auto">
              <a:xfrm>
                <a:off x="2445" y="1968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19 w 87"/>
                  <a:gd name="T7" fmla="*/ 6 h 84"/>
                  <a:gd name="T8" fmla="*/ 13 w 87"/>
                  <a:gd name="T9" fmla="*/ 13 h 84"/>
                  <a:gd name="T10" fmla="*/ 6 w 87"/>
                  <a:gd name="T11" fmla="*/ 17 h 84"/>
                  <a:gd name="T12" fmla="*/ 4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4 w 87"/>
                  <a:gd name="T21" fmla="*/ 58 h 84"/>
                  <a:gd name="T22" fmla="*/ 6 w 87"/>
                  <a:gd name="T23" fmla="*/ 64 h 84"/>
                  <a:gd name="T24" fmla="*/ 13 w 87"/>
                  <a:gd name="T25" fmla="*/ 71 h 84"/>
                  <a:gd name="T26" fmla="*/ 19 w 87"/>
                  <a:gd name="T27" fmla="*/ 75 h 84"/>
                  <a:gd name="T28" fmla="*/ 26 w 87"/>
                  <a:gd name="T29" fmla="*/ 80 h 84"/>
                  <a:gd name="T30" fmla="*/ 35 w 87"/>
                  <a:gd name="T31" fmla="*/ 82 h 84"/>
                  <a:gd name="T32" fmla="*/ 43 w 87"/>
                  <a:gd name="T33" fmla="*/ 84 h 84"/>
                  <a:gd name="T34" fmla="*/ 52 w 87"/>
                  <a:gd name="T35" fmla="*/ 82 h 84"/>
                  <a:gd name="T36" fmla="*/ 58 w 87"/>
                  <a:gd name="T37" fmla="*/ 80 h 84"/>
                  <a:gd name="T38" fmla="*/ 67 w 87"/>
                  <a:gd name="T39" fmla="*/ 75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4 w 87"/>
                  <a:gd name="T47" fmla="*/ 49 h 84"/>
                  <a:gd name="T48" fmla="*/ 87 w 87"/>
                  <a:gd name="T49" fmla="*/ 41 h 84"/>
                  <a:gd name="T50" fmla="*/ 84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3 h 84"/>
                  <a:gd name="T58" fmla="*/ 67 w 87"/>
                  <a:gd name="T59" fmla="*/ 6 h 84"/>
                  <a:gd name="T60" fmla="*/ 58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7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4" y="58"/>
                    </a:lnTo>
                    <a:lnTo>
                      <a:pt x="6" y="64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7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31" name="Shape 4344"/>
              <p:cNvSpPr>
                <a:spLocks noChangeAspect="1"/>
              </p:cNvSpPr>
              <p:nvPr/>
            </p:nvSpPr>
            <p:spPr bwMode="auto">
              <a:xfrm>
                <a:off x="2445" y="1968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19 w 87"/>
                  <a:gd name="T7" fmla="*/ 6 h 84"/>
                  <a:gd name="T8" fmla="*/ 13 w 87"/>
                  <a:gd name="T9" fmla="*/ 13 h 84"/>
                  <a:gd name="T10" fmla="*/ 6 w 87"/>
                  <a:gd name="T11" fmla="*/ 17 h 84"/>
                  <a:gd name="T12" fmla="*/ 4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4 w 87"/>
                  <a:gd name="T21" fmla="*/ 58 h 84"/>
                  <a:gd name="T22" fmla="*/ 6 w 87"/>
                  <a:gd name="T23" fmla="*/ 64 h 84"/>
                  <a:gd name="T24" fmla="*/ 13 w 87"/>
                  <a:gd name="T25" fmla="*/ 71 h 84"/>
                  <a:gd name="T26" fmla="*/ 19 w 87"/>
                  <a:gd name="T27" fmla="*/ 75 h 84"/>
                  <a:gd name="T28" fmla="*/ 26 w 87"/>
                  <a:gd name="T29" fmla="*/ 80 h 84"/>
                  <a:gd name="T30" fmla="*/ 35 w 87"/>
                  <a:gd name="T31" fmla="*/ 82 h 84"/>
                  <a:gd name="T32" fmla="*/ 43 w 87"/>
                  <a:gd name="T33" fmla="*/ 84 h 84"/>
                  <a:gd name="T34" fmla="*/ 52 w 87"/>
                  <a:gd name="T35" fmla="*/ 82 h 84"/>
                  <a:gd name="T36" fmla="*/ 58 w 87"/>
                  <a:gd name="T37" fmla="*/ 80 h 84"/>
                  <a:gd name="T38" fmla="*/ 67 w 87"/>
                  <a:gd name="T39" fmla="*/ 75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4 w 87"/>
                  <a:gd name="T47" fmla="*/ 49 h 84"/>
                  <a:gd name="T48" fmla="*/ 87 w 87"/>
                  <a:gd name="T49" fmla="*/ 41 h 84"/>
                  <a:gd name="T50" fmla="*/ 84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3 h 84"/>
                  <a:gd name="T58" fmla="*/ 67 w 87"/>
                  <a:gd name="T59" fmla="*/ 6 h 84"/>
                  <a:gd name="T60" fmla="*/ 58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7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4" y="58"/>
                    </a:lnTo>
                    <a:lnTo>
                      <a:pt x="6" y="64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7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32" name="Shape 4345"/>
              <p:cNvSpPr>
                <a:spLocks noChangeAspect="1"/>
              </p:cNvSpPr>
              <p:nvPr/>
            </p:nvSpPr>
            <p:spPr bwMode="auto">
              <a:xfrm>
                <a:off x="2553" y="1950"/>
                <a:ext cx="87" cy="85"/>
              </a:xfrm>
              <a:custGeom>
                <a:avLst/>
                <a:gdLst>
                  <a:gd name="T0" fmla="*/ 43 w 87"/>
                  <a:gd name="T1" fmla="*/ 0 h 85"/>
                  <a:gd name="T2" fmla="*/ 35 w 87"/>
                  <a:gd name="T3" fmla="*/ 0 h 85"/>
                  <a:gd name="T4" fmla="*/ 26 w 87"/>
                  <a:gd name="T5" fmla="*/ 2 h 85"/>
                  <a:gd name="T6" fmla="*/ 20 w 87"/>
                  <a:gd name="T7" fmla="*/ 7 h 85"/>
                  <a:gd name="T8" fmla="*/ 13 w 87"/>
                  <a:gd name="T9" fmla="*/ 11 h 85"/>
                  <a:gd name="T10" fmla="*/ 7 w 87"/>
                  <a:gd name="T11" fmla="*/ 18 h 85"/>
                  <a:gd name="T12" fmla="*/ 4 w 87"/>
                  <a:gd name="T13" fmla="*/ 26 h 85"/>
                  <a:gd name="T14" fmla="*/ 0 w 87"/>
                  <a:gd name="T15" fmla="*/ 33 h 85"/>
                  <a:gd name="T16" fmla="*/ 0 w 87"/>
                  <a:gd name="T17" fmla="*/ 41 h 85"/>
                  <a:gd name="T18" fmla="*/ 0 w 87"/>
                  <a:gd name="T19" fmla="*/ 50 h 85"/>
                  <a:gd name="T20" fmla="*/ 4 w 87"/>
                  <a:gd name="T21" fmla="*/ 59 h 85"/>
                  <a:gd name="T22" fmla="*/ 7 w 87"/>
                  <a:gd name="T23" fmla="*/ 65 h 85"/>
                  <a:gd name="T24" fmla="*/ 13 w 87"/>
                  <a:gd name="T25" fmla="*/ 72 h 85"/>
                  <a:gd name="T26" fmla="*/ 20 w 87"/>
                  <a:gd name="T27" fmla="*/ 78 h 85"/>
                  <a:gd name="T28" fmla="*/ 26 w 87"/>
                  <a:gd name="T29" fmla="*/ 82 h 85"/>
                  <a:gd name="T30" fmla="*/ 35 w 87"/>
                  <a:gd name="T31" fmla="*/ 85 h 85"/>
                  <a:gd name="T32" fmla="*/ 43 w 87"/>
                  <a:gd name="T33" fmla="*/ 85 h 85"/>
                  <a:gd name="T34" fmla="*/ 52 w 87"/>
                  <a:gd name="T35" fmla="*/ 85 h 85"/>
                  <a:gd name="T36" fmla="*/ 59 w 87"/>
                  <a:gd name="T37" fmla="*/ 82 h 85"/>
                  <a:gd name="T38" fmla="*/ 67 w 87"/>
                  <a:gd name="T39" fmla="*/ 78 h 85"/>
                  <a:gd name="T40" fmla="*/ 74 w 87"/>
                  <a:gd name="T41" fmla="*/ 72 h 85"/>
                  <a:gd name="T42" fmla="*/ 78 w 87"/>
                  <a:gd name="T43" fmla="*/ 65 h 85"/>
                  <a:gd name="T44" fmla="*/ 82 w 87"/>
                  <a:gd name="T45" fmla="*/ 59 h 85"/>
                  <a:gd name="T46" fmla="*/ 85 w 87"/>
                  <a:gd name="T47" fmla="*/ 50 h 85"/>
                  <a:gd name="T48" fmla="*/ 87 w 87"/>
                  <a:gd name="T49" fmla="*/ 41 h 85"/>
                  <a:gd name="T50" fmla="*/ 85 w 87"/>
                  <a:gd name="T51" fmla="*/ 33 h 85"/>
                  <a:gd name="T52" fmla="*/ 82 w 87"/>
                  <a:gd name="T53" fmla="*/ 26 h 85"/>
                  <a:gd name="T54" fmla="*/ 78 w 87"/>
                  <a:gd name="T55" fmla="*/ 18 h 85"/>
                  <a:gd name="T56" fmla="*/ 74 w 87"/>
                  <a:gd name="T57" fmla="*/ 11 h 85"/>
                  <a:gd name="T58" fmla="*/ 67 w 87"/>
                  <a:gd name="T59" fmla="*/ 7 h 85"/>
                  <a:gd name="T60" fmla="*/ 59 w 87"/>
                  <a:gd name="T61" fmla="*/ 2 h 85"/>
                  <a:gd name="T62" fmla="*/ 52 w 87"/>
                  <a:gd name="T63" fmla="*/ 0 h 85"/>
                  <a:gd name="T64" fmla="*/ 43 w 87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5"/>
                  <a:gd name="T101" fmla="*/ 87 w 87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5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4" y="59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8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7" y="78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33" name="Shape 4346"/>
              <p:cNvSpPr>
                <a:spLocks noChangeAspect="1"/>
              </p:cNvSpPr>
              <p:nvPr/>
            </p:nvSpPr>
            <p:spPr bwMode="auto">
              <a:xfrm>
                <a:off x="2553" y="1950"/>
                <a:ext cx="87" cy="85"/>
              </a:xfrm>
              <a:custGeom>
                <a:avLst/>
                <a:gdLst>
                  <a:gd name="T0" fmla="*/ 43 w 87"/>
                  <a:gd name="T1" fmla="*/ 0 h 85"/>
                  <a:gd name="T2" fmla="*/ 35 w 87"/>
                  <a:gd name="T3" fmla="*/ 0 h 85"/>
                  <a:gd name="T4" fmla="*/ 26 w 87"/>
                  <a:gd name="T5" fmla="*/ 2 h 85"/>
                  <a:gd name="T6" fmla="*/ 20 w 87"/>
                  <a:gd name="T7" fmla="*/ 7 h 85"/>
                  <a:gd name="T8" fmla="*/ 13 w 87"/>
                  <a:gd name="T9" fmla="*/ 11 h 85"/>
                  <a:gd name="T10" fmla="*/ 7 w 87"/>
                  <a:gd name="T11" fmla="*/ 18 h 85"/>
                  <a:gd name="T12" fmla="*/ 4 w 87"/>
                  <a:gd name="T13" fmla="*/ 26 h 85"/>
                  <a:gd name="T14" fmla="*/ 0 w 87"/>
                  <a:gd name="T15" fmla="*/ 33 h 85"/>
                  <a:gd name="T16" fmla="*/ 0 w 87"/>
                  <a:gd name="T17" fmla="*/ 41 h 85"/>
                  <a:gd name="T18" fmla="*/ 0 w 87"/>
                  <a:gd name="T19" fmla="*/ 50 h 85"/>
                  <a:gd name="T20" fmla="*/ 4 w 87"/>
                  <a:gd name="T21" fmla="*/ 59 h 85"/>
                  <a:gd name="T22" fmla="*/ 7 w 87"/>
                  <a:gd name="T23" fmla="*/ 65 h 85"/>
                  <a:gd name="T24" fmla="*/ 13 w 87"/>
                  <a:gd name="T25" fmla="*/ 72 h 85"/>
                  <a:gd name="T26" fmla="*/ 20 w 87"/>
                  <a:gd name="T27" fmla="*/ 78 h 85"/>
                  <a:gd name="T28" fmla="*/ 26 w 87"/>
                  <a:gd name="T29" fmla="*/ 82 h 85"/>
                  <a:gd name="T30" fmla="*/ 35 w 87"/>
                  <a:gd name="T31" fmla="*/ 85 h 85"/>
                  <a:gd name="T32" fmla="*/ 43 w 87"/>
                  <a:gd name="T33" fmla="*/ 85 h 85"/>
                  <a:gd name="T34" fmla="*/ 52 w 87"/>
                  <a:gd name="T35" fmla="*/ 85 h 85"/>
                  <a:gd name="T36" fmla="*/ 59 w 87"/>
                  <a:gd name="T37" fmla="*/ 82 h 85"/>
                  <a:gd name="T38" fmla="*/ 67 w 87"/>
                  <a:gd name="T39" fmla="*/ 78 h 85"/>
                  <a:gd name="T40" fmla="*/ 74 w 87"/>
                  <a:gd name="T41" fmla="*/ 72 h 85"/>
                  <a:gd name="T42" fmla="*/ 78 w 87"/>
                  <a:gd name="T43" fmla="*/ 65 h 85"/>
                  <a:gd name="T44" fmla="*/ 82 w 87"/>
                  <a:gd name="T45" fmla="*/ 59 h 85"/>
                  <a:gd name="T46" fmla="*/ 85 w 87"/>
                  <a:gd name="T47" fmla="*/ 50 h 85"/>
                  <a:gd name="T48" fmla="*/ 87 w 87"/>
                  <a:gd name="T49" fmla="*/ 41 h 85"/>
                  <a:gd name="T50" fmla="*/ 85 w 87"/>
                  <a:gd name="T51" fmla="*/ 33 h 85"/>
                  <a:gd name="T52" fmla="*/ 82 w 87"/>
                  <a:gd name="T53" fmla="*/ 26 h 85"/>
                  <a:gd name="T54" fmla="*/ 78 w 87"/>
                  <a:gd name="T55" fmla="*/ 18 h 85"/>
                  <a:gd name="T56" fmla="*/ 74 w 87"/>
                  <a:gd name="T57" fmla="*/ 11 h 85"/>
                  <a:gd name="T58" fmla="*/ 67 w 87"/>
                  <a:gd name="T59" fmla="*/ 7 h 85"/>
                  <a:gd name="T60" fmla="*/ 59 w 87"/>
                  <a:gd name="T61" fmla="*/ 2 h 85"/>
                  <a:gd name="T62" fmla="*/ 52 w 87"/>
                  <a:gd name="T63" fmla="*/ 0 h 85"/>
                  <a:gd name="T64" fmla="*/ 43 w 87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5"/>
                  <a:gd name="T101" fmla="*/ 87 w 87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5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4" y="59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8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7" y="78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34" name="Shape 4347"/>
              <p:cNvSpPr>
                <a:spLocks noChangeAspect="1"/>
              </p:cNvSpPr>
              <p:nvPr/>
            </p:nvSpPr>
            <p:spPr bwMode="auto">
              <a:xfrm>
                <a:off x="2625" y="2290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6 h 82"/>
                  <a:gd name="T8" fmla="*/ 13 w 86"/>
                  <a:gd name="T9" fmla="*/ 13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2 h 82"/>
                  <a:gd name="T16" fmla="*/ 0 w 86"/>
                  <a:gd name="T17" fmla="*/ 41 h 82"/>
                  <a:gd name="T18" fmla="*/ 2 w 86"/>
                  <a:gd name="T19" fmla="*/ 49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5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2 w 86"/>
                  <a:gd name="T35" fmla="*/ 82 h 82"/>
                  <a:gd name="T36" fmla="*/ 60 w 86"/>
                  <a:gd name="T37" fmla="*/ 80 h 82"/>
                  <a:gd name="T38" fmla="*/ 67 w 86"/>
                  <a:gd name="T39" fmla="*/ 75 h 82"/>
                  <a:gd name="T40" fmla="*/ 73 w 86"/>
                  <a:gd name="T41" fmla="*/ 71 h 82"/>
                  <a:gd name="T42" fmla="*/ 80 w 86"/>
                  <a:gd name="T43" fmla="*/ 65 h 82"/>
                  <a:gd name="T44" fmla="*/ 82 w 86"/>
                  <a:gd name="T45" fmla="*/ 58 h 82"/>
                  <a:gd name="T46" fmla="*/ 84 w 86"/>
                  <a:gd name="T47" fmla="*/ 49 h 82"/>
                  <a:gd name="T48" fmla="*/ 86 w 86"/>
                  <a:gd name="T49" fmla="*/ 41 h 82"/>
                  <a:gd name="T50" fmla="*/ 84 w 86"/>
                  <a:gd name="T51" fmla="*/ 32 h 82"/>
                  <a:gd name="T52" fmla="*/ 82 w 86"/>
                  <a:gd name="T53" fmla="*/ 26 h 82"/>
                  <a:gd name="T54" fmla="*/ 80 w 86"/>
                  <a:gd name="T55" fmla="*/ 17 h 82"/>
                  <a:gd name="T56" fmla="*/ 73 w 86"/>
                  <a:gd name="T57" fmla="*/ 13 h 82"/>
                  <a:gd name="T58" fmla="*/ 67 w 86"/>
                  <a:gd name="T59" fmla="*/ 6 h 82"/>
                  <a:gd name="T60" fmla="*/ 60 w 86"/>
                  <a:gd name="T61" fmla="*/ 2 h 82"/>
                  <a:gd name="T62" fmla="*/ 52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0" y="80"/>
                    </a:lnTo>
                    <a:lnTo>
                      <a:pt x="67" y="75"/>
                    </a:lnTo>
                    <a:lnTo>
                      <a:pt x="73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6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35" name="Shape 4348"/>
              <p:cNvSpPr>
                <a:spLocks noChangeAspect="1"/>
              </p:cNvSpPr>
              <p:nvPr/>
            </p:nvSpPr>
            <p:spPr bwMode="auto">
              <a:xfrm>
                <a:off x="2625" y="2290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6 h 82"/>
                  <a:gd name="T8" fmla="*/ 13 w 86"/>
                  <a:gd name="T9" fmla="*/ 13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2 h 82"/>
                  <a:gd name="T16" fmla="*/ 0 w 86"/>
                  <a:gd name="T17" fmla="*/ 41 h 82"/>
                  <a:gd name="T18" fmla="*/ 2 w 86"/>
                  <a:gd name="T19" fmla="*/ 49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5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2 w 86"/>
                  <a:gd name="T35" fmla="*/ 82 h 82"/>
                  <a:gd name="T36" fmla="*/ 60 w 86"/>
                  <a:gd name="T37" fmla="*/ 80 h 82"/>
                  <a:gd name="T38" fmla="*/ 67 w 86"/>
                  <a:gd name="T39" fmla="*/ 75 h 82"/>
                  <a:gd name="T40" fmla="*/ 73 w 86"/>
                  <a:gd name="T41" fmla="*/ 71 h 82"/>
                  <a:gd name="T42" fmla="*/ 80 w 86"/>
                  <a:gd name="T43" fmla="*/ 65 h 82"/>
                  <a:gd name="T44" fmla="*/ 82 w 86"/>
                  <a:gd name="T45" fmla="*/ 58 h 82"/>
                  <a:gd name="T46" fmla="*/ 84 w 86"/>
                  <a:gd name="T47" fmla="*/ 49 h 82"/>
                  <a:gd name="T48" fmla="*/ 86 w 86"/>
                  <a:gd name="T49" fmla="*/ 41 h 82"/>
                  <a:gd name="T50" fmla="*/ 84 w 86"/>
                  <a:gd name="T51" fmla="*/ 32 h 82"/>
                  <a:gd name="T52" fmla="*/ 82 w 86"/>
                  <a:gd name="T53" fmla="*/ 26 h 82"/>
                  <a:gd name="T54" fmla="*/ 80 w 86"/>
                  <a:gd name="T55" fmla="*/ 17 h 82"/>
                  <a:gd name="T56" fmla="*/ 73 w 86"/>
                  <a:gd name="T57" fmla="*/ 13 h 82"/>
                  <a:gd name="T58" fmla="*/ 67 w 86"/>
                  <a:gd name="T59" fmla="*/ 6 h 82"/>
                  <a:gd name="T60" fmla="*/ 60 w 86"/>
                  <a:gd name="T61" fmla="*/ 2 h 82"/>
                  <a:gd name="T62" fmla="*/ 52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0" y="80"/>
                    </a:lnTo>
                    <a:lnTo>
                      <a:pt x="67" y="75"/>
                    </a:lnTo>
                    <a:lnTo>
                      <a:pt x="73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6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36" name="Shape 4349"/>
              <p:cNvSpPr>
                <a:spLocks noChangeAspect="1"/>
              </p:cNvSpPr>
              <p:nvPr/>
            </p:nvSpPr>
            <p:spPr bwMode="auto">
              <a:xfrm>
                <a:off x="2744" y="2093"/>
                <a:ext cx="84" cy="86"/>
              </a:xfrm>
              <a:custGeom>
                <a:avLst/>
                <a:gdLst>
                  <a:gd name="T0" fmla="*/ 41 w 84"/>
                  <a:gd name="T1" fmla="*/ 0 h 86"/>
                  <a:gd name="T2" fmla="*/ 32 w 84"/>
                  <a:gd name="T3" fmla="*/ 2 h 86"/>
                  <a:gd name="T4" fmla="*/ 26 w 84"/>
                  <a:gd name="T5" fmla="*/ 4 h 86"/>
                  <a:gd name="T6" fmla="*/ 17 w 84"/>
                  <a:gd name="T7" fmla="*/ 9 h 86"/>
                  <a:gd name="T8" fmla="*/ 10 w 84"/>
                  <a:gd name="T9" fmla="*/ 13 h 86"/>
                  <a:gd name="T10" fmla="*/ 6 w 84"/>
                  <a:gd name="T11" fmla="*/ 19 h 86"/>
                  <a:gd name="T12" fmla="*/ 2 w 84"/>
                  <a:gd name="T13" fmla="*/ 26 h 86"/>
                  <a:gd name="T14" fmla="*/ 0 w 84"/>
                  <a:gd name="T15" fmla="*/ 35 h 86"/>
                  <a:gd name="T16" fmla="*/ 0 w 84"/>
                  <a:gd name="T17" fmla="*/ 43 h 86"/>
                  <a:gd name="T18" fmla="*/ 0 w 84"/>
                  <a:gd name="T19" fmla="*/ 52 h 86"/>
                  <a:gd name="T20" fmla="*/ 2 w 84"/>
                  <a:gd name="T21" fmla="*/ 61 h 86"/>
                  <a:gd name="T22" fmla="*/ 6 w 84"/>
                  <a:gd name="T23" fmla="*/ 67 h 86"/>
                  <a:gd name="T24" fmla="*/ 10 w 84"/>
                  <a:gd name="T25" fmla="*/ 73 h 86"/>
                  <a:gd name="T26" fmla="*/ 17 w 84"/>
                  <a:gd name="T27" fmla="*/ 80 h 86"/>
                  <a:gd name="T28" fmla="*/ 26 w 84"/>
                  <a:gd name="T29" fmla="*/ 82 h 86"/>
                  <a:gd name="T30" fmla="*/ 32 w 84"/>
                  <a:gd name="T31" fmla="*/ 84 h 86"/>
                  <a:gd name="T32" fmla="*/ 41 w 84"/>
                  <a:gd name="T33" fmla="*/ 86 h 86"/>
                  <a:gd name="T34" fmla="*/ 49 w 84"/>
                  <a:gd name="T35" fmla="*/ 84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1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5 h 86"/>
                  <a:gd name="T52" fmla="*/ 80 w 84"/>
                  <a:gd name="T53" fmla="*/ 26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9 h 86"/>
                  <a:gd name="T60" fmla="*/ 58 w 84"/>
                  <a:gd name="T61" fmla="*/ 4 h 86"/>
                  <a:gd name="T62" fmla="*/ 49 w 84"/>
                  <a:gd name="T63" fmla="*/ 2 h 86"/>
                  <a:gd name="T64" fmla="*/ 41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61"/>
                    </a:lnTo>
                    <a:lnTo>
                      <a:pt x="6" y="67"/>
                    </a:lnTo>
                    <a:lnTo>
                      <a:pt x="10" y="73"/>
                    </a:lnTo>
                    <a:lnTo>
                      <a:pt x="17" y="80"/>
                    </a:lnTo>
                    <a:lnTo>
                      <a:pt x="26" y="82"/>
                    </a:lnTo>
                    <a:lnTo>
                      <a:pt x="32" y="84"/>
                    </a:lnTo>
                    <a:lnTo>
                      <a:pt x="41" y="86"/>
                    </a:lnTo>
                    <a:lnTo>
                      <a:pt x="49" y="84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37" name="Shape 4350"/>
              <p:cNvSpPr>
                <a:spLocks noChangeAspect="1"/>
              </p:cNvSpPr>
              <p:nvPr/>
            </p:nvSpPr>
            <p:spPr bwMode="auto">
              <a:xfrm>
                <a:off x="2744" y="2093"/>
                <a:ext cx="84" cy="86"/>
              </a:xfrm>
              <a:custGeom>
                <a:avLst/>
                <a:gdLst>
                  <a:gd name="T0" fmla="*/ 41 w 84"/>
                  <a:gd name="T1" fmla="*/ 0 h 86"/>
                  <a:gd name="T2" fmla="*/ 32 w 84"/>
                  <a:gd name="T3" fmla="*/ 2 h 86"/>
                  <a:gd name="T4" fmla="*/ 26 w 84"/>
                  <a:gd name="T5" fmla="*/ 4 h 86"/>
                  <a:gd name="T6" fmla="*/ 17 w 84"/>
                  <a:gd name="T7" fmla="*/ 9 h 86"/>
                  <a:gd name="T8" fmla="*/ 10 w 84"/>
                  <a:gd name="T9" fmla="*/ 13 h 86"/>
                  <a:gd name="T10" fmla="*/ 6 w 84"/>
                  <a:gd name="T11" fmla="*/ 19 h 86"/>
                  <a:gd name="T12" fmla="*/ 2 w 84"/>
                  <a:gd name="T13" fmla="*/ 26 h 86"/>
                  <a:gd name="T14" fmla="*/ 0 w 84"/>
                  <a:gd name="T15" fmla="*/ 35 h 86"/>
                  <a:gd name="T16" fmla="*/ 0 w 84"/>
                  <a:gd name="T17" fmla="*/ 43 h 86"/>
                  <a:gd name="T18" fmla="*/ 0 w 84"/>
                  <a:gd name="T19" fmla="*/ 52 h 86"/>
                  <a:gd name="T20" fmla="*/ 2 w 84"/>
                  <a:gd name="T21" fmla="*/ 61 h 86"/>
                  <a:gd name="T22" fmla="*/ 6 w 84"/>
                  <a:gd name="T23" fmla="*/ 67 h 86"/>
                  <a:gd name="T24" fmla="*/ 10 w 84"/>
                  <a:gd name="T25" fmla="*/ 73 h 86"/>
                  <a:gd name="T26" fmla="*/ 17 w 84"/>
                  <a:gd name="T27" fmla="*/ 80 h 86"/>
                  <a:gd name="T28" fmla="*/ 26 w 84"/>
                  <a:gd name="T29" fmla="*/ 82 h 86"/>
                  <a:gd name="T30" fmla="*/ 32 w 84"/>
                  <a:gd name="T31" fmla="*/ 84 h 86"/>
                  <a:gd name="T32" fmla="*/ 41 w 84"/>
                  <a:gd name="T33" fmla="*/ 86 h 86"/>
                  <a:gd name="T34" fmla="*/ 49 w 84"/>
                  <a:gd name="T35" fmla="*/ 84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1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5 h 86"/>
                  <a:gd name="T52" fmla="*/ 80 w 84"/>
                  <a:gd name="T53" fmla="*/ 26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9 h 86"/>
                  <a:gd name="T60" fmla="*/ 58 w 84"/>
                  <a:gd name="T61" fmla="*/ 4 h 86"/>
                  <a:gd name="T62" fmla="*/ 49 w 84"/>
                  <a:gd name="T63" fmla="*/ 2 h 86"/>
                  <a:gd name="T64" fmla="*/ 41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61"/>
                    </a:lnTo>
                    <a:lnTo>
                      <a:pt x="6" y="67"/>
                    </a:lnTo>
                    <a:lnTo>
                      <a:pt x="10" y="73"/>
                    </a:lnTo>
                    <a:lnTo>
                      <a:pt x="17" y="80"/>
                    </a:lnTo>
                    <a:lnTo>
                      <a:pt x="26" y="82"/>
                    </a:lnTo>
                    <a:lnTo>
                      <a:pt x="32" y="84"/>
                    </a:lnTo>
                    <a:lnTo>
                      <a:pt x="41" y="86"/>
                    </a:lnTo>
                    <a:lnTo>
                      <a:pt x="49" y="84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38" name="Shape 4351"/>
              <p:cNvSpPr>
                <a:spLocks noChangeAspect="1"/>
              </p:cNvSpPr>
              <p:nvPr/>
            </p:nvSpPr>
            <p:spPr bwMode="auto">
              <a:xfrm>
                <a:off x="2514" y="2069"/>
                <a:ext cx="87" cy="82"/>
              </a:xfrm>
              <a:custGeom>
                <a:avLst/>
                <a:gdLst>
                  <a:gd name="T0" fmla="*/ 43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6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9 h 82"/>
                  <a:gd name="T22" fmla="*/ 9 w 87"/>
                  <a:gd name="T23" fmla="*/ 65 h 82"/>
                  <a:gd name="T24" fmla="*/ 13 w 87"/>
                  <a:gd name="T25" fmla="*/ 72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3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72 h 82"/>
                  <a:gd name="T42" fmla="*/ 80 w 87"/>
                  <a:gd name="T43" fmla="*/ 65 h 82"/>
                  <a:gd name="T44" fmla="*/ 82 w 87"/>
                  <a:gd name="T45" fmla="*/ 59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2 w 87"/>
                  <a:gd name="T53" fmla="*/ 26 h 82"/>
                  <a:gd name="T54" fmla="*/ 80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3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39" name="Shape 4352"/>
              <p:cNvSpPr>
                <a:spLocks noChangeAspect="1"/>
              </p:cNvSpPr>
              <p:nvPr/>
            </p:nvSpPr>
            <p:spPr bwMode="auto">
              <a:xfrm>
                <a:off x="2514" y="2069"/>
                <a:ext cx="87" cy="82"/>
              </a:xfrm>
              <a:custGeom>
                <a:avLst/>
                <a:gdLst>
                  <a:gd name="T0" fmla="*/ 43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6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9 h 82"/>
                  <a:gd name="T22" fmla="*/ 9 w 87"/>
                  <a:gd name="T23" fmla="*/ 65 h 82"/>
                  <a:gd name="T24" fmla="*/ 13 w 87"/>
                  <a:gd name="T25" fmla="*/ 72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3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72 h 82"/>
                  <a:gd name="T42" fmla="*/ 80 w 87"/>
                  <a:gd name="T43" fmla="*/ 65 h 82"/>
                  <a:gd name="T44" fmla="*/ 82 w 87"/>
                  <a:gd name="T45" fmla="*/ 59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2 w 87"/>
                  <a:gd name="T53" fmla="*/ 26 h 82"/>
                  <a:gd name="T54" fmla="*/ 80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3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40" name="Shape 4353"/>
              <p:cNvSpPr>
                <a:spLocks noChangeAspect="1"/>
              </p:cNvSpPr>
              <p:nvPr/>
            </p:nvSpPr>
            <p:spPr bwMode="auto">
              <a:xfrm>
                <a:off x="2700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41" name="Shape 4354"/>
              <p:cNvSpPr>
                <a:spLocks noChangeAspect="1"/>
              </p:cNvSpPr>
              <p:nvPr/>
            </p:nvSpPr>
            <p:spPr bwMode="auto">
              <a:xfrm>
                <a:off x="2700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42" name="Shape 4355"/>
              <p:cNvSpPr>
                <a:spLocks noChangeAspect="1"/>
              </p:cNvSpPr>
              <p:nvPr/>
            </p:nvSpPr>
            <p:spPr bwMode="auto">
              <a:xfrm>
                <a:off x="2778" y="221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7 h 84"/>
                  <a:gd name="T8" fmla="*/ 13 w 87"/>
                  <a:gd name="T9" fmla="*/ 11 h 84"/>
                  <a:gd name="T10" fmla="*/ 9 w 87"/>
                  <a:gd name="T11" fmla="*/ 17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8 h 84"/>
                  <a:gd name="T28" fmla="*/ 26 w 87"/>
                  <a:gd name="T29" fmla="*/ 80 h 84"/>
                  <a:gd name="T30" fmla="*/ 35 w 87"/>
                  <a:gd name="T31" fmla="*/ 84 h 84"/>
                  <a:gd name="T32" fmla="*/ 44 w 87"/>
                  <a:gd name="T33" fmla="*/ 84 h 84"/>
                  <a:gd name="T34" fmla="*/ 52 w 87"/>
                  <a:gd name="T35" fmla="*/ 84 h 84"/>
                  <a:gd name="T36" fmla="*/ 61 w 87"/>
                  <a:gd name="T37" fmla="*/ 80 h 84"/>
                  <a:gd name="T38" fmla="*/ 67 w 87"/>
                  <a:gd name="T39" fmla="*/ 78 h 84"/>
                  <a:gd name="T40" fmla="*/ 74 w 87"/>
                  <a:gd name="T41" fmla="*/ 71 h 84"/>
                  <a:gd name="T42" fmla="*/ 78 w 87"/>
                  <a:gd name="T43" fmla="*/ 65 h 84"/>
                  <a:gd name="T44" fmla="*/ 83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3 w 87"/>
                  <a:gd name="T53" fmla="*/ 26 h 84"/>
                  <a:gd name="T54" fmla="*/ 78 w 87"/>
                  <a:gd name="T55" fmla="*/ 17 h 84"/>
                  <a:gd name="T56" fmla="*/ 74 w 87"/>
                  <a:gd name="T57" fmla="*/ 11 h 84"/>
                  <a:gd name="T58" fmla="*/ 67 w 87"/>
                  <a:gd name="T59" fmla="*/ 7 h 84"/>
                  <a:gd name="T60" fmla="*/ 61 w 87"/>
                  <a:gd name="T61" fmla="*/ 2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8"/>
                    </a:lnTo>
                    <a:lnTo>
                      <a:pt x="26" y="80"/>
                    </a:lnTo>
                    <a:lnTo>
                      <a:pt x="35" y="84"/>
                    </a:lnTo>
                    <a:lnTo>
                      <a:pt x="44" y="84"/>
                    </a:lnTo>
                    <a:lnTo>
                      <a:pt x="52" y="84"/>
                    </a:lnTo>
                    <a:lnTo>
                      <a:pt x="61" y="80"/>
                    </a:lnTo>
                    <a:lnTo>
                      <a:pt x="67" y="78"/>
                    </a:lnTo>
                    <a:lnTo>
                      <a:pt x="74" y="71"/>
                    </a:lnTo>
                    <a:lnTo>
                      <a:pt x="78" y="65"/>
                    </a:lnTo>
                    <a:lnTo>
                      <a:pt x="83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43" name="Shape 4356"/>
              <p:cNvSpPr>
                <a:spLocks noChangeAspect="1"/>
              </p:cNvSpPr>
              <p:nvPr/>
            </p:nvSpPr>
            <p:spPr bwMode="auto">
              <a:xfrm>
                <a:off x="2778" y="221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7 h 84"/>
                  <a:gd name="T8" fmla="*/ 13 w 87"/>
                  <a:gd name="T9" fmla="*/ 11 h 84"/>
                  <a:gd name="T10" fmla="*/ 9 w 87"/>
                  <a:gd name="T11" fmla="*/ 17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8 h 84"/>
                  <a:gd name="T28" fmla="*/ 26 w 87"/>
                  <a:gd name="T29" fmla="*/ 80 h 84"/>
                  <a:gd name="T30" fmla="*/ 35 w 87"/>
                  <a:gd name="T31" fmla="*/ 84 h 84"/>
                  <a:gd name="T32" fmla="*/ 44 w 87"/>
                  <a:gd name="T33" fmla="*/ 84 h 84"/>
                  <a:gd name="T34" fmla="*/ 52 w 87"/>
                  <a:gd name="T35" fmla="*/ 84 h 84"/>
                  <a:gd name="T36" fmla="*/ 61 w 87"/>
                  <a:gd name="T37" fmla="*/ 80 h 84"/>
                  <a:gd name="T38" fmla="*/ 67 w 87"/>
                  <a:gd name="T39" fmla="*/ 78 h 84"/>
                  <a:gd name="T40" fmla="*/ 74 w 87"/>
                  <a:gd name="T41" fmla="*/ 71 h 84"/>
                  <a:gd name="T42" fmla="*/ 78 w 87"/>
                  <a:gd name="T43" fmla="*/ 65 h 84"/>
                  <a:gd name="T44" fmla="*/ 83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3 w 87"/>
                  <a:gd name="T53" fmla="*/ 26 h 84"/>
                  <a:gd name="T54" fmla="*/ 78 w 87"/>
                  <a:gd name="T55" fmla="*/ 17 h 84"/>
                  <a:gd name="T56" fmla="*/ 74 w 87"/>
                  <a:gd name="T57" fmla="*/ 11 h 84"/>
                  <a:gd name="T58" fmla="*/ 67 w 87"/>
                  <a:gd name="T59" fmla="*/ 7 h 84"/>
                  <a:gd name="T60" fmla="*/ 61 w 87"/>
                  <a:gd name="T61" fmla="*/ 2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8"/>
                    </a:lnTo>
                    <a:lnTo>
                      <a:pt x="26" y="80"/>
                    </a:lnTo>
                    <a:lnTo>
                      <a:pt x="35" y="84"/>
                    </a:lnTo>
                    <a:lnTo>
                      <a:pt x="44" y="84"/>
                    </a:lnTo>
                    <a:lnTo>
                      <a:pt x="52" y="84"/>
                    </a:lnTo>
                    <a:lnTo>
                      <a:pt x="61" y="80"/>
                    </a:lnTo>
                    <a:lnTo>
                      <a:pt x="67" y="78"/>
                    </a:lnTo>
                    <a:lnTo>
                      <a:pt x="74" y="71"/>
                    </a:lnTo>
                    <a:lnTo>
                      <a:pt x="78" y="65"/>
                    </a:lnTo>
                    <a:lnTo>
                      <a:pt x="83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44" name="Shape 4357"/>
              <p:cNvSpPr>
                <a:spLocks noChangeAspect="1"/>
              </p:cNvSpPr>
              <p:nvPr/>
            </p:nvSpPr>
            <p:spPr bwMode="auto">
              <a:xfrm>
                <a:off x="2845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45" name="Shape 4358"/>
              <p:cNvSpPr>
                <a:spLocks noChangeAspect="1"/>
              </p:cNvSpPr>
              <p:nvPr/>
            </p:nvSpPr>
            <p:spPr bwMode="auto">
              <a:xfrm>
                <a:off x="2845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46" name="Shape 4359"/>
              <p:cNvSpPr>
                <a:spLocks noChangeAspect="1"/>
              </p:cNvSpPr>
              <p:nvPr/>
            </p:nvSpPr>
            <p:spPr bwMode="auto">
              <a:xfrm>
                <a:off x="2503" y="2329"/>
                <a:ext cx="85" cy="82"/>
              </a:xfrm>
              <a:custGeom>
                <a:avLst/>
                <a:gdLst>
                  <a:gd name="T0" fmla="*/ 41 w 85"/>
                  <a:gd name="T1" fmla="*/ 0 h 82"/>
                  <a:gd name="T2" fmla="*/ 33 w 85"/>
                  <a:gd name="T3" fmla="*/ 0 h 82"/>
                  <a:gd name="T4" fmla="*/ 26 w 85"/>
                  <a:gd name="T5" fmla="*/ 2 h 82"/>
                  <a:gd name="T6" fmla="*/ 20 w 85"/>
                  <a:gd name="T7" fmla="*/ 6 h 82"/>
                  <a:gd name="T8" fmla="*/ 13 w 85"/>
                  <a:gd name="T9" fmla="*/ 10 h 82"/>
                  <a:gd name="T10" fmla="*/ 7 w 85"/>
                  <a:gd name="T11" fmla="*/ 17 h 82"/>
                  <a:gd name="T12" fmla="*/ 5 w 85"/>
                  <a:gd name="T13" fmla="*/ 23 h 82"/>
                  <a:gd name="T14" fmla="*/ 0 w 85"/>
                  <a:gd name="T15" fmla="*/ 32 h 82"/>
                  <a:gd name="T16" fmla="*/ 0 w 85"/>
                  <a:gd name="T17" fmla="*/ 41 h 82"/>
                  <a:gd name="T18" fmla="*/ 0 w 85"/>
                  <a:gd name="T19" fmla="*/ 49 h 82"/>
                  <a:gd name="T20" fmla="*/ 5 w 85"/>
                  <a:gd name="T21" fmla="*/ 56 h 82"/>
                  <a:gd name="T22" fmla="*/ 7 w 85"/>
                  <a:gd name="T23" fmla="*/ 64 h 82"/>
                  <a:gd name="T24" fmla="*/ 13 w 85"/>
                  <a:gd name="T25" fmla="*/ 71 h 82"/>
                  <a:gd name="T26" fmla="*/ 20 w 85"/>
                  <a:gd name="T27" fmla="*/ 75 h 82"/>
                  <a:gd name="T28" fmla="*/ 26 w 85"/>
                  <a:gd name="T29" fmla="*/ 80 h 82"/>
                  <a:gd name="T30" fmla="*/ 33 w 85"/>
                  <a:gd name="T31" fmla="*/ 82 h 82"/>
                  <a:gd name="T32" fmla="*/ 41 w 85"/>
                  <a:gd name="T33" fmla="*/ 82 h 82"/>
                  <a:gd name="T34" fmla="*/ 50 w 85"/>
                  <a:gd name="T35" fmla="*/ 82 h 82"/>
                  <a:gd name="T36" fmla="*/ 59 w 85"/>
                  <a:gd name="T37" fmla="*/ 80 h 82"/>
                  <a:gd name="T38" fmla="*/ 65 w 85"/>
                  <a:gd name="T39" fmla="*/ 75 h 82"/>
                  <a:gd name="T40" fmla="*/ 72 w 85"/>
                  <a:gd name="T41" fmla="*/ 71 h 82"/>
                  <a:gd name="T42" fmla="*/ 76 w 85"/>
                  <a:gd name="T43" fmla="*/ 64 h 82"/>
                  <a:gd name="T44" fmla="*/ 80 w 85"/>
                  <a:gd name="T45" fmla="*/ 56 h 82"/>
                  <a:gd name="T46" fmla="*/ 83 w 85"/>
                  <a:gd name="T47" fmla="*/ 49 h 82"/>
                  <a:gd name="T48" fmla="*/ 85 w 85"/>
                  <a:gd name="T49" fmla="*/ 41 h 82"/>
                  <a:gd name="T50" fmla="*/ 83 w 85"/>
                  <a:gd name="T51" fmla="*/ 32 h 82"/>
                  <a:gd name="T52" fmla="*/ 80 w 85"/>
                  <a:gd name="T53" fmla="*/ 23 h 82"/>
                  <a:gd name="T54" fmla="*/ 76 w 85"/>
                  <a:gd name="T55" fmla="*/ 17 h 82"/>
                  <a:gd name="T56" fmla="*/ 72 w 85"/>
                  <a:gd name="T57" fmla="*/ 10 h 82"/>
                  <a:gd name="T58" fmla="*/ 65 w 85"/>
                  <a:gd name="T59" fmla="*/ 6 h 82"/>
                  <a:gd name="T60" fmla="*/ 59 w 85"/>
                  <a:gd name="T61" fmla="*/ 2 h 82"/>
                  <a:gd name="T62" fmla="*/ 50 w 85"/>
                  <a:gd name="T63" fmla="*/ 0 h 82"/>
                  <a:gd name="T64" fmla="*/ 41 w 85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2"/>
                  <a:gd name="T101" fmla="*/ 85 w 85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3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6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6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3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47" name="Shape 4360"/>
              <p:cNvSpPr>
                <a:spLocks noChangeAspect="1"/>
              </p:cNvSpPr>
              <p:nvPr/>
            </p:nvSpPr>
            <p:spPr bwMode="auto">
              <a:xfrm>
                <a:off x="2503" y="2329"/>
                <a:ext cx="85" cy="82"/>
              </a:xfrm>
              <a:custGeom>
                <a:avLst/>
                <a:gdLst>
                  <a:gd name="T0" fmla="*/ 41 w 85"/>
                  <a:gd name="T1" fmla="*/ 0 h 82"/>
                  <a:gd name="T2" fmla="*/ 33 w 85"/>
                  <a:gd name="T3" fmla="*/ 0 h 82"/>
                  <a:gd name="T4" fmla="*/ 26 w 85"/>
                  <a:gd name="T5" fmla="*/ 2 h 82"/>
                  <a:gd name="T6" fmla="*/ 20 w 85"/>
                  <a:gd name="T7" fmla="*/ 6 h 82"/>
                  <a:gd name="T8" fmla="*/ 13 w 85"/>
                  <a:gd name="T9" fmla="*/ 10 h 82"/>
                  <a:gd name="T10" fmla="*/ 7 w 85"/>
                  <a:gd name="T11" fmla="*/ 17 h 82"/>
                  <a:gd name="T12" fmla="*/ 5 w 85"/>
                  <a:gd name="T13" fmla="*/ 23 h 82"/>
                  <a:gd name="T14" fmla="*/ 0 w 85"/>
                  <a:gd name="T15" fmla="*/ 32 h 82"/>
                  <a:gd name="T16" fmla="*/ 0 w 85"/>
                  <a:gd name="T17" fmla="*/ 41 h 82"/>
                  <a:gd name="T18" fmla="*/ 0 w 85"/>
                  <a:gd name="T19" fmla="*/ 49 h 82"/>
                  <a:gd name="T20" fmla="*/ 5 w 85"/>
                  <a:gd name="T21" fmla="*/ 56 h 82"/>
                  <a:gd name="T22" fmla="*/ 7 w 85"/>
                  <a:gd name="T23" fmla="*/ 64 h 82"/>
                  <a:gd name="T24" fmla="*/ 13 w 85"/>
                  <a:gd name="T25" fmla="*/ 71 h 82"/>
                  <a:gd name="T26" fmla="*/ 20 w 85"/>
                  <a:gd name="T27" fmla="*/ 75 h 82"/>
                  <a:gd name="T28" fmla="*/ 26 w 85"/>
                  <a:gd name="T29" fmla="*/ 80 h 82"/>
                  <a:gd name="T30" fmla="*/ 33 w 85"/>
                  <a:gd name="T31" fmla="*/ 82 h 82"/>
                  <a:gd name="T32" fmla="*/ 41 w 85"/>
                  <a:gd name="T33" fmla="*/ 82 h 82"/>
                  <a:gd name="T34" fmla="*/ 50 w 85"/>
                  <a:gd name="T35" fmla="*/ 82 h 82"/>
                  <a:gd name="T36" fmla="*/ 59 w 85"/>
                  <a:gd name="T37" fmla="*/ 80 h 82"/>
                  <a:gd name="T38" fmla="*/ 65 w 85"/>
                  <a:gd name="T39" fmla="*/ 75 h 82"/>
                  <a:gd name="T40" fmla="*/ 72 w 85"/>
                  <a:gd name="T41" fmla="*/ 71 h 82"/>
                  <a:gd name="T42" fmla="*/ 76 w 85"/>
                  <a:gd name="T43" fmla="*/ 64 h 82"/>
                  <a:gd name="T44" fmla="*/ 80 w 85"/>
                  <a:gd name="T45" fmla="*/ 56 h 82"/>
                  <a:gd name="T46" fmla="*/ 83 w 85"/>
                  <a:gd name="T47" fmla="*/ 49 h 82"/>
                  <a:gd name="T48" fmla="*/ 85 w 85"/>
                  <a:gd name="T49" fmla="*/ 41 h 82"/>
                  <a:gd name="T50" fmla="*/ 83 w 85"/>
                  <a:gd name="T51" fmla="*/ 32 h 82"/>
                  <a:gd name="T52" fmla="*/ 80 w 85"/>
                  <a:gd name="T53" fmla="*/ 23 h 82"/>
                  <a:gd name="T54" fmla="*/ 76 w 85"/>
                  <a:gd name="T55" fmla="*/ 17 h 82"/>
                  <a:gd name="T56" fmla="*/ 72 w 85"/>
                  <a:gd name="T57" fmla="*/ 10 h 82"/>
                  <a:gd name="T58" fmla="*/ 65 w 85"/>
                  <a:gd name="T59" fmla="*/ 6 h 82"/>
                  <a:gd name="T60" fmla="*/ 59 w 85"/>
                  <a:gd name="T61" fmla="*/ 2 h 82"/>
                  <a:gd name="T62" fmla="*/ 50 w 85"/>
                  <a:gd name="T63" fmla="*/ 0 h 82"/>
                  <a:gd name="T64" fmla="*/ 41 w 85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2"/>
                  <a:gd name="T101" fmla="*/ 85 w 85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3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6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6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3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48" name="Shape 4361"/>
              <p:cNvSpPr>
                <a:spLocks noChangeAspect="1"/>
              </p:cNvSpPr>
              <p:nvPr/>
            </p:nvSpPr>
            <p:spPr bwMode="auto">
              <a:xfrm>
                <a:off x="2711" y="2329"/>
                <a:ext cx="82" cy="82"/>
              </a:xfrm>
              <a:custGeom>
                <a:avLst/>
                <a:gdLst>
                  <a:gd name="T0" fmla="*/ 41 w 82"/>
                  <a:gd name="T1" fmla="*/ 0 h 82"/>
                  <a:gd name="T2" fmla="*/ 33 w 82"/>
                  <a:gd name="T3" fmla="*/ 0 h 82"/>
                  <a:gd name="T4" fmla="*/ 26 w 82"/>
                  <a:gd name="T5" fmla="*/ 2 h 82"/>
                  <a:gd name="T6" fmla="*/ 18 w 82"/>
                  <a:gd name="T7" fmla="*/ 6 h 82"/>
                  <a:gd name="T8" fmla="*/ 13 w 82"/>
                  <a:gd name="T9" fmla="*/ 10 h 82"/>
                  <a:gd name="T10" fmla="*/ 7 w 82"/>
                  <a:gd name="T11" fmla="*/ 17 h 82"/>
                  <a:gd name="T12" fmla="*/ 2 w 82"/>
                  <a:gd name="T13" fmla="*/ 23 h 82"/>
                  <a:gd name="T14" fmla="*/ 0 w 82"/>
                  <a:gd name="T15" fmla="*/ 32 h 82"/>
                  <a:gd name="T16" fmla="*/ 0 w 82"/>
                  <a:gd name="T17" fmla="*/ 41 h 82"/>
                  <a:gd name="T18" fmla="*/ 0 w 82"/>
                  <a:gd name="T19" fmla="*/ 49 h 82"/>
                  <a:gd name="T20" fmla="*/ 2 w 82"/>
                  <a:gd name="T21" fmla="*/ 56 h 82"/>
                  <a:gd name="T22" fmla="*/ 7 w 82"/>
                  <a:gd name="T23" fmla="*/ 64 h 82"/>
                  <a:gd name="T24" fmla="*/ 13 w 82"/>
                  <a:gd name="T25" fmla="*/ 71 h 82"/>
                  <a:gd name="T26" fmla="*/ 18 w 82"/>
                  <a:gd name="T27" fmla="*/ 75 h 82"/>
                  <a:gd name="T28" fmla="*/ 26 w 82"/>
                  <a:gd name="T29" fmla="*/ 80 h 82"/>
                  <a:gd name="T30" fmla="*/ 33 w 82"/>
                  <a:gd name="T31" fmla="*/ 82 h 82"/>
                  <a:gd name="T32" fmla="*/ 41 w 82"/>
                  <a:gd name="T33" fmla="*/ 82 h 82"/>
                  <a:gd name="T34" fmla="*/ 50 w 82"/>
                  <a:gd name="T35" fmla="*/ 82 h 82"/>
                  <a:gd name="T36" fmla="*/ 59 w 82"/>
                  <a:gd name="T37" fmla="*/ 80 h 82"/>
                  <a:gd name="T38" fmla="*/ 65 w 82"/>
                  <a:gd name="T39" fmla="*/ 75 h 82"/>
                  <a:gd name="T40" fmla="*/ 72 w 82"/>
                  <a:gd name="T41" fmla="*/ 71 h 82"/>
                  <a:gd name="T42" fmla="*/ 76 w 82"/>
                  <a:gd name="T43" fmla="*/ 64 h 82"/>
                  <a:gd name="T44" fmla="*/ 80 w 82"/>
                  <a:gd name="T45" fmla="*/ 56 h 82"/>
                  <a:gd name="T46" fmla="*/ 82 w 82"/>
                  <a:gd name="T47" fmla="*/ 49 h 82"/>
                  <a:gd name="T48" fmla="*/ 82 w 82"/>
                  <a:gd name="T49" fmla="*/ 41 h 82"/>
                  <a:gd name="T50" fmla="*/ 82 w 82"/>
                  <a:gd name="T51" fmla="*/ 32 h 82"/>
                  <a:gd name="T52" fmla="*/ 80 w 82"/>
                  <a:gd name="T53" fmla="*/ 23 h 82"/>
                  <a:gd name="T54" fmla="*/ 76 w 82"/>
                  <a:gd name="T55" fmla="*/ 17 h 82"/>
                  <a:gd name="T56" fmla="*/ 72 w 82"/>
                  <a:gd name="T57" fmla="*/ 10 h 82"/>
                  <a:gd name="T58" fmla="*/ 65 w 82"/>
                  <a:gd name="T59" fmla="*/ 6 h 82"/>
                  <a:gd name="T60" fmla="*/ 59 w 82"/>
                  <a:gd name="T61" fmla="*/ 2 h 82"/>
                  <a:gd name="T62" fmla="*/ 50 w 82"/>
                  <a:gd name="T63" fmla="*/ 0 h 82"/>
                  <a:gd name="T64" fmla="*/ 41 w 82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2"/>
                  <a:gd name="T101" fmla="*/ 82 w 82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3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6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6"/>
                    </a:lnTo>
                    <a:lnTo>
                      <a:pt x="82" y="49"/>
                    </a:lnTo>
                    <a:lnTo>
                      <a:pt x="82" y="41"/>
                    </a:lnTo>
                    <a:lnTo>
                      <a:pt x="82" y="32"/>
                    </a:lnTo>
                    <a:lnTo>
                      <a:pt x="80" y="23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49" name="Shape 4362"/>
              <p:cNvSpPr>
                <a:spLocks noChangeAspect="1"/>
              </p:cNvSpPr>
              <p:nvPr/>
            </p:nvSpPr>
            <p:spPr bwMode="auto">
              <a:xfrm>
                <a:off x="2711" y="2329"/>
                <a:ext cx="82" cy="82"/>
              </a:xfrm>
              <a:custGeom>
                <a:avLst/>
                <a:gdLst>
                  <a:gd name="T0" fmla="*/ 41 w 82"/>
                  <a:gd name="T1" fmla="*/ 0 h 82"/>
                  <a:gd name="T2" fmla="*/ 33 w 82"/>
                  <a:gd name="T3" fmla="*/ 0 h 82"/>
                  <a:gd name="T4" fmla="*/ 26 w 82"/>
                  <a:gd name="T5" fmla="*/ 2 h 82"/>
                  <a:gd name="T6" fmla="*/ 18 w 82"/>
                  <a:gd name="T7" fmla="*/ 6 h 82"/>
                  <a:gd name="T8" fmla="*/ 13 w 82"/>
                  <a:gd name="T9" fmla="*/ 10 h 82"/>
                  <a:gd name="T10" fmla="*/ 7 w 82"/>
                  <a:gd name="T11" fmla="*/ 17 h 82"/>
                  <a:gd name="T12" fmla="*/ 2 w 82"/>
                  <a:gd name="T13" fmla="*/ 23 h 82"/>
                  <a:gd name="T14" fmla="*/ 0 w 82"/>
                  <a:gd name="T15" fmla="*/ 32 h 82"/>
                  <a:gd name="T16" fmla="*/ 0 w 82"/>
                  <a:gd name="T17" fmla="*/ 41 h 82"/>
                  <a:gd name="T18" fmla="*/ 0 w 82"/>
                  <a:gd name="T19" fmla="*/ 49 h 82"/>
                  <a:gd name="T20" fmla="*/ 2 w 82"/>
                  <a:gd name="T21" fmla="*/ 56 h 82"/>
                  <a:gd name="T22" fmla="*/ 7 w 82"/>
                  <a:gd name="T23" fmla="*/ 64 h 82"/>
                  <a:gd name="T24" fmla="*/ 13 w 82"/>
                  <a:gd name="T25" fmla="*/ 71 h 82"/>
                  <a:gd name="T26" fmla="*/ 18 w 82"/>
                  <a:gd name="T27" fmla="*/ 75 h 82"/>
                  <a:gd name="T28" fmla="*/ 26 w 82"/>
                  <a:gd name="T29" fmla="*/ 80 h 82"/>
                  <a:gd name="T30" fmla="*/ 33 w 82"/>
                  <a:gd name="T31" fmla="*/ 82 h 82"/>
                  <a:gd name="T32" fmla="*/ 41 w 82"/>
                  <a:gd name="T33" fmla="*/ 82 h 82"/>
                  <a:gd name="T34" fmla="*/ 50 w 82"/>
                  <a:gd name="T35" fmla="*/ 82 h 82"/>
                  <a:gd name="T36" fmla="*/ 59 w 82"/>
                  <a:gd name="T37" fmla="*/ 80 h 82"/>
                  <a:gd name="T38" fmla="*/ 65 w 82"/>
                  <a:gd name="T39" fmla="*/ 75 h 82"/>
                  <a:gd name="T40" fmla="*/ 72 w 82"/>
                  <a:gd name="T41" fmla="*/ 71 h 82"/>
                  <a:gd name="T42" fmla="*/ 76 w 82"/>
                  <a:gd name="T43" fmla="*/ 64 h 82"/>
                  <a:gd name="T44" fmla="*/ 80 w 82"/>
                  <a:gd name="T45" fmla="*/ 56 h 82"/>
                  <a:gd name="T46" fmla="*/ 82 w 82"/>
                  <a:gd name="T47" fmla="*/ 49 h 82"/>
                  <a:gd name="T48" fmla="*/ 82 w 82"/>
                  <a:gd name="T49" fmla="*/ 41 h 82"/>
                  <a:gd name="T50" fmla="*/ 82 w 82"/>
                  <a:gd name="T51" fmla="*/ 32 h 82"/>
                  <a:gd name="T52" fmla="*/ 80 w 82"/>
                  <a:gd name="T53" fmla="*/ 23 h 82"/>
                  <a:gd name="T54" fmla="*/ 76 w 82"/>
                  <a:gd name="T55" fmla="*/ 17 h 82"/>
                  <a:gd name="T56" fmla="*/ 72 w 82"/>
                  <a:gd name="T57" fmla="*/ 10 h 82"/>
                  <a:gd name="T58" fmla="*/ 65 w 82"/>
                  <a:gd name="T59" fmla="*/ 6 h 82"/>
                  <a:gd name="T60" fmla="*/ 59 w 82"/>
                  <a:gd name="T61" fmla="*/ 2 h 82"/>
                  <a:gd name="T62" fmla="*/ 50 w 82"/>
                  <a:gd name="T63" fmla="*/ 0 h 82"/>
                  <a:gd name="T64" fmla="*/ 41 w 82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2"/>
                  <a:gd name="T101" fmla="*/ 82 w 82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3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6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6"/>
                    </a:lnTo>
                    <a:lnTo>
                      <a:pt x="82" y="49"/>
                    </a:lnTo>
                    <a:lnTo>
                      <a:pt x="82" y="41"/>
                    </a:lnTo>
                    <a:lnTo>
                      <a:pt x="82" y="32"/>
                    </a:lnTo>
                    <a:lnTo>
                      <a:pt x="80" y="23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50" name="Shape 4363"/>
              <p:cNvSpPr>
                <a:spLocks noChangeAspect="1"/>
              </p:cNvSpPr>
              <p:nvPr/>
            </p:nvSpPr>
            <p:spPr bwMode="auto">
              <a:xfrm>
                <a:off x="2893" y="2132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35 w 87"/>
                  <a:gd name="T3" fmla="*/ 0 h 86"/>
                  <a:gd name="T4" fmla="*/ 26 w 87"/>
                  <a:gd name="T5" fmla="*/ 4 h 86"/>
                  <a:gd name="T6" fmla="*/ 20 w 87"/>
                  <a:gd name="T7" fmla="*/ 6 h 86"/>
                  <a:gd name="T8" fmla="*/ 13 w 87"/>
                  <a:gd name="T9" fmla="*/ 13 h 86"/>
                  <a:gd name="T10" fmla="*/ 9 w 87"/>
                  <a:gd name="T11" fmla="*/ 19 h 86"/>
                  <a:gd name="T12" fmla="*/ 4 w 87"/>
                  <a:gd name="T13" fmla="*/ 26 h 86"/>
                  <a:gd name="T14" fmla="*/ 2 w 87"/>
                  <a:gd name="T15" fmla="*/ 34 h 86"/>
                  <a:gd name="T16" fmla="*/ 0 w 87"/>
                  <a:gd name="T17" fmla="*/ 43 h 86"/>
                  <a:gd name="T18" fmla="*/ 2 w 87"/>
                  <a:gd name="T19" fmla="*/ 52 h 86"/>
                  <a:gd name="T20" fmla="*/ 4 w 87"/>
                  <a:gd name="T21" fmla="*/ 58 h 86"/>
                  <a:gd name="T22" fmla="*/ 9 w 87"/>
                  <a:gd name="T23" fmla="*/ 67 h 86"/>
                  <a:gd name="T24" fmla="*/ 13 w 87"/>
                  <a:gd name="T25" fmla="*/ 73 h 86"/>
                  <a:gd name="T26" fmla="*/ 20 w 87"/>
                  <a:gd name="T27" fmla="*/ 78 h 86"/>
                  <a:gd name="T28" fmla="*/ 26 w 87"/>
                  <a:gd name="T29" fmla="*/ 82 h 86"/>
                  <a:gd name="T30" fmla="*/ 35 w 87"/>
                  <a:gd name="T31" fmla="*/ 84 h 86"/>
                  <a:gd name="T32" fmla="*/ 43 w 87"/>
                  <a:gd name="T33" fmla="*/ 86 h 86"/>
                  <a:gd name="T34" fmla="*/ 52 w 87"/>
                  <a:gd name="T35" fmla="*/ 84 h 86"/>
                  <a:gd name="T36" fmla="*/ 61 w 87"/>
                  <a:gd name="T37" fmla="*/ 82 h 86"/>
                  <a:gd name="T38" fmla="*/ 67 w 87"/>
                  <a:gd name="T39" fmla="*/ 78 h 86"/>
                  <a:gd name="T40" fmla="*/ 74 w 87"/>
                  <a:gd name="T41" fmla="*/ 73 h 86"/>
                  <a:gd name="T42" fmla="*/ 80 w 87"/>
                  <a:gd name="T43" fmla="*/ 67 h 86"/>
                  <a:gd name="T44" fmla="*/ 82 w 87"/>
                  <a:gd name="T45" fmla="*/ 58 h 86"/>
                  <a:gd name="T46" fmla="*/ 84 w 87"/>
                  <a:gd name="T47" fmla="*/ 52 h 86"/>
                  <a:gd name="T48" fmla="*/ 87 w 87"/>
                  <a:gd name="T49" fmla="*/ 43 h 86"/>
                  <a:gd name="T50" fmla="*/ 84 w 87"/>
                  <a:gd name="T51" fmla="*/ 34 h 86"/>
                  <a:gd name="T52" fmla="*/ 82 w 87"/>
                  <a:gd name="T53" fmla="*/ 26 h 86"/>
                  <a:gd name="T54" fmla="*/ 80 w 87"/>
                  <a:gd name="T55" fmla="*/ 19 h 86"/>
                  <a:gd name="T56" fmla="*/ 74 w 87"/>
                  <a:gd name="T57" fmla="*/ 13 h 86"/>
                  <a:gd name="T58" fmla="*/ 67 w 87"/>
                  <a:gd name="T59" fmla="*/ 6 h 86"/>
                  <a:gd name="T60" fmla="*/ 61 w 87"/>
                  <a:gd name="T61" fmla="*/ 4 h 86"/>
                  <a:gd name="T62" fmla="*/ 52 w 87"/>
                  <a:gd name="T63" fmla="*/ 0 h 86"/>
                  <a:gd name="T64" fmla="*/ 43 w 87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6"/>
                  <a:gd name="T101" fmla="*/ 87 w 87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6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8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20" y="78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61" y="82"/>
                    </a:lnTo>
                    <a:lnTo>
                      <a:pt x="67" y="78"/>
                    </a:lnTo>
                    <a:lnTo>
                      <a:pt x="74" y="73"/>
                    </a:lnTo>
                    <a:lnTo>
                      <a:pt x="80" y="67"/>
                    </a:lnTo>
                    <a:lnTo>
                      <a:pt x="82" y="58"/>
                    </a:lnTo>
                    <a:lnTo>
                      <a:pt x="84" y="52"/>
                    </a:lnTo>
                    <a:lnTo>
                      <a:pt x="87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80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51" name="Shape 4364"/>
              <p:cNvSpPr>
                <a:spLocks noChangeAspect="1"/>
              </p:cNvSpPr>
              <p:nvPr/>
            </p:nvSpPr>
            <p:spPr bwMode="auto">
              <a:xfrm>
                <a:off x="2893" y="2132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35 w 87"/>
                  <a:gd name="T3" fmla="*/ 0 h 86"/>
                  <a:gd name="T4" fmla="*/ 26 w 87"/>
                  <a:gd name="T5" fmla="*/ 4 h 86"/>
                  <a:gd name="T6" fmla="*/ 20 w 87"/>
                  <a:gd name="T7" fmla="*/ 6 h 86"/>
                  <a:gd name="T8" fmla="*/ 13 w 87"/>
                  <a:gd name="T9" fmla="*/ 13 h 86"/>
                  <a:gd name="T10" fmla="*/ 9 w 87"/>
                  <a:gd name="T11" fmla="*/ 19 h 86"/>
                  <a:gd name="T12" fmla="*/ 4 w 87"/>
                  <a:gd name="T13" fmla="*/ 26 h 86"/>
                  <a:gd name="T14" fmla="*/ 2 w 87"/>
                  <a:gd name="T15" fmla="*/ 34 h 86"/>
                  <a:gd name="T16" fmla="*/ 0 w 87"/>
                  <a:gd name="T17" fmla="*/ 43 h 86"/>
                  <a:gd name="T18" fmla="*/ 2 w 87"/>
                  <a:gd name="T19" fmla="*/ 52 h 86"/>
                  <a:gd name="T20" fmla="*/ 4 w 87"/>
                  <a:gd name="T21" fmla="*/ 58 h 86"/>
                  <a:gd name="T22" fmla="*/ 9 w 87"/>
                  <a:gd name="T23" fmla="*/ 67 h 86"/>
                  <a:gd name="T24" fmla="*/ 13 w 87"/>
                  <a:gd name="T25" fmla="*/ 73 h 86"/>
                  <a:gd name="T26" fmla="*/ 20 w 87"/>
                  <a:gd name="T27" fmla="*/ 78 h 86"/>
                  <a:gd name="T28" fmla="*/ 26 w 87"/>
                  <a:gd name="T29" fmla="*/ 82 h 86"/>
                  <a:gd name="T30" fmla="*/ 35 w 87"/>
                  <a:gd name="T31" fmla="*/ 84 h 86"/>
                  <a:gd name="T32" fmla="*/ 43 w 87"/>
                  <a:gd name="T33" fmla="*/ 86 h 86"/>
                  <a:gd name="T34" fmla="*/ 52 w 87"/>
                  <a:gd name="T35" fmla="*/ 84 h 86"/>
                  <a:gd name="T36" fmla="*/ 61 w 87"/>
                  <a:gd name="T37" fmla="*/ 82 h 86"/>
                  <a:gd name="T38" fmla="*/ 67 w 87"/>
                  <a:gd name="T39" fmla="*/ 78 h 86"/>
                  <a:gd name="T40" fmla="*/ 74 w 87"/>
                  <a:gd name="T41" fmla="*/ 73 h 86"/>
                  <a:gd name="T42" fmla="*/ 80 w 87"/>
                  <a:gd name="T43" fmla="*/ 67 h 86"/>
                  <a:gd name="T44" fmla="*/ 82 w 87"/>
                  <a:gd name="T45" fmla="*/ 58 h 86"/>
                  <a:gd name="T46" fmla="*/ 84 w 87"/>
                  <a:gd name="T47" fmla="*/ 52 h 86"/>
                  <a:gd name="T48" fmla="*/ 87 w 87"/>
                  <a:gd name="T49" fmla="*/ 43 h 86"/>
                  <a:gd name="T50" fmla="*/ 84 w 87"/>
                  <a:gd name="T51" fmla="*/ 34 h 86"/>
                  <a:gd name="T52" fmla="*/ 82 w 87"/>
                  <a:gd name="T53" fmla="*/ 26 h 86"/>
                  <a:gd name="T54" fmla="*/ 80 w 87"/>
                  <a:gd name="T55" fmla="*/ 19 h 86"/>
                  <a:gd name="T56" fmla="*/ 74 w 87"/>
                  <a:gd name="T57" fmla="*/ 13 h 86"/>
                  <a:gd name="T58" fmla="*/ 67 w 87"/>
                  <a:gd name="T59" fmla="*/ 6 h 86"/>
                  <a:gd name="T60" fmla="*/ 61 w 87"/>
                  <a:gd name="T61" fmla="*/ 4 h 86"/>
                  <a:gd name="T62" fmla="*/ 52 w 87"/>
                  <a:gd name="T63" fmla="*/ 0 h 86"/>
                  <a:gd name="T64" fmla="*/ 43 w 87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6"/>
                  <a:gd name="T101" fmla="*/ 87 w 87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6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8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20" y="78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61" y="82"/>
                    </a:lnTo>
                    <a:lnTo>
                      <a:pt x="67" y="78"/>
                    </a:lnTo>
                    <a:lnTo>
                      <a:pt x="74" y="73"/>
                    </a:lnTo>
                    <a:lnTo>
                      <a:pt x="80" y="67"/>
                    </a:lnTo>
                    <a:lnTo>
                      <a:pt x="82" y="58"/>
                    </a:lnTo>
                    <a:lnTo>
                      <a:pt x="84" y="52"/>
                    </a:lnTo>
                    <a:lnTo>
                      <a:pt x="87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80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52" name="Shape 4365"/>
              <p:cNvSpPr>
                <a:spLocks noChangeAspect="1"/>
              </p:cNvSpPr>
              <p:nvPr/>
            </p:nvSpPr>
            <p:spPr bwMode="auto">
              <a:xfrm>
                <a:off x="2910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53" name="Shape 4366"/>
              <p:cNvSpPr>
                <a:spLocks noChangeAspect="1"/>
              </p:cNvSpPr>
              <p:nvPr/>
            </p:nvSpPr>
            <p:spPr bwMode="auto">
              <a:xfrm>
                <a:off x="2910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54" name="Shape 4367"/>
              <p:cNvSpPr>
                <a:spLocks noChangeAspect="1"/>
              </p:cNvSpPr>
              <p:nvPr/>
            </p:nvSpPr>
            <p:spPr bwMode="auto">
              <a:xfrm>
                <a:off x="3410" y="2156"/>
                <a:ext cx="83" cy="84"/>
              </a:xfrm>
              <a:custGeom>
                <a:avLst/>
                <a:gdLst>
                  <a:gd name="T0" fmla="*/ 42 w 83"/>
                  <a:gd name="T1" fmla="*/ 0 h 84"/>
                  <a:gd name="T2" fmla="*/ 33 w 83"/>
                  <a:gd name="T3" fmla="*/ 2 h 84"/>
                  <a:gd name="T4" fmla="*/ 26 w 83"/>
                  <a:gd name="T5" fmla="*/ 4 h 84"/>
                  <a:gd name="T6" fmla="*/ 18 w 83"/>
                  <a:gd name="T7" fmla="*/ 8 h 84"/>
                  <a:gd name="T8" fmla="*/ 11 w 83"/>
                  <a:gd name="T9" fmla="*/ 13 h 84"/>
                  <a:gd name="T10" fmla="*/ 7 w 83"/>
                  <a:gd name="T11" fmla="*/ 19 h 84"/>
                  <a:gd name="T12" fmla="*/ 3 w 83"/>
                  <a:gd name="T13" fmla="*/ 26 h 84"/>
                  <a:gd name="T14" fmla="*/ 0 w 83"/>
                  <a:gd name="T15" fmla="*/ 34 h 84"/>
                  <a:gd name="T16" fmla="*/ 0 w 83"/>
                  <a:gd name="T17" fmla="*/ 43 h 84"/>
                  <a:gd name="T18" fmla="*/ 0 w 83"/>
                  <a:gd name="T19" fmla="*/ 52 h 84"/>
                  <a:gd name="T20" fmla="*/ 3 w 83"/>
                  <a:gd name="T21" fmla="*/ 58 h 84"/>
                  <a:gd name="T22" fmla="*/ 7 w 83"/>
                  <a:gd name="T23" fmla="*/ 67 h 84"/>
                  <a:gd name="T24" fmla="*/ 11 w 83"/>
                  <a:gd name="T25" fmla="*/ 71 h 84"/>
                  <a:gd name="T26" fmla="*/ 18 w 83"/>
                  <a:gd name="T27" fmla="*/ 77 h 84"/>
                  <a:gd name="T28" fmla="*/ 26 w 83"/>
                  <a:gd name="T29" fmla="*/ 82 h 84"/>
                  <a:gd name="T30" fmla="*/ 33 w 83"/>
                  <a:gd name="T31" fmla="*/ 84 h 84"/>
                  <a:gd name="T32" fmla="*/ 42 w 83"/>
                  <a:gd name="T33" fmla="*/ 84 h 84"/>
                  <a:gd name="T34" fmla="*/ 50 w 83"/>
                  <a:gd name="T35" fmla="*/ 84 h 84"/>
                  <a:gd name="T36" fmla="*/ 59 w 83"/>
                  <a:gd name="T37" fmla="*/ 82 h 84"/>
                  <a:gd name="T38" fmla="*/ 65 w 83"/>
                  <a:gd name="T39" fmla="*/ 77 h 84"/>
                  <a:gd name="T40" fmla="*/ 72 w 83"/>
                  <a:gd name="T41" fmla="*/ 71 h 84"/>
                  <a:gd name="T42" fmla="*/ 76 w 83"/>
                  <a:gd name="T43" fmla="*/ 67 h 84"/>
                  <a:gd name="T44" fmla="*/ 81 w 83"/>
                  <a:gd name="T45" fmla="*/ 58 h 84"/>
                  <a:gd name="T46" fmla="*/ 83 w 83"/>
                  <a:gd name="T47" fmla="*/ 52 h 84"/>
                  <a:gd name="T48" fmla="*/ 83 w 83"/>
                  <a:gd name="T49" fmla="*/ 43 h 84"/>
                  <a:gd name="T50" fmla="*/ 83 w 83"/>
                  <a:gd name="T51" fmla="*/ 34 h 84"/>
                  <a:gd name="T52" fmla="*/ 81 w 83"/>
                  <a:gd name="T53" fmla="*/ 26 h 84"/>
                  <a:gd name="T54" fmla="*/ 76 w 83"/>
                  <a:gd name="T55" fmla="*/ 19 h 84"/>
                  <a:gd name="T56" fmla="*/ 72 w 83"/>
                  <a:gd name="T57" fmla="*/ 13 h 84"/>
                  <a:gd name="T58" fmla="*/ 65 w 83"/>
                  <a:gd name="T59" fmla="*/ 8 h 84"/>
                  <a:gd name="T60" fmla="*/ 59 w 83"/>
                  <a:gd name="T61" fmla="*/ 4 h 84"/>
                  <a:gd name="T62" fmla="*/ 50 w 83"/>
                  <a:gd name="T63" fmla="*/ 2 h 84"/>
                  <a:gd name="T64" fmla="*/ 42 w 83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4"/>
                  <a:gd name="T101" fmla="*/ 83 w 83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4">
                    <a:moveTo>
                      <a:pt x="42" y="0"/>
                    </a:moveTo>
                    <a:lnTo>
                      <a:pt x="33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1" y="13"/>
                    </a:lnTo>
                    <a:lnTo>
                      <a:pt x="7" y="19"/>
                    </a:lnTo>
                    <a:lnTo>
                      <a:pt x="3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3" y="58"/>
                    </a:lnTo>
                    <a:lnTo>
                      <a:pt x="7" y="67"/>
                    </a:lnTo>
                    <a:lnTo>
                      <a:pt x="11" y="71"/>
                    </a:lnTo>
                    <a:lnTo>
                      <a:pt x="18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2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7"/>
                    </a:lnTo>
                    <a:lnTo>
                      <a:pt x="81" y="58"/>
                    </a:lnTo>
                    <a:lnTo>
                      <a:pt x="83" y="52"/>
                    </a:lnTo>
                    <a:lnTo>
                      <a:pt x="83" y="43"/>
                    </a:lnTo>
                    <a:lnTo>
                      <a:pt x="83" y="34"/>
                    </a:lnTo>
                    <a:lnTo>
                      <a:pt x="81" y="26"/>
                    </a:lnTo>
                    <a:lnTo>
                      <a:pt x="76" y="19"/>
                    </a:lnTo>
                    <a:lnTo>
                      <a:pt x="72" y="13"/>
                    </a:lnTo>
                    <a:lnTo>
                      <a:pt x="65" y="8"/>
                    </a:lnTo>
                    <a:lnTo>
                      <a:pt x="59" y="4"/>
                    </a:lnTo>
                    <a:lnTo>
                      <a:pt x="50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55" name="Shape 4368"/>
              <p:cNvSpPr>
                <a:spLocks noChangeAspect="1"/>
              </p:cNvSpPr>
              <p:nvPr/>
            </p:nvSpPr>
            <p:spPr bwMode="auto">
              <a:xfrm>
                <a:off x="3410" y="2156"/>
                <a:ext cx="83" cy="84"/>
              </a:xfrm>
              <a:custGeom>
                <a:avLst/>
                <a:gdLst>
                  <a:gd name="T0" fmla="*/ 42 w 83"/>
                  <a:gd name="T1" fmla="*/ 0 h 84"/>
                  <a:gd name="T2" fmla="*/ 33 w 83"/>
                  <a:gd name="T3" fmla="*/ 2 h 84"/>
                  <a:gd name="T4" fmla="*/ 26 w 83"/>
                  <a:gd name="T5" fmla="*/ 4 h 84"/>
                  <a:gd name="T6" fmla="*/ 18 w 83"/>
                  <a:gd name="T7" fmla="*/ 8 h 84"/>
                  <a:gd name="T8" fmla="*/ 11 w 83"/>
                  <a:gd name="T9" fmla="*/ 13 h 84"/>
                  <a:gd name="T10" fmla="*/ 7 w 83"/>
                  <a:gd name="T11" fmla="*/ 19 h 84"/>
                  <a:gd name="T12" fmla="*/ 3 w 83"/>
                  <a:gd name="T13" fmla="*/ 26 h 84"/>
                  <a:gd name="T14" fmla="*/ 0 w 83"/>
                  <a:gd name="T15" fmla="*/ 34 h 84"/>
                  <a:gd name="T16" fmla="*/ 0 w 83"/>
                  <a:gd name="T17" fmla="*/ 43 h 84"/>
                  <a:gd name="T18" fmla="*/ 0 w 83"/>
                  <a:gd name="T19" fmla="*/ 52 h 84"/>
                  <a:gd name="T20" fmla="*/ 3 w 83"/>
                  <a:gd name="T21" fmla="*/ 58 h 84"/>
                  <a:gd name="T22" fmla="*/ 7 w 83"/>
                  <a:gd name="T23" fmla="*/ 67 h 84"/>
                  <a:gd name="T24" fmla="*/ 11 w 83"/>
                  <a:gd name="T25" fmla="*/ 71 h 84"/>
                  <a:gd name="T26" fmla="*/ 18 w 83"/>
                  <a:gd name="T27" fmla="*/ 77 h 84"/>
                  <a:gd name="T28" fmla="*/ 26 w 83"/>
                  <a:gd name="T29" fmla="*/ 82 h 84"/>
                  <a:gd name="T30" fmla="*/ 33 w 83"/>
                  <a:gd name="T31" fmla="*/ 84 h 84"/>
                  <a:gd name="T32" fmla="*/ 42 w 83"/>
                  <a:gd name="T33" fmla="*/ 84 h 84"/>
                  <a:gd name="T34" fmla="*/ 50 w 83"/>
                  <a:gd name="T35" fmla="*/ 84 h 84"/>
                  <a:gd name="T36" fmla="*/ 59 w 83"/>
                  <a:gd name="T37" fmla="*/ 82 h 84"/>
                  <a:gd name="T38" fmla="*/ 65 w 83"/>
                  <a:gd name="T39" fmla="*/ 77 h 84"/>
                  <a:gd name="T40" fmla="*/ 72 w 83"/>
                  <a:gd name="T41" fmla="*/ 71 h 84"/>
                  <a:gd name="T42" fmla="*/ 76 w 83"/>
                  <a:gd name="T43" fmla="*/ 67 h 84"/>
                  <a:gd name="T44" fmla="*/ 81 w 83"/>
                  <a:gd name="T45" fmla="*/ 58 h 84"/>
                  <a:gd name="T46" fmla="*/ 83 w 83"/>
                  <a:gd name="T47" fmla="*/ 52 h 84"/>
                  <a:gd name="T48" fmla="*/ 83 w 83"/>
                  <a:gd name="T49" fmla="*/ 43 h 84"/>
                  <a:gd name="T50" fmla="*/ 83 w 83"/>
                  <a:gd name="T51" fmla="*/ 34 h 84"/>
                  <a:gd name="T52" fmla="*/ 81 w 83"/>
                  <a:gd name="T53" fmla="*/ 26 h 84"/>
                  <a:gd name="T54" fmla="*/ 76 w 83"/>
                  <a:gd name="T55" fmla="*/ 19 h 84"/>
                  <a:gd name="T56" fmla="*/ 72 w 83"/>
                  <a:gd name="T57" fmla="*/ 13 h 84"/>
                  <a:gd name="T58" fmla="*/ 65 w 83"/>
                  <a:gd name="T59" fmla="*/ 8 h 84"/>
                  <a:gd name="T60" fmla="*/ 59 w 83"/>
                  <a:gd name="T61" fmla="*/ 4 h 84"/>
                  <a:gd name="T62" fmla="*/ 50 w 83"/>
                  <a:gd name="T63" fmla="*/ 2 h 84"/>
                  <a:gd name="T64" fmla="*/ 42 w 83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4"/>
                  <a:gd name="T101" fmla="*/ 83 w 83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4">
                    <a:moveTo>
                      <a:pt x="42" y="0"/>
                    </a:moveTo>
                    <a:lnTo>
                      <a:pt x="33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1" y="13"/>
                    </a:lnTo>
                    <a:lnTo>
                      <a:pt x="7" y="19"/>
                    </a:lnTo>
                    <a:lnTo>
                      <a:pt x="3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3" y="58"/>
                    </a:lnTo>
                    <a:lnTo>
                      <a:pt x="7" y="67"/>
                    </a:lnTo>
                    <a:lnTo>
                      <a:pt x="11" y="71"/>
                    </a:lnTo>
                    <a:lnTo>
                      <a:pt x="18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2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7"/>
                    </a:lnTo>
                    <a:lnTo>
                      <a:pt x="81" y="58"/>
                    </a:lnTo>
                    <a:lnTo>
                      <a:pt x="83" y="52"/>
                    </a:lnTo>
                    <a:lnTo>
                      <a:pt x="83" y="43"/>
                    </a:lnTo>
                    <a:lnTo>
                      <a:pt x="83" y="34"/>
                    </a:lnTo>
                    <a:lnTo>
                      <a:pt x="81" y="26"/>
                    </a:lnTo>
                    <a:lnTo>
                      <a:pt x="76" y="19"/>
                    </a:lnTo>
                    <a:lnTo>
                      <a:pt x="72" y="13"/>
                    </a:lnTo>
                    <a:lnTo>
                      <a:pt x="65" y="8"/>
                    </a:lnTo>
                    <a:lnTo>
                      <a:pt x="59" y="4"/>
                    </a:lnTo>
                    <a:lnTo>
                      <a:pt x="50" y="2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56" name="Shape 4369"/>
              <p:cNvSpPr>
                <a:spLocks noChangeAspect="1"/>
              </p:cNvSpPr>
              <p:nvPr/>
            </p:nvSpPr>
            <p:spPr bwMode="auto">
              <a:xfrm>
                <a:off x="3287" y="2175"/>
                <a:ext cx="85" cy="82"/>
              </a:xfrm>
              <a:custGeom>
                <a:avLst/>
                <a:gdLst>
                  <a:gd name="T0" fmla="*/ 41 w 85"/>
                  <a:gd name="T1" fmla="*/ 0 h 82"/>
                  <a:gd name="T2" fmla="*/ 33 w 85"/>
                  <a:gd name="T3" fmla="*/ 0 h 82"/>
                  <a:gd name="T4" fmla="*/ 26 w 85"/>
                  <a:gd name="T5" fmla="*/ 2 h 82"/>
                  <a:gd name="T6" fmla="*/ 17 w 85"/>
                  <a:gd name="T7" fmla="*/ 7 h 82"/>
                  <a:gd name="T8" fmla="*/ 11 w 85"/>
                  <a:gd name="T9" fmla="*/ 11 h 82"/>
                  <a:gd name="T10" fmla="*/ 7 w 85"/>
                  <a:gd name="T11" fmla="*/ 17 h 82"/>
                  <a:gd name="T12" fmla="*/ 2 w 85"/>
                  <a:gd name="T13" fmla="*/ 26 h 82"/>
                  <a:gd name="T14" fmla="*/ 0 w 85"/>
                  <a:gd name="T15" fmla="*/ 33 h 82"/>
                  <a:gd name="T16" fmla="*/ 0 w 85"/>
                  <a:gd name="T17" fmla="*/ 41 h 82"/>
                  <a:gd name="T18" fmla="*/ 0 w 85"/>
                  <a:gd name="T19" fmla="*/ 50 h 82"/>
                  <a:gd name="T20" fmla="*/ 2 w 85"/>
                  <a:gd name="T21" fmla="*/ 58 h 82"/>
                  <a:gd name="T22" fmla="*/ 7 w 85"/>
                  <a:gd name="T23" fmla="*/ 65 h 82"/>
                  <a:gd name="T24" fmla="*/ 11 w 85"/>
                  <a:gd name="T25" fmla="*/ 71 h 82"/>
                  <a:gd name="T26" fmla="*/ 17 w 85"/>
                  <a:gd name="T27" fmla="*/ 76 h 82"/>
                  <a:gd name="T28" fmla="*/ 26 w 85"/>
                  <a:gd name="T29" fmla="*/ 80 h 82"/>
                  <a:gd name="T30" fmla="*/ 33 w 85"/>
                  <a:gd name="T31" fmla="*/ 82 h 82"/>
                  <a:gd name="T32" fmla="*/ 41 w 85"/>
                  <a:gd name="T33" fmla="*/ 82 h 82"/>
                  <a:gd name="T34" fmla="*/ 50 w 85"/>
                  <a:gd name="T35" fmla="*/ 82 h 82"/>
                  <a:gd name="T36" fmla="*/ 59 w 85"/>
                  <a:gd name="T37" fmla="*/ 80 h 82"/>
                  <a:gd name="T38" fmla="*/ 65 w 85"/>
                  <a:gd name="T39" fmla="*/ 76 h 82"/>
                  <a:gd name="T40" fmla="*/ 72 w 85"/>
                  <a:gd name="T41" fmla="*/ 71 h 82"/>
                  <a:gd name="T42" fmla="*/ 78 w 85"/>
                  <a:gd name="T43" fmla="*/ 65 h 82"/>
                  <a:gd name="T44" fmla="*/ 82 w 85"/>
                  <a:gd name="T45" fmla="*/ 58 h 82"/>
                  <a:gd name="T46" fmla="*/ 85 w 85"/>
                  <a:gd name="T47" fmla="*/ 50 h 82"/>
                  <a:gd name="T48" fmla="*/ 85 w 85"/>
                  <a:gd name="T49" fmla="*/ 41 h 82"/>
                  <a:gd name="T50" fmla="*/ 85 w 85"/>
                  <a:gd name="T51" fmla="*/ 33 h 82"/>
                  <a:gd name="T52" fmla="*/ 82 w 85"/>
                  <a:gd name="T53" fmla="*/ 26 h 82"/>
                  <a:gd name="T54" fmla="*/ 78 w 85"/>
                  <a:gd name="T55" fmla="*/ 17 h 82"/>
                  <a:gd name="T56" fmla="*/ 72 w 85"/>
                  <a:gd name="T57" fmla="*/ 11 h 82"/>
                  <a:gd name="T58" fmla="*/ 65 w 85"/>
                  <a:gd name="T59" fmla="*/ 7 h 82"/>
                  <a:gd name="T60" fmla="*/ 59 w 85"/>
                  <a:gd name="T61" fmla="*/ 2 h 82"/>
                  <a:gd name="T62" fmla="*/ 50 w 85"/>
                  <a:gd name="T63" fmla="*/ 0 h 82"/>
                  <a:gd name="T64" fmla="*/ 41 w 85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2"/>
                  <a:gd name="T101" fmla="*/ 85 w 85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7" y="65"/>
                    </a:lnTo>
                    <a:lnTo>
                      <a:pt x="11" y="71"/>
                    </a:lnTo>
                    <a:lnTo>
                      <a:pt x="17" y="76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6"/>
                    </a:lnTo>
                    <a:lnTo>
                      <a:pt x="72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5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2" y="11"/>
                    </a:lnTo>
                    <a:lnTo>
                      <a:pt x="65" y="7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57" name="Shape 4370"/>
              <p:cNvSpPr>
                <a:spLocks noChangeAspect="1"/>
              </p:cNvSpPr>
              <p:nvPr/>
            </p:nvSpPr>
            <p:spPr bwMode="auto">
              <a:xfrm>
                <a:off x="3287" y="2175"/>
                <a:ext cx="85" cy="82"/>
              </a:xfrm>
              <a:custGeom>
                <a:avLst/>
                <a:gdLst>
                  <a:gd name="T0" fmla="*/ 41 w 85"/>
                  <a:gd name="T1" fmla="*/ 0 h 82"/>
                  <a:gd name="T2" fmla="*/ 33 w 85"/>
                  <a:gd name="T3" fmla="*/ 0 h 82"/>
                  <a:gd name="T4" fmla="*/ 26 w 85"/>
                  <a:gd name="T5" fmla="*/ 2 h 82"/>
                  <a:gd name="T6" fmla="*/ 17 w 85"/>
                  <a:gd name="T7" fmla="*/ 7 h 82"/>
                  <a:gd name="T8" fmla="*/ 11 w 85"/>
                  <a:gd name="T9" fmla="*/ 11 h 82"/>
                  <a:gd name="T10" fmla="*/ 7 w 85"/>
                  <a:gd name="T11" fmla="*/ 17 h 82"/>
                  <a:gd name="T12" fmla="*/ 2 w 85"/>
                  <a:gd name="T13" fmla="*/ 26 h 82"/>
                  <a:gd name="T14" fmla="*/ 0 w 85"/>
                  <a:gd name="T15" fmla="*/ 33 h 82"/>
                  <a:gd name="T16" fmla="*/ 0 w 85"/>
                  <a:gd name="T17" fmla="*/ 41 h 82"/>
                  <a:gd name="T18" fmla="*/ 0 w 85"/>
                  <a:gd name="T19" fmla="*/ 50 h 82"/>
                  <a:gd name="T20" fmla="*/ 2 w 85"/>
                  <a:gd name="T21" fmla="*/ 58 h 82"/>
                  <a:gd name="T22" fmla="*/ 7 w 85"/>
                  <a:gd name="T23" fmla="*/ 65 h 82"/>
                  <a:gd name="T24" fmla="*/ 11 w 85"/>
                  <a:gd name="T25" fmla="*/ 71 h 82"/>
                  <a:gd name="T26" fmla="*/ 17 w 85"/>
                  <a:gd name="T27" fmla="*/ 76 h 82"/>
                  <a:gd name="T28" fmla="*/ 26 w 85"/>
                  <a:gd name="T29" fmla="*/ 80 h 82"/>
                  <a:gd name="T30" fmla="*/ 33 w 85"/>
                  <a:gd name="T31" fmla="*/ 82 h 82"/>
                  <a:gd name="T32" fmla="*/ 41 w 85"/>
                  <a:gd name="T33" fmla="*/ 82 h 82"/>
                  <a:gd name="T34" fmla="*/ 50 w 85"/>
                  <a:gd name="T35" fmla="*/ 82 h 82"/>
                  <a:gd name="T36" fmla="*/ 59 w 85"/>
                  <a:gd name="T37" fmla="*/ 80 h 82"/>
                  <a:gd name="T38" fmla="*/ 65 w 85"/>
                  <a:gd name="T39" fmla="*/ 76 h 82"/>
                  <a:gd name="T40" fmla="*/ 72 w 85"/>
                  <a:gd name="T41" fmla="*/ 71 h 82"/>
                  <a:gd name="T42" fmla="*/ 78 w 85"/>
                  <a:gd name="T43" fmla="*/ 65 h 82"/>
                  <a:gd name="T44" fmla="*/ 82 w 85"/>
                  <a:gd name="T45" fmla="*/ 58 h 82"/>
                  <a:gd name="T46" fmla="*/ 85 w 85"/>
                  <a:gd name="T47" fmla="*/ 50 h 82"/>
                  <a:gd name="T48" fmla="*/ 85 w 85"/>
                  <a:gd name="T49" fmla="*/ 41 h 82"/>
                  <a:gd name="T50" fmla="*/ 85 w 85"/>
                  <a:gd name="T51" fmla="*/ 33 h 82"/>
                  <a:gd name="T52" fmla="*/ 82 w 85"/>
                  <a:gd name="T53" fmla="*/ 26 h 82"/>
                  <a:gd name="T54" fmla="*/ 78 w 85"/>
                  <a:gd name="T55" fmla="*/ 17 h 82"/>
                  <a:gd name="T56" fmla="*/ 72 w 85"/>
                  <a:gd name="T57" fmla="*/ 11 h 82"/>
                  <a:gd name="T58" fmla="*/ 65 w 85"/>
                  <a:gd name="T59" fmla="*/ 7 h 82"/>
                  <a:gd name="T60" fmla="*/ 59 w 85"/>
                  <a:gd name="T61" fmla="*/ 2 h 82"/>
                  <a:gd name="T62" fmla="*/ 50 w 85"/>
                  <a:gd name="T63" fmla="*/ 0 h 82"/>
                  <a:gd name="T64" fmla="*/ 41 w 85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2"/>
                  <a:gd name="T101" fmla="*/ 85 w 85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7" y="65"/>
                    </a:lnTo>
                    <a:lnTo>
                      <a:pt x="11" y="71"/>
                    </a:lnTo>
                    <a:lnTo>
                      <a:pt x="17" y="76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6"/>
                    </a:lnTo>
                    <a:lnTo>
                      <a:pt x="72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5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2" y="11"/>
                    </a:lnTo>
                    <a:lnTo>
                      <a:pt x="65" y="7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58" name="Shape 4371"/>
              <p:cNvSpPr>
                <a:spLocks noChangeAspect="1"/>
              </p:cNvSpPr>
              <p:nvPr/>
            </p:nvSpPr>
            <p:spPr bwMode="auto">
              <a:xfrm>
                <a:off x="3410" y="2041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6 w 83"/>
                  <a:gd name="T5" fmla="*/ 4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3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6 w 83"/>
                  <a:gd name="T29" fmla="*/ 82 h 87"/>
                  <a:gd name="T30" fmla="*/ 33 w 83"/>
                  <a:gd name="T31" fmla="*/ 84 h 87"/>
                  <a:gd name="T32" fmla="*/ 42 w 83"/>
                  <a:gd name="T33" fmla="*/ 87 h 87"/>
                  <a:gd name="T34" fmla="*/ 50 w 83"/>
                  <a:gd name="T35" fmla="*/ 84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1 w 83"/>
                  <a:gd name="T45" fmla="*/ 61 h 87"/>
                  <a:gd name="T46" fmla="*/ 83 w 83"/>
                  <a:gd name="T47" fmla="*/ 52 h 87"/>
                  <a:gd name="T48" fmla="*/ 83 w 83"/>
                  <a:gd name="T49" fmla="*/ 43 h 87"/>
                  <a:gd name="T50" fmla="*/ 83 w 83"/>
                  <a:gd name="T51" fmla="*/ 35 h 87"/>
                  <a:gd name="T52" fmla="*/ 81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4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6" y="4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2" y="87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1" y="61"/>
                    </a:lnTo>
                    <a:lnTo>
                      <a:pt x="83" y="52"/>
                    </a:lnTo>
                    <a:lnTo>
                      <a:pt x="83" y="43"/>
                    </a:lnTo>
                    <a:lnTo>
                      <a:pt x="83" y="35"/>
                    </a:lnTo>
                    <a:lnTo>
                      <a:pt x="81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4"/>
                    </a:lnTo>
                    <a:lnTo>
                      <a:pt x="50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59" name="Shape 4372"/>
              <p:cNvSpPr>
                <a:spLocks noChangeAspect="1"/>
              </p:cNvSpPr>
              <p:nvPr/>
            </p:nvSpPr>
            <p:spPr bwMode="auto">
              <a:xfrm>
                <a:off x="3410" y="2041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6 w 83"/>
                  <a:gd name="T5" fmla="*/ 4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3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6 w 83"/>
                  <a:gd name="T29" fmla="*/ 82 h 87"/>
                  <a:gd name="T30" fmla="*/ 33 w 83"/>
                  <a:gd name="T31" fmla="*/ 84 h 87"/>
                  <a:gd name="T32" fmla="*/ 42 w 83"/>
                  <a:gd name="T33" fmla="*/ 87 h 87"/>
                  <a:gd name="T34" fmla="*/ 50 w 83"/>
                  <a:gd name="T35" fmla="*/ 84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1 w 83"/>
                  <a:gd name="T45" fmla="*/ 61 h 87"/>
                  <a:gd name="T46" fmla="*/ 83 w 83"/>
                  <a:gd name="T47" fmla="*/ 52 h 87"/>
                  <a:gd name="T48" fmla="*/ 83 w 83"/>
                  <a:gd name="T49" fmla="*/ 43 h 87"/>
                  <a:gd name="T50" fmla="*/ 83 w 83"/>
                  <a:gd name="T51" fmla="*/ 35 h 87"/>
                  <a:gd name="T52" fmla="*/ 81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4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6" y="4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2" y="87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1" y="61"/>
                    </a:lnTo>
                    <a:lnTo>
                      <a:pt x="83" y="52"/>
                    </a:lnTo>
                    <a:lnTo>
                      <a:pt x="83" y="43"/>
                    </a:lnTo>
                    <a:lnTo>
                      <a:pt x="83" y="35"/>
                    </a:lnTo>
                    <a:lnTo>
                      <a:pt x="81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4"/>
                    </a:lnTo>
                    <a:lnTo>
                      <a:pt x="50" y="2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60" name="Shape 4373"/>
              <p:cNvSpPr>
                <a:spLocks noChangeAspect="1"/>
              </p:cNvSpPr>
              <p:nvPr/>
            </p:nvSpPr>
            <p:spPr bwMode="auto">
              <a:xfrm>
                <a:off x="3224" y="1968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3 h 84"/>
                  <a:gd name="T10" fmla="*/ 9 w 87"/>
                  <a:gd name="T11" fmla="*/ 17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49 h 84"/>
                  <a:gd name="T20" fmla="*/ 5 w 87"/>
                  <a:gd name="T21" fmla="*/ 58 h 84"/>
                  <a:gd name="T22" fmla="*/ 9 w 87"/>
                  <a:gd name="T23" fmla="*/ 64 h 84"/>
                  <a:gd name="T24" fmla="*/ 13 w 87"/>
                  <a:gd name="T25" fmla="*/ 71 h 84"/>
                  <a:gd name="T26" fmla="*/ 20 w 87"/>
                  <a:gd name="T27" fmla="*/ 75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5 h 84"/>
                  <a:gd name="T40" fmla="*/ 74 w 87"/>
                  <a:gd name="T41" fmla="*/ 71 h 84"/>
                  <a:gd name="T42" fmla="*/ 80 w 87"/>
                  <a:gd name="T43" fmla="*/ 64 h 84"/>
                  <a:gd name="T44" fmla="*/ 83 w 87"/>
                  <a:gd name="T45" fmla="*/ 58 h 84"/>
                  <a:gd name="T46" fmla="*/ 87 w 87"/>
                  <a:gd name="T47" fmla="*/ 49 h 84"/>
                  <a:gd name="T48" fmla="*/ 87 w 87"/>
                  <a:gd name="T49" fmla="*/ 41 h 84"/>
                  <a:gd name="T50" fmla="*/ 87 w 87"/>
                  <a:gd name="T51" fmla="*/ 32 h 84"/>
                  <a:gd name="T52" fmla="*/ 83 w 87"/>
                  <a:gd name="T53" fmla="*/ 26 h 84"/>
                  <a:gd name="T54" fmla="*/ 80 w 87"/>
                  <a:gd name="T55" fmla="*/ 17 h 84"/>
                  <a:gd name="T56" fmla="*/ 74 w 87"/>
                  <a:gd name="T57" fmla="*/ 13 h 84"/>
                  <a:gd name="T58" fmla="*/ 67 w 87"/>
                  <a:gd name="T59" fmla="*/ 6 h 84"/>
                  <a:gd name="T60" fmla="*/ 61 w 87"/>
                  <a:gd name="T61" fmla="*/ 2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3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5" y="58"/>
                    </a:lnTo>
                    <a:lnTo>
                      <a:pt x="9" y="64"/>
                    </a:lnTo>
                    <a:lnTo>
                      <a:pt x="13" y="71"/>
                    </a:lnTo>
                    <a:lnTo>
                      <a:pt x="20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80" y="64"/>
                    </a:lnTo>
                    <a:lnTo>
                      <a:pt x="83" y="58"/>
                    </a:lnTo>
                    <a:lnTo>
                      <a:pt x="87" y="49"/>
                    </a:lnTo>
                    <a:lnTo>
                      <a:pt x="87" y="41"/>
                    </a:lnTo>
                    <a:lnTo>
                      <a:pt x="87" y="32"/>
                    </a:lnTo>
                    <a:lnTo>
                      <a:pt x="83" y="26"/>
                    </a:lnTo>
                    <a:lnTo>
                      <a:pt x="80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61" name="Shape 4374"/>
              <p:cNvSpPr>
                <a:spLocks noChangeAspect="1"/>
              </p:cNvSpPr>
              <p:nvPr/>
            </p:nvSpPr>
            <p:spPr bwMode="auto">
              <a:xfrm>
                <a:off x="3224" y="1968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3 h 84"/>
                  <a:gd name="T10" fmla="*/ 9 w 87"/>
                  <a:gd name="T11" fmla="*/ 17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49 h 84"/>
                  <a:gd name="T20" fmla="*/ 5 w 87"/>
                  <a:gd name="T21" fmla="*/ 58 h 84"/>
                  <a:gd name="T22" fmla="*/ 9 w 87"/>
                  <a:gd name="T23" fmla="*/ 64 h 84"/>
                  <a:gd name="T24" fmla="*/ 13 w 87"/>
                  <a:gd name="T25" fmla="*/ 71 h 84"/>
                  <a:gd name="T26" fmla="*/ 20 w 87"/>
                  <a:gd name="T27" fmla="*/ 75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5 h 84"/>
                  <a:gd name="T40" fmla="*/ 74 w 87"/>
                  <a:gd name="T41" fmla="*/ 71 h 84"/>
                  <a:gd name="T42" fmla="*/ 80 w 87"/>
                  <a:gd name="T43" fmla="*/ 64 h 84"/>
                  <a:gd name="T44" fmla="*/ 83 w 87"/>
                  <a:gd name="T45" fmla="*/ 58 h 84"/>
                  <a:gd name="T46" fmla="*/ 87 w 87"/>
                  <a:gd name="T47" fmla="*/ 49 h 84"/>
                  <a:gd name="T48" fmla="*/ 87 w 87"/>
                  <a:gd name="T49" fmla="*/ 41 h 84"/>
                  <a:gd name="T50" fmla="*/ 87 w 87"/>
                  <a:gd name="T51" fmla="*/ 32 h 84"/>
                  <a:gd name="T52" fmla="*/ 83 w 87"/>
                  <a:gd name="T53" fmla="*/ 26 h 84"/>
                  <a:gd name="T54" fmla="*/ 80 w 87"/>
                  <a:gd name="T55" fmla="*/ 17 h 84"/>
                  <a:gd name="T56" fmla="*/ 74 w 87"/>
                  <a:gd name="T57" fmla="*/ 13 h 84"/>
                  <a:gd name="T58" fmla="*/ 67 w 87"/>
                  <a:gd name="T59" fmla="*/ 6 h 84"/>
                  <a:gd name="T60" fmla="*/ 61 w 87"/>
                  <a:gd name="T61" fmla="*/ 2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3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5" y="58"/>
                    </a:lnTo>
                    <a:lnTo>
                      <a:pt x="9" y="64"/>
                    </a:lnTo>
                    <a:lnTo>
                      <a:pt x="13" y="71"/>
                    </a:lnTo>
                    <a:lnTo>
                      <a:pt x="20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80" y="64"/>
                    </a:lnTo>
                    <a:lnTo>
                      <a:pt x="83" y="58"/>
                    </a:lnTo>
                    <a:lnTo>
                      <a:pt x="87" y="49"/>
                    </a:lnTo>
                    <a:lnTo>
                      <a:pt x="87" y="41"/>
                    </a:lnTo>
                    <a:lnTo>
                      <a:pt x="87" y="32"/>
                    </a:lnTo>
                    <a:lnTo>
                      <a:pt x="83" y="26"/>
                    </a:lnTo>
                    <a:lnTo>
                      <a:pt x="80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62" name="Shape 4375"/>
              <p:cNvSpPr>
                <a:spLocks noChangeAspect="1"/>
              </p:cNvSpPr>
              <p:nvPr/>
            </p:nvSpPr>
            <p:spPr bwMode="auto">
              <a:xfrm>
                <a:off x="3333" y="1950"/>
                <a:ext cx="86" cy="85"/>
              </a:xfrm>
              <a:custGeom>
                <a:avLst/>
                <a:gdLst>
                  <a:gd name="T0" fmla="*/ 43 w 86"/>
                  <a:gd name="T1" fmla="*/ 0 h 85"/>
                  <a:gd name="T2" fmla="*/ 34 w 86"/>
                  <a:gd name="T3" fmla="*/ 0 h 85"/>
                  <a:gd name="T4" fmla="*/ 26 w 86"/>
                  <a:gd name="T5" fmla="*/ 2 h 85"/>
                  <a:gd name="T6" fmla="*/ 19 w 86"/>
                  <a:gd name="T7" fmla="*/ 7 h 85"/>
                  <a:gd name="T8" fmla="*/ 13 w 86"/>
                  <a:gd name="T9" fmla="*/ 11 h 85"/>
                  <a:gd name="T10" fmla="*/ 8 w 86"/>
                  <a:gd name="T11" fmla="*/ 18 h 85"/>
                  <a:gd name="T12" fmla="*/ 4 w 86"/>
                  <a:gd name="T13" fmla="*/ 26 h 85"/>
                  <a:gd name="T14" fmla="*/ 2 w 86"/>
                  <a:gd name="T15" fmla="*/ 33 h 85"/>
                  <a:gd name="T16" fmla="*/ 0 w 86"/>
                  <a:gd name="T17" fmla="*/ 41 h 85"/>
                  <a:gd name="T18" fmla="*/ 2 w 86"/>
                  <a:gd name="T19" fmla="*/ 50 h 85"/>
                  <a:gd name="T20" fmla="*/ 4 w 86"/>
                  <a:gd name="T21" fmla="*/ 59 h 85"/>
                  <a:gd name="T22" fmla="*/ 8 w 86"/>
                  <a:gd name="T23" fmla="*/ 65 h 85"/>
                  <a:gd name="T24" fmla="*/ 13 w 86"/>
                  <a:gd name="T25" fmla="*/ 72 h 85"/>
                  <a:gd name="T26" fmla="*/ 19 w 86"/>
                  <a:gd name="T27" fmla="*/ 78 h 85"/>
                  <a:gd name="T28" fmla="*/ 26 w 86"/>
                  <a:gd name="T29" fmla="*/ 82 h 85"/>
                  <a:gd name="T30" fmla="*/ 34 w 86"/>
                  <a:gd name="T31" fmla="*/ 85 h 85"/>
                  <a:gd name="T32" fmla="*/ 43 w 86"/>
                  <a:gd name="T33" fmla="*/ 85 h 85"/>
                  <a:gd name="T34" fmla="*/ 52 w 86"/>
                  <a:gd name="T35" fmla="*/ 85 h 85"/>
                  <a:gd name="T36" fmla="*/ 60 w 86"/>
                  <a:gd name="T37" fmla="*/ 82 h 85"/>
                  <a:gd name="T38" fmla="*/ 67 w 86"/>
                  <a:gd name="T39" fmla="*/ 78 h 85"/>
                  <a:gd name="T40" fmla="*/ 73 w 86"/>
                  <a:gd name="T41" fmla="*/ 72 h 85"/>
                  <a:gd name="T42" fmla="*/ 80 w 86"/>
                  <a:gd name="T43" fmla="*/ 65 h 85"/>
                  <a:gd name="T44" fmla="*/ 82 w 86"/>
                  <a:gd name="T45" fmla="*/ 59 h 85"/>
                  <a:gd name="T46" fmla="*/ 86 w 86"/>
                  <a:gd name="T47" fmla="*/ 50 h 85"/>
                  <a:gd name="T48" fmla="*/ 86 w 86"/>
                  <a:gd name="T49" fmla="*/ 41 h 85"/>
                  <a:gd name="T50" fmla="*/ 86 w 86"/>
                  <a:gd name="T51" fmla="*/ 33 h 85"/>
                  <a:gd name="T52" fmla="*/ 82 w 86"/>
                  <a:gd name="T53" fmla="*/ 26 h 85"/>
                  <a:gd name="T54" fmla="*/ 80 w 86"/>
                  <a:gd name="T55" fmla="*/ 18 h 85"/>
                  <a:gd name="T56" fmla="*/ 73 w 86"/>
                  <a:gd name="T57" fmla="*/ 11 h 85"/>
                  <a:gd name="T58" fmla="*/ 67 w 86"/>
                  <a:gd name="T59" fmla="*/ 7 h 85"/>
                  <a:gd name="T60" fmla="*/ 60 w 86"/>
                  <a:gd name="T61" fmla="*/ 2 h 85"/>
                  <a:gd name="T62" fmla="*/ 52 w 86"/>
                  <a:gd name="T63" fmla="*/ 0 h 85"/>
                  <a:gd name="T64" fmla="*/ 43 w 86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5"/>
                  <a:gd name="T101" fmla="*/ 86 w 86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5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2"/>
                    </a:lnTo>
                    <a:lnTo>
                      <a:pt x="34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60" y="82"/>
                    </a:lnTo>
                    <a:lnTo>
                      <a:pt x="67" y="78"/>
                    </a:lnTo>
                    <a:lnTo>
                      <a:pt x="73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6" y="50"/>
                    </a:lnTo>
                    <a:lnTo>
                      <a:pt x="86" y="41"/>
                    </a:lnTo>
                    <a:lnTo>
                      <a:pt x="86" y="33"/>
                    </a:lnTo>
                    <a:lnTo>
                      <a:pt x="82" y="26"/>
                    </a:lnTo>
                    <a:lnTo>
                      <a:pt x="80" y="18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63" name="Shape 4376"/>
              <p:cNvSpPr>
                <a:spLocks noChangeAspect="1"/>
              </p:cNvSpPr>
              <p:nvPr/>
            </p:nvSpPr>
            <p:spPr bwMode="auto">
              <a:xfrm>
                <a:off x="3333" y="1950"/>
                <a:ext cx="86" cy="85"/>
              </a:xfrm>
              <a:custGeom>
                <a:avLst/>
                <a:gdLst>
                  <a:gd name="T0" fmla="*/ 43 w 86"/>
                  <a:gd name="T1" fmla="*/ 0 h 85"/>
                  <a:gd name="T2" fmla="*/ 34 w 86"/>
                  <a:gd name="T3" fmla="*/ 0 h 85"/>
                  <a:gd name="T4" fmla="*/ 26 w 86"/>
                  <a:gd name="T5" fmla="*/ 2 h 85"/>
                  <a:gd name="T6" fmla="*/ 19 w 86"/>
                  <a:gd name="T7" fmla="*/ 7 h 85"/>
                  <a:gd name="T8" fmla="*/ 13 w 86"/>
                  <a:gd name="T9" fmla="*/ 11 h 85"/>
                  <a:gd name="T10" fmla="*/ 8 w 86"/>
                  <a:gd name="T11" fmla="*/ 18 h 85"/>
                  <a:gd name="T12" fmla="*/ 4 w 86"/>
                  <a:gd name="T13" fmla="*/ 26 h 85"/>
                  <a:gd name="T14" fmla="*/ 2 w 86"/>
                  <a:gd name="T15" fmla="*/ 33 h 85"/>
                  <a:gd name="T16" fmla="*/ 0 w 86"/>
                  <a:gd name="T17" fmla="*/ 41 h 85"/>
                  <a:gd name="T18" fmla="*/ 2 w 86"/>
                  <a:gd name="T19" fmla="*/ 50 h 85"/>
                  <a:gd name="T20" fmla="*/ 4 w 86"/>
                  <a:gd name="T21" fmla="*/ 59 h 85"/>
                  <a:gd name="T22" fmla="*/ 8 w 86"/>
                  <a:gd name="T23" fmla="*/ 65 h 85"/>
                  <a:gd name="T24" fmla="*/ 13 w 86"/>
                  <a:gd name="T25" fmla="*/ 72 h 85"/>
                  <a:gd name="T26" fmla="*/ 19 w 86"/>
                  <a:gd name="T27" fmla="*/ 78 h 85"/>
                  <a:gd name="T28" fmla="*/ 26 w 86"/>
                  <a:gd name="T29" fmla="*/ 82 h 85"/>
                  <a:gd name="T30" fmla="*/ 34 w 86"/>
                  <a:gd name="T31" fmla="*/ 85 h 85"/>
                  <a:gd name="T32" fmla="*/ 43 w 86"/>
                  <a:gd name="T33" fmla="*/ 85 h 85"/>
                  <a:gd name="T34" fmla="*/ 52 w 86"/>
                  <a:gd name="T35" fmla="*/ 85 h 85"/>
                  <a:gd name="T36" fmla="*/ 60 w 86"/>
                  <a:gd name="T37" fmla="*/ 82 h 85"/>
                  <a:gd name="T38" fmla="*/ 67 w 86"/>
                  <a:gd name="T39" fmla="*/ 78 h 85"/>
                  <a:gd name="T40" fmla="*/ 73 w 86"/>
                  <a:gd name="T41" fmla="*/ 72 h 85"/>
                  <a:gd name="T42" fmla="*/ 80 w 86"/>
                  <a:gd name="T43" fmla="*/ 65 h 85"/>
                  <a:gd name="T44" fmla="*/ 82 w 86"/>
                  <a:gd name="T45" fmla="*/ 59 h 85"/>
                  <a:gd name="T46" fmla="*/ 86 w 86"/>
                  <a:gd name="T47" fmla="*/ 50 h 85"/>
                  <a:gd name="T48" fmla="*/ 86 w 86"/>
                  <a:gd name="T49" fmla="*/ 41 h 85"/>
                  <a:gd name="T50" fmla="*/ 86 w 86"/>
                  <a:gd name="T51" fmla="*/ 33 h 85"/>
                  <a:gd name="T52" fmla="*/ 82 w 86"/>
                  <a:gd name="T53" fmla="*/ 26 h 85"/>
                  <a:gd name="T54" fmla="*/ 80 w 86"/>
                  <a:gd name="T55" fmla="*/ 18 h 85"/>
                  <a:gd name="T56" fmla="*/ 73 w 86"/>
                  <a:gd name="T57" fmla="*/ 11 h 85"/>
                  <a:gd name="T58" fmla="*/ 67 w 86"/>
                  <a:gd name="T59" fmla="*/ 7 h 85"/>
                  <a:gd name="T60" fmla="*/ 60 w 86"/>
                  <a:gd name="T61" fmla="*/ 2 h 85"/>
                  <a:gd name="T62" fmla="*/ 52 w 86"/>
                  <a:gd name="T63" fmla="*/ 0 h 85"/>
                  <a:gd name="T64" fmla="*/ 43 w 86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5"/>
                  <a:gd name="T101" fmla="*/ 86 w 86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5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2"/>
                    </a:lnTo>
                    <a:lnTo>
                      <a:pt x="34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60" y="82"/>
                    </a:lnTo>
                    <a:lnTo>
                      <a:pt x="67" y="78"/>
                    </a:lnTo>
                    <a:lnTo>
                      <a:pt x="73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6" y="50"/>
                    </a:lnTo>
                    <a:lnTo>
                      <a:pt x="86" y="41"/>
                    </a:lnTo>
                    <a:lnTo>
                      <a:pt x="86" y="33"/>
                    </a:lnTo>
                    <a:lnTo>
                      <a:pt x="82" y="26"/>
                    </a:lnTo>
                    <a:lnTo>
                      <a:pt x="80" y="18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64" name="Shape 4377"/>
              <p:cNvSpPr>
                <a:spLocks noChangeAspect="1"/>
              </p:cNvSpPr>
              <p:nvPr/>
            </p:nvSpPr>
            <p:spPr bwMode="auto">
              <a:xfrm>
                <a:off x="3408" y="2290"/>
                <a:ext cx="83" cy="82"/>
              </a:xfrm>
              <a:custGeom>
                <a:avLst/>
                <a:gdLst>
                  <a:gd name="T0" fmla="*/ 41 w 83"/>
                  <a:gd name="T1" fmla="*/ 0 h 82"/>
                  <a:gd name="T2" fmla="*/ 33 w 83"/>
                  <a:gd name="T3" fmla="*/ 0 h 82"/>
                  <a:gd name="T4" fmla="*/ 26 w 83"/>
                  <a:gd name="T5" fmla="*/ 2 h 82"/>
                  <a:gd name="T6" fmla="*/ 18 w 83"/>
                  <a:gd name="T7" fmla="*/ 6 h 82"/>
                  <a:gd name="T8" fmla="*/ 11 w 83"/>
                  <a:gd name="T9" fmla="*/ 13 h 82"/>
                  <a:gd name="T10" fmla="*/ 7 w 83"/>
                  <a:gd name="T11" fmla="*/ 17 h 82"/>
                  <a:gd name="T12" fmla="*/ 2 w 83"/>
                  <a:gd name="T13" fmla="*/ 26 h 82"/>
                  <a:gd name="T14" fmla="*/ 0 w 83"/>
                  <a:gd name="T15" fmla="*/ 32 h 82"/>
                  <a:gd name="T16" fmla="*/ 0 w 83"/>
                  <a:gd name="T17" fmla="*/ 41 h 82"/>
                  <a:gd name="T18" fmla="*/ 0 w 83"/>
                  <a:gd name="T19" fmla="*/ 49 h 82"/>
                  <a:gd name="T20" fmla="*/ 2 w 83"/>
                  <a:gd name="T21" fmla="*/ 58 h 82"/>
                  <a:gd name="T22" fmla="*/ 7 w 83"/>
                  <a:gd name="T23" fmla="*/ 65 h 82"/>
                  <a:gd name="T24" fmla="*/ 11 w 83"/>
                  <a:gd name="T25" fmla="*/ 71 h 82"/>
                  <a:gd name="T26" fmla="*/ 18 w 83"/>
                  <a:gd name="T27" fmla="*/ 75 h 82"/>
                  <a:gd name="T28" fmla="*/ 26 w 83"/>
                  <a:gd name="T29" fmla="*/ 80 h 82"/>
                  <a:gd name="T30" fmla="*/ 33 w 83"/>
                  <a:gd name="T31" fmla="*/ 82 h 82"/>
                  <a:gd name="T32" fmla="*/ 41 w 83"/>
                  <a:gd name="T33" fmla="*/ 82 h 82"/>
                  <a:gd name="T34" fmla="*/ 50 w 83"/>
                  <a:gd name="T35" fmla="*/ 82 h 82"/>
                  <a:gd name="T36" fmla="*/ 59 w 83"/>
                  <a:gd name="T37" fmla="*/ 80 h 82"/>
                  <a:gd name="T38" fmla="*/ 65 w 83"/>
                  <a:gd name="T39" fmla="*/ 75 h 82"/>
                  <a:gd name="T40" fmla="*/ 72 w 83"/>
                  <a:gd name="T41" fmla="*/ 71 h 82"/>
                  <a:gd name="T42" fmla="*/ 76 w 83"/>
                  <a:gd name="T43" fmla="*/ 65 h 82"/>
                  <a:gd name="T44" fmla="*/ 80 w 83"/>
                  <a:gd name="T45" fmla="*/ 58 h 82"/>
                  <a:gd name="T46" fmla="*/ 83 w 83"/>
                  <a:gd name="T47" fmla="*/ 49 h 82"/>
                  <a:gd name="T48" fmla="*/ 83 w 83"/>
                  <a:gd name="T49" fmla="*/ 41 h 82"/>
                  <a:gd name="T50" fmla="*/ 83 w 83"/>
                  <a:gd name="T51" fmla="*/ 32 h 82"/>
                  <a:gd name="T52" fmla="*/ 80 w 83"/>
                  <a:gd name="T53" fmla="*/ 26 h 82"/>
                  <a:gd name="T54" fmla="*/ 76 w 83"/>
                  <a:gd name="T55" fmla="*/ 17 h 82"/>
                  <a:gd name="T56" fmla="*/ 72 w 83"/>
                  <a:gd name="T57" fmla="*/ 13 h 82"/>
                  <a:gd name="T58" fmla="*/ 65 w 83"/>
                  <a:gd name="T59" fmla="*/ 6 h 82"/>
                  <a:gd name="T60" fmla="*/ 59 w 83"/>
                  <a:gd name="T61" fmla="*/ 2 h 82"/>
                  <a:gd name="T62" fmla="*/ 50 w 83"/>
                  <a:gd name="T63" fmla="*/ 0 h 82"/>
                  <a:gd name="T64" fmla="*/ 41 w 83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2"/>
                  <a:gd name="T101" fmla="*/ 83 w 83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5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6" y="65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3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65" name="Shape 4378"/>
              <p:cNvSpPr>
                <a:spLocks noChangeAspect="1"/>
              </p:cNvSpPr>
              <p:nvPr/>
            </p:nvSpPr>
            <p:spPr bwMode="auto">
              <a:xfrm>
                <a:off x="3408" y="2290"/>
                <a:ext cx="83" cy="82"/>
              </a:xfrm>
              <a:custGeom>
                <a:avLst/>
                <a:gdLst>
                  <a:gd name="T0" fmla="*/ 41 w 83"/>
                  <a:gd name="T1" fmla="*/ 0 h 82"/>
                  <a:gd name="T2" fmla="*/ 33 w 83"/>
                  <a:gd name="T3" fmla="*/ 0 h 82"/>
                  <a:gd name="T4" fmla="*/ 26 w 83"/>
                  <a:gd name="T5" fmla="*/ 2 h 82"/>
                  <a:gd name="T6" fmla="*/ 18 w 83"/>
                  <a:gd name="T7" fmla="*/ 6 h 82"/>
                  <a:gd name="T8" fmla="*/ 11 w 83"/>
                  <a:gd name="T9" fmla="*/ 13 h 82"/>
                  <a:gd name="T10" fmla="*/ 7 w 83"/>
                  <a:gd name="T11" fmla="*/ 17 h 82"/>
                  <a:gd name="T12" fmla="*/ 2 w 83"/>
                  <a:gd name="T13" fmla="*/ 26 h 82"/>
                  <a:gd name="T14" fmla="*/ 0 w 83"/>
                  <a:gd name="T15" fmla="*/ 32 h 82"/>
                  <a:gd name="T16" fmla="*/ 0 w 83"/>
                  <a:gd name="T17" fmla="*/ 41 h 82"/>
                  <a:gd name="T18" fmla="*/ 0 w 83"/>
                  <a:gd name="T19" fmla="*/ 49 h 82"/>
                  <a:gd name="T20" fmla="*/ 2 w 83"/>
                  <a:gd name="T21" fmla="*/ 58 h 82"/>
                  <a:gd name="T22" fmla="*/ 7 w 83"/>
                  <a:gd name="T23" fmla="*/ 65 h 82"/>
                  <a:gd name="T24" fmla="*/ 11 w 83"/>
                  <a:gd name="T25" fmla="*/ 71 h 82"/>
                  <a:gd name="T26" fmla="*/ 18 w 83"/>
                  <a:gd name="T27" fmla="*/ 75 h 82"/>
                  <a:gd name="T28" fmla="*/ 26 w 83"/>
                  <a:gd name="T29" fmla="*/ 80 h 82"/>
                  <a:gd name="T30" fmla="*/ 33 w 83"/>
                  <a:gd name="T31" fmla="*/ 82 h 82"/>
                  <a:gd name="T32" fmla="*/ 41 w 83"/>
                  <a:gd name="T33" fmla="*/ 82 h 82"/>
                  <a:gd name="T34" fmla="*/ 50 w 83"/>
                  <a:gd name="T35" fmla="*/ 82 h 82"/>
                  <a:gd name="T36" fmla="*/ 59 w 83"/>
                  <a:gd name="T37" fmla="*/ 80 h 82"/>
                  <a:gd name="T38" fmla="*/ 65 w 83"/>
                  <a:gd name="T39" fmla="*/ 75 h 82"/>
                  <a:gd name="T40" fmla="*/ 72 w 83"/>
                  <a:gd name="T41" fmla="*/ 71 h 82"/>
                  <a:gd name="T42" fmla="*/ 76 w 83"/>
                  <a:gd name="T43" fmla="*/ 65 h 82"/>
                  <a:gd name="T44" fmla="*/ 80 w 83"/>
                  <a:gd name="T45" fmla="*/ 58 h 82"/>
                  <a:gd name="T46" fmla="*/ 83 w 83"/>
                  <a:gd name="T47" fmla="*/ 49 h 82"/>
                  <a:gd name="T48" fmla="*/ 83 w 83"/>
                  <a:gd name="T49" fmla="*/ 41 h 82"/>
                  <a:gd name="T50" fmla="*/ 83 w 83"/>
                  <a:gd name="T51" fmla="*/ 32 h 82"/>
                  <a:gd name="T52" fmla="*/ 80 w 83"/>
                  <a:gd name="T53" fmla="*/ 26 h 82"/>
                  <a:gd name="T54" fmla="*/ 76 w 83"/>
                  <a:gd name="T55" fmla="*/ 17 h 82"/>
                  <a:gd name="T56" fmla="*/ 72 w 83"/>
                  <a:gd name="T57" fmla="*/ 13 h 82"/>
                  <a:gd name="T58" fmla="*/ 65 w 83"/>
                  <a:gd name="T59" fmla="*/ 6 h 82"/>
                  <a:gd name="T60" fmla="*/ 59 w 83"/>
                  <a:gd name="T61" fmla="*/ 2 h 82"/>
                  <a:gd name="T62" fmla="*/ 50 w 83"/>
                  <a:gd name="T63" fmla="*/ 0 h 82"/>
                  <a:gd name="T64" fmla="*/ 41 w 83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2"/>
                  <a:gd name="T101" fmla="*/ 83 w 83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2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5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1" y="82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6" y="65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3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66" name="Shape 4379"/>
              <p:cNvSpPr>
                <a:spLocks noChangeAspect="1"/>
              </p:cNvSpPr>
              <p:nvPr/>
            </p:nvSpPr>
            <p:spPr bwMode="auto">
              <a:xfrm>
                <a:off x="3525" y="2093"/>
                <a:ext cx="85" cy="86"/>
              </a:xfrm>
              <a:custGeom>
                <a:avLst/>
                <a:gdLst>
                  <a:gd name="T0" fmla="*/ 41 w 85"/>
                  <a:gd name="T1" fmla="*/ 0 h 86"/>
                  <a:gd name="T2" fmla="*/ 33 w 85"/>
                  <a:gd name="T3" fmla="*/ 2 h 86"/>
                  <a:gd name="T4" fmla="*/ 26 w 85"/>
                  <a:gd name="T5" fmla="*/ 4 h 86"/>
                  <a:gd name="T6" fmla="*/ 18 w 85"/>
                  <a:gd name="T7" fmla="*/ 9 h 86"/>
                  <a:gd name="T8" fmla="*/ 13 w 85"/>
                  <a:gd name="T9" fmla="*/ 13 h 86"/>
                  <a:gd name="T10" fmla="*/ 7 w 85"/>
                  <a:gd name="T11" fmla="*/ 19 h 86"/>
                  <a:gd name="T12" fmla="*/ 2 w 85"/>
                  <a:gd name="T13" fmla="*/ 26 h 86"/>
                  <a:gd name="T14" fmla="*/ 0 w 85"/>
                  <a:gd name="T15" fmla="*/ 35 h 86"/>
                  <a:gd name="T16" fmla="*/ 0 w 85"/>
                  <a:gd name="T17" fmla="*/ 43 h 86"/>
                  <a:gd name="T18" fmla="*/ 0 w 85"/>
                  <a:gd name="T19" fmla="*/ 52 h 86"/>
                  <a:gd name="T20" fmla="*/ 2 w 85"/>
                  <a:gd name="T21" fmla="*/ 61 h 86"/>
                  <a:gd name="T22" fmla="*/ 7 w 85"/>
                  <a:gd name="T23" fmla="*/ 67 h 86"/>
                  <a:gd name="T24" fmla="*/ 13 w 85"/>
                  <a:gd name="T25" fmla="*/ 73 h 86"/>
                  <a:gd name="T26" fmla="*/ 18 w 85"/>
                  <a:gd name="T27" fmla="*/ 80 h 86"/>
                  <a:gd name="T28" fmla="*/ 26 w 85"/>
                  <a:gd name="T29" fmla="*/ 82 h 86"/>
                  <a:gd name="T30" fmla="*/ 33 w 85"/>
                  <a:gd name="T31" fmla="*/ 84 h 86"/>
                  <a:gd name="T32" fmla="*/ 41 w 85"/>
                  <a:gd name="T33" fmla="*/ 86 h 86"/>
                  <a:gd name="T34" fmla="*/ 50 w 85"/>
                  <a:gd name="T35" fmla="*/ 84 h 86"/>
                  <a:gd name="T36" fmla="*/ 59 w 85"/>
                  <a:gd name="T37" fmla="*/ 82 h 86"/>
                  <a:gd name="T38" fmla="*/ 65 w 85"/>
                  <a:gd name="T39" fmla="*/ 80 h 86"/>
                  <a:gd name="T40" fmla="*/ 72 w 85"/>
                  <a:gd name="T41" fmla="*/ 73 h 86"/>
                  <a:gd name="T42" fmla="*/ 76 w 85"/>
                  <a:gd name="T43" fmla="*/ 67 h 86"/>
                  <a:gd name="T44" fmla="*/ 80 w 85"/>
                  <a:gd name="T45" fmla="*/ 61 h 86"/>
                  <a:gd name="T46" fmla="*/ 83 w 85"/>
                  <a:gd name="T47" fmla="*/ 52 h 86"/>
                  <a:gd name="T48" fmla="*/ 85 w 85"/>
                  <a:gd name="T49" fmla="*/ 43 h 86"/>
                  <a:gd name="T50" fmla="*/ 83 w 85"/>
                  <a:gd name="T51" fmla="*/ 35 h 86"/>
                  <a:gd name="T52" fmla="*/ 80 w 85"/>
                  <a:gd name="T53" fmla="*/ 26 h 86"/>
                  <a:gd name="T54" fmla="*/ 76 w 85"/>
                  <a:gd name="T55" fmla="*/ 19 h 86"/>
                  <a:gd name="T56" fmla="*/ 72 w 85"/>
                  <a:gd name="T57" fmla="*/ 13 h 86"/>
                  <a:gd name="T58" fmla="*/ 65 w 85"/>
                  <a:gd name="T59" fmla="*/ 9 h 86"/>
                  <a:gd name="T60" fmla="*/ 59 w 85"/>
                  <a:gd name="T61" fmla="*/ 4 h 86"/>
                  <a:gd name="T62" fmla="*/ 50 w 85"/>
                  <a:gd name="T63" fmla="*/ 2 h 86"/>
                  <a:gd name="T64" fmla="*/ 41 w 85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6"/>
                  <a:gd name="T101" fmla="*/ 85 w 85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6">
                    <a:moveTo>
                      <a:pt x="41" y="0"/>
                    </a:moveTo>
                    <a:lnTo>
                      <a:pt x="33" y="2"/>
                    </a:lnTo>
                    <a:lnTo>
                      <a:pt x="26" y="4"/>
                    </a:lnTo>
                    <a:lnTo>
                      <a:pt x="18" y="9"/>
                    </a:lnTo>
                    <a:lnTo>
                      <a:pt x="13" y="13"/>
                    </a:lnTo>
                    <a:lnTo>
                      <a:pt x="7" y="19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61"/>
                    </a:lnTo>
                    <a:lnTo>
                      <a:pt x="7" y="67"/>
                    </a:lnTo>
                    <a:lnTo>
                      <a:pt x="13" y="73"/>
                    </a:lnTo>
                    <a:lnTo>
                      <a:pt x="18" y="80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6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3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5" y="43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19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4"/>
                    </a:lnTo>
                    <a:lnTo>
                      <a:pt x="50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67" name="Shape 4380"/>
              <p:cNvSpPr>
                <a:spLocks noChangeAspect="1"/>
              </p:cNvSpPr>
              <p:nvPr/>
            </p:nvSpPr>
            <p:spPr bwMode="auto">
              <a:xfrm>
                <a:off x="3525" y="2093"/>
                <a:ext cx="85" cy="86"/>
              </a:xfrm>
              <a:custGeom>
                <a:avLst/>
                <a:gdLst>
                  <a:gd name="T0" fmla="*/ 41 w 85"/>
                  <a:gd name="T1" fmla="*/ 0 h 86"/>
                  <a:gd name="T2" fmla="*/ 33 w 85"/>
                  <a:gd name="T3" fmla="*/ 2 h 86"/>
                  <a:gd name="T4" fmla="*/ 26 w 85"/>
                  <a:gd name="T5" fmla="*/ 4 h 86"/>
                  <a:gd name="T6" fmla="*/ 18 w 85"/>
                  <a:gd name="T7" fmla="*/ 9 h 86"/>
                  <a:gd name="T8" fmla="*/ 13 w 85"/>
                  <a:gd name="T9" fmla="*/ 13 h 86"/>
                  <a:gd name="T10" fmla="*/ 7 w 85"/>
                  <a:gd name="T11" fmla="*/ 19 h 86"/>
                  <a:gd name="T12" fmla="*/ 2 w 85"/>
                  <a:gd name="T13" fmla="*/ 26 h 86"/>
                  <a:gd name="T14" fmla="*/ 0 w 85"/>
                  <a:gd name="T15" fmla="*/ 35 h 86"/>
                  <a:gd name="T16" fmla="*/ 0 w 85"/>
                  <a:gd name="T17" fmla="*/ 43 h 86"/>
                  <a:gd name="T18" fmla="*/ 0 w 85"/>
                  <a:gd name="T19" fmla="*/ 52 h 86"/>
                  <a:gd name="T20" fmla="*/ 2 w 85"/>
                  <a:gd name="T21" fmla="*/ 61 h 86"/>
                  <a:gd name="T22" fmla="*/ 7 w 85"/>
                  <a:gd name="T23" fmla="*/ 67 h 86"/>
                  <a:gd name="T24" fmla="*/ 13 w 85"/>
                  <a:gd name="T25" fmla="*/ 73 h 86"/>
                  <a:gd name="T26" fmla="*/ 18 w 85"/>
                  <a:gd name="T27" fmla="*/ 80 h 86"/>
                  <a:gd name="T28" fmla="*/ 26 w 85"/>
                  <a:gd name="T29" fmla="*/ 82 h 86"/>
                  <a:gd name="T30" fmla="*/ 33 w 85"/>
                  <a:gd name="T31" fmla="*/ 84 h 86"/>
                  <a:gd name="T32" fmla="*/ 41 w 85"/>
                  <a:gd name="T33" fmla="*/ 86 h 86"/>
                  <a:gd name="T34" fmla="*/ 50 w 85"/>
                  <a:gd name="T35" fmla="*/ 84 h 86"/>
                  <a:gd name="T36" fmla="*/ 59 w 85"/>
                  <a:gd name="T37" fmla="*/ 82 h 86"/>
                  <a:gd name="T38" fmla="*/ 65 w 85"/>
                  <a:gd name="T39" fmla="*/ 80 h 86"/>
                  <a:gd name="T40" fmla="*/ 72 w 85"/>
                  <a:gd name="T41" fmla="*/ 73 h 86"/>
                  <a:gd name="T42" fmla="*/ 76 w 85"/>
                  <a:gd name="T43" fmla="*/ 67 h 86"/>
                  <a:gd name="T44" fmla="*/ 80 w 85"/>
                  <a:gd name="T45" fmla="*/ 61 h 86"/>
                  <a:gd name="T46" fmla="*/ 83 w 85"/>
                  <a:gd name="T47" fmla="*/ 52 h 86"/>
                  <a:gd name="T48" fmla="*/ 85 w 85"/>
                  <a:gd name="T49" fmla="*/ 43 h 86"/>
                  <a:gd name="T50" fmla="*/ 83 w 85"/>
                  <a:gd name="T51" fmla="*/ 35 h 86"/>
                  <a:gd name="T52" fmla="*/ 80 w 85"/>
                  <a:gd name="T53" fmla="*/ 26 h 86"/>
                  <a:gd name="T54" fmla="*/ 76 w 85"/>
                  <a:gd name="T55" fmla="*/ 19 h 86"/>
                  <a:gd name="T56" fmla="*/ 72 w 85"/>
                  <a:gd name="T57" fmla="*/ 13 h 86"/>
                  <a:gd name="T58" fmla="*/ 65 w 85"/>
                  <a:gd name="T59" fmla="*/ 9 h 86"/>
                  <a:gd name="T60" fmla="*/ 59 w 85"/>
                  <a:gd name="T61" fmla="*/ 4 h 86"/>
                  <a:gd name="T62" fmla="*/ 50 w 85"/>
                  <a:gd name="T63" fmla="*/ 2 h 86"/>
                  <a:gd name="T64" fmla="*/ 41 w 85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6"/>
                  <a:gd name="T101" fmla="*/ 85 w 85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6">
                    <a:moveTo>
                      <a:pt x="41" y="0"/>
                    </a:moveTo>
                    <a:lnTo>
                      <a:pt x="33" y="2"/>
                    </a:lnTo>
                    <a:lnTo>
                      <a:pt x="26" y="4"/>
                    </a:lnTo>
                    <a:lnTo>
                      <a:pt x="18" y="9"/>
                    </a:lnTo>
                    <a:lnTo>
                      <a:pt x="13" y="13"/>
                    </a:lnTo>
                    <a:lnTo>
                      <a:pt x="7" y="19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61"/>
                    </a:lnTo>
                    <a:lnTo>
                      <a:pt x="7" y="67"/>
                    </a:lnTo>
                    <a:lnTo>
                      <a:pt x="13" y="73"/>
                    </a:lnTo>
                    <a:lnTo>
                      <a:pt x="18" y="80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6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3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5" y="43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19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4"/>
                    </a:lnTo>
                    <a:lnTo>
                      <a:pt x="50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68" name="Shape 4381"/>
              <p:cNvSpPr>
                <a:spLocks noChangeAspect="1"/>
              </p:cNvSpPr>
              <p:nvPr/>
            </p:nvSpPr>
            <p:spPr bwMode="auto">
              <a:xfrm>
                <a:off x="3296" y="2069"/>
                <a:ext cx="84" cy="82"/>
              </a:xfrm>
              <a:custGeom>
                <a:avLst/>
                <a:gdLst>
                  <a:gd name="T0" fmla="*/ 43 w 84"/>
                  <a:gd name="T1" fmla="*/ 0 h 82"/>
                  <a:gd name="T2" fmla="*/ 34 w 84"/>
                  <a:gd name="T3" fmla="*/ 0 h 82"/>
                  <a:gd name="T4" fmla="*/ 26 w 84"/>
                  <a:gd name="T5" fmla="*/ 2 h 82"/>
                  <a:gd name="T6" fmla="*/ 17 w 84"/>
                  <a:gd name="T7" fmla="*/ 7 h 82"/>
                  <a:gd name="T8" fmla="*/ 11 w 84"/>
                  <a:gd name="T9" fmla="*/ 11 h 82"/>
                  <a:gd name="T10" fmla="*/ 6 w 84"/>
                  <a:gd name="T11" fmla="*/ 17 h 82"/>
                  <a:gd name="T12" fmla="*/ 2 w 84"/>
                  <a:gd name="T13" fmla="*/ 26 h 82"/>
                  <a:gd name="T14" fmla="*/ 0 w 84"/>
                  <a:gd name="T15" fmla="*/ 33 h 82"/>
                  <a:gd name="T16" fmla="*/ 0 w 84"/>
                  <a:gd name="T17" fmla="*/ 41 h 82"/>
                  <a:gd name="T18" fmla="*/ 0 w 84"/>
                  <a:gd name="T19" fmla="*/ 50 h 82"/>
                  <a:gd name="T20" fmla="*/ 2 w 84"/>
                  <a:gd name="T21" fmla="*/ 59 h 82"/>
                  <a:gd name="T22" fmla="*/ 6 w 84"/>
                  <a:gd name="T23" fmla="*/ 65 h 82"/>
                  <a:gd name="T24" fmla="*/ 11 w 84"/>
                  <a:gd name="T25" fmla="*/ 72 h 82"/>
                  <a:gd name="T26" fmla="*/ 17 w 84"/>
                  <a:gd name="T27" fmla="*/ 76 h 82"/>
                  <a:gd name="T28" fmla="*/ 26 w 84"/>
                  <a:gd name="T29" fmla="*/ 80 h 82"/>
                  <a:gd name="T30" fmla="*/ 34 w 84"/>
                  <a:gd name="T31" fmla="*/ 82 h 82"/>
                  <a:gd name="T32" fmla="*/ 43 w 84"/>
                  <a:gd name="T33" fmla="*/ 82 h 82"/>
                  <a:gd name="T34" fmla="*/ 50 w 84"/>
                  <a:gd name="T35" fmla="*/ 82 h 82"/>
                  <a:gd name="T36" fmla="*/ 58 w 84"/>
                  <a:gd name="T37" fmla="*/ 80 h 82"/>
                  <a:gd name="T38" fmla="*/ 67 w 84"/>
                  <a:gd name="T39" fmla="*/ 76 h 82"/>
                  <a:gd name="T40" fmla="*/ 71 w 84"/>
                  <a:gd name="T41" fmla="*/ 72 h 82"/>
                  <a:gd name="T42" fmla="*/ 78 w 84"/>
                  <a:gd name="T43" fmla="*/ 65 h 82"/>
                  <a:gd name="T44" fmla="*/ 82 w 84"/>
                  <a:gd name="T45" fmla="*/ 59 h 82"/>
                  <a:gd name="T46" fmla="*/ 84 w 84"/>
                  <a:gd name="T47" fmla="*/ 50 h 82"/>
                  <a:gd name="T48" fmla="*/ 84 w 84"/>
                  <a:gd name="T49" fmla="*/ 41 h 82"/>
                  <a:gd name="T50" fmla="*/ 84 w 84"/>
                  <a:gd name="T51" fmla="*/ 33 h 82"/>
                  <a:gd name="T52" fmla="*/ 82 w 84"/>
                  <a:gd name="T53" fmla="*/ 26 h 82"/>
                  <a:gd name="T54" fmla="*/ 78 w 84"/>
                  <a:gd name="T55" fmla="*/ 17 h 82"/>
                  <a:gd name="T56" fmla="*/ 71 w 84"/>
                  <a:gd name="T57" fmla="*/ 11 h 82"/>
                  <a:gd name="T58" fmla="*/ 67 w 84"/>
                  <a:gd name="T59" fmla="*/ 7 h 82"/>
                  <a:gd name="T60" fmla="*/ 58 w 84"/>
                  <a:gd name="T61" fmla="*/ 2 h 82"/>
                  <a:gd name="T62" fmla="*/ 50 w 84"/>
                  <a:gd name="T63" fmla="*/ 0 h 82"/>
                  <a:gd name="T64" fmla="*/ 43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0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1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69" name="Shape 4382"/>
              <p:cNvSpPr>
                <a:spLocks noChangeAspect="1"/>
              </p:cNvSpPr>
              <p:nvPr/>
            </p:nvSpPr>
            <p:spPr bwMode="auto">
              <a:xfrm>
                <a:off x="3296" y="2069"/>
                <a:ext cx="84" cy="82"/>
              </a:xfrm>
              <a:custGeom>
                <a:avLst/>
                <a:gdLst>
                  <a:gd name="T0" fmla="*/ 43 w 84"/>
                  <a:gd name="T1" fmla="*/ 0 h 82"/>
                  <a:gd name="T2" fmla="*/ 34 w 84"/>
                  <a:gd name="T3" fmla="*/ 0 h 82"/>
                  <a:gd name="T4" fmla="*/ 26 w 84"/>
                  <a:gd name="T5" fmla="*/ 2 h 82"/>
                  <a:gd name="T6" fmla="*/ 17 w 84"/>
                  <a:gd name="T7" fmla="*/ 7 h 82"/>
                  <a:gd name="T8" fmla="*/ 11 w 84"/>
                  <a:gd name="T9" fmla="*/ 11 h 82"/>
                  <a:gd name="T10" fmla="*/ 6 w 84"/>
                  <a:gd name="T11" fmla="*/ 17 h 82"/>
                  <a:gd name="T12" fmla="*/ 2 w 84"/>
                  <a:gd name="T13" fmla="*/ 26 h 82"/>
                  <a:gd name="T14" fmla="*/ 0 w 84"/>
                  <a:gd name="T15" fmla="*/ 33 h 82"/>
                  <a:gd name="T16" fmla="*/ 0 w 84"/>
                  <a:gd name="T17" fmla="*/ 41 h 82"/>
                  <a:gd name="T18" fmla="*/ 0 w 84"/>
                  <a:gd name="T19" fmla="*/ 50 h 82"/>
                  <a:gd name="T20" fmla="*/ 2 w 84"/>
                  <a:gd name="T21" fmla="*/ 59 h 82"/>
                  <a:gd name="T22" fmla="*/ 6 w 84"/>
                  <a:gd name="T23" fmla="*/ 65 h 82"/>
                  <a:gd name="T24" fmla="*/ 11 w 84"/>
                  <a:gd name="T25" fmla="*/ 72 h 82"/>
                  <a:gd name="T26" fmla="*/ 17 w 84"/>
                  <a:gd name="T27" fmla="*/ 76 h 82"/>
                  <a:gd name="T28" fmla="*/ 26 w 84"/>
                  <a:gd name="T29" fmla="*/ 80 h 82"/>
                  <a:gd name="T30" fmla="*/ 34 w 84"/>
                  <a:gd name="T31" fmla="*/ 82 h 82"/>
                  <a:gd name="T32" fmla="*/ 43 w 84"/>
                  <a:gd name="T33" fmla="*/ 82 h 82"/>
                  <a:gd name="T34" fmla="*/ 50 w 84"/>
                  <a:gd name="T35" fmla="*/ 82 h 82"/>
                  <a:gd name="T36" fmla="*/ 58 w 84"/>
                  <a:gd name="T37" fmla="*/ 80 h 82"/>
                  <a:gd name="T38" fmla="*/ 67 w 84"/>
                  <a:gd name="T39" fmla="*/ 76 h 82"/>
                  <a:gd name="T40" fmla="*/ 71 w 84"/>
                  <a:gd name="T41" fmla="*/ 72 h 82"/>
                  <a:gd name="T42" fmla="*/ 78 w 84"/>
                  <a:gd name="T43" fmla="*/ 65 h 82"/>
                  <a:gd name="T44" fmla="*/ 82 w 84"/>
                  <a:gd name="T45" fmla="*/ 59 h 82"/>
                  <a:gd name="T46" fmla="*/ 84 w 84"/>
                  <a:gd name="T47" fmla="*/ 50 h 82"/>
                  <a:gd name="T48" fmla="*/ 84 w 84"/>
                  <a:gd name="T49" fmla="*/ 41 h 82"/>
                  <a:gd name="T50" fmla="*/ 84 w 84"/>
                  <a:gd name="T51" fmla="*/ 33 h 82"/>
                  <a:gd name="T52" fmla="*/ 82 w 84"/>
                  <a:gd name="T53" fmla="*/ 26 h 82"/>
                  <a:gd name="T54" fmla="*/ 78 w 84"/>
                  <a:gd name="T55" fmla="*/ 17 h 82"/>
                  <a:gd name="T56" fmla="*/ 71 w 84"/>
                  <a:gd name="T57" fmla="*/ 11 h 82"/>
                  <a:gd name="T58" fmla="*/ 67 w 84"/>
                  <a:gd name="T59" fmla="*/ 7 h 82"/>
                  <a:gd name="T60" fmla="*/ 58 w 84"/>
                  <a:gd name="T61" fmla="*/ 2 h 82"/>
                  <a:gd name="T62" fmla="*/ 50 w 84"/>
                  <a:gd name="T63" fmla="*/ 0 h 82"/>
                  <a:gd name="T64" fmla="*/ 43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0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1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70" name="Shape 4383"/>
              <p:cNvSpPr>
                <a:spLocks noChangeAspect="1"/>
              </p:cNvSpPr>
              <p:nvPr/>
            </p:nvSpPr>
            <p:spPr bwMode="auto">
              <a:xfrm>
                <a:off x="3480" y="1937"/>
                <a:ext cx="84" cy="87"/>
              </a:xfrm>
              <a:custGeom>
                <a:avLst/>
                <a:gdLst>
                  <a:gd name="T0" fmla="*/ 41 w 84"/>
                  <a:gd name="T1" fmla="*/ 0 h 87"/>
                  <a:gd name="T2" fmla="*/ 34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6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4 h 87"/>
                  <a:gd name="T18" fmla="*/ 2 w 84"/>
                  <a:gd name="T19" fmla="*/ 52 h 87"/>
                  <a:gd name="T20" fmla="*/ 4 w 84"/>
                  <a:gd name="T21" fmla="*/ 61 h 87"/>
                  <a:gd name="T22" fmla="*/ 6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4 w 84"/>
                  <a:gd name="T31" fmla="*/ 87 h 87"/>
                  <a:gd name="T32" fmla="*/ 41 w 84"/>
                  <a:gd name="T33" fmla="*/ 87 h 87"/>
                  <a:gd name="T34" fmla="*/ 50 w 84"/>
                  <a:gd name="T35" fmla="*/ 87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6 w 84"/>
                  <a:gd name="T43" fmla="*/ 67 h 87"/>
                  <a:gd name="T44" fmla="*/ 80 w 84"/>
                  <a:gd name="T45" fmla="*/ 61 h 87"/>
                  <a:gd name="T46" fmla="*/ 82 w 84"/>
                  <a:gd name="T47" fmla="*/ 52 h 87"/>
                  <a:gd name="T48" fmla="*/ 84 w 84"/>
                  <a:gd name="T49" fmla="*/ 44 h 87"/>
                  <a:gd name="T50" fmla="*/ 82 w 84"/>
                  <a:gd name="T51" fmla="*/ 35 h 87"/>
                  <a:gd name="T52" fmla="*/ 80 w 84"/>
                  <a:gd name="T53" fmla="*/ 26 h 87"/>
                  <a:gd name="T54" fmla="*/ 76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0 w 84"/>
                  <a:gd name="T63" fmla="*/ 2 h 87"/>
                  <a:gd name="T64" fmla="*/ 41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1" y="0"/>
                    </a:moveTo>
                    <a:lnTo>
                      <a:pt x="34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6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4" y="87"/>
                    </a:lnTo>
                    <a:lnTo>
                      <a:pt x="41" y="87"/>
                    </a:lnTo>
                    <a:lnTo>
                      <a:pt x="50" y="87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71" name="Shape 4384"/>
              <p:cNvSpPr>
                <a:spLocks noChangeAspect="1"/>
              </p:cNvSpPr>
              <p:nvPr/>
            </p:nvSpPr>
            <p:spPr bwMode="auto">
              <a:xfrm>
                <a:off x="3480" y="1937"/>
                <a:ext cx="84" cy="87"/>
              </a:xfrm>
              <a:custGeom>
                <a:avLst/>
                <a:gdLst>
                  <a:gd name="T0" fmla="*/ 41 w 84"/>
                  <a:gd name="T1" fmla="*/ 0 h 87"/>
                  <a:gd name="T2" fmla="*/ 34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6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4 h 87"/>
                  <a:gd name="T18" fmla="*/ 2 w 84"/>
                  <a:gd name="T19" fmla="*/ 52 h 87"/>
                  <a:gd name="T20" fmla="*/ 4 w 84"/>
                  <a:gd name="T21" fmla="*/ 61 h 87"/>
                  <a:gd name="T22" fmla="*/ 6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4 w 84"/>
                  <a:gd name="T31" fmla="*/ 87 h 87"/>
                  <a:gd name="T32" fmla="*/ 41 w 84"/>
                  <a:gd name="T33" fmla="*/ 87 h 87"/>
                  <a:gd name="T34" fmla="*/ 50 w 84"/>
                  <a:gd name="T35" fmla="*/ 87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6 w 84"/>
                  <a:gd name="T43" fmla="*/ 67 h 87"/>
                  <a:gd name="T44" fmla="*/ 80 w 84"/>
                  <a:gd name="T45" fmla="*/ 61 h 87"/>
                  <a:gd name="T46" fmla="*/ 82 w 84"/>
                  <a:gd name="T47" fmla="*/ 52 h 87"/>
                  <a:gd name="T48" fmla="*/ 84 w 84"/>
                  <a:gd name="T49" fmla="*/ 44 h 87"/>
                  <a:gd name="T50" fmla="*/ 82 w 84"/>
                  <a:gd name="T51" fmla="*/ 35 h 87"/>
                  <a:gd name="T52" fmla="*/ 80 w 84"/>
                  <a:gd name="T53" fmla="*/ 26 h 87"/>
                  <a:gd name="T54" fmla="*/ 76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0 w 84"/>
                  <a:gd name="T63" fmla="*/ 2 h 87"/>
                  <a:gd name="T64" fmla="*/ 41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1" y="0"/>
                    </a:moveTo>
                    <a:lnTo>
                      <a:pt x="34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6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4" y="87"/>
                    </a:lnTo>
                    <a:lnTo>
                      <a:pt x="41" y="87"/>
                    </a:lnTo>
                    <a:lnTo>
                      <a:pt x="50" y="87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72" name="Shape 4385"/>
              <p:cNvSpPr>
                <a:spLocks noChangeAspect="1"/>
              </p:cNvSpPr>
              <p:nvPr/>
            </p:nvSpPr>
            <p:spPr bwMode="auto">
              <a:xfrm>
                <a:off x="3560" y="2214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0 h 84"/>
                  <a:gd name="T4" fmla="*/ 26 w 84"/>
                  <a:gd name="T5" fmla="*/ 2 h 84"/>
                  <a:gd name="T6" fmla="*/ 17 w 84"/>
                  <a:gd name="T7" fmla="*/ 7 h 84"/>
                  <a:gd name="T8" fmla="*/ 11 w 84"/>
                  <a:gd name="T9" fmla="*/ 11 h 84"/>
                  <a:gd name="T10" fmla="*/ 6 w 84"/>
                  <a:gd name="T11" fmla="*/ 17 h 84"/>
                  <a:gd name="T12" fmla="*/ 2 w 84"/>
                  <a:gd name="T13" fmla="*/ 26 h 84"/>
                  <a:gd name="T14" fmla="*/ 0 w 84"/>
                  <a:gd name="T15" fmla="*/ 32 h 84"/>
                  <a:gd name="T16" fmla="*/ 0 w 84"/>
                  <a:gd name="T17" fmla="*/ 41 h 84"/>
                  <a:gd name="T18" fmla="*/ 0 w 84"/>
                  <a:gd name="T19" fmla="*/ 50 h 84"/>
                  <a:gd name="T20" fmla="*/ 2 w 84"/>
                  <a:gd name="T21" fmla="*/ 58 h 84"/>
                  <a:gd name="T22" fmla="*/ 6 w 84"/>
                  <a:gd name="T23" fmla="*/ 65 h 84"/>
                  <a:gd name="T24" fmla="*/ 11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50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2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2 w 84"/>
                  <a:gd name="T53" fmla="*/ 26 h 84"/>
                  <a:gd name="T54" fmla="*/ 78 w 84"/>
                  <a:gd name="T55" fmla="*/ 17 h 84"/>
                  <a:gd name="T56" fmla="*/ 71 w 84"/>
                  <a:gd name="T57" fmla="*/ 11 h 84"/>
                  <a:gd name="T58" fmla="*/ 65 w 84"/>
                  <a:gd name="T59" fmla="*/ 7 h 84"/>
                  <a:gd name="T60" fmla="*/ 58 w 84"/>
                  <a:gd name="T61" fmla="*/ 2 h 84"/>
                  <a:gd name="T62" fmla="*/ 50 w 84"/>
                  <a:gd name="T63" fmla="*/ 0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6" y="65"/>
                    </a:lnTo>
                    <a:lnTo>
                      <a:pt x="11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73" name="Shape 4386"/>
              <p:cNvSpPr>
                <a:spLocks noChangeAspect="1"/>
              </p:cNvSpPr>
              <p:nvPr/>
            </p:nvSpPr>
            <p:spPr bwMode="auto">
              <a:xfrm>
                <a:off x="3560" y="2214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0 h 84"/>
                  <a:gd name="T4" fmla="*/ 26 w 84"/>
                  <a:gd name="T5" fmla="*/ 2 h 84"/>
                  <a:gd name="T6" fmla="*/ 17 w 84"/>
                  <a:gd name="T7" fmla="*/ 7 h 84"/>
                  <a:gd name="T8" fmla="*/ 11 w 84"/>
                  <a:gd name="T9" fmla="*/ 11 h 84"/>
                  <a:gd name="T10" fmla="*/ 6 w 84"/>
                  <a:gd name="T11" fmla="*/ 17 h 84"/>
                  <a:gd name="T12" fmla="*/ 2 w 84"/>
                  <a:gd name="T13" fmla="*/ 26 h 84"/>
                  <a:gd name="T14" fmla="*/ 0 w 84"/>
                  <a:gd name="T15" fmla="*/ 32 h 84"/>
                  <a:gd name="T16" fmla="*/ 0 w 84"/>
                  <a:gd name="T17" fmla="*/ 41 h 84"/>
                  <a:gd name="T18" fmla="*/ 0 w 84"/>
                  <a:gd name="T19" fmla="*/ 50 h 84"/>
                  <a:gd name="T20" fmla="*/ 2 w 84"/>
                  <a:gd name="T21" fmla="*/ 58 h 84"/>
                  <a:gd name="T22" fmla="*/ 6 w 84"/>
                  <a:gd name="T23" fmla="*/ 65 h 84"/>
                  <a:gd name="T24" fmla="*/ 11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50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2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2 w 84"/>
                  <a:gd name="T53" fmla="*/ 26 h 84"/>
                  <a:gd name="T54" fmla="*/ 78 w 84"/>
                  <a:gd name="T55" fmla="*/ 17 h 84"/>
                  <a:gd name="T56" fmla="*/ 71 w 84"/>
                  <a:gd name="T57" fmla="*/ 11 h 84"/>
                  <a:gd name="T58" fmla="*/ 65 w 84"/>
                  <a:gd name="T59" fmla="*/ 7 h 84"/>
                  <a:gd name="T60" fmla="*/ 58 w 84"/>
                  <a:gd name="T61" fmla="*/ 2 h 84"/>
                  <a:gd name="T62" fmla="*/ 50 w 84"/>
                  <a:gd name="T63" fmla="*/ 0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6" y="65"/>
                    </a:lnTo>
                    <a:lnTo>
                      <a:pt x="11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74" name="Shape 4387"/>
              <p:cNvSpPr>
                <a:spLocks noChangeAspect="1"/>
              </p:cNvSpPr>
              <p:nvPr/>
            </p:nvSpPr>
            <p:spPr bwMode="auto">
              <a:xfrm>
                <a:off x="3627" y="1989"/>
                <a:ext cx="82" cy="85"/>
              </a:xfrm>
              <a:custGeom>
                <a:avLst/>
                <a:gdLst>
                  <a:gd name="T0" fmla="*/ 41 w 82"/>
                  <a:gd name="T1" fmla="*/ 0 h 85"/>
                  <a:gd name="T2" fmla="*/ 32 w 82"/>
                  <a:gd name="T3" fmla="*/ 2 h 85"/>
                  <a:gd name="T4" fmla="*/ 26 w 82"/>
                  <a:gd name="T5" fmla="*/ 5 h 85"/>
                  <a:gd name="T6" fmla="*/ 17 w 82"/>
                  <a:gd name="T7" fmla="*/ 9 h 85"/>
                  <a:gd name="T8" fmla="*/ 11 w 82"/>
                  <a:gd name="T9" fmla="*/ 13 h 85"/>
                  <a:gd name="T10" fmla="*/ 6 w 82"/>
                  <a:gd name="T11" fmla="*/ 20 h 85"/>
                  <a:gd name="T12" fmla="*/ 2 w 82"/>
                  <a:gd name="T13" fmla="*/ 26 h 85"/>
                  <a:gd name="T14" fmla="*/ 0 w 82"/>
                  <a:gd name="T15" fmla="*/ 35 h 85"/>
                  <a:gd name="T16" fmla="*/ 0 w 82"/>
                  <a:gd name="T17" fmla="*/ 43 h 85"/>
                  <a:gd name="T18" fmla="*/ 0 w 82"/>
                  <a:gd name="T19" fmla="*/ 52 h 85"/>
                  <a:gd name="T20" fmla="*/ 2 w 82"/>
                  <a:gd name="T21" fmla="*/ 59 h 85"/>
                  <a:gd name="T22" fmla="*/ 6 w 82"/>
                  <a:gd name="T23" fmla="*/ 65 h 85"/>
                  <a:gd name="T24" fmla="*/ 11 w 82"/>
                  <a:gd name="T25" fmla="*/ 72 h 85"/>
                  <a:gd name="T26" fmla="*/ 17 w 82"/>
                  <a:gd name="T27" fmla="*/ 78 h 85"/>
                  <a:gd name="T28" fmla="*/ 26 w 82"/>
                  <a:gd name="T29" fmla="*/ 80 h 85"/>
                  <a:gd name="T30" fmla="*/ 32 w 82"/>
                  <a:gd name="T31" fmla="*/ 85 h 85"/>
                  <a:gd name="T32" fmla="*/ 41 w 82"/>
                  <a:gd name="T33" fmla="*/ 85 h 85"/>
                  <a:gd name="T34" fmla="*/ 50 w 82"/>
                  <a:gd name="T35" fmla="*/ 85 h 85"/>
                  <a:gd name="T36" fmla="*/ 58 w 82"/>
                  <a:gd name="T37" fmla="*/ 80 h 85"/>
                  <a:gd name="T38" fmla="*/ 65 w 82"/>
                  <a:gd name="T39" fmla="*/ 78 h 85"/>
                  <a:gd name="T40" fmla="*/ 71 w 82"/>
                  <a:gd name="T41" fmla="*/ 72 h 85"/>
                  <a:gd name="T42" fmla="*/ 76 w 82"/>
                  <a:gd name="T43" fmla="*/ 65 h 85"/>
                  <a:gd name="T44" fmla="*/ 80 w 82"/>
                  <a:gd name="T45" fmla="*/ 59 h 85"/>
                  <a:gd name="T46" fmla="*/ 82 w 82"/>
                  <a:gd name="T47" fmla="*/ 52 h 85"/>
                  <a:gd name="T48" fmla="*/ 82 w 82"/>
                  <a:gd name="T49" fmla="*/ 43 h 85"/>
                  <a:gd name="T50" fmla="*/ 82 w 82"/>
                  <a:gd name="T51" fmla="*/ 35 h 85"/>
                  <a:gd name="T52" fmla="*/ 80 w 82"/>
                  <a:gd name="T53" fmla="*/ 26 h 85"/>
                  <a:gd name="T54" fmla="*/ 76 w 82"/>
                  <a:gd name="T55" fmla="*/ 20 h 85"/>
                  <a:gd name="T56" fmla="*/ 71 w 82"/>
                  <a:gd name="T57" fmla="*/ 13 h 85"/>
                  <a:gd name="T58" fmla="*/ 65 w 82"/>
                  <a:gd name="T59" fmla="*/ 9 h 85"/>
                  <a:gd name="T60" fmla="*/ 58 w 82"/>
                  <a:gd name="T61" fmla="*/ 5 h 85"/>
                  <a:gd name="T62" fmla="*/ 50 w 82"/>
                  <a:gd name="T63" fmla="*/ 2 h 85"/>
                  <a:gd name="T64" fmla="*/ 41 w 82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5"/>
                  <a:gd name="T101" fmla="*/ 82 w 82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5">
                    <a:moveTo>
                      <a:pt x="41" y="0"/>
                    </a:moveTo>
                    <a:lnTo>
                      <a:pt x="32" y="2"/>
                    </a:lnTo>
                    <a:lnTo>
                      <a:pt x="26" y="5"/>
                    </a:lnTo>
                    <a:lnTo>
                      <a:pt x="17" y="9"/>
                    </a:lnTo>
                    <a:lnTo>
                      <a:pt x="11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2"/>
                    </a:lnTo>
                    <a:lnTo>
                      <a:pt x="82" y="43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75" name="Shape 4388"/>
              <p:cNvSpPr>
                <a:spLocks noChangeAspect="1"/>
              </p:cNvSpPr>
              <p:nvPr/>
            </p:nvSpPr>
            <p:spPr bwMode="auto">
              <a:xfrm>
                <a:off x="3627" y="1989"/>
                <a:ext cx="82" cy="85"/>
              </a:xfrm>
              <a:custGeom>
                <a:avLst/>
                <a:gdLst>
                  <a:gd name="T0" fmla="*/ 41 w 82"/>
                  <a:gd name="T1" fmla="*/ 0 h 85"/>
                  <a:gd name="T2" fmla="*/ 32 w 82"/>
                  <a:gd name="T3" fmla="*/ 2 h 85"/>
                  <a:gd name="T4" fmla="*/ 26 w 82"/>
                  <a:gd name="T5" fmla="*/ 5 h 85"/>
                  <a:gd name="T6" fmla="*/ 17 w 82"/>
                  <a:gd name="T7" fmla="*/ 9 h 85"/>
                  <a:gd name="T8" fmla="*/ 11 w 82"/>
                  <a:gd name="T9" fmla="*/ 13 h 85"/>
                  <a:gd name="T10" fmla="*/ 6 w 82"/>
                  <a:gd name="T11" fmla="*/ 20 h 85"/>
                  <a:gd name="T12" fmla="*/ 2 w 82"/>
                  <a:gd name="T13" fmla="*/ 26 h 85"/>
                  <a:gd name="T14" fmla="*/ 0 w 82"/>
                  <a:gd name="T15" fmla="*/ 35 h 85"/>
                  <a:gd name="T16" fmla="*/ 0 w 82"/>
                  <a:gd name="T17" fmla="*/ 43 h 85"/>
                  <a:gd name="T18" fmla="*/ 0 w 82"/>
                  <a:gd name="T19" fmla="*/ 52 h 85"/>
                  <a:gd name="T20" fmla="*/ 2 w 82"/>
                  <a:gd name="T21" fmla="*/ 59 h 85"/>
                  <a:gd name="T22" fmla="*/ 6 w 82"/>
                  <a:gd name="T23" fmla="*/ 65 h 85"/>
                  <a:gd name="T24" fmla="*/ 11 w 82"/>
                  <a:gd name="T25" fmla="*/ 72 h 85"/>
                  <a:gd name="T26" fmla="*/ 17 w 82"/>
                  <a:gd name="T27" fmla="*/ 78 h 85"/>
                  <a:gd name="T28" fmla="*/ 26 w 82"/>
                  <a:gd name="T29" fmla="*/ 80 h 85"/>
                  <a:gd name="T30" fmla="*/ 32 w 82"/>
                  <a:gd name="T31" fmla="*/ 85 h 85"/>
                  <a:gd name="T32" fmla="*/ 41 w 82"/>
                  <a:gd name="T33" fmla="*/ 85 h 85"/>
                  <a:gd name="T34" fmla="*/ 50 w 82"/>
                  <a:gd name="T35" fmla="*/ 85 h 85"/>
                  <a:gd name="T36" fmla="*/ 58 w 82"/>
                  <a:gd name="T37" fmla="*/ 80 h 85"/>
                  <a:gd name="T38" fmla="*/ 65 w 82"/>
                  <a:gd name="T39" fmla="*/ 78 h 85"/>
                  <a:gd name="T40" fmla="*/ 71 w 82"/>
                  <a:gd name="T41" fmla="*/ 72 h 85"/>
                  <a:gd name="T42" fmla="*/ 76 w 82"/>
                  <a:gd name="T43" fmla="*/ 65 h 85"/>
                  <a:gd name="T44" fmla="*/ 80 w 82"/>
                  <a:gd name="T45" fmla="*/ 59 h 85"/>
                  <a:gd name="T46" fmla="*/ 82 w 82"/>
                  <a:gd name="T47" fmla="*/ 52 h 85"/>
                  <a:gd name="T48" fmla="*/ 82 w 82"/>
                  <a:gd name="T49" fmla="*/ 43 h 85"/>
                  <a:gd name="T50" fmla="*/ 82 w 82"/>
                  <a:gd name="T51" fmla="*/ 35 h 85"/>
                  <a:gd name="T52" fmla="*/ 80 w 82"/>
                  <a:gd name="T53" fmla="*/ 26 h 85"/>
                  <a:gd name="T54" fmla="*/ 76 w 82"/>
                  <a:gd name="T55" fmla="*/ 20 h 85"/>
                  <a:gd name="T56" fmla="*/ 71 w 82"/>
                  <a:gd name="T57" fmla="*/ 13 h 85"/>
                  <a:gd name="T58" fmla="*/ 65 w 82"/>
                  <a:gd name="T59" fmla="*/ 9 h 85"/>
                  <a:gd name="T60" fmla="*/ 58 w 82"/>
                  <a:gd name="T61" fmla="*/ 5 h 85"/>
                  <a:gd name="T62" fmla="*/ 50 w 82"/>
                  <a:gd name="T63" fmla="*/ 2 h 85"/>
                  <a:gd name="T64" fmla="*/ 41 w 82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5"/>
                  <a:gd name="T101" fmla="*/ 82 w 82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5">
                    <a:moveTo>
                      <a:pt x="41" y="0"/>
                    </a:moveTo>
                    <a:lnTo>
                      <a:pt x="32" y="2"/>
                    </a:lnTo>
                    <a:lnTo>
                      <a:pt x="26" y="5"/>
                    </a:lnTo>
                    <a:lnTo>
                      <a:pt x="17" y="9"/>
                    </a:lnTo>
                    <a:lnTo>
                      <a:pt x="11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2"/>
                    </a:lnTo>
                    <a:lnTo>
                      <a:pt x="82" y="43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76" name="Shape 4389"/>
              <p:cNvSpPr>
                <a:spLocks noChangeAspect="1"/>
              </p:cNvSpPr>
              <p:nvPr/>
            </p:nvSpPr>
            <p:spPr bwMode="auto">
              <a:xfrm>
                <a:off x="3285" y="2326"/>
                <a:ext cx="84" cy="85"/>
              </a:xfrm>
              <a:custGeom>
                <a:avLst/>
                <a:gdLst>
                  <a:gd name="T0" fmla="*/ 41 w 84"/>
                  <a:gd name="T1" fmla="*/ 0 h 85"/>
                  <a:gd name="T2" fmla="*/ 32 w 84"/>
                  <a:gd name="T3" fmla="*/ 0 h 85"/>
                  <a:gd name="T4" fmla="*/ 26 w 84"/>
                  <a:gd name="T5" fmla="*/ 3 h 85"/>
                  <a:gd name="T6" fmla="*/ 17 w 84"/>
                  <a:gd name="T7" fmla="*/ 7 h 85"/>
                  <a:gd name="T8" fmla="*/ 11 w 84"/>
                  <a:gd name="T9" fmla="*/ 11 h 85"/>
                  <a:gd name="T10" fmla="*/ 6 w 84"/>
                  <a:gd name="T11" fmla="*/ 18 h 85"/>
                  <a:gd name="T12" fmla="*/ 2 w 84"/>
                  <a:gd name="T13" fmla="*/ 26 h 85"/>
                  <a:gd name="T14" fmla="*/ 0 w 84"/>
                  <a:gd name="T15" fmla="*/ 33 h 85"/>
                  <a:gd name="T16" fmla="*/ 0 w 84"/>
                  <a:gd name="T17" fmla="*/ 42 h 85"/>
                  <a:gd name="T18" fmla="*/ 0 w 84"/>
                  <a:gd name="T19" fmla="*/ 50 h 85"/>
                  <a:gd name="T20" fmla="*/ 2 w 84"/>
                  <a:gd name="T21" fmla="*/ 59 h 85"/>
                  <a:gd name="T22" fmla="*/ 6 w 84"/>
                  <a:gd name="T23" fmla="*/ 65 h 85"/>
                  <a:gd name="T24" fmla="*/ 11 w 84"/>
                  <a:gd name="T25" fmla="*/ 72 h 85"/>
                  <a:gd name="T26" fmla="*/ 17 w 84"/>
                  <a:gd name="T27" fmla="*/ 78 h 85"/>
                  <a:gd name="T28" fmla="*/ 26 w 84"/>
                  <a:gd name="T29" fmla="*/ 83 h 85"/>
                  <a:gd name="T30" fmla="*/ 32 w 84"/>
                  <a:gd name="T31" fmla="*/ 85 h 85"/>
                  <a:gd name="T32" fmla="*/ 41 w 84"/>
                  <a:gd name="T33" fmla="*/ 85 h 85"/>
                  <a:gd name="T34" fmla="*/ 50 w 84"/>
                  <a:gd name="T35" fmla="*/ 85 h 85"/>
                  <a:gd name="T36" fmla="*/ 58 w 84"/>
                  <a:gd name="T37" fmla="*/ 83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0 w 84"/>
                  <a:gd name="T45" fmla="*/ 59 h 85"/>
                  <a:gd name="T46" fmla="*/ 84 w 84"/>
                  <a:gd name="T47" fmla="*/ 50 h 85"/>
                  <a:gd name="T48" fmla="*/ 84 w 84"/>
                  <a:gd name="T49" fmla="*/ 42 h 85"/>
                  <a:gd name="T50" fmla="*/ 84 w 84"/>
                  <a:gd name="T51" fmla="*/ 33 h 85"/>
                  <a:gd name="T52" fmla="*/ 80 w 84"/>
                  <a:gd name="T53" fmla="*/ 26 h 85"/>
                  <a:gd name="T54" fmla="*/ 78 w 84"/>
                  <a:gd name="T55" fmla="*/ 18 h 85"/>
                  <a:gd name="T56" fmla="*/ 71 w 84"/>
                  <a:gd name="T57" fmla="*/ 11 h 85"/>
                  <a:gd name="T58" fmla="*/ 65 w 84"/>
                  <a:gd name="T59" fmla="*/ 7 h 85"/>
                  <a:gd name="T60" fmla="*/ 58 w 84"/>
                  <a:gd name="T61" fmla="*/ 3 h 85"/>
                  <a:gd name="T62" fmla="*/ 50 w 84"/>
                  <a:gd name="T63" fmla="*/ 0 h 85"/>
                  <a:gd name="T64" fmla="*/ 41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1" y="0"/>
                    </a:moveTo>
                    <a:lnTo>
                      <a:pt x="32" y="0"/>
                    </a:lnTo>
                    <a:lnTo>
                      <a:pt x="26" y="3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6" y="83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3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0"/>
                    </a:lnTo>
                    <a:lnTo>
                      <a:pt x="84" y="42"/>
                    </a:lnTo>
                    <a:lnTo>
                      <a:pt x="84" y="33"/>
                    </a:lnTo>
                    <a:lnTo>
                      <a:pt x="80" y="26"/>
                    </a:lnTo>
                    <a:lnTo>
                      <a:pt x="78" y="18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8" y="3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77" name="Shape 4390"/>
              <p:cNvSpPr>
                <a:spLocks noChangeAspect="1"/>
              </p:cNvSpPr>
              <p:nvPr/>
            </p:nvSpPr>
            <p:spPr bwMode="auto">
              <a:xfrm>
                <a:off x="3285" y="2326"/>
                <a:ext cx="84" cy="85"/>
              </a:xfrm>
              <a:custGeom>
                <a:avLst/>
                <a:gdLst>
                  <a:gd name="T0" fmla="*/ 41 w 84"/>
                  <a:gd name="T1" fmla="*/ 0 h 85"/>
                  <a:gd name="T2" fmla="*/ 32 w 84"/>
                  <a:gd name="T3" fmla="*/ 0 h 85"/>
                  <a:gd name="T4" fmla="*/ 26 w 84"/>
                  <a:gd name="T5" fmla="*/ 3 h 85"/>
                  <a:gd name="T6" fmla="*/ 17 w 84"/>
                  <a:gd name="T7" fmla="*/ 7 h 85"/>
                  <a:gd name="T8" fmla="*/ 11 w 84"/>
                  <a:gd name="T9" fmla="*/ 11 h 85"/>
                  <a:gd name="T10" fmla="*/ 6 w 84"/>
                  <a:gd name="T11" fmla="*/ 18 h 85"/>
                  <a:gd name="T12" fmla="*/ 2 w 84"/>
                  <a:gd name="T13" fmla="*/ 26 h 85"/>
                  <a:gd name="T14" fmla="*/ 0 w 84"/>
                  <a:gd name="T15" fmla="*/ 33 h 85"/>
                  <a:gd name="T16" fmla="*/ 0 w 84"/>
                  <a:gd name="T17" fmla="*/ 42 h 85"/>
                  <a:gd name="T18" fmla="*/ 0 w 84"/>
                  <a:gd name="T19" fmla="*/ 50 h 85"/>
                  <a:gd name="T20" fmla="*/ 2 w 84"/>
                  <a:gd name="T21" fmla="*/ 59 h 85"/>
                  <a:gd name="T22" fmla="*/ 6 w 84"/>
                  <a:gd name="T23" fmla="*/ 65 h 85"/>
                  <a:gd name="T24" fmla="*/ 11 w 84"/>
                  <a:gd name="T25" fmla="*/ 72 h 85"/>
                  <a:gd name="T26" fmla="*/ 17 w 84"/>
                  <a:gd name="T27" fmla="*/ 78 h 85"/>
                  <a:gd name="T28" fmla="*/ 26 w 84"/>
                  <a:gd name="T29" fmla="*/ 83 h 85"/>
                  <a:gd name="T30" fmla="*/ 32 w 84"/>
                  <a:gd name="T31" fmla="*/ 85 h 85"/>
                  <a:gd name="T32" fmla="*/ 41 w 84"/>
                  <a:gd name="T33" fmla="*/ 85 h 85"/>
                  <a:gd name="T34" fmla="*/ 50 w 84"/>
                  <a:gd name="T35" fmla="*/ 85 h 85"/>
                  <a:gd name="T36" fmla="*/ 58 w 84"/>
                  <a:gd name="T37" fmla="*/ 83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0 w 84"/>
                  <a:gd name="T45" fmla="*/ 59 h 85"/>
                  <a:gd name="T46" fmla="*/ 84 w 84"/>
                  <a:gd name="T47" fmla="*/ 50 h 85"/>
                  <a:gd name="T48" fmla="*/ 84 w 84"/>
                  <a:gd name="T49" fmla="*/ 42 h 85"/>
                  <a:gd name="T50" fmla="*/ 84 w 84"/>
                  <a:gd name="T51" fmla="*/ 33 h 85"/>
                  <a:gd name="T52" fmla="*/ 80 w 84"/>
                  <a:gd name="T53" fmla="*/ 26 h 85"/>
                  <a:gd name="T54" fmla="*/ 78 w 84"/>
                  <a:gd name="T55" fmla="*/ 18 h 85"/>
                  <a:gd name="T56" fmla="*/ 71 w 84"/>
                  <a:gd name="T57" fmla="*/ 11 h 85"/>
                  <a:gd name="T58" fmla="*/ 65 w 84"/>
                  <a:gd name="T59" fmla="*/ 7 h 85"/>
                  <a:gd name="T60" fmla="*/ 58 w 84"/>
                  <a:gd name="T61" fmla="*/ 3 h 85"/>
                  <a:gd name="T62" fmla="*/ 50 w 84"/>
                  <a:gd name="T63" fmla="*/ 0 h 85"/>
                  <a:gd name="T64" fmla="*/ 41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1" y="0"/>
                    </a:moveTo>
                    <a:lnTo>
                      <a:pt x="32" y="0"/>
                    </a:lnTo>
                    <a:lnTo>
                      <a:pt x="26" y="3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6" y="83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3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0"/>
                    </a:lnTo>
                    <a:lnTo>
                      <a:pt x="84" y="42"/>
                    </a:lnTo>
                    <a:lnTo>
                      <a:pt x="84" y="33"/>
                    </a:lnTo>
                    <a:lnTo>
                      <a:pt x="80" y="26"/>
                    </a:lnTo>
                    <a:lnTo>
                      <a:pt x="78" y="18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8" y="3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78" name="Shape 4391"/>
              <p:cNvSpPr>
                <a:spLocks noChangeAspect="1"/>
              </p:cNvSpPr>
              <p:nvPr/>
            </p:nvSpPr>
            <p:spPr bwMode="auto">
              <a:xfrm>
                <a:off x="3491" y="2326"/>
                <a:ext cx="86" cy="85"/>
              </a:xfrm>
              <a:custGeom>
                <a:avLst/>
                <a:gdLst>
                  <a:gd name="T0" fmla="*/ 43 w 86"/>
                  <a:gd name="T1" fmla="*/ 0 h 85"/>
                  <a:gd name="T2" fmla="*/ 34 w 86"/>
                  <a:gd name="T3" fmla="*/ 0 h 85"/>
                  <a:gd name="T4" fmla="*/ 26 w 86"/>
                  <a:gd name="T5" fmla="*/ 3 h 85"/>
                  <a:gd name="T6" fmla="*/ 19 w 86"/>
                  <a:gd name="T7" fmla="*/ 7 h 85"/>
                  <a:gd name="T8" fmla="*/ 13 w 86"/>
                  <a:gd name="T9" fmla="*/ 11 h 85"/>
                  <a:gd name="T10" fmla="*/ 8 w 86"/>
                  <a:gd name="T11" fmla="*/ 18 h 85"/>
                  <a:gd name="T12" fmla="*/ 4 w 86"/>
                  <a:gd name="T13" fmla="*/ 26 h 85"/>
                  <a:gd name="T14" fmla="*/ 2 w 86"/>
                  <a:gd name="T15" fmla="*/ 33 h 85"/>
                  <a:gd name="T16" fmla="*/ 0 w 86"/>
                  <a:gd name="T17" fmla="*/ 42 h 85"/>
                  <a:gd name="T18" fmla="*/ 2 w 86"/>
                  <a:gd name="T19" fmla="*/ 50 h 85"/>
                  <a:gd name="T20" fmla="*/ 4 w 86"/>
                  <a:gd name="T21" fmla="*/ 59 h 85"/>
                  <a:gd name="T22" fmla="*/ 8 w 86"/>
                  <a:gd name="T23" fmla="*/ 65 h 85"/>
                  <a:gd name="T24" fmla="*/ 13 w 86"/>
                  <a:gd name="T25" fmla="*/ 72 h 85"/>
                  <a:gd name="T26" fmla="*/ 19 w 86"/>
                  <a:gd name="T27" fmla="*/ 78 h 85"/>
                  <a:gd name="T28" fmla="*/ 26 w 86"/>
                  <a:gd name="T29" fmla="*/ 83 h 85"/>
                  <a:gd name="T30" fmla="*/ 34 w 86"/>
                  <a:gd name="T31" fmla="*/ 85 h 85"/>
                  <a:gd name="T32" fmla="*/ 43 w 86"/>
                  <a:gd name="T33" fmla="*/ 85 h 85"/>
                  <a:gd name="T34" fmla="*/ 52 w 86"/>
                  <a:gd name="T35" fmla="*/ 85 h 85"/>
                  <a:gd name="T36" fmla="*/ 60 w 86"/>
                  <a:gd name="T37" fmla="*/ 83 h 85"/>
                  <a:gd name="T38" fmla="*/ 67 w 86"/>
                  <a:gd name="T39" fmla="*/ 78 h 85"/>
                  <a:gd name="T40" fmla="*/ 73 w 86"/>
                  <a:gd name="T41" fmla="*/ 72 h 85"/>
                  <a:gd name="T42" fmla="*/ 80 w 86"/>
                  <a:gd name="T43" fmla="*/ 65 h 85"/>
                  <a:gd name="T44" fmla="*/ 82 w 86"/>
                  <a:gd name="T45" fmla="*/ 59 h 85"/>
                  <a:gd name="T46" fmla="*/ 84 w 86"/>
                  <a:gd name="T47" fmla="*/ 50 h 85"/>
                  <a:gd name="T48" fmla="*/ 86 w 86"/>
                  <a:gd name="T49" fmla="*/ 42 h 85"/>
                  <a:gd name="T50" fmla="*/ 84 w 86"/>
                  <a:gd name="T51" fmla="*/ 33 h 85"/>
                  <a:gd name="T52" fmla="*/ 82 w 86"/>
                  <a:gd name="T53" fmla="*/ 26 h 85"/>
                  <a:gd name="T54" fmla="*/ 80 w 86"/>
                  <a:gd name="T55" fmla="*/ 18 h 85"/>
                  <a:gd name="T56" fmla="*/ 73 w 86"/>
                  <a:gd name="T57" fmla="*/ 11 h 85"/>
                  <a:gd name="T58" fmla="*/ 67 w 86"/>
                  <a:gd name="T59" fmla="*/ 7 h 85"/>
                  <a:gd name="T60" fmla="*/ 60 w 86"/>
                  <a:gd name="T61" fmla="*/ 3 h 85"/>
                  <a:gd name="T62" fmla="*/ 52 w 86"/>
                  <a:gd name="T63" fmla="*/ 0 h 85"/>
                  <a:gd name="T64" fmla="*/ 43 w 86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5"/>
                  <a:gd name="T101" fmla="*/ 86 w 86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5">
                    <a:moveTo>
                      <a:pt x="43" y="0"/>
                    </a:moveTo>
                    <a:lnTo>
                      <a:pt x="34" y="0"/>
                    </a:lnTo>
                    <a:lnTo>
                      <a:pt x="26" y="3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3"/>
                    </a:lnTo>
                    <a:lnTo>
                      <a:pt x="34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60" y="83"/>
                    </a:lnTo>
                    <a:lnTo>
                      <a:pt x="67" y="78"/>
                    </a:lnTo>
                    <a:lnTo>
                      <a:pt x="73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6" y="42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80" y="18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79" name="Shape 4392"/>
              <p:cNvSpPr>
                <a:spLocks noChangeAspect="1"/>
              </p:cNvSpPr>
              <p:nvPr/>
            </p:nvSpPr>
            <p:spPr bwMode="auto">
              <a:xfrm>
                <a:off x="3491" y="2326"/>
                <a:ext cx="86" cy="85"/>
              </a:xfrm>
              <a:custGeom>
                <a:avLst/>
                <a:gdLst>
                  <a:gd name="T0" fmla="*/ 43 w 86"/>
                  <a:gd name="T1" fmla="*/ 0 h 85"/>
                  <a:gd name="T2" fmla="*/ 34 w 86"/>
                  <a:gd name="T3" fmla="*/ 0 h 85"/>
                  <a:gd name="T4" fmla="*/ 26 w 86"/>
                  <a:gd name="T5" fmla="*/ 3 h 85"/>
                  <a:gd name="T6" fmla="*/ 19 w 86"/>
                  <a:gd name="T7" fmla="*/ 7 h 85"/>
                  <a:gd name="T8" fmla="*/ 13 w 86"/>
                  <a:gd name="T9" fmla="*/ 11 h 85"/>
                  <a:gd name="T10" fmla="*/ 8 w 86"/>
                  <a:gd name="T11" fmla="*/ 18 h 85"/>
                  <a:gd name="T12" fmla="*/ 4 w 86"/>
                  <a:gd name="T13" fmla="*/ 26 h 85"/>
                  <a:gd name="T14" fmla="*/ 2 w 86"/>
                  <a:gd name="T15" fmla="*/ 33 h 85"/>
                  <a:gd name="T16" fmla="*/ 0 w 86"/>
                  <a:gd name="T17" fmla="*/ 42 h 85"/>
                  <a:gd name="T18" fmla="*/ 2 w 86"/>
                  <a:gd name="T19" fmla="*/ 50 h 85"/>
                  <a:gd name="T20" fmla="*/ 4 w 86"/>
                  <a:gd name="T21" fmla="*/ 59 h 85"/>
                  <a:gd name="T22" fmla="*/ 8 w 86"/>
                  <a:gd name="T23" fmla="*/ 65 h 85"/>
                  <a:gd name="T24" fmla="*/ 13 w 86"/>
                  <a:gd name="T25" fmla="*/ 72 h 85"/>
                  <a:gd name="T26" fmla="*/ 19 w 86"/>
                  <a:gd name="T27" fmla="*/ 78 h 85"/>
                  <a:gd name="T28" fmla="*/ 26 w 86"/>
                  <a:gd name="T29" fmla="*/ 83 h 85"/>
                  <a:gd name="T30" fmla="*/ 34 w 86"/>
                  <a:gd name="T31" fmla="*/ 85 h 85"/>
                  <a:gd name="T32" fmla="*/ 43 w 86"/>
                  <a:gd name="T33" fmla="*/ 85 h 85"/>
                  <a:gd name="T34" fmla="*/ 52 w 86"/>
                  <a:gd name="T35" fmla="*/ 85 h 85"/>
                  <a:gd name="T36" fmla="*/ 60 w 86"/>
                  <a:gd name="T37" fmla="*/ 83 h 85"/>
                  <a:gd name="T38" fmla="*/ 67 w 86"/>
                  <a:gd name="T39" fmla="*/ 78 h 85"/>
                  <a:gd name="T40" fmla="*/ 73 w 86"/>
                  <a:gd name="T41" fmla="*/ 72 h 85"/>
                  <a:gd name="T42" fmla="*/ 80 w 86"/>
                  <a:gd name="T43" fmla="*/ 65 h 85"/>
                  <a:gd name="T44" fmla="*/ 82 w 86"/>
                  <a:gd name="T45" fmla="*/ 59 h 85"/>
                  <a:gd name="T46" fmla="*/ 84 w 86"/>
                  <a:gd name="T47" fmla="*/ 50 h 85"/>
                  <a:gd name="T48" fmla="*/ 86 w 86"/>
                  <a:gd name="T49" fmla="*/ 42 h 85"/>
                  <a:gd name="T50" fmla="*/ 84 w 86"/>
                  <a:gd name="T51" fmla="*/ 33 h 85"/>
                  <a:gd name="T52" fmla="*/ 82 w 86"/>
                  <a:gd name="T53" fmla="*/ 26 h 85"/>
                  <a:gd name="T54" fmla="*/ 80 w 86"/>
                  <a:gd name="T55" fmla="*/ 18 h 85"/>
                  <a:gd name="T56" fmla="*/ 73 w 86"/>
                  <a:gd name="T57" fmla="*/ 11 h 85"/>
                  <a:gd name="T58" fmla="*/ 67 w 86"/>
                  <a:gd name="T59" fmla="*/ 7 h 85"/>
                  <a:gd name="T60" fmla="*/ 60 w 86"/>
                  <a:gd name="T61" fmla="*/ 3 h 85"/>
                  <a:gd name="T62" fmla="*/ 52 w 86"/>
                  <a:gd name="T63" fmla="*/ 0 h 85"/>
                  <a:gd name="T64" fmla="*/ 43 w 86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5"/>
                  <a:gd name="T101" fmla="*/ 86 w 86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5">
                    <a:moveTo>
                      <a:pt x="43" y="0"/>
                    </a:moveTo>
                    <a:lnTo>
                      <a:pt x="34" y="0"/>
                    </a:lnTo>
                    <a:lnTo>
                      <a:pt x="26" y="3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2"/>
                    </a:lnTo>
                    <a:lnTo>
                      <a:pt x="2" y="50"/>
                    </a:lnTo>
                    <a:lnTo>
                      <a:pt x="4" y="59"/>
                    </a:lnTo>
                    <a:lnTo>
                      <a:pt x="8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3"/>
                    </a:lnTo>
                    <a:lnTo>
                      <a:pt x="34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60" y="83"/>
                    </a:lnTo>
                    <a:lnTo>
                      <a:pt x="67" y="78"/>
                    </a:lnTo>
                    <a:lnTo>
                      <a:pt x="73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6" y="42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80" y="18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80" name="Shape 4393"/>
              <p:cNvSpPr>
                <a:spLocks noChangeAspect="1"/>
              </p:cNvSpPr>
              <p:nvPr/>
            </p:nvSpPr>
            <p:spPr bwMode="auto">
              <a:xfrm>
                <a:off x="3677" y="2132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4 w 84"/>
                  <a:gd name="T3" fmla="*/ 0 h 86"/>
                  <a:gd name="T4" fmla="*/ 26 w 84"/>
                  <a:gd name="T5" fmla="*/ 4 h 86"/>
                  <a:gd name="T6" fmla="*/ 17 w 84"/>
                  <a:gd name="T7" fmla="*/ 6 h 86"/>
                  <a:gd name="T8" fmla="*/ 13 w 84"/>
                  <a:gd name="T9" fmla="*/ 13 h 86"/>
                  <a:gd name="T10" fmla="*/ 6 w 84"/>
                  <a:gd name="T11" fmla="*/ 19 h 86"/>
                  <a:gd name="T12" fmla="*/ 2 w 84"/>
                  <a:gd name="T13" fmla="*/ 26 h 86"/>
                  <a:gd name="T14" fmla="*/ 0 w 84"/>
                  <a:gd name="T15" fmla="*/ 34 h 86"/>
                  <a:gd name="T16" fmla="*/ 0 w 84"/>
                  <a:gd name="T17" fmla="*/ 43 h 86"/>
                  <a:gd name="T18" fmla="*/ 0 w 84"/>
                  <a:gd name="T19" fmla="*/ 52 h 86"/>
                  <a:gd name="T20" fmla="*/ 2 w 84"/>
                  <a:gd name="T21" fmla="*/ 58 h 86"/>
                  <a:gd name="T22" fmla="*/ 6 w 84"/>
                  <a:gd name="T23" fmla="*/ 67 h 86"/>
                  <a:gd name="T24" fmla="*/ 13 w 84"/>
                  <a:gd name="T25" fmla="*/ 73 h 86"/>
                  <a:gd name="T26" fmla="*/ 17 w 84"/>
                  <a:gd name="T27" fmla="*/ 78 h 86"/>
                  <a:gd name="T28" fmla="*/ 26 w 84"/>
                  <a:gd name="T29" fmla="*/ 82 h 86"/>
                  <a:gd name="T30" fmla="*/ 34 w 84"/>
                  <a:gd name="T31" fmla="*/ 84 h 86"/>
                  <a:gd name="T32" fmla="*/ 43 w 84"/>
                  <a:gd name="T33" fmla="*/ 86 h 86"/>
                  <a:gd name="T34" fmla="*/ 52 w 84"/>
                  <a:gd name="T35" fmla="*/ 84 h 86"/>
                  <a:gd name="T36" fmla="*/ 58 w 84"/>
                  <a:gd name="T37" fmla="*/ 82 h 86"/>
                  <a:gd name="T38" fmla="*/ 67 w 84"/>
                  <a:gd name="T39" fmla="*/ 78 h 86"/>
                  <a:gd name="T40" fmla="*/ 73 w 84"/>
                  <a:gd name="T41" fmla="*/ 73 h 86"/>
                  <a:gd name="T42" fmla="*/ 78 w 84"/>
                  <a:gd name="T43" fmla="*/ 67 h 86"/>
                  <a:gd name="T44" fmla="*/ 82 w 84"/>
                  <a:gd name="T45" fmla="*/ 58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2 w 84"/>
                  <a:gd name="T53" fmla="*/ 26 h 86"/>
                  <a:gd name="T54" fmla="*/ 78 w 84"/>
                  <a:gd name="T55" fmla="*/ 19 h 86"/>
                  <a:gd name="T56" fmla="*/ 73 w 84"/>
                  <a:gd name="T57" fmla="*/ 13 h 86"/>
                  <a:gd name="T58" fmla="*/ 67 w 84"/>
                  <a:gd name="T59" fmla="*/ 6 h 86"/>
                  <a:gd name="T60" fmla="*/ 58 w 84"/>
                  <a:gd name="T61" fmla="*/ 4 h 86"/>
                  <a:gd name="T62" fmla="*/ 52 w 84"/>
                  <a:gd name="T63" fmla="*/ 0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4" y="0"/>
                    </a:lnTo>
                    <a:lnTo>
                      <a:pt x="26" y="4"/>
                    </a:lnTo>
                    <a:lnTo>
                      <a:pt x="17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7" y="78"/>
                    </a:lnTo>
                    <a:lnTo>
                      <a:pt x="26" y="82"/>
                    </a:lnTo>
                    <a:lnTo>
                      <a:pt x="34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8"/>
                    </a:lnTo>
                    <a:lnTo>
                      <a:pt x="73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58" y="4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81" name="Shape 4394"/>
              <p:cNvSpPr>
                <a:spLocks noChangeAspect="1"/>
              </p:cNvSpPr>
              <p:nvPr/>
            </p:nvSpPr>
            <p:spPr bwMode="auto">
              <a:xfrm>
                <a:off x="3677" y="2132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4 w 84"/>
                  <a:gd name="T3" fmla="*/ 0 h 86"/>
                  <a:gd name="T4" fmla="*/ 26 w 84"/>
                  <a:gd name="T5" fmla="*/ 4 h 86"/>
                  <a:gd name="T6" fmla="*/ 17 w 84"/>
                  <a:gd name="T7" fmla="*/ 6 h 86"/>
                  <a:gd name="T8" fmla="*/ 13 w 84"/>
                  <a:gd name="T9" fmla="*/ 13 h 86"/>
                  <a:gd name="T10" fmla="*/ 6 w 84"/>
                  <a:gd name="T11" fmla="*/ 19 h 86"/>
                  <a:gd name="T12" fmla="*/ 2 w 84"/>
                  <a:gd name="T13" fmla="*/ 26 h 86"/>
                  <a:gd name="T14" fmla="*/ 0 w 84"/>
                  <a:gd name="T15" fmla="*/ 34 h 86"/>
                  <a:gd name="T16" fmla="*/ 0 w 84"/>
                  <a:gd name="T17" fmla="*/ 43 h 86"/>
                  <a:gd name="T18" fmla="*/ 0 w 84"/>
                  <a:gd name="T19" fmla="*/ 52 h 86"/>
                  <a:gd name="T20" fmla="*/ 2 w 84"/>
                  <a:gd name="T21" fmla="*/ 58 h 86"/>
                  <a:gd name="T22" fmla="*/ 6 w 84"/>
                  <a:gd name="T23" fmla="*/ 67 h 86"/>
                  <a:gd name="T24" fmla="*/ 13 w 84"/>
                  <a:gd name="T25" fmla="*/ 73 h 86"/>
                  <a:gd name="T26" fmla="*/ 17 w 84"/>
                  <a:gd name="T27" fmla="*/ 78 h 86"/>
                  <a:gd name="T28" fmla="*/ 26 w 84"/>
                  <a:gd name="T29" fmla="*/ 82 h 86"/>
                  <a:gd name="T30" fmla="*/ 34 w 84"/>
                  <a:gd name="T31" fmla="*/ 84 h 86"/>
                  <a:gd name="T32" fmla="*/ 43 w 84"/>
                  <a:gd name="T33" fmla="*/ 86 h 86"/>
                  <a:gd name="T34" fmla="*/ 52 w 84"/>
                  <a:gd name="T35" fmla="*/ 84 h 86"/>
                  <a:gd name="T36" fmla="*/ 58 w 84"/>
                  <a:gd name="T37" fmla="*/ 82 h 86"/>
                  <a:gd name="T38" fmla="*/ 67 w 84"/>
                  <a:gd name="T39" fmla="*/ 78 h 86"/>
                  <a:gd name="T40" fmla="*/ 73 w 84"/>
                  <a:gd name="T41" fmla="*/ 73 h 86"/>
                  <a:gd name="T42" fmla="*/ 78 w 84"/>
                  <a:gd name="T43" fmla="*/ 67 h 86"/>
                  <a:gd name="T44" fmla="*/ 82 w 84"/>
                  <a:gd name="T45" fmla="*/ 58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2 w 84"/>
                  <a:gd name="T53" fmla="*/ 26 h 86"/>
                  <a:gd name="T54" fmla="*/ 78 w 84"/>
                  <a:gd name="T55" fmla="*/ 19 h 86"/>
                  <a:gd name="T56" fmla="*/ 73 w 84"/>
                  <a:gd name="T57" fmla="*/ 13 h 86"/>
                  <a:gd name="T58" fmla="*/ 67 w 84"/>
                  <a:gd name="T59" fmla="*/ 6 h 86"/>
                  <a:gd name="T60" fmla="*/ 58 w 84"/>
                  <a:gd name="T61" fmla="*/ 4 h 86"/>
                  <a:gd name="T62" fmla="*/ 52 w 84"/>
                  <a:gd name="T63" fmla="*/ 0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4" y="0"/>
                    </a:lnTo>
                    <a:lnTo>
                      <a:pt x="26" y="4"/>
                    </a:lnTo>
                    <a:lnTo>
                      <a:pt x="17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7" y="78"/>
                    </a:lnTo>
                    <a:lnTo>
                      <a:pt x="26" y="82"/>
                    </a:lnTo>
                    <a:lnTo>
                      <a:pt x="34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8"/>
                    </a:lnTo>
                    <a:lnTo>
                      <a:pt x="73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58" y="4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82" name="Shape 4395"/>
              <p:cNvSpPr>
                <a:spLocks noChangeAspect="1"/>
              </p:cNvSpPr>
              <p:nvPr/>
            </p:nvSpPr>
            <p:spPr bwMode="auto">
              <a:xfrm>
                <a:off x="3690" y="2259"/>
                <a:ext cx="86" cy="87"/>
              </a:xfrm>
              <a:custGeom>
                <a:avLst/>
                <a:gdLst>
                  <a:gd name="T0" fmla="*/ 43 w 86"/>
                  <a:gd name="T1" fmla="*/ 0 h 87"/>
                  <a:gd name="T2" fmla="*/ 34 w 86"/>
                  <a:gd name="T3" fmla="*/ 3 h 87"/>
                  <a:gd name="T4" fmla="*/ 26 w 86"/>
                  <a:gd name="T5" fmla="*/ 5 h 87"/>
                  <a:gd name="T6" fmla="*/ 19 w 86"/>
                  <a:gd name="T7" fmla="*/ 9 h 87"/>
                  <a:gd name="T8" fmla="*/ 13 w 86"/>
                  <a:gd name="T9" fmla="*/ 13 h 87"/>
                  <a:gd name="T10" fmla="*/ 6 w 86"/>
                  <a:gd name="T11" fmla="*/ 20 h 87"/>
                  <a:gd name="T12" fmla="*/ 4 w 86"/>
                  <a:gd name="T13" fmla="*/ 26 h 87"/>
                  <a:gd name="T14" fmla="*/ 0 w 86"/>
                  <a:gd name="T15" fmla="*/ 35 h 87"/>
                  <a:gd name="T16" fmla="*/ 0 w 86"/>
                  <a:gd name="T17" fmla="*/ 44 h 87"/>
                  <a:gd name="T18" fmla="*/ 0 w 86"/>
                  <a:gd name="T19" fmla="*/ 52 h 87"/>
                  <a:gd name="T20" fmla="*/ 4 w 86"/>
                  <a:gd name="T21" fmla="*/ 61 h 87"/>
                  <a:gd name="T22" fmla="*/ 6 w 86"/>
                  <a:gd name="T23" fmla="*/ 67 h 87"/>
                  <a:gd name="T24" fmla="*/ 13 w 86"/>
                  <a:gd name="T25" fmla="*/ 74 h 87"/>
                  <a:gd name="T26" fmla="*/ 19 w 86"/>
                  <a:gd name="T27" fmla="*/ 80 h 87"/>
                  <a:gd name="T28" fmla="*/ 26 w 86"/>
                  <a:gd name="T29" fmla="*/ 83 h 87"/>
                  <a:gd name="T30" fmla="*/ 34 w 86"/>
                  <a:gd name="T31" fmla="*/ 85 h 87"/>
                  <a:gd name="T32" fmla="*/ 43 w 86"/>
                  <a:gd name="T33" fmla="*/ 87 h 87"/>
                  <a:gd name="T34" fmla="*/ 52 w 86"/>
                  <a:gd name="T35" fmla="*/ 85 h 87"/>
                  <a:gd name="T36" fmla="*/ 58 w 86"/>
                  <a:gd name="T37" fmla="*/ 83 h 87"/>
                  <a:gd name="T38" fmla="*/ 67 w 86"/>
                  <a:gd name="T39" fmla="*/ 80 h 87"/>
                  <a:gd name="T40" fmla="*/ 73 w 86"/>
                  <a:gd name="T41" fmla="*/ 74 h 87"/>
                  <a:gd name="T42" fmla="*/ 78 w 86"/>
                  <a:gd name="T43" fmla="*/ 67 h 87"/>
                  <a:gd name="T44" fmla="*/ 82 w 86"/>
                  <a:gd name="T45" fmla="*/ 61 h 87"/>
                  <a:gd name="T46" fmla="*/ 84 w 86"/>
                  <a:gd name="T47" fmla="*/ 52 h 87"/>
                  <a:gd name="T48" fmla="*/ 86 w 86"/>
                  <a:gd name="T49" fmla="*/ 44 h 87"/>
                  <a:gd name="T50" fmla="*/ 84 w 86"/>
                  <a:gd name="T51" fmla="*/ 35 h 87"/>
                  <a:gd name="T52" fmla="*/ 82 w 86"/>
                  <a:gd name="T53" fmla="*/ 26 h 87"/>
                  <a:gd name="T54" fmla="*/ 78 w 86"/>
                  <a:gd name="T55" fmla="*/ 20 h 87"/>
                  <a:gd name="T56" fmla="*/ 73 w 86"/>
                  <a:gd name="T57" fmla="*/ 13 h 87"/>
                  <a:gd name="T58" fmla="*/ 67 w 86"/>
                  <a:gd name="T59" fmla="*/ 9 h 87"/>
                  <a:gd name="T60" fmla="*/ 58 w 86"/>
                  <a:gd name="T61" fmla="*/ 5 h 87"/>
                  <a:gd name="T62" fmla="*/ 52 w 86"/>
                  <a:gd name="T63" fmla="*/ 3 h 87"/>
                  <a:gd name="T64" fmla="*/ 43 w 86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7"/>
                  <a:gd name="T101" fmla="*/ 86 w 86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7">
                    <a:moveTo>
                      <a:pt x="43" y="0"/>
                    </a:moveTo>
                    <a:lnTo>
                      <a:pt x="34" y="3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4" y="61"/>
                    </a:lnTo>
                    <a:lnTo>
                      <a:pt x="6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3"/>
                    </a:lnTo>
                    <a:lnTo>
                      <a:pt x="34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3"/>
                    </a:lnTo>
                    <a:lnTo>
                      <a:pt x="67" y="80"/>
                    </a:lnTo>
                    <a:lnTo>
                      <a:pt x="73" y="74"/>
                    </a:lnTo>
                    <a:lnTo>
                      <a:pt x="78" y="67"/>
                    </a:lnTo>
                    <a:lnTo>
                      <a:pt x="82" y="61"/>
                    </a:lnTo>
                    <a:lnTo>
                      <a:pt x="84" y="52"/>
                    </a:lnTo>
                    <a:lnTo>
                      <a:pt x="86" y="44"/>
                    </a:lnTo>
                    <a:lnTo>
                      <a:pt x="84" y="35"/>
                    </a:lnTo>
                    <a:lnTo>
                      <a:pt x="82" y="26"/>
                    </a:lnTo>
                    <a:lnTo>
                      <a:pt x="78" y="20"/>
                    </a:lnTo>
                    <a:lnTo>
                      <a:pt x="73" y="13"/>
                    </a:lnTo>
                    <a:lnTo>
                      <a:pt x="67" y="9"/>
                    </a:lnTo>
                    <a:lnTo>
                      <a:pt x="58" y="5"/>
                    </a:lnTo>
                    <a:lnTo>
                      <a:pt x="52" y="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83" name="Shape 4396"/>
              <p:cNvSpPr>
                <a:spLocks noChangeAspect="1"/>
              </p:cNvSpPr>
              <p:nvPr/>
            </p:nvSpPr>
            <p:spPr bwMode="auto">
              <a:xfrm>
                <a:off x="3690" y="2259"/>
                <a:ext cx="86" cy="87"/>
              </a:xfrm>
              <a:custGeom>
                <a:avLst/>
                <a:gdLst>
                  <a:gd name="T0" fmla="*/ 43 w 86"/>
                  <a:gd name="T1" fmla="*/ 0 h 87"/>
                  <a:gd name="T2" fmla="*/ 34 w 86"/>
                  <a:gd name="T3" fmla="*/ 3 h 87"/>
                  <a:gd name="T4" fmla="*/ 26 w 86"/>
                  <a:gd name="T5" fmla="*/ 5 h 87"/>
                  <a:gd name="T6" fmla="*/ 19 w 86"/>
                  <a:gd name="T7" fmla="*/ 9 h 87"/>
                  <a:gd name="T8" fmla="*/ 13 w 86"/>
                  <a:gd name="T9" fmla="*/ 13 h 87"/>
                  <a:gd name="T10" fmla="*/ 6 w 86"/>
                  <a:gd name="T11" fmla="*/ 20 h 87"/>
                  <a:gd name="T12" fmla="*/ 4 w 86"/>
                  <a:gd name="T13" fmla="*/ 26 h 87"/>
                  <a:gd name="T14" fmla="*/ 0 w 86"/>
                  <a:gd name="T15" fmla="*/ 35 h 87"/>
                  <a:gd name="T16" fmla="*/ 0 w 86"/>
                  <a:gd name="T17" fmla="*/ 44 h 87"/>
                  <a:gd name="T18" fmla="*/ 0 w 86"/>
                  <a:gd name="T19" fmla="*/ 52 h 87"/>
                  <a:gd name="T20" fmla="*/ 4 w 86"/>
                  <a:gd name="T21" fmla="*/ 61 h 87"/>
                  <a:gd name="T22" fmla="*/ 6 w 86"/>
                  <a:gd name="T23" fmla="*/ 67 h 87"/>
                  <a:gd name="T24" fmla="*/ 13 w 86"/>
                  <a:gd name="T25" fmla="*/ 74 h 87"/>
                  <a:gd name="T26" fmla="*/ 19 w 86"/>
                  <a:gd name="T27" fmla="*/ 80 h 87"/>
                  <a:gd name="T28" fmla="*/ 26 w 86"/>
                  <a:gd name="T29" fmla="*/ 83 h 87"/>
                  <a:gd name="T30" fmla="*/ 34 w 86"/>
                  <a:gd name="T31" fmla="*/ 85 h 87"/>
                  <a:gd name="T32" fmla="*/ 43 w 86"/>
                  <a:gd name="T33" fmla="*/ 87 h 87"/>
                  <a:gd name="T34" fmla="*/ 52 w 86"/>
                  <a:gd name="T35" fmla="*/ 85 h 87"/>
                  <a:gd name="T36" fmla="*/ 58 w 86"/>
                  <a:gd name="T37" fmla="*/ 83 h 87"/>
                  <a:gd name="T38" fmla="*/ 67 w 86"/>
                  <a:gd name="T39" fmla="*/ 80 h 87"/>
                  <a:gd name="T40" fmla="*/ 73 w 86"/>
                  <a:gd name="T41" fmla="*/ 74 h 87"/>
                  <a:gd name="T42" fmla="*/ 78 w 86"/>
                  <a:gd name="T43" fmla="*/ 67 h 87"/>
                  <a:gd name="T44" fmla="*/ 82 w 86"/>
                  <a:gd name="T45" fmla="*/ 61 h 87"/>
                  <a:gd name="T46" fmla="*/ 84 w 86"/>
                  <a:gd name="T47" fmla="*/ 52 h 87"/>
                  <a:gd name="T48" fmla="*/ 86 w 86"/>
                  <a:gd name="T49" fmla="*/ 44 h 87"/>
                  <a:gd name="T50" fmla="*/ 84 w 86"/>
                  <a:gd name="T51" fmla="*/ 35 h 87"/>
                  <a:gd name="T52" fmla="*/ 82 w 86"/>
                  <a:gd name="T53" fmla="*/ 26 h 87"/>
                  <a:gd name="T54" fmla="*/ 78 w 86"/>
                  <a:gd name="T55" fmla="*/ 20 h 87"/>
                  <a:gd name="T56" fmla="*/ 73 w 86"/>
                  <a:gd name="T57" fmla="*/ 13 h 87"/>
                  <a:gd name="T58" fmla="*/ 67 w 86"/>
                  <a:gd name="T59" fmla="*/ 9 h 87"/>
                  <a:gd name="T60" fmla="*/ 58 w 86"/>
                  <a:gd name="T61" fmla="*/ 5 h 87"/>
                  <a:gd name="T62" fmla="*/ 52 w 86"/>
                  <a:gd name="T63" fmla="*/ 3 h 87"/>
                  <a:gd name="T64" fmla="*/ 43 w 86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7"/>
                  <a:gd name="T101" fmla="*/ 86 w 86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7">
                    <a:moveTo>
                      <a:pt x="43" y="0"/>
                    </a:moveTo>
                    <a:lnTo>
                      <a:pt x="34" y="3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4" y="61"/>
                    </a:lnTo>
                    <a:lnTo>
                      <a:pt x="6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3"/>
                    </a:lnTo>
                    <a:lnTo>
                      <a:pt x="34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3"/>
                    </a:lnTo>
                    <a:lnTo>
                      <a:pt x="67" y="80"/>
                    </a:lnTo>
                    <a:lnTo>
                      <a:pt x="73" y="74"/>
                    </a:lnTo>
                    <a:lnTo>
                      <a:pt x="78" y="67"/>
                    </a:lnTo>
                    <a:lnTo>
                      <a:pt x="82" y="61"/>
                    </a:lnTo>
                    <a:lnTo>
                      <a:pt x="84" y="52"/>
                    </a:lnTo>
                    <a:lnTo>
                      <a:pt x="86" y="44"/>
                    </a:lnTo>
                    <a:lnTo>
                      <a:pt x="84" y="35"/>
                    </a:lnTo>
                    <a:lnTo>
                      <a:pt x="82" y="26"/>
                    </a:lnTo>
                    <a:lnTo>
                      <a:pt x="78" y="20"/>
                    </a:lnTo>
                    <a:lnTo>
                      <a:pt x="73" y="13"/>
                    </a:lnTo>
                    <a:lnTo>
                      <a:pt x="67" y="9"/>
                    </a:lnTo>
                    <a:lnTo>
                      <a:pt x="58" y="5"/>
                    </a:lnTo>
                    <a:lnTo>
                      <a:pt x="52" y="3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84" name="Shape 4397"/>
              <p:cNvSpPr>
                <a:spLocks noChangeAspect="1"/>
              </p:cNvSpPr>
              <p:nvPr/>
            </p:nvSpPr>
            <p:spPr bwMode="auto">
              <a:xfrm>
                <a:off x="984" y="2154"/>
                <a:ext cx="84" cy="86"/>
              </a:xfrm>
              <a:custGeom>
                <a:avLst/>
                <a:gdLst>
                  <a:gd name="T0" fmla="*/ 41 w 84"/>
                  <a:gd name="T1" fmla="*/ 0 h 86"/>
                  <a:gd name="T2" fmla="*/ 32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2 h 86"/>
                  <a:gd name="T10" fmla="*/ 6 w 84"/>
                  <a:gd name="T11" fmla="*/ 19 h 86"/>
                  <a:gd name="T12" fmla="*/ 4 w 84"/>
                  <a:gd name="T13" fmla="*/ 25 h 86"/>
                  <a:gd name="T14" fmla="*/ 0 w 84"/>
                  <a:gd name="T15" fmla="*/ 34 h 86"/>
                  <a:gd name="T16" fmla="*/ 0 w 84"/>
                  <a:gd name="T17" fmla="*/ 43 h 86"/>
                  <a:gd name="T18" fmla="*/ 0 w 84"/>
                  <a:gd name="T19" fmla="*/ 51 h 86"/>
                  <a:gd name="T20" fmla="*/ 4 w 84"/>
                  <a:gd name="T21" fmla="*/ 60 h 86"/>
                  <a:gd name="T22" fmla="*/ 6 w 84"/>
                  <a:gd name="T23" fmla="*/ 67 h 86"/>
                  <a:gd name="T24" fmla="*/ 13 w 84"/>
                  <a:gd name="T25" fmla="*/ 73 h 86"/>
                  <a:gd name="T26" fmla="*/ 19 w 84"/>
                  <a:gd name="T27" fmla="*/ 79 h 86"/>
                  <a:gd name="T28" fmla="*/ 26 w 84"/>
                  <a:gd name="T29" fmla="*/ 82 h 86"/>
                  <a:gd name="T30" fmla="*/ 32 w 84"/>
                  <a:gd name="T31" fmla="*/ 86 h 86"/>
                  <a:gd name="T32" fmla="*/ 41 w 84"/>
                  <a:gd name="T33" fmla="*/ 86 h 86"/>
                  <a:gd name="T34" fmla="*/ 49 w 84"/>
                  <a:gd name="T35" fmla="*/ 86 h 86"/>
                  <a:gd name="T36" fmla="*/ 58 w 84"/>
                  <a:gd name="T37" fmla="*/ 82 h 86"/>
                  <a:gd name="T38" fmla="*/ 64 w 84"/>
                  <a:gd name="T39" fmla="*/ 79 h 86"/>
                  <a:gd name="T40" fmla="*/ 71 w 84"/>
                  <a:gd name="T41" fmla="*/ 73 h 86"/>
                  <a:gd name="T42" fmla="*/ 75 w 84"/>
                  <a:gd name="T43" fmla="*/ 67 h 86"/>
                  <a:gd name="T44" fmla="*/ 80 w 84"/>
                  <a:gd name="T45" fmla="*/ 60 h 86"/>
                  <a:gd name="T46" fmla="*/ 82 w 84"/>
                  <a:gd name="T47" fmla="*/ 51 h 86"/>
                  <a:gd name="T48" fmla="*/ 84 w 84"/>
                  <a:gd name="T49" fmla="*/ 43 h 86"/>
                  <a:gd name="T50" fmla="*/ 82 w 84"/>
                  <a:gd name="T51" fmla="*/ 34 h 86"/>
                  <a:gd name="T52" fmla="*/ 80 w 84"/>
                  <a:gd name="T53" fmla="*/ 25 h 86"/>
                  <a:gd name="T54" fmla="*/ 75 w 84"/>
                  <a:gd name="T55" fmla="*/ 19 h 86"/>
                  <a:gd name="T56" fmla="*/ 71 w 84"/>
                  <a:gd name="T57" fmla="*/ 12 h 86"/>
                  <a:gd name="T58" fmla="*/ 64 w 84"/>
                  <a:gd name="T59" fmla="*/ 8 h 86"/>
                  <a:gd name="T60" fmla="*/ 58 w 84"/>
                  <a:gd name="T61" fmla="*/ 4 h 86"/>
                  <a:gd name="T62" fmla="*/ 49 w 84"/>
                  <a:gd name="T63" fmla="*/ 2 h 86"/>
                  <a:gd name="T64" fmla="*/ 41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2"/>
                    </a:lnTo>
                    <a:lnTo>
                      <a:pt x="6" y="19"/>
                    </a:lnTo>
                    <a:lnTo>
                      <a:pt x="4" y="25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60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9"/>
                    </a:lnTo>
                    <a:lnTo>
                      <a:pt x="26" y="82"/>
                    </a:lnTo>
                    <a:lnTo>
                      <a:pt x="32" y="86"/>
                    </a:lnTo>
                    <a:lnTo>
                      <a:pt x="41" y="86"/>
                    </a:lnTo>
                    <a:lnTo>
                      <a:pt x="49" y="86"/>
                    </a:lnTo>
                    <a:lnTo>
                      <a:pt x="58" y="82"/>
                    </a:lnTo>
                    <a:lnTo>
                      <a:pt x="64" y="79"/>
                    </a:lnTo>
                    <a:lnTo>
                      <a:pt x="71" y="73"/>
                    </a:lnTo>
                    <a:lnTo>
                      <a:pt x="75" y="67"/>
                    </a:lnTo>
                    <a:lnTo>
                      <a:pt x="80" y="60"/>
                    </a:lnTo>
                    <a:lnTo>
                      <a:pt x="82" y="51"/>
                    </a:lnTo>
                    <a:lnTo>
                      <a:pt x="84" y="43"/>
                    </a:lnTo>
                    <a:lnTo>
                      <a:pt x="82" y="34"/>
                    </a:lnTo>
                    <a:lnTo>
                      <a:pt x="80" y="25"/>
                    </a:lnTo>
                    <a:lnTo>
                      <a:pt x="75" y="19"/>
                    </a:lnTo>
                    <a:lnTo>
                      <a:pt x="71" y="12"/>
                    </a:lnTo>
                    <a:lnTo>
                      <a:pt x="64" y="8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85" name="Shape 4398"/>
              <p:cNvSpPr>
                <a:spLocks noChangeAspect="1"/>
              </p:cNvSpPr>
              <p:nvPr/>
            </p:nvSpPr>
            <p:spPr bwMode="auto">
              <a:xfrm>
                <a:off x="984" y="2154"/>
                <a:ext cx="84" cy="86"/>
              </a:xfrm>
              <a:custGeom>
                <a:avLst/>
                <a:gdLst>
                  <a:gd name="T0" fmla="*/ 41 w 84"/>
                  <a:gd name="T1" fmla="*/ 0 h 86"/>
                  <a:gd name="T2" fmla="*/ 32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2 h 86"/>
                  <a:gd name="T10" fmla="*/ 6 w 84"/>
                  <a:gd name="T11" fmla="*/ 19 h 86"/>
                  <a:gd name="T12" fmla="*/ 4 w 84"/>
                  <a:gd name="T13" fmla="*/ 25 h 86"/>
                  <a:gd name="T14" fmla="*/ 0 w 84"/>
                  <a:gd name="T15" fmla="*/ 34 h 86"/>
                  <a:gd name="T16" fmla="*/ 0 w 84"/>
                  <a:gd name="T17" fmla="*/ 43 h 86"/>
                  <a:gd name="T18" fmla="*/ 0 w 84"/>
                  <a:gd name="T19" fmla="*/ 51 h 86"/>
                  <a:gd name="T20" fmla="*/ 4 w 84"/>
                  <a:gd name="T21" fmla="*/ 60 h 86"/>
                  <a:gd name="T22" fmla="*/ 6 w 84"/>
                  <a:gd name="T23" fmla="*/ 67 h 86"/>
                  <a:gd name="T24" fmla="*/ 13 w 84"/>
                  <a:gd name="T25" fmla="*/ 73 h 86"/>
                  <a:gd name="T26" fmla="*/ 19 w 84"/>
                  <a:gd name="T27" fmla="*/ 79 h 86"/>
                  <a:gd name="T28" fmla="*/ 26 w 84"/>
                  <a:gd name="T29" fmla="*/ 82 h 86"/>
                  <a:gd name="T30" fmla="*/ 32 w 84"/>
                  <a:gd name="T31" fmla="*/ 86 h 86"/>
                  <a:gd name="T32" fmla="*/ 41 w 84"/>
                  <a:gd name="T33" fmla="*/ 86 h 86"/>
                  <a:gd name="T34" fmla="*/ 49 w 84"/>
                  <a:gd name="T35" fmla="*/ 86 h 86"/>
                  <a:gd name="T36" fmla="*/ 58 w 84"/>
                  <a:gd name="T37" fmla="*/ 82 h 86"/>
                  <a:gd name="T38" fmla="*/ 64 w 84"/>
                  <a:gd name="T39" fmla="*/ 79 h 86"/>
                  <a:gd name="T40" fmla="*/ 71 w 84"/>
                  <a:gd name="T41" fmla="*/ 73 h 86"/>
                  <a:gd name="T42" fmla="*/ 75 w 84"/>
                  <a:gd name="T43" fmla="*/ 67 h 86"/>
                  <a:gd name="T44" fmla="*/ 80 w 84"/>
                  <a:gd name="T45" fmla="*/ 60 h 86"/>
                  <a:gd name="T46" fmla="*/ 82 w 84"/>
                  <a:gd name="T47" fmla="*/ 51 h 86"/>
                  <a:gd name="T48" fmla="*/ 84 w 84"/>
                  <a:gd name="T49" fmla="*/ 43 h 86"/>
                  <a:gd name="T50" fmla="*/ 82 w 84"/>
                  <a:gd name="T51" fmla="*/ 34 h 86"/>
                  <a:gd name="T52" fmla="*/ 80 w 84"/>
                  <a:gd name="T53" fmla="*/ 25 h 86"/>
                  <a:gd name="T54" fmla="*/ 75 w 84"/>
                  <a:gd name="T55" fmla="*/ 19 h 86"/>
                  <a:gd name="T56" fmla="*/ 71 w 84"/>
                  <a:gd name="T57" fmla="*/ 12 h 86"/>
                  <a:gd name="T58" fmla="*/ 64 w 84"/>
                  <a:gd name="T59" fmla="*/ 8 h 86"/>
                  <a:gd name="T60" fmla="*/ 58 w 84"/>
                  <a:gd name="T61" fmla="*/ 4 h 86"/>
                  <a:gd name="T62" fmla="*/ 49 w 84"/>
                  <a:gd name="T63" fmla="*/ 2 h 86"/>
                  <a:gd name="T64" fmla="*/ 41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2"/>
                    </a:lnTo>
                    <a:lnTo>
                      <a:pt x="6" y="19"/>
                    </a:lnTo>
                    <a:lnTo>
                      <a:pt x="4" y="25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60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9"/>
                    </a:lnTo>
                    <a:lnTo>
                      <a:pt x="26" y="82"/>
                    </a:lnTo>
                    <a:lnTo>
                      <a:pt x="32" y="86"/>
                    </a:lnTo>
                    <a:lnTo>
                      <a:pt x="41" y="86"/>
                    </a:lnTo>
                    <a:lnTo>
                      <a:pt x="49" y="86"/>
                    </a:lnTo>
                    <a:lnTo>
                      <a:pt x="58" y="82"/>
                    </a:lnTo>
                    <a:lnTo>
                      <a:pt x="64" y="79"/>
                    </a:lnTo>
                    <a:lnTo>
                      <a:pt x="71" y="73"/>
                    </a:lnTo>
                    <a:lnTo>
                      <a:pt x="75" y="67"/>
                    </a:lnTo>
                    <a:lnTo>
                      <a:pt x="80" y="60"/>
                    </a:lnTo>
                    <a:lnTo>
                      <a:pt x="82" y="51"/>
                    </a:lnTo>
                    <a:lnTo>
                      <a:pt x="84" y="43"/>
                    </a:lnTo>
                    <a:lnTo>
                      <a:pt x="82" y="34"/>
                    </a:lnTo>
                    <a:lnTo>
                      <a:pt x="80" y="25"/>
                    </a:lnTo>
                    <a:lnTo>
                      <a:pt x="75" y="19"/>
                    </a:lnTo>
                    <a:lnTo>
                      <a:pt x="71" y="12"/>
                    </a:lnTo>
                    <a:lnTo>
                      <a:pt x="64" y="8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86" name="Shape 4399"/>
              <p:cNvSpPr>
                <a:spLocks noChangeAspect="1"/>
              </p:cNvSpPr>
              <p:nvPr/>
            </p:nvSpPr>
            <p:spPr bwMode="auto">
              <a:xfrm>
                <a:off x="860" y="2175"/>
                <a:ext cx="85" cy="80"/>
              </a:xfrm>
              <a:custGeom>
                <a:avLst/>
                <a:gdLst>
                  <a:gd name="T0" fmla="*/ 43 w 85"/>
                  <a:gd name="T1" fmla="*/ 0 h 80"/>
                  <a:gd name="T2" fmla="*/ 35 w 85"/>
                  <a:gd name="T3" fmla="*/ 0 h 80"/>
                  <a:gd name="T4" fmla="*/ 26 w 85"/>
                  <a:gd name="T5" fmla="*/ 2 h 80"/>
                  <a:gd name="T6" fmla="*/ 17 w 85"/>
                  <a:gd name="T7" fmla="*/ 7 h 80"/>
                  <a:gd name="T8" fmla="*/ 11 w 85"/>
                  <a:gd name="T9" fmla="*/ 11 h 80"/>
                  <a:gd name="T10" fmla="*/ 7 w 85"/>
                  <a:gd name="T11" fmla="*/ 17 h 80"/>
                  <a:gd name="T12" fmla="*/ 2 w 85"/>
                  <a:gd name="T13" fmla="*/ 24 h 80"/>
                  <a:gd name="T14" fmla="*/ 0 w 85"/>
                  <a:gd name="T15" fmla="*/ 33 h 80"/>
                  <a:gd name="T16" fmla="*/ 0 w 85"/>
                  <a:gd name="T17" fmla="*/ 41 h 80"/>
                  <a:gd name="T18" fmla="*/ 0 w 85"/>
                  <a:gd name="T19" fmla="*/ 48 h 80"/>
                  <a:gd name="T20" fmla="*/ 2 w 85"/>
                  <a:gd name="T21" fmla="*/ 56 h 80"/>
                  <a:gd name="T22" fmla="*/ 7 w 85"/>
                  <a:gd name="T23" fmla="*/ 63 h 80"/>
                  <a:gd name="T24" fmla="*/ 11 w 85"/>
                  <a:gd name="T25" fmla="*/ 69 h 80"/>
                  <a:gd name="T26" fmla="*/ 17 w 85"/>
                  <a:gd name="T27" fmla="*/ 74 h 80"/>
                  <a:gd name="T28" fmla="*/ 26 w 85"/>
                  <a:gd name="T29" fmla="*/ 78 h 80"/>
                  <a:gd name="T30" fmla="*/ 35 w 85"/>
                  <a:gd name="T31" fmla="*/ 80 h 80"/>
                  <a:gd name="T32" fmla="*/ 43 w 85"/>
                  <a:gd name="T33" fmla="*/ 80 h 80"/>
                  <a:gd name="T34" fmla="*/ 50 w 85"/>
                  <a:gd name="T35" fmla="*/ 80 h 80"/>
                  <a:gd name="T36" fmla="*/ 59 w 85"/>
                  <a:gd name="T37" fmla="*/ 78 h 80"/>
                  <a:gd name="T38" fmla="*/ 67 w 85"/>
                  <a:gd name="T39" fmla="*/ 74 h 80"/>
                  <a:gd name="T40" fmla="*/ 72 w 85"/>
                  <a:gd name="T41" fmla="*/ 69 h 80"/>
                  <a:gd name="T42" fmla="*/ 78 w 85"/>
                  <a:gd name="T43" fmla="*/ 63 h 80"/>
                  <a:gd name="T44" fmla="*/ 82 w 85"/>
                  <a:gd name="T45" fmla="*/ 56 h 80"/>
                  <a:gd name="T46" fmla="*/ 85 w 85"/>
                  <a:gd name="T47" fmla="*/ 48 h 80"/>
                  <a:gd name="T48" fmla="*/ 85 w 85"/>
                  <a:gd name="T49" fmla="*/ 41 h 80"/>
                  <a:gd name="T50" fmla="*/ 85 w 85"/>
                  <a:gd name="T51" fmla="*/ 33 h 80"/>
                  <a:gd name="T52" fmla="*/ 82 w 85"/>
                  <a:gd name="T53" fmla="*/ 24 h 80"/>
                  <a:gd name="T54" fmla="*/ 78 w 85"/>
                  <a:gd name="T55" fmla="*/ 17 h 80"/>
                  <a:gd name="T56" fmla="*/ 72 w 85"/>
                  <a:gd name="T57" fmla="*/ 11 h 80"/>
                  <a:gd name="T58" fmla="*/ 67 w 85"/>
                  <a:gd name="T59" fmla="*/ 7 h 80"/>
                  <a:gd name="T60" fmla="*/ 59 w 85"/>
                  <a:gd name="T61" fmla="*/ 2 h 80"/>
                  <a:gd name="T62" fmla="*/ 50 w 85"/>
                  <a:gd name="T63" fmla="*/ 0 h 80"/>
                  <a:gd name="T64" fmla="*/ 43 w 85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0"/>
                  <a:gd name="T101" fmla="*/ 85 w 85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7" y="17"/>
                    </a:lnTo>
                    <a:lnTo>
                      <a:pt x="2" y="24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7" y="63"/>
                    </a:lnTo>
                    <a:lnTo>
                      <a:pt x="11" y="69"/>
                    </a:lnTo>
                    <a:lnTo>
                      <a:pt x="17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0" y="80"/>
                    </a:lnTo>
                    <a:lnTo>
                      <a:pt x="59" y="78"/>
                    </a:lnTo>
                    <a:lnTo>
                      <a:pt x="67" y="74"/>
                    </a:lnTo>
                    <a:lnTo>
                      <a:pt x="72" y="69"/>
                    </a:lnTo>
                    <a:lnTo>
                      <a:pt x="78" y="63"/>
                    </a:lnTo>
                    <a:lnTo>
                      <a:pt x="82" y="56"/>
                    </a:lnTo>
                    <a:lnTo>
                      <a:pt x="85" y="48"/>
                    </a:lnTo>
                    <a:lnTo>
                      <a:pt x="85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7"/>
                    </a:lnTo>
                    <a:lnTo>
                      <a:pt x="72" y="11"/>
                    </a:lnTo>
                    <a:lnTo>
                      <a:pt x="67" y="7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87" name="Shape 4400"/>
              <p:cNvSpPr>
                <a:spLocks noChangeAspect="1"/>
              </p:cNvSpPr>
              <p:nvPr/>
            </p:nvSpPr>
            <p:spPr bwMode="auto">
              <a:xfrm>
                <a:off x="860" y="2175"/>
                <a:ext cx="85" cy="80"/>
              </a:xfrm>
              <a:custGeom>
                <a:avLst/>
                <a:gdLst>
                  <a:gd name="T0" fmla="*/ 43 w 85"/>
                  <a:gd name="T1" fmla="*/ 0 h 80"/>
                  <a:gd name="T2" fmla="*/ 35 w 85"/>
                  <a:gd name="T3" fmla="*/ 0 h 80"/>
                  <a:gd name="T4" fmla="*/ 26 w 85"/>
                  <a:gd name="T5" fmla="*/ 2 h 80"/>
                  <a:gd name="T6" fmla="*/ 17 w 85"/>
                  <a:gd name="T7" fmla="*/ 7 h 80"/>
                  <a:gd name="T8" fmla="*/ 11 w 85"/>
                  <a:gd name="T9" fmla="*/ 11 h 80"/>
                  <a:gd name="T10" fmla="*/ 7 w 85"/>
                  <a:gd name="T11" fmla="*/ 17 h 80"/>
                  <a:gd name="T12" fmla="*/ 2 w 85"/>
                  <a:gd name="T13" fmla="*/ 24 h 80"/>
                  <a:gd name="T14" fmla="*/ 0 w 85"/>
                  <a:gd name="T15" fmla="*/ 33 h 80"/>
                  <a:gd name="T16" fmla="*/ 0 w 85"/>
                  <a:gd name="T17" fmla="*/ 41 h 80"/>
                  <a:gd name="T18" fmla="*/ 0 w 85"/>
                  <a:gd name="T19" fmla="*/ 48 h 80"/>
                  <a:gd name="T20" fmla="*/ 2 w 85"/>
                  <a:gd name="T21" fmla="*/ 56 h 80"/>
                  <a:gd name="T22" fmla="*/ 7 w 85"/>
                  <a:gd name="T23" fmla="*/ 63 h 80"/>
                  <a:gd name="T24" fmla="*/ 11 w 85"/>
                  <a:gd name="T25" fmla="*/ 69 h 80"/>
                  <a:gd name="T26" fmla="*/ 17 w 85"/>
                  <a:gd name="T27" fmla="*/ 74 h 80"/>
                  <a:gd name="T28" fmla="*/ 26 w 85"/>
                  <a:gd name="T29" fmla="*/ 78 h 80"/>
                  <a:gd name="T30" fmla="*/ 35 w 85"/>
                  <a:gd name="T31" fmla="*/ 80 h 80"/>
                  <a:gd name="T32" fmla="*/ 43 w 85"/>
                  <a:gd name="T33" fmla="*/ 80 h 80"/>
                  <a:gd name="T34" fmla="*/ 50 w 85"/>
                  <a:gd name="T35" fmla="*/ 80 h 80"/>
                  <a:gd name="T36" fmla="*/ 59 w 85"/>
                  <a:gd name="T37" fmla="*/ 78 h 80"/>
                  <a:gd name="T38" fmla="*/ 67 w 85"/>
                  <a:gd name="T39" fmla="*/ 74 h 80"/>
                  <a:gd name="T40" fmla="*/ 72 w 85"/>
                  <a:gd name="T41" fmla="*/ 69 h 80"/>
                  <a:gd name="T42" fmla="*/ 78 w 85"/>
                  <a:gd name="T43" fmla="*/ 63 h 80"/>
                  <a:gd name="T44" fmla="*/ 82 w 85"/>
                  <a:gd name="T45" fmla="*/ 56 h 80"/>
                  <a:gd name="T46" fmla="*/ 85 w 85"/>
                  <a:gd name="T47" fmla="*/ 48 h 80"/>
                  <a:gd name="T48" fmla="*/ 85 w 85"/>
                  <a:gd name="T49" fmla="*/ 41 h 80"/>
                  <a:gd name="T50" fmla="*/ 85 w 85"/>
                  <a:gd name="T51" fmla="*/ 33 h 80"/>
                  <a:gd name="T52" fmla="*/ 82 w 85"/>
                  <a:gd name="T53" fmla="*/ 24 h 80"/>
                  <a:gd name="T54" fmla="*/ 78 w 85"/>
                  <a:gd name="T55" fmla="*/ 17 h 80"/>
                  <a:gd name="T56" fmla="*/ 72 w 85"/>
                  <a:gd name="T57" fmla="*/ 11 h 80"/>
                  <a:gd name="T58" fmla="*/ 67 w 85"/>
                  <a:gd name="T59" fmla="*/ 7 h 80"/>
                  <a:gd name="T60" fmla="*/ 59 w 85"/>
                  <a:gd name="T61" fmla="*/ 2 h 80"/>
                  <a:gd name="T62" fmla="*/ 50 w 85"/>
                  <a:gd name="T63" fmla="*/ 0 h 80"/>
                  <a:gd name="T64" fmla="*/ 43 w 85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0"/>
                  <a:gd name="T101" fmla="*/ 85 w 85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7" y="17"/>
                    </a:lnTo>
                    <a:lnTo>
                      <a:pt x="2" y="24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7" y="63"/>
                    </a:lnTo>
                    <a:lnTo>
                      <a:pt x="11" y="69"/>
                    </a:lnTo>
                    <a:lnTo>
                      <a:pt x="17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0" y="80"/>
                    </a:lnTo>
                    <a:lnTo>
                      <a:pt x="59" y="78"/>
                    </a:lnTo>
                    <a:lnTo>
                      <a:pt x="67" y="74"/>
                    </a:lnTo>
                    <a:lnTo>
                      <a:pt x="72" y="69"/>
                    </a:lnTo>
                    <a:lnTo>
                      <a:pt x="78" y="63"/>
                    </a:lnTo>
                    <a:lnTo>
                      <a:pt x="82" y="56"/>
                    </a:lnTo>
                    <a:lnTo>
                      <a:pt x="85" y="48"/>
                    </a:lnTo>
                    <a:lnTo>
                      <a:pt x="85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7"/>
                    </a:lnTo>
                    <a:lnTo>
                      <a:pt x="72" y="11"/>
                    </a:lnTo>
                    <a:lnTo>
                      <a:pt x="67" y="7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88" name="Shape 4401"/>
              <p:cNvSpPr>
                <a:spLocks noChangeAspect="1"/>
              </p:cNvSpPr>
              <p:nvPr/>
            </p:nvSpPr>
            <p:spPr bwMode="auto">
              <a:xfrm>
                <a:off x="984" y="2041"/>
                <a:ext cx="84" cy="87"/>
              </a:xfrm>
              <a:custGeom>
                <a:avLst/>
                <a:gdLst>
                  <a:gd name="T0" fmla="*/ 41 w 84"/>
                  <a:gd name="T1" fmla="*/ 0 h 87"/>
                  <a:gd name="T2" fmla="*/ 32 w 84"/>
                  <a:gd name="T3" fmla="*/ 2 h 87"/>
                  <a:gd name="T4" fmla="*/ 26 w 84"/>
                  <a:gd name="T5" fmla="*/ 4 h 87"/>
                  <a:gd name="T6" fmla="*/ 19 w 84"/>
                  <a:gd name="T7" fmla="*/ 9 h 87"/>
                  <a:gd name="T8" fmla="*/ 13 w 84"/>
                  <a:gd name="T9" fmla="*/ 13 h 87"/>
                  <a:gd name="T10" fmla="*/ 6 w 84"/>
                  <a:gd name="T11" fmla="*/ 20 h 87"/>
                  <a:gd name="T12" fmla="*/ 4 w 84"/>
                  <a:gd name="T13" fmla="*/ 26 h 87"/>
                  <a:gd name="T14" fmla="*/ 0 w 84"/>
                  <a:gd name="T15" fmla="*/ 35 h 87"/>
                  <a:gd name="T16" fmla="*/ 0 w 84"/>
                  <a:gd name="T17" fmla="*/ 43 h 87"/>
                  <a:gd name="T18" fmla="*/ 0 w 84"/>
                  <a:gd name="T19" fmla="*/ 52 h 87"/>
                  <a:gd name="T20" fmla="*/ 4 w 84"/>
                  <a:gd name="T21" fmla="*/ 61 h 87"/>
                  <a:gd name="T22" fmla="*/ 6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2 w 84"/>
                  <a:gd name="T31" fmla="*/ 84 h 87"/>
                  <a:gd name="T32" fmla="*/ 41 w 84"/>
                  <a:gd name="T33" fmla="*/ 87 h 87"/>
                  <a:gd name="T34" fmla="*/ 49 w 84"/>
                  <a:gd name="T35" fmla="*/ 84 h 87"/>
                  <a:gd name="T36" fmla="*/ 58 w 84"/>
                  <a:gd name="T37" fmla="*/ 82 h 87"/>
                  <a:gd name="T38" fmla="*/ 64 w 84"/>
                  <a:gd name="T39" fmla="*/ 80 h 87"/>
                  <a:gd name="T40" fmla="*/ 71 w 84"/>
                  <a:gd name="T41" fmla="*/ 74 h 87"/>
                  <a:gd name="T42" fmla="*/ 75 w 84"/>
                  <a:gd name="T43" fmla="*/ 67 h 87"/>
                  <a:gd name="T44" fmla="*/ 80 w 84"/>
                  <a:gd name="T45" fmla="*/ 61 h 87"/>
                  <a:gd name="T46" fmla="*/ 82 w 84"/>
                  <a:gd name="T47" fmla="*/ 52 h 87"/>
                  <a:gd name="T48" fmla="*/ 84 w 84"/>
                  <a:gd name="T49" fmla="*/ 43 h 87"/>
                  <a:gd name="T50" fmla="*/ 82 w 84"/>
                  <a:gd name="T51" fmla="*/ 35 h 87"/>
                  <a:gd name="T52" fmla="*/ 80 w 84"/>
                  <a:gd name="T53" fmla="*/ 26 h 87"/>
                  <a:gd name="T54" fmla="*/ 75 w 84"/>
                  <a:gd name="T55" fmla="*/ 20 h 87"/>
                  <a:gd name="T56" fmla="*/ 71 w 84"/>
                  <a:gd name="T57" fmla="*/ 13 h 87"/>
                  <a:gd name="T58" fmla="*/ 64 w 84"/>
                  <a:gd name="T59" fmla="*/ 9 h 87"/>
                  <a:gd name="T60" fmla="*/ 58 w 84"/>
                  <a:gd name="T61" fmla="*/ 4 h 87"/>
                  <a:gd name="T62" fmla="*/ 49 w 84"/>
                  <a:gd name="T63" fmla="*/ 2 h 87"/>
                  <a:gd name="T64" fmla="*/ 41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4" y="61"/>
                    </a:lnTo>
                    <a:lnTo>
                      <a:pt x="6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2" y="84"/>
                    </a:lnTo>
                    <a:lnTo>
                      <a:pt x="41" y="87"/>
                    </a:lnTo>
                    <a:lnTo>
                      <a:pt x="49" y="84"/>
                    </a:lnTo>
                    <a:lnTo>
                      <a:pt x="58" y="82"/>
                    </a:lnTo>
                    <a:lnTo>
                      <a:pt x="64" y="80"/>
                    </a:lnTo>
                    <a:lnTo>
                      <a:pt x="71" y="74"/>
                    </a:lnTo>
                    <a:lnTo>
                      <a:pt x="75" y="67"/>
                    </a:lnTo>
                    <a:lnTo>
                      <a:pt x="80" y="61"/>
                    </a:lnTo>
                    <a:lnTo>
                      <a:pt x="82" y="52"/>
                    </a:lnTo>
                    <a:lnTo>
                      <a:pt x="84" y="43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5" y="20"/>
                    </a:lnTo>
                    <a:lnTo>
                      <a:pt x="71" y="13"/>
                    </a:lnTo>
                    <a:lnTo>
                      <a:pt x="64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89" name="Shape 4402"/>
              <p:cNvSpPr>
                <a:spLocks noChangeAspect="1"/>
              </p:cNvSpPr>
              <p:nvPr/>
            </p:nvSpPr>
            <p:spPr bwMode="auto">
              <a:xfrm>
                <a:off x="984" y="2041"/>
                <a:ext cx="84" cy="87"/>
              </a:xfrm>
              <a:custGeom>
                <a:avLst/>
                <a:gdLst>
                  <a:gd name="T0" fmla="*/ 41 w 84"/>
                  <a:gd name="T1" fmla="*/ 0 h 87"/>
                  <a:gd name="T2" fmla="*/ 32 w 84"/>
                  <a:gd name="T3" fmla="*/ 2 h 87"/>
                  <a:gd name="T4" fmla="*/ 26 w 84"/>
                  <a:gd name="T5" fmla="*/ 4 h 87"/>
                  <a:gd name="T6" fmla="*/ 19 w 84"/>
                  <a:gd name="T7" fmla="*/ 9 h 87"/>
                  <a:gd name="T8" fmla="*/ 13 w 84"/>
                  <a:gd name="T9" fmla="*/ 13 h 87"/>
                  <a:gd name="T10" fmla="*/ 6 w 84"/>
                  <a:gd name="T11" fmla="*/ 20 h 87"/>
                  <a:gd name="T12" fmla="*/ 4 w 84"/>
                  <a:gd name="T13" fmla="*/ 26 h 87"/>
                  <a:gd name="T14" fmla="*/ 0 w 84"/>
                  <a:gd name="T15" fmla="*/ 35 h 87"/>
                  <a:gd name="T16" fmla="*/ 0 w 84"/>
                  <a:gd name="T17" fmla="*/ 43 h 87"/>
                  <a:gd name="T18" fmla="*/ 0 w 84"/>
                  <a:gd name="T19" fmla="*/ 52 h 87"/>
                  <a:gd name="T20" fmla="*/ 4 w 84"/>
                  <a:gd name="T21" fmla="*/ 61 h 87"/>
                  <a:gd name="T22" fmla="*/ 6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2 w 84"/>
                  <a:gd name="T31" fmla="*/ 84 h 87"/>
                  <a:gd name="T32" fmla="*/ 41 w 84"/>
                  <a:gd name="T33" fmla="*/ 87 h 87"/>
                  <a:gd name="T34" fmla="*/ 49 w 84"/>
                  <a:gd name="T35" fmla="*/ 84 h 87"/>
                  <a:gd name="T36" fmla="*/ 58 w 84"/>
                  <a:gd name="T37" fmla="*/ 82 h 87"/>
                  <a:gd name="T38" fmla="*/ 64 w 84"/>
                  <a:gd name="T39" fmla="*/ 80 h 87"/>
                  <a:gd name="T40" fmla="*/ 71 w 84"/>
                  <a:gd name="T41" fmla="*/ 74 h 87"/>
                  <a:gd name="T42" fmla="*/ 75 w 84"/>
                  <a:gd name="T43" fmla="*/ 67 h 87"/>
                  <a:gd name="T44" fmla="*/ 80 w 84"/>
                  <a:gd name="T45" fmla="*/ 61 h 87"/>
                  <a:gd name="T46" fmla="*/ 82 w 84"/>
                  <a:gd name="T47" fmla="*/ 52 h 87"/>
                  <a:gd name="T48" fmla="*/ 84 w 84"/>
                  <a:gd name="T49" fmla="*/ 43 h 87"/>
                  <a:gd name="T50" fmla="*/ 82 w 84"/>
                  <a:gd name="T51" fmla="*/ 35 h 87"/>
                  <a:gd name="T52" fmla="*/ 80 w 84"/>
                  <a:gd name="T53" fmla="*/ 26 h 87"/>
                  <a:gd name="T54" fmla="*/ 75 w 84"/>
                  <a:gd name="T55" fmla="*/ 20 h 87"/>
                  <a:gd name="T56" fmla="*/ 71 w 84"/>
                  <a:gd name="T57" fmla="*/ 13 h 87"/>
                  <a:gd name="T58" fmla="*/ 64 w 84"/>
                  <a:gd name="T59" fmla="*/ 9 h 87"/>
                  <a:gd name="T60" fmla="*/ 58 w 84"/>
                  <a:gd name="T61" fmla="*/ 4 h 87"/>
                  <a:gd name="T62" fmla="*/ 49 w 84"/>
                  <a:gd name="T63" fmla="*/ 2 h 87"/>
                  <a:gd name="T64" fmla="*/ 41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6" y="20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4" y="61"/>
                    </a:lnTo>
                    <a:lnTo>
                      <a:pt x="6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2" y="84"/>
                    </a:lnTo>
                    <a:lnTo>
                      <a:pt x="41" y="87"/>
                    </a:lnTo>
                    <a:lnTo>
                      <a:pt x="49" y="84"/>
                    </a:lnTo>
                    <a:lnTo>
                      <a:pt x="58" y="82"/>
                    </a:lnTo>
                    <a:lnTo>
                      <a:pt x="64" y="80"/>
                    </a:lnTo>
                    <a:lnTo>
                      <a:pt x="71" y="74"/>
                    </a:lnTo>
                    <a:lnTo>
                      <a:pt x="75" y="67"/>
                    </a:lnTo>
                    <a:lnTo>
                      <a:pt x="80" y="61"/>
                    </a:lnTo>
                    <a:lnTo>
                      <a:pt x="82" y="52"/>
                    </a:lnTo>
                    <a:lnTo>
                      <a:pt x="84" y="43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5" y="20"/>
                    </a:lnTo>
                    <a:lnTo>
                      <a:pt x="71" y="13"/>
                    </a:lnTo>
                    <a:lnTo>
                      <a:pt x="64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90" name="Shape 4403"/>
              <p:cNvSpPr>
                <a:spLocks noChangeAspect="1"/>
              </p:cNvSpPr>
              <p:nvPr/>
            </p:nvSpPr>
            <p:spPr bwMode="auto">
              <a:xfrm>
                <a:off x="799" y="1968"/>
                <a:ext cx="85" cy="84"/>
              </a:xfrm>
              <a:custGeom>
                <a:avLst/>
                <a:gdLst>
                  <a:gd name="T0" fmla="*/ 42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18 w 85"/>
                  <a:gd name="T7" fmla="*/ 6 h 84"/>
                  <a:gd name="T8" fmla="*/ 11 w 85"/>
                  <a:gd name="T9" fmla="*/ 13 h 84"/>
                  <a:gd name="T10" fmla="*/ 7 w 85"/>
                  <a:gd name="T11" fmla="*/ 17 h 84"/>
                  <a:gd name="T12" fmla="*/ 3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3 w 85"/>
                  <a:gd name="T21" fmla="*/ 58 h 84"/>
                  <a:gd name="T22" fmla="*/ 7 w 85"/>
                  <a:gd name="T23" fmla="*/ 64 h 84"/>
                  <a:gd name="T24" fmla="*/ 11 w 85"/>
                  <a:gd name="T25" fmla="*/ 71 h 84"/>
                  <a:gd name="T26" fmla="*/ 18 w 85"/>
                  <a:gd name="T27" fmla="*/ 75 h 84"/>
                  <a:gd name="T28" fmla="*/ 26 w 85"/>
                  <a:gd name="T29" fmla="*/ 80 h 84"/>
                  <a:gd name="T30" fmla="*/ 33 w 85"/>
                  <a:gd name="T31" fmla="*/ 82 h 84"/>
                  <a:gd name="T32" fmla="*/ 42 w 85"/>
                  <a:gd name="T33" fmla="*/ 84 h 84"/>
                  <a:gd name="T34" fmla="*/ 50 w 85"/>
                  <a:gd name="T35" fmla="*/ 82 h 84"/>
                  <a:gd name="T36" fmla="*/ 59 w 85"/>
                  <a:gd name="T37" fmla="*/ 80 h 84"/>
                  <a:gd name="T38" fmla="*/ 65 w 85"/>
                  <a:gd name="T39" fmla="*/ 75 h 84"/>
                  <a:gd name="T40" fmla="*/ 72 w 85"/>
                  <a:gd name="T41" fmla="*/ 71 h 84"/>
                  <a:gd name="T42" fmla="*/ 78 w 85"/>
                  <a:gd name="T43" fmla="*/ 64 h 84"/>
                  <a:gd name="T44" fmla="*/ 83 w 85"/>
                  <a:gd name="T45" fmla="*/ 58 h 84"/>
                  <a:gd name="T46" fmla="*/ 85 w 85"/>
                  <a:gd name="T47" fmla="*/ 49 h 84"/>
                  <a:gd name="T48" fmla="*/ 85 w 85"/>
                  <a:gd name="T49" fmla="*/ 41 h 84"/>
                  <a:gd name="T50" fmla="*/ 85 w 85"/>
                  <a:gd name="T51" fmla="*/ 32 h 84"/>
                  <a:gd name="T52" fmla="*/ 83 w 85"/>
                  <a:gd name="T53" fmla="*/ 26 h 84"/>
                  <a:gd name="T54" fmla="*/ 78 w 85"/>
                  <a:gd name="T55" fmla="*/ 17 h 84"/>
                  <a:gd name="T56" fmla="*/ 72 w 85"/>
                  <a:gd name="T57" fmla="*/ 13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2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91" name="Shape 4404"/>
              <p:cNvSpPr>
                <a:spLocks noChangeAspect="1"/>
              </p:cNvSpPr>
              <p:nvPr/>
            </p:nvSpPr>
            <p:spPr bwMode="auto">
              <a:xfrm>
                <a:off x="799" y="1968"/>
                <a:ext cx="85" cy="84"/>
              </a:xfrm>
              <a:custGeom>
                <a:avLst/>
                <a:gdLst>
                  <a:gd name="T0" fmla="*/ 42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18 w 85"/>
                  <a:gd name="T7" fmla="*/ 6 h 84"/>
                  <a:gd name="T8" fmla="*/ 11 w 85"/>
                  <a:gd name="T9" fmla="*/ 13 h 84"/>
                  <a:gd name="T10" fmla="*/ 7 w 85"/>
                  <a:gd name="T11" fmla="*/ 17 h 84"/>
                  <a:gd name="T12" fmla="*/ 3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3 w 85"/>
                  <a:gd name="T21" fmla="*/ 58 h 84"/>
                  <a:gd name="T22" fmla="*/ 7 w 85"/>
                  <a:gd name="T23" fmla="*/ 64 h 84"/>
                  <a:gd name="T24" fmla="*/ 11 w 85"/>
                  <a:gd name="T25" fmla="*/ 71 h 84"/>
                  <a:gd name="T26" fmla="*/ 18 w 85"/>
                  <a:gd name="T27" fmla="*/ 75 h 84"/>
                  <a:gd name="T28" fmla="*/ 26 w 85"/>
                  <a:gd name="T29" fmla="*/ 80 h 84"/>
                  <a:gd name="T30" fmla="*/ 33 w 85"/>
                  <a:gd name="T31" fmla="*/ 82 h 84"/>
                  <a:gd name="T32" fmla="*/ 42 w 85"/>
                  <a:gd name="T33" fmla="*/ 84 h 84"/>
                  <a:gd name="T34" fmla="*/ 50 w 85"/>
                  <a:gd name="T35" fmla="*/ 82 h 84"/>
                  <a:gd name="T36" fmla="*/ 59 w 85"/>
                  <a:gd name="T37" fmla="*/ 80 h 84"/>
                  <a:gd name="T38" fmla="*/ 65 w 85"/>
                  <a:gd name="T39" fmla="*/ 75 h 84"/>
                  <a:gd name="T40" fmla="*/ 72 w 85"/>
                  <a:gd name="T41" fmla="*/ 71 h 84"/>
                  <a:gd name="T42" fmla="*/ 78 w 85"/>
                  <a:gd name="T43" fmla="*/ 64 h 84"/>
                  <a:gd name="T44" fmla="*/ 83 w 85"/>
                  <a:gd name="T45" fmla="*/ 58 h 84"/>
                  <a:gd name="T46" fmla="*/ 85 w 85"/>
                  <a:gd name="T47" fmla="*/ 49 h 84"/>
                  <a:gd name="T48" fmla="*/ 85 w 85"/>
                  <a:gd name="T49" fmla="*/ 41 h 84"/>
                  <a:gd name="T50" fmla="*/ 85 w 85"/>
                  <a:gd name="T51" fmla="*/ 32 h 84"/>
                  <a:gd name="T52" fmla="*/ 83 w 85"/>
                  <a:gd name="T53" fmla="*/ 26 h 84"/>
                  <a:gd name="T54" fmla="*/ 78 w 85"/>
                  <a:gd name="T55" fmla="*/ 17 h 84"/>
                  <a:gd name="T56" fmla="*/ 72 w 85"/>
                  <a:gd name="T57" fmla="*/ 13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2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92" name="Shape 4405"/>
              <p:cNvSpPr>
                <a:spLocks noChangeAspect="1"/>
              </p:cNvSpPr>
              <p:nvPr/>
            </p:nvSpPr>
            <p:spPr bwMode="auto">
              <a:xfrm>
                <a:off x="908" y="1950"/>
                <a:ext cx="84" cy="85"/>
              </a:xfrm>
              <a:custGeom>
                <a:avLst/>
                <a:gdLst>
                  <a:gd name="T0" fmla="*/ 41 w 84"/>
                  <a:gd name="T1" fmla="*/ 0 h 85"/>
                  <a:gd name="T2" fmla="*/ 32 w 84"/>
                  <a:gd name="T3" fmla="*/ 0 h 85"/>
                  <a:gd name="T4" fmla="*/ 26 w 84"/>
                  <a:gd name="T5" fmla="*/ 2 h 85"/>
                  <a:gd name="T6" fmla="*/ 17 w 84"/>
                  <a:gd name="T7" fmla="*/ 7 h 85"/>
                  <a:gd name="T8" fmla="*/ 11 w 84"/>
                  <a:gd name="T9" fmla="*/ 11 h 85"/>
                  <a:gd name="T10" fmla="*/ 6 w 84"/>
                  <a:gd name="T11" fmla="*/ 18 h 85"/>
                  <a:gd name="T12" fmla="*/ 2 w 84"/>
                  <a:gd name="T13" fmla="*/ 26 h 85"/>
                  <a:gd name="T14" fmla="*/ 0 w 84"/>
                  <a:gd name="T15" fmla="*/ 33 h 85"/>
                  <a:gd name="T16" fmla="*/ 0 w 84"/>
                  <a:gd name="T17" fmla="*/ 41 h 85"/>
                  <a:gd name="T18" fmla="*/ 0 w 84"/>
                  <a:gd name="T19" fmla="*/ 50 h 85"/>
                  <a:gd name="T20" fmla="*/ 2 w 84"/>
                  <a:gd name="T21" fmla="*/ 59 h 85"/>
                  <a:gd name="T22" fmla="*/ 6 w 84"/>
                  <a:gd name="T23" fmla="*/ 65 h 85"/>
                  <a:gd name="T24" fmla="*/ 11 w 84"/>
                  <a:gd name="T25" fmla="*/ 72 h 85"/>
                  <a:gd name="T26" fmla="*/ 17 w 84"/>
                  <a:gd name="T27" fmla="*/ 78 h 85"/>
                  <a:gd name="T28" fmla="*/ 26 w 84"/>
                  <a:gd name="T29" fmla="*/ 82 h 85"/>
                  <a:gd name="T30" fmla="*/ 32 w 84"/>
                  <a:gd name="T31" fmla="*/ 85 h 85"/>
                  <a:gd name="T32" fmla="*/ 41 w 84"/>
                  <a:gd name="T33" fmla="*/ 85 h 85"/>
                  <a:gd name="T34" fmla="*/ 50 w 84"/>
                  <a:gd name="T35" fmla="*/ 85 h 85"/>
                  <a:gd name="T36" fmla="*/ 58 w 84"/>
                  <a:gd name="T37" fmla="*/ 82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2 w 84"/>
                  <a:gd name="T45" fmla="*/ 59 h 85"/>
                  <a:gd name="T46" fmla="*/ 84 w 84"/>
                  <a:gd name="T47" fmla="*/ 50 h 85"/>
                  <a:gd name="T48" fmla="*/ 84 w 84"/>
                  <a:gd name="T49" fmla="*/ 41 h 85"/>
                  <a:gd name="T50" fmla="*/ 84 w 84"/>
                  <a:gd name="T51" fmla="*/ 33 h 85"/>
                  <a:gd name="T52" fmla="*/ 82 w 84"/>
                  <a:gd name="T53" fmla="*/ 26 h 85"/>
                  <a:gd name="T54" fmla="*/ 78 w 84"/>
                  <a:gd name="T55" fmla="*/ 18 h 85"/>
                  <a:gd name="T56" fmla="*/ 71 w 84"/>
                  <a:gd name="T57" fmla="*/ 11 h 85"/>
                  <a:gd name="T58" fmla="*/ 65 w 84"/>
                  <a:gd name="T59" fmla="*/ 7 h 85"/>
                  <a:gd name="T60" fmla="*/ 58 w 84"/>
                  <a:gd name="T61" fmla="*/ 2 h 85"/>
                  <a:gd name="T62" fmla="*/ 50 w 84"/>
                  <a:gd name="T63" fmla="*/ 0 h 85"/>
                  <a:gd name="T64" fmla="*/ 41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1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6" y="82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2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8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93" name="Shape 4406"/>
              <p:cNvSpPr>
                <a:spLocks noChangeAspect="1"/>
              </p:cNvSpPr>
              <p:nvPr/>
            </p:nvSpPr>
            <p:spPr bwMode="auto">
              <a:xfrm>
                <a:off x="908" y="1950"/>
                <a:ext cx="84" cy="85"/>
              </a:xfrm>
              <a:custGeom>
                <a:avLst/>
                <a:gdLst>
                  <a:gd name="T0" fmla="*/ 41 w 84"/>
                  <a:gd name="T1" fmla="*/ 0 h 85"/>
                  <a:gd name="T2" fmla="*/ 32 w 84"/>
                  <a:gd name="T3" fmla="*/ 0 h 85"/>
                  <a:gd name="T4" fmla="*/ 26 w 84"/>
                  <a:gd name="T5" fmla="*/ 2 h 85"/>
                  <a:gd name="T6" fmla="*/ 17 w 84"/>
                  <a:gd name="T7" fmla="*/ 7 h 85"/>
                  <a:gd name="T8" fmla="*/ 11 w 84"/>
                  <a:gd name="T9" fmla="*/ 11 h 85"/>
                  <a:gd name="T10" fmla="*/ 6 w 84"/>
                  <a:gd name="T11" fmla="*/ 18 h 85"/>
                  <a:gd name="T12" fmla="*/ 2 w 84"/>
                  <a:gd name="T13" fmla="*/ 26 h 85"/>
                  <a:gd name="T14" fmla="*/ 0 w 84"/>
                  <a:gd name="T15" fmla="*/ 33 h 85"/>
                  <a:gd name="T16" fmla="*/ 0 w 84"/>
                  <a:gd name="T17" fmla="*/ 41 h 85"/>
                  <a:gd name="T18" fmla="*/ 0 w 84"/>
                  <a:gd name="T19" fmla="*/ 50 h 85"/>
                  <a:gd name="T20" fmla="*/ 2 w 84"/>
                  <a:gd name="T21" fmla="*/ 59 h 85"/>
                  <a:gd name="T22" fmla="*/ 6 w 84"/>
                  <a:gd name="T23" fmla="*/ 65 h 85"/>
                  <a:gd name="T24" fmla="*/ 11 w 84"/>
                  <a:gd name="T25" fmla="*/ 72 h 85"/>
                  <a:gd name="T26" fmla="*/ 17 w 84"/>
                  <a:gd name="T27" fmla="*/ 78 h 85"/>
                  <a:gd name="T28" fmla="*/ 26 w 84"/>
                  <a:gd name="T29" fmla="*/ 82 h 85"/>
                  <a:gd name="T30" fmla="*/ 32 w 84"/>
                  <a:gd name="T31" fmla="*/ 85 h 85"/>
                  <a:gd name="T32" fmla="*/ 41 w 84"/>
                  <a:gd name="T33" fmla="*/ 85 h 85"/>
                  <a:gd name="T34" fmla="*/ 50 w 84"/>
                  <a:gd name="T35" fmla="*/ 85 h 85"/>
                  <a:gd name="T36" fmla="*/ 58 w 84"/>
                  <a:gd name="T37" fmla="*/ 82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2 w 84"/>
                  <a:gd name="T45" fmla="*/ 59 h 85"/>
                  <a:gd name="T46" fmla="*/ 84 w 84"/>
                  <a:gd name="T47" fmla="*/ 50 h 85"/>
                  <a:gd name="T48" fmla="*/ 84 w 84"/>
                  <a:gd name="T49" fmla="*/ 41 h 85"/>
                  <a:gd name="T50" fmla="*/ 84 w 84"/>
                  <a:gd name="T51" fmla="*/ 33 h 85"/>
                  <a:gd name="T52" fmla="*/ 82 w 84"/>
                  <a:gd name="T53" fmla="*/ 26 h 85"/>
                  <a:gd name="T54" fmla="*/ 78 w 84"/>
                  <a:gd name="T55" fmla="*/ 18 h 85"/>
                  <a:gd name="T56" fmla="*/ 71 w 84"/>
                  <a:gd name="T57" fmla="*/ 11 h 85"/>
                  <a:gd name="T58" fmla="*/ 65 w 84"/>
                  <a:gd name="T59" fmla="*/ 7 h 85"/>
                  <a:gd name="T60" fmla="*/ 58 w 84"/>
                  <a:gd name="T61" fmla="*/ 2 h 85"/>
                  <a:gd name="T62" fmla="*/ 50 w 84"/>
                  <a:gd name="T63" fmla="*/ 0 h 85"/>
                  <a:gd name="T64" fmla="*/ 41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1" y="0"/>
                    </a:moveTo>
                    <a:lnTo>
                      <a:pt x="32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6" y="82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2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8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8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94" name="Shape 4407"/>
              <p:cNvSpPr>
                <a:spLocks noChangeAspect="1"/>
              </p:cNvSpPr>
              <p:nvPr/>
            </p:nvSpPr>
            <p:spPr bwMode="auto">
              <a:xfrm>
                <a:off x="979" y="2290"/>
                <a:ext cx="87" cy="82"/>
              </a:xfrm>
              <a:custGeom>
                <a:avLst/>
                <a:gdLst>
                  <a:gd name="T0" fmla="*/ 43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6 h 82"/>
                  <a:gd name="T8" fmla="*/ 13 w 87"/>
                  <a:gd name="T9" fmla="*/ 13 h 82"/>
                  <a:gd name="T10" fmla="*/ 7 w 87"/>
                  <a:gd name="T11" fmla="*/ 17 h 82"/>
                  <a:gd name="T12" fmla="*/ 2 w 87"/>
                  <a:gd name="T13" fmla="*/ 26 h 82"/>
                  <a:gd name="T14" fmla="*/ 0 w 87"/>
                  <a:gd name="T15" fmla="*/ 32 h 82"/>
                  <a:gd name="T16" fmla="*/ 0 w 87"/>
                  <a:gd name="T17" fmla="*/ 41 h 82"/>
                  <a:gd name="T18" fmla="*/ 0 w 87"/>
                  <a:gd name="T19" fmla="*/ 49 h 82"/>
                  <a:gd name="T20" fmla="*/ 2 w 87"/>
                  <a:gd name="T21" fmla="*/ 58 h 82"/>
                  <a:gd name="T22" fmla="*/ 7 w 87"/>
                  <a:gd name="T23" fmla="*/ 65 h 82"/>
                  <a:gd name="T24" fmla="*/ 13 w 87"/>
                  <a:gd name="T25" fmla="*/ 71 h 82"/>
                  <a:gd name="T26" fmla="*/ 20 w 87"/>
                  <a:gd name="T27" fmla="*/ 75 h 82"/>
                  <a:gd name="T28" fmla="*/ 26 w 87"/>
                  <a:gd name="T29" fmla="*/ 80 h 82"/>
                  <a:gd name="T30" fmla="*/ 35 w 87"/>
                  <a:gd name="T31" fmla="*/ 82 h 82"/>
                  <a:gd name="T32" fmla="*/ 43 w 87"/>
                  <a:gd name="T33" fmla="*/ 82 h 82"/>
                  <a:gd name="T34" fmla="*/ 52 w 87"/>
                  <a:gd name="T35" fmla="*/ 82 h 82"/>
                  <a:gd name="T36" fmla="*/ 59 w 87"/>
                  <a:gd name="T37" fmla="*/ 80 h 82"/>
                  <a:gd name="T38" fmla="*/ 67 w 87"/>
                  <a:gd name="T39" fmla="*/ 75 h 82"/>
                  <a:gd name="T40" fmla="*/ 74 w 87"/>
                  <a:gd name="T41" fmla="*/ 71 h 82"/>
                  <a:gd name="T42" fmla="*/ 78 w 87"/>
                  <a:gd name="T43" fmla="*/ 65 h 82"/>
                  <a:gd name="T44" fmla="*/ 82 w 87"/>
                  <a:gd name="T45" fmla="*/ 58 h 82"/>
                  <a:gd name="T46" fmla="*/ 85 w 87"/>
                  <a:gd name="T47" fmla="*/ 49 h 82"/>
                  <a:gd name="T48" fmla="*/ 87 w 87"/>
                  <a:gd name="T49" fmla="*/ 41 h 82"/>
                  <a:gd name="T50" fmla="*/ 85 w 87"/>
                  <a:gd name="T51" fmla="*/ 32 h 82"/>
                  <a:gd name="T52" fmla="*/ 82 w 87"/>
                  <a:gd name="T53" fmla="*/ 26 h 82"/>
                  <a:gd name="T54" fmla="*/ 78 w 87"/>
                  <a:gd name="T55" fmla="*/ 17 h 82"/>
                  <a:gd name="T56" fmla="*/ 74 w 87"/>
                  <a:gd name="T57" fmla="*/ 13 h 82"/>
                  <a:gd name="T58" fmla="*/ 67 w 87"/>
                  <a:gd name="T59" fmla="*/ 6 h 82"/>
                  <a:gd name="T60" fmla="*/ 59 w 87"/>
                  <a:gd name="T61" fmla="*/ 2 h 82"/>
                  <a:gd name="T62" fmla="*/ 52 w 87"/>
                  <a:gd name="T63" fmla="*/ 0 h 82"/>
                  <a:gd name="T64" fmla="*/ 43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3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5"/>
                    </a:lnTo>
                    <a:lnTo>
                      <a:pt x="13" y="71"/>
                    </a:lnTo>
                    <a:lnTo>
                      <a:pt x="20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9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95" name="Shape 4408"/>
              <p:cNvSpPr>
                <a:spLocks noChangeAspect="1"/>
              </p:cNvSpPr>
              <p:nvPr/>
            </p:nvSpPr>
            <p:spPr bwMode="auto">
              <a:xfrm>
                <a:off x="979" y="2290"/>
                <a:ext cx="87" cy="82"/>
              </a:xfrm>
              <a:custGeom>
                <a:avLst/>
                <a:gdLst>
                  <a:gd name="T0" fmla="*/ 43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6 h 82"/>
                  <a:gd name="T8" fmla="*/ 13 w 87"/>
                  <a:gd name="T9" fmla="*/ 13 h 82"/>
                  <a:gd name="T10" fmla="*/ 7 w 87"/>
                  <a:gd name="T11" fmla="*/ 17 h 82"/>
                  <a:gd name="T12" fmla="*/ 2 w 87"/>
                  <a:gd name="T13" fmla="*/ 26 h 82"/>
                  <a:gd name="T14" fmla="*/ 0 w 87"/>
                  <a:gd name="T15" fmla="*/ 32 h 82"/>
                  <a:gd name="T16" fmla="*/ 0 w 87"/>
                  <a:gd name="T17" fmla="*/ 41 h 82"/>
                  <a:gd name="T18" fmla="*/ 0 w 87"/>
                  <a:gd name="T19" fmla="*/ 49 h 82"/>
                  <a:gd name="T20" fmla="*/ 2 w 87"/>
                  <a:gd name="T21" fmla="*/ 58 h 82"/>
                  <a:gd name="T22" fmla="*/ 7 w 87"/>
                  <a:gd name="T23" fmla="*/ 65 h 82"/>
                  <a:gd name="T24" fmla="*/ 13 w 87"/>
                  <a:gd name="T25" fmla="*/ 71 h 82"/>
                  <a:gd name="T26" fmla="*/ 20 w 87"/>
                  <a:gd name="T27" fmla="*/ 75 h 82"/>
                  <a:gd name="T28" fmla="*/ 26 w 87"/>
                  <a:gd name="T29" fmla="*/ 80 h 82"/>
                  <a:gd name="T30" fmla="*/ 35 w 87"/>
                  <a:gd name="T31" fmla="*/ 82 h 82"/>
                  <a:gd name="T32" fmla="*/ 43 w 87"/>
                  <a:gd name="T33" fmla="*/ 82 h 82"/>
                  <a:gd name="T34" fmla="*/ 52 w 87"/>
                  <a:gd name="T35" fmla="*/ 82 h 82"/>
                  <a:gd name="T36" fmla="*/ 59 w 87"/>
                  <a:gd name="T37" fmla="*/ 80 h 82"/>
                  <a:gd name="T38" fmla="*/ 67 w 87"/>
                  <a:gd name="T39" fmla="*/ 75 h 82"/>
                  <a:gd name="T40" fmla="*/ 74 w 87"/>
                  <a:gd name="T41" fmla="*/ 71 h 82"/>
                  <a:gd name="T42" fmla="*/ 78 w 87"/>
                  <a:gd name="T43" fmla="*/ 65 h 82"/>
                  <a:gd name="T44" fmla="*/ 82 w 87"/>
                  <a:gd name="T45" fmla="*/ 58 h 82"/>
                  <a:gd name="T46" fmla="*/ 85 w 87"/>
                  <a:gd name="T47" fmla="*/ 49 h 82"/>
                  <a:gd name="T48" fmla="*/ 87 w 87"/>
                  <a:gd name="T49" fmla="*/ 41 h 82"/>
                  <a:gd name="T50" fmla="*/ 85 w 87"/>
                  <a:gd name="T51" fmla="*/ 32 h 82"/>
                  <a:gd name="T52" fmla="*/ 82 w 87"/>
                  <a:gd name="T53" fmla="*/ 26 h 82"/>
                  <a:gd name="T54" fmla="*/ 78 w 87"/>
                  <a:gd name="T55" fmla="*/ 17 h 82"/>
                  <a:gd name="T56" fmla="*/ 74 w 87"/>
                  <a:gd name="T57" fmla="*/ 13 h 82"/>
                  <a:gd name="T58" fmla="*/ 67 w 87"/>
                  <a:gd name="T59" fmla="*/ 6 h 82"/>
                  <a:gd name="T60" fmla="*/ 59 w 87"/>
                  <a:gd name="T61" fmla="*/ 2 h 82"/>
                  <a:gd name="T62" fmla="*/ 52 w 87"/>
                  <a:gd name="T63" fmla="*/ 0 h 82"/>
                  <a:gd name="T64" fmla="*/ 43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3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5"/>
                    </a:lnTo>
                    <a:lnTo>
                      <a:pt x="13" y="71"/>
                    </a:lnTo>
                    <a:lnTo>
                      <a:pt x="20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9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96" name="Shape 4409"/>
              <p:cNvSpPr>
                <a:spLocks noChangeAspect="1"/>
              </p:cNvSpPr>
              <p:nvPr/>
            </p:nvSpPr>
            <p:spPr bwMode="auto">
              <a:xfrm>
                <a:off x="1096" y="2093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35 w 87"/>
                  <a:gd name="T3" fmla="*/ 2 h 86"/>
                  <a:gd name="T4" fmla="*/ 26 w 87"/>
                  <a:gd name="T5" fmla="*/ 4 h 86"/>
                  <a:gd name="T6" fmla="*/ 20 w 87"/>
                  <a:gd name="T7" fmla="*/ 9 h 86"/>
                  <a:gd name="T8" fmla="*/ 13 w 87"/>
                  <a:gd name="T9" fmla="*/ 13 h 86"/>
                  <a:gd name="T10" fmla="*/ 7 w 87"/>
                  <a:gd name="T11" fmla="*/ 19 h 86"/>
                  <a:gd name="T12" fmla="*/ 4 w 87"/>
                  <a:gd name="T13" fmla="*/ 26 h 86"/>
                  <a:gd name="T14" fmla="*/ 0 w 87"/>
                  <a:gd name="T15" fmla="*/ 35 h 86"/>
                  <a:gd name="T16" fmla="*/ 0 w 87"/>
                  <a:gd name="T17" fmla="*/ 43 h 86"/>
                  <a:gd name="T18" fmla="*/ 0 w 87"/>
                  <a:gd name="T19" fmla="*/ 52 h 86"/>
                  <a:gd name="T20" fmla="*/ 4 w 87"/>
                  <a:gd name="T21" fmla="*/ 61 h 86"/>
                  <a:gd name="T22" fmla="*/ 7 w 87"/>
                  <a:gd name="T23" fmla="*/ 67 h 86"/>
                  <a:gd name="T24" fmla="*/ 13 w 87"/>
                  <a:gd name="T25" fmla="*/ 73 h 86"/>
                  <a:gd name="T26" fmla="*/ 20 w 87"/>
                  <a:gd name="T27" fmla="*/ 80 h 86"/>
                  <a:gd name="T28" fmla="*/ 26 w 87"/>
                  <a:gd name="T29" fmla="*/ 82 h 86"/>
                  <a:gd name="T30" fmla="*/ 35 w 87"/>
                  <a:gd name="T31" fmla="*/ 84 h 86"/>
                  <a:gd name="T32" fmla="*/ 43 w 87"/>
                  <a:gd name="T33" fmla="*/ 86 h 86"/>
                  <a:gd name="T34" fmla="*/ 52 w 87"/>
                  <a:gd name="T35" fmla="*/ 84 h 86"/>
                  <a:gd name="T36" fmla="*/ 61 w 87"/>
                  <a:gd name="T37" fmla="*/ 82 h 86"/>
                  <a:gd name="T38" fmla="*/ 67 w 87"/>
                  <a:gd name="T39" fmla="*/ 80 h 86"/>
                  <a:gd name="T40" fmla="*/ 74 w 87"/>
                  <a:gd name="T41" fmla="*/ 73 h 86"/>
                  <a:gd name="T42" fmla="*/ 78 w 87"/>
                  <a:gd name="T43" fmla="*/ 67 h 86"/>
                  <a:gd name="T44" fmla="*/ 82 w 87"/>
                  <a:gd name="T45" fmla="*/ 61 h 86"/>
                  <a:gd name="T46" fmla="*/ 85 w 87"/>
                  <a:gd name="T47" fmla="*/ 52 h 86"/>
                  <a:gd name="T48" fmla="*/ 87 w 87"/>
                  <a:gd name="T49" fmla="*/ 43 h 86"/>
                  <a:gd name="T50" fmla="*/ 85 w 87"/>
                  <a:gd name="T51" fmla="*/ 35 h 86"/>
                  <a:gd name="T52" fmla="*/ 82 w 87"/>
                  <a:gd name="T53" fmla="*/ 26 h 86"/>
                  <a:gd name="T54" fmla="*/ 78 w 87"/>
                  <a:gd name="T55" fmla="*/ 19 h 86"/>
                  <a:gd name="T56" fmla="*/ 74 w 87"/>
                  <a:gd name="T57" fmla="*/ 13 h 86"/>
                  <a:gd name="T58" fmla="*/ 67 w 87"/>
                  <a:gd name="T59" fmla="*/ 9 h 86"/>
                  <a:gd name="T60" fmla="*/ 61 w 87"/>
                  <a:gd name="T61" fmla="*/ 4 h 86"/>
                  <a:gd name="T62" fmla="*/ 52 w 87"/>
                  <a:gd name="T63" fmla="*/ 2 h 86"/>
                  <a:gd name="T64" fmla="*/ 43 w 87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6"/>
                  <a:gd name="T101" fmla="*/ 87 w 87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7" y="19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4" y="61"/>
                    </a:lnTo>
                    <a:lnTo>
                      <a:pt x="7" y="67"/>
                    </a:lnTo>
                    <a:lnTo>
                      <a:pt x="13" y="73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61" y="82"/>
                    </a:lnTo>
                    <a:lnTo>
                      <a:pt x="67" y="80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61"/>
                    </a:lnTo>
                    <a:lnTo>
                      <a:pt x="85" y="52"/>
                    </a:lnTo>
                    <a:lnTo>
                      <a:pt x="87" y="43"/>
                    </a:lnTo>
                    <a:lnTo>
                      <a:pt x="85" y="35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9"/>
                    </a:lnTo>
                    <a:lnTo>
                      <a:pt x="61" y="4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97" name="Shape 4410"/>
              <p:cNvSpPr>
                <a:spLocks noChangeAspect="1"/>
              </p:cNvSpPr>
              <p:nvPr/>
            </p:nvSpPr>
            <p:spPr bwMode="auto">
              <a:xfrm>
                <a:off x="1096" y="2093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35 w 87"/>
                  <a:gd name="T3" fmla="*/ 2 h 86"/>
                  <a:gd name="T4" fmla="*/ 26 w 87"/>
                  <a:gd name="T5" fmla="*/ 4 h 86"/>
                  <a:gd name="T6" fmla="*/ 20 w 87"/>
                  <a:gd name="T7" fmla="*/ 9 h 86"/>
                  <a:gd name="T8" fmla="*/ 13 w 87"/>
                  <a:gd name="T9" fmla="*/ 13 h 86"/>
                  <a:gd name="T10" fmla="*/ 7 w 87"/>
                  <a:gd name="T11" fmla="*/ 19 h 86"/>
                  <a:gd name="T12" fmla="*/ 4 w 87"/>
                  <a:gd name="T13" fmla="*/ 26 h 86"/>
                  <a:gd name="T14" fmla="*/ 0 w 87"/>
                  <a:gd name="T15" fmla="*/ 35 h 86"/>
                  <a:gd name="T16" fmla="*/ 0 w 87"/>
                  <a:gd name="T17" fmla="*/ 43 h 86"/>
                  <a:gd name="T18" fmla="*/ 0 w 87"/>
                  <a:gd name="T19" fmla="*/ 52 h 86"/>
                  <a:gd name="T20" fmla="*/ 4 w 87"/>
                  <a:gd name="T21" fmla="*/ 61 h 86"/>
                  <a:gd name="T22" fmla="*/ 7 w 87"/>
                  <a:gd name="T23" fmla="*/ 67 h 86"/>
                  <a:gd name="T24" fmla="*/ 13 w 87"/>
                  <a:gd name="T25" fmla="*/ 73 h 86"/>
                  <a:gd name="T26" fmla="*/ 20 w 87"/>
                  <a:gd name="T27" fmla="*/ 80 h 86"/>
                  <a:gd name="T28" fmla="*/ 26 w 87"/>
                  <a:gd name="T29" fmla="*/ 82 h 86"/>
                  <a:gd name="T30" fmla="*/ 35 w 87"/>
                  <a:gd name="T31" fmla="*/ 84 h 86"/>
                  <a:gd name="T32" fmla="*/ 43 w 87"/>
                  <a:gd name="T33" fmla="*/ 86 h 86"/>
                  <a:gd name="T34" fmla="*/ 52 w 87"/>
                  <a:gd name="T35" fmla="*/ 84 h 86"/>
                  <a:gd name="T36" fmla="*/ 61 w 87"/>
                  <a:gd name="T37" fmla="*/ 82 h 86"/>
                  <a:gd name="T38" fmla="*/ 67 w 87"/>
                  <a:gd name="T39" fmla="*/ 80 h 86"/>
                  <a:gd name="T40" fmla="*/ 74 w 87"/>
                  <a:gd name="T41" fmla="*/ 73 h 86"/>
                  <a:gd name="T42" fmla="*/ 78 w 87"/>
                  <a:gd name="T43" fmla="*/ 67 h 86"/>
                  <a:gd name="T44" fmla="*/ 82 w 87"/>
                  <a:gd name="T45" fmla="*/ 61 h 86"/>
                  <a:gd name="T46" fmla="*/ 85 w 87"/>
                  <a:gd name="T47" fmla="*/ 52 h 86"/>
                  <a:gd name="T48" fmla="*/ 87 w 87"/>
                  <a:gd name="T49" fmla="*/ 43 h 86"/>
                  <a:gd name="T50" fmla="*/ 85 w 87"/>
                  <a:gd name="T51" fmla="*/ 35 h 86"/>
                  <a:gd name="T52" fmla="*/ 82 w 87"/>
                  <a:gd name="T53" fmla="*/ 26 h 86"/>
                  <a:gd name="T54" fmla="*/ 78 w 87"/>
                  <a:gd name="T55" fmla="*/ 19 h 86"/>
                  <a:gd name="T56" fmla="*/ 74 w 87"/>
                  <a:gd name="T57" fmla="*/ 13 h 86"/>
                  <a:gd name="T58" fmla="*/ 67 w 87"/>
                  <a:gd name="T59" fmla="*/ 9 h 86"/>
                  <a:gd name="T60" fmla="*/ 61 w 87"/>
                  <a:gd name="T61" fmla="*/ 4 h 86"/>
                  <a:gd name="T62" fmla="*/ 52 w 87"/>
                  <a:gd name="T63" fmla="*/ 2 h 86"/>
                  <a:gd name="T64" fmla="*/ 43 w 87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6"/>
                  <a:gd name="T101" fmla="*/ 87 w 87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7" y="19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4" y="61"/>
                    </a:lnTo>
                    <a:lnTo>
                      <a:pt x="7" y="67"/>
                    </a:lnTo>
                    <a:lnTo>
                      <a:pt x="13" y="73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61" y="82"/>
                    </a:lnTo>
                    <a:lnTo>
                      <a:pt x="67" y="80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61"/>
                    </a:lnTo>
                    <a:lnTo>
                      <a:pt x="85" y="52"/>
                    </a:lnTo>
                    <a:lnTo>
                      <a:pt x="87" y="43"/>
                    </a:lnTo>
                    <a:lnTo>
                      <a:pt x="85" y="35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9"/>
                    </a:lnTo>
                    <a:lnTo>
                      <a:pt x="61" y="4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98" name="Shape 4411"/>
              <p:cNvSpPr>
                <a:spLocks noChangeAspect="1"/>
              </p:cNvSpPr>
              <p:nvPr/>
            </p:nvSpPr>
            <p:spPr bwMode="auto">
              <a:xfrm>
                <a:off x="869" y="2069"/>
                <a:ext cx="84" cy="82"/>
              </a:xfrm>
              <a:custGeom>
                <a:avLst/>
                <a:gdLst>
                  <a:gd name="T0" fmla="*/ 43 w 84"/>
                  <a:gd name="T1" fmla="*/ 0 h 82"/>
                  <a:gd name="T2" fmla="*/ 34 w 84"/>
                  <a:gd name="T3" fmla="*/ 0 h 82"/>
                  <a:gd name="T4" fmla="*/ 26 w 84"/>
                  <a:gd name="T5" fmla="*/ 2 h 82"/>
                  <a:gd name="T6" fmla="*/ 19 w 84"/>
                  <a:gd name="T7" fmla="*/ 7 h 82"/>
                  <a:gd name="T8" fmla="*/ 13 w 84"/>
                  <a:gd name="T9" fmla="*/ 11 h 82"/>
                  <a:gd name="T10" fmla="*/ 6 w 84"/>
                  <a:gd name="T11" fmla="*/ 17 h 82"/>
                  <a:gd name="T12" fmla="*/ 2 w 84"/>
                  <a:gd name="T13" fmla="*/ 26 h 82"/>
                  <a:gd name="T14" fmla="*/ 0 w 84"/>
                  <a:gd name="T15" fmla="*/ 33 h 82"/>
                  <a:gd name="T16" fmla="*/ 0 w 84"/>
                  <a:gd name="T17" fmla="*/ 41 h 82"/>
                  <a:gd name="T18" fmla="*/ 0 w 84"/>
                  <a:gd name="T19" fmla="*/ 50 h 82"/>
                  <a:gd name="T20" fmla="*/ 2 w 84"/>
                  <a:gd name="T21" fmla="*/ 59 h 82"/>
                  <a:gd name="T22" fmla="*/ 6 w 84"/>
                  <a:gd name="T23" fmla="*/ 65 h 82"/>
                  <a:gd name="T24" fmla="*/ 13 w 84"/>
                  <a:gd name="T25" fmla="*/ 72 h 82"/>
                  <a:gd name="T26" fmla="*/ 19 w 84"/>
                  <a:gd name="T27" fmla="*/ 76 h 82"/>
                  <a:gd name="T28" fmla="*/ 26 w 84"/>
                  <a:gd name="T29" fmla="*/ 80 h 82"/>
                  <a:gd name="T30" fmla="*/ 34 w 84"/>
                  <a:gd name="T31" fmla="*/ 82 h 82"/>
                  <a:gd name="T32" fmla="*/ 43 w 84"/>
                  <a:gd name="T33" fmla="*/ 82 h 82"/>
                  <a:gd name="T34" fmla="*/ 52 w 84"/>
                  <a:gd name="T35" fmla="*/ 82 h 82"/>
                  <a:gd name="T36" fmla="*/ 58 w 84"/>
                  <a:gd name="T37" fmla="*/ 80 h 82"/>
                  <a:gd name="T38" fmla="*/ 67 w 84"/>
                  <a:gd name="T39" fmla="*/ 76 h 82"/>
                  <a:gd name="T40" fmla="*/ 73 w 84"/>
                  <a:gd name="T41" fmla="*/ 72 h 82"/>
                  <a:gd name="T42" fmla="*/ 78 w 84"/>
                  <a:gd name="T43" fmla="*/ 65 h 82"/>
                  <a:gd name="T44" fmla="*/ 82 w 84"/>
                  <a:gd name="T45" fmla="*/ 59 h 82"/>
                  <a:gd name="T46" fmla="*/ 84 w 84"/>
                  <a:gd name="T47" fmla="*/ 50 h 82"/>
                  <a:gd name="T48" fmla="*/ 84 w 84"/>
                  <a:gd name="T49" fmla="*/ 41 h 82"/>
                  <a:gd name="T50" fmla="*/ 84 w 84"/>
                  <a:gd name="T51" fmla="*/ 33 h 82"/>
                  <a:gd name="T52" fmla="*/ 82 w 84"/>
                  <a:gd name="T53" fmla="*/ 26 h 82"/>
                  <a:gd name="T54" fmla="*/ 78 w 84"/>
                  <a:gd name="T55" fmla="*/ 17 h 82"/>
                  <a:gd name="T56" fmla="*/ 73 w 84"/>
                  <a:gd name="T57" fmla="*/ 11 h 82"/>
                  <a:gd name="T58" fmla="*/ 67 w 84"/>
                  <a:gd name="T59" fmla="*/ 7 h 82"/>
                  <a:gd name="T60" fmla="*/ 58 w 84"/>
                  <a:gd name="T61" fmla="*/ 2 h 82"/>
                  <a:gd name="T62" fmla="*/ 52 w 84"/>
                  <a:gd name="T63" fmla="*/ 0 h 82"/>
                  <a:gd name="T64" fmla="*/ 43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599" name="Shape 4412"/>
              <p:cNvSpPr>
                <a:spLocks noChangeAspect="1"/>
              </p:cNvSpPr>
              <p:nvPr/>
            </p:nvSpPr>
            <p:spPr bwMode="auto">
              <a:xfrm>
                <a:off x="869" y="2069"/>
                <a:ext cx="84" cy="82"/>
              </a:xfrm>
              <a:custGeom>
                <a:avLst/>
                <a:gdLst>
                  <a:gd name="T0" fmla="*/ 43 w 84"/>
                  <a:gd name="T1" fmla="*/ 0 h 82"/>
                  <a:gd name="T2" fmla="*/ 34 w 84"/>
                  <a:gd name="T3" fmla="*/ 0 h 82"/>
                  <a:gd name="T4" fmla="*/ 26 w 84"/>
                  <a:gd name="T5" fmla="*/ 2 h 82"/>
                  <a:gd name="T6" fmla="*/ 19 w 84"/>
                  <a:gd name="T7" fmla="*/ 7 h 82"/>
                  <a:gd name="T8" fmla="*/ 13 w 84"/>
                  <a:gd name="T9" fmla="*/ 11 h 82"/>
                  <a:gd name="T10" fmla="*/ 6 w 84"/>
                  <a:gd name="T11" fmla="*/ 17 h 82"/>
                  <a:gd name="T12" fmla="*/ 2 w 84"/>
                  <a:gd name="T13" fmla="*/ 26 h 82"/>
                  <a:gd name="T14" fmla="*/ 0 w 84"/>
                  <a:gd name="T15" fmla="*/ 33 h 82"/>
                  <a:gd name="T16" fmla="*/ 0 w 84"/>
                  <a:gd name="T17" fmla="*/ 41 h 82"/>
                  <a:gd name="T18" fmla="*/ 0 w 84"/>
                  <a:gd name="T19" fmla="*/ 50 h 82"/>
                  <a:gd name="T20" fmla="*/ 2 w 84"/>
                  <a:gd name="T21" fmla="*/ 59 h 82"/>
                  <a:gd name="T22" fmla="*/ 6 w 84"/>
                  <a:gd name="T23" fmla="*/ 65 h 82"/>
                  <a:gd name="T24" fmla="*/ 13 w 84"/>
                  <a:gd name="T25" fmla="*/ 72 h 82"/>
                  <a:gd name="T26" fmla="*/ 19 w 84"/>
                  <a:gd name="T27" fmla="*/ 76 h 82"/>
                  <a:gd name="T28" fmla="*/ 26 w 84"/>
                  <a:gd name="T29" fmla="*/ 80 h 82"/>
                  <a:gd name="T30" fmla="*/ 34 w 84"/>
                  <a:gd name="T31" fmla="*/ 82 h 82"/>
                  <a:gd name="T32" fmla="*/ 43 w 84"/>
                  <a:gd name="T33" fmla="*/ 82 h 82"/>
                  <a:gd name="T34" fmla="*/ 52 w 84"/>
                  <a:gd name="T35" fmla="*/ 82 h 82"/>
                  <a:gd name="T36" fmla="*/ 58 w 84"/>
                  <a:gd name="T37" fmla="*/ 80 h 82"/>
                  <a:gd name="T38" fmla="*/ 67 w 84"/>
                  <a:gd name="T39" fmla="*/ 76 h 82"/>
                  <a:gd name="T40" fmla="*/ 73 w 84"/>
                  <a:gd name="T41" fmla="*/ 72 h 82"/>
                  <a:gd name="T42" fmla="*/ 78 w 84"/>
                  <a:gd name="T43" fmla="*/ 65 h 82"/>
                  <a:gd name="T44" fmla="*/ 82 w 84"/>
                  <a:gd name="T45" fmla="*/ 59 h 82"/>
                  <a:gd name="T46" fmla="*/ 84 w 84"/>
                  <a:gd name="T47" fmla="*/ 50 h 82"/>
                  <a:gd name="T48" fmla="*/ 84 w 84"/>
                  <a:gd name="T49" fmla="*/ 41 h 82"/>
                  <a:gd name="T50" fmla="*/ 84 w 84"/>
                  <a:gd name="T51" fmla="*/ 33 h 82"/>
                  <a:gd name="T52" fmla="*/ 82 w 84"/>
                  <a:gd name="T53" fmla="*/ 26 h 82"/>
                  <a:gd name="T54" fmla="*/ 78 w 84"/>
                  <a:gd name="T55" fmla="*/ 17 h 82"/>
                  <a:gd name="T56" fmla="*/ 73 w 84"/>
                  <a:gd name="T57" fmla="*/ 11 h 82"/>
                  <a:gd name="T58" fmla="*/ 67 w 84"/>
                  <a:gd name="T59" fmla="*/ 7 h 82"/>
                  <a:gd name="T60" fmla="*/ 58 w 84"/>
                  <a:gd name="T61" fmla="*/ 2 h 82"/>
                  <a:gd name="T62" fmla="*/ 52 w 84"/>
                  <a:gd name="T63" fmla="*/ 0 h 82"/>
                  <a:gd name="T64" fmla="*/ 43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00" name="Shape 4413"/>
              <p:cNvSpPr>
                <a:spLocks noChangeAspect="1"/>
              </p:cNvSpPr>
              <p:nvPr/>
            </p:nvSpPr>
            <p:spPr bwMode="auto">
              <a:xfrm>
                <a:off x="1053" y="1937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4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8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4 h 87"/>
                  <a:gd name="T18" fmla="*/ 2 w 84"/>
                  <a:gd name="T19" fmla="*/ 52 h 87"/>
                  <a:gd name="T20" fmla="*/ 4 w 84"/>
                  <a:gd name="T21" fmla="*/ 61 h 87"/>
                  <a:gd name="T22" fmla="*/ 8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4 w 84"/>
                  <a:gd name="T31" fmla="*/ 87 h 87"/>
                  <a:gd name="T32" fmla="*/ 43 w 84"/>
                  <a:gd name="T33" fmla="*/ 87 h 87"/>
                  <a:gd name="T34" fmla="*/ 50 w 84"/>
                  <a:gd name="T35" fmla="*/ 87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6 w 84"/>
                  <a:gd name="T43" fmla="*/ 67 h 87"/>
                  <a:gd name="T44" fmla="*/ 80 w 84"/>
                  <a:gd name="T45" fmla="*/ 61 h 87"/>
                  <a:gd name="T46" fmla="*/ 82 w 84"/>
                  <a:gd name="T47" fmla="*/ 52 h 87"/>
                  <a:gd name="T48" fmla="*/ 84 w 84"/>
                  <a:gd name="T49" fmla="*/ 44 h 87"/>
                  <a:gd name="T50" fmla="*/ 82 w 84"/>
                  <a:gd name="T51" fmla="*/ 35 h 87"/>
                  <a:gd name="T52" fmla="*/ 80 w 84"/>
                  <a:gd name="T53" fmla="*/ 26 h 87"/>
                  <a:gd name="T54" fmla="*/ 76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0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4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8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4" y="87"/>
                    </a:lnTo>
                    <a:lnTo>
                      <a:pt x="43" y="87"/>
                    </a:lnTo>
                    <a:lnTo>
                      <a:pt x="50" y="87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01" name="Shape 4414"/>
              <p:cNvSpPr>
                <a:spLocks noChangeAspect="1"/>
              </p:cNvSpPr>
              <p:nvPr/>
            </p:nvSpPr>
            <p:spPr bwMode="auto">
              <a:xfrm>
                <a:off x="1053" y="1937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4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8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4 h 87"/>
                  <a:gd name="T18" fmla="*/ 2 w 84"/>
                  <a:gd name="T19" fmla="*/ 52 h 87"/>
                  <a:gd name="T20" fmla="*/ 4 w 84"/>
                  <a:gd name="T21" fmla="*/ 61 h 87"/>
                  <a:gd name="T22" fmla="*/ 8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4 w 84"/>
                  <a:gd name="T31" fmla="*/ 87 h 87"/>
                  <a:gd name="T32" fmla="*/ 43 w 84"/>
                  <a:gd name="T33" fmla="*/ 87 h 87"/>
                  <a:gd name="T34" fmla="*/ 50 w 84"/>
                  <a:gd name="T35" fmla="*/ 87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6 w 84"/>
                  <a:gd name="T43" fmla="*/ 67 h 87"/>
                  <a:gd name="T44" fmla="*/ 80 w 84"/>
                  <a:gd name="T45" fmla="*/ 61 h 87"/>
                  <a:gd name="T46" fmla="*/ 82 w 84"/>
                  <a:gd name="T47" fmla="*/ 52 h 87"/>
                  <a:gd name="T48" fmla="*/ 84 w 84"/>
                  <a:gd name="T49" fmla="*/ 44 h 87"/>
                  <a:gd name="T50" fmla="*/ 82 w 84"/>
                  <a:gd name="T51" fmla="*/ 35 h 87"/>
                  <a:gd name="T52" fmla="*/ 80 w 84"/>
                  <a:gd name="T53" fmla="*/ 26 h 87"/>
                  <a:gd name="T54" fmla="*/ 76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0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4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8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4" y="87"/>
                    </a:lnTo>
                    <a:lnTo>
                      <a:pt x="43" y="87"/>
                    </a:lnTo>
                    <a:lnTo>
                      <a:pt x="50" y="87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2" y="52"/>
                    </a:lnTo>
                    <a:lnTo>
                      <a:pt x="84" y="44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02" name="Shape 4415"/>
              <p:cNvSpPr>
                <a:spLocks noChangeAspect="1"/>
              </p:cNvSpPr>
              <p:nvPr/>
            </p:nvSpPr>
            <p:spPr bwMode="auto">
              <a:xfrm>
                <a:off x="1133" y="2214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5 w 84"/>
                  <a:gd name="T3" fmla="*/ 0 h 84"/>
                  <a:gd name="T4" fmla="*/ 26 w 84"/>
                  <a:gd name="T5" fmla="*/ 2 h 84"/>
                  <a:gd name="T6" fmla="*/ 17 w 84"/>
                  <a:gd name="T7" fmla="*/ 7 h 84"/>
                  <a:gd name="T8" fmla="*/ 13 w 84"/>
                  <a:gd name="T9" fmla="*/ 11 h 84"/>
                  <a:gd name="T10" fmla="*/ 6 w 84"/>
                  <a:gd name="T11" fmla="*/ 17 h 84"/>
                  <a:gd name="T12" fmla="*/ 2 w 84"/>
                  <a:gd name="T13" fmla="*/ 26 h 84"/>
                  <a:gd name="T14" fmla="*/ 0 w 84"/>
                  <a:gd name="T15" fmla="*/ 32 h 84"/>
                  <a:gd name="T16" fmla="*/ 0 w 84"/>
                  <a:gd name="T17" fmla="*/ 41 h 84"/>
                  <a:gd name="T18" fmla="*/ 0 w 84"/>
                  <a:gd name="T19" fmla="*/ 50 h 84"/>
                  <a:gd name="T20" fmla="*/ 2 w 84"/>
                  <a:gd name="T21" fmla="*/ 58 h 84"/>
                  <a:gd name="T22" fmla="*/ 6 w 84"/>
                  <a:gd name="T23" fmla="*/ 65 h 84"/>
                  <a:gd name="T24" fmla="*/ 13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5 w 84"/>
                  <a:gd name="T31" fmla="*/ 84 h 84"/>
                  <a:gd name="T32" fmla="*/ 43 w 84"/>
                  <a:gd name="T33" fmla="*/ 84 h 84"/>
                  <a:gd name="T34" fmla="*/ 52 w 84"/>
                  <a:gd name="T35" fmla="*/ 84 h 84"/>
                  <a:gd name="T36" fmla="*/ 58 w 84"/>
                  <a:gd name="T37" fmla="*/ 80 h 84"/>
                  <a:gd name="T38" fmla="*/ 67 w 84"/>
                  <a:gd name="T39" fmla="*/ 78 h 84"/>
                  <a:gd name="T40" fmla="*/ 74 w 84"/>
                  <a:gd name="T41" fmla="*/ 71 h 84"/>
                  <a:gd name="T42" fmla="*/ 78 w 84"/>
                  <a:gd name="T43" fmla="*/ 65 h 84"/>
                  <a:gd name="T44" fmla="*/ 82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2 w 84"/>
                  <a:gd name="T53" fmla="*/ 26 h 84"/>
                  <a:gd name="T54" fmla="*/ 78 w 84"/>
                  <a:gd name="T55" fmla="*/ 17 h 84"/>
                  <a:gd name="T56" fmla="*/ 74 w 84"/>
                  <a:gd name="T57" fmla="*/ 11 h 84"/>
                  <a:gd name="T58" fmla="*/ 67 w 84"/>
                  <a:gd name="T59" fmla="*/ 7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6" y="65"/>
                    </a:lnTo>
                    <a:lnTo>
                      <a:pt x="13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8" y="80"/>
                    </a:lnTo>
                    <a:lnTo>
                      <a:pt x="67" y="78"/>
                    </a:lnTo>
                    <a:lnTo>
                      <a:pt x="74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03" name="Shape 4416"/>
              <p:cNvSpPr>
                <a:spLocks noChangeAspect="1"/>
              </p:cNvSpPr>
              <p:nvPr/>
            </p:nvSpPr>
            <p:spPr bwMode="auto">
              <a:xfrm>
                <a:off x="1133" y="2214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5 w 84"/>
                  <a:gd name="T3" fmla="*/ 0 h 84"/>
                  <a:gd name="T4" fmla="*/ 26 w 84"/>
                  <a:gd name="T5" fmla="*/ 2 h 84"/>
                  <a:gd name="T6" fmla="*/ 17 w 84"/>
                  <a:gd name="T7" fmla="*/ 7 h 84"/>
                  <a:gd name="T8" fmla="*/ 13 w 84"/>
                  <a:gd name="T9" fmla="*/ 11 h 84"/>
                  <a:gd name="T10" fmla="*/ 6 w 84"/>
                  <a:gd name="T11" fmla="*/ 17 h 84"/>
                  <a:gd name="T12" fmla="*/ 2 w 84"/>
                  <a:gd name="T13" fmla="*/ 26 h 84"/>
                  <a:gd name="T14" fmla="*/ 0 w 84"/>
                  <a:gd name="T15" fmla="*/ 32 h 84"/>
                  <a:gd name="T16" fmla="*/ 0 w 84"/>
                  <a:gd name="T17" fmla="*/ 41 h 84"/>
                  <a:gd name="T18" fmla="*/ 0 w 84"/>
                  <a:gd name="T19" fmla="*/ 50 h 84"/>
                  <a:gd name="T20" fmla="*/ 2 w 84"/>
                  <a:gd name="T21" fmla="*/ 58 h 84"/>
                  <a:gd name="T22" fmla="*/ 6 w 84"/>
                  <a:gd name="T23" fmla="*/ 65 h 84"/>
                  <a:gd name="T24" fmla="*/ 13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5 w 84"/>
                  <a:gd name="T31" fmla="*/ 84 h 84"/>
                  <a:gd name="T32" fmla="*/ 43 w 84"/>
                  <a:gd name="T33" fmla="*/ 84 h 84"/>
                  <a:gd name="T34" fmla="*/ 52 w 84"/>
                  <a:gd name="T35" fmla="*/ 84 h 84"/>
                  <a:gd name="T36" fmla="*/ 58 w 84"/>
                  <a:gd name="T37" fmla="*/ 80 h 84"/>
                  <a:gd name="T38" fmla="*/ 67 w 84"/>
                  <a:gd name="T39" fmla="*/ 78 h 84"/>
                  <a:gd name="T40" fmla="*/ 74 w 84"/>
                  <a:gd name="T41" fmla="*/ 71 h 84"/>
                  <a:gd name="T42" fmla="*/ 78 w 84"/>
                  <a:gd name="T43" fmla="*/ 65 h 84"/>
                  <a:gd name="T44" fmla="*/ 82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2 w 84"/>
                  <a:gd name="T53" fmla="*/ 26 h 84"/>
                  <a:gd name="T54" fmla="*/ 78 w 84"/>
                  <a:gd name="T55" fmla="*/ 17 h 84"/>
                  <a:gd name="T56" fmla="*/ 74 w 84"/>
                  <a:gd name="T57" fmla="*/ 11 h 84"/>
                  <a:gd name="T58" fmla="*/ 67 w 84"/>
                  <a:gd name="T59" fmla="*/ 7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7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8"/>
                    </a:lnTo>
                    <a:lnTo>
                      <a:pt x="6" y="65"/>
                    </a:lnTo>
                    <a:lnTo>
                      <a:pt x="13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8" y="80"/>
                    </a:lnTo>
                    <a:lnTo>
                      <a:pt x="67" y="78"/>
                    </a:lnTo>
                    <a:lnTo>
                      <a:pt x="74" y="71"/>
                    </a:lnTo>
                    <a:lnTo>
                      <a:pt x="78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04" name="Shape 4417"/>
              <p:cNvSpPr>
                <a:spLocks noChangeAspect="1"/>
              </p:cNvSpPr>
              <p:nvPr/>
            </p:nvSpPr>
            <p:spPr bwMode="auto">
              <a:xfrm>
                <a:off x="1200" y="1989"/>
                <a:ext cx="84" cy="85"/>
              </a:xfrm>
              <a:custGeom>
                <a:avLst/>
                <a:gdLst>
                  <a:gd name="T0" fmla="*/ 41 w 84"/>
                  <a:gd name="T1" fmla="*/ 0 h 85"/>
                  <a:gd name="T2" fmla="*/ 32 w 84"/>
                  <a:gd name="T3" fmla="*/ 2 h 85"/>
                  <a:gd name="T4" fmla="*/ 26 w 84"/>
                  <a:gd name="T5" fmla="*/ 5 h 85"/>
                  <a:gd name="T6" fmla="*/ 20 w 84"/>
                  <a:gd name="T7" fmla="*/ 9 h 85"/>
                  <a:gd name="T8" fmla="*/ 13 w 84"/>
                  <a:gd name="T9" fmla="*/ 13 h 85"/>
                  <a:gd name="T10" fmla="*/ 7 w 84"/>
                  <a:gd name="T11" fmla="*/ 20 h 85"/>
                  <a:gd name="T12" fmla="*/ 4 w 84"/>
                  <a:gd name="T13" fmla="*/ 26 h 85"/>
                  <a:gd name="T14" fmla="*/ 0 w 84"/>
                  <a:gd name="T15" fmla="*/ 35 h 85"/>
                  <a:gd name="T16" fmla="*/ 0 w 84"/>
                  <a:gd name="T17" fmla="*/ 43 h 85"/>
                  <a:gd name="T18" fmla="*/ 0 w 84"/>
                  <a:gd name="T19" fmla="*/ 52 h 85"/>
                  <a:gd name="T20" fmla="*/ 4 w 84"/>
                  <a:gd name="T21" fmla="*/ 59 h 85"/>
                  <a:gd name="T22" fmla="*/ 7 w 84"/>
                  <a:gd name="T23" fmla="*/ 65 h 85"/>
                  <a:gd name="T24" fmla="*/ 13 w 84"/>
                  <a:gd name="T25" fmla="*/ 72 h 85"/>
                  <a:gd name="T26" fmla="*/ 20 w 84"/>
                  <a:gd name="T27" fmla="*/ 78 h 85"/>
                  <a:gd name="T28" fmla="*/ 26 w 84"/>
                  <a:gd name="T29" fmla="*/ 80 h 85"/>
                  <a:gd name="T30" fmla="*/ 32 w 84"/>
                  <a:gd name="T31" fmla="*/ 85 h 85"/>
                  <a:gd name="T32" fmla="*/ 41 w 84"/>
                  <a:gd name="T33" fmla="*/ 85 h 85"/>
                  <a:gd name="T34" fmla="*/ 50 w 84"/>
                  <a:gd name="T35" fmla="*/ 85 h 85"/>
                  <a:gd name="T36" fmla="*/ 58 w 84"/>
                  <a:gd name="T37" fmla="*/ 80 h 85"/>
                  <a:gd name="T38" fmla="*/ 65 w 84"/>
                  <a:gd name="T39" fmla="*/ 78 h 85"/>
                  <a:gd name="T40" fmla="*/ 71 w 84"/>
                  <a:gd name="T41" fmla="*/ 72 h 85"/>
                  <a:gd name="T42" fmla="*/ 76 w 84"/>
                  <a:gd name="T43" fmla="*/ 65 h 85"/>
                  <a:gd name="T44" fmla="*/ 80 w 84"/>
                  <a:gd name="T45" fmla="*/ 59 h 85"/>
                  <a:gd name="T46" fmla="*/ 82 w 84"/>
                  <a:gd name="T47" fmla="*/ 52 h 85"/>
                  <a:gd name="T48" fmla="*/ 84 w 84"/>
                  <a:gd name="T49" fmla="*/ 43 h 85"/>
                  <a:gd name="T50" fmla="*/ 82 w 84"/>
                  <a:gd name="T51" fmla="*/ 35 h 85"/>
                  <a:gd name="T52" fmla="*/ 80 w 84"/>
                  <a:gd name="T53" fmla="*/ 26 h 85"/>
                  <a:gd name="T54" fmla="*/ 76 w 84"/>
                  <a:gd name="T55" fmla="*/ 20 h 85"/>
                  <a:gd name="T56" fmla="*/ 71 w 84"/>
                  <a:gd name="T57" fmla="*/ 13 h 85"/>
                  <a:gd name="T58" fmla="*/ 65 w 84"/>
                  <a:gd name="T59" fmla="*/ 9 h 85"/>
                  <a:gd name="T60" fmla="*/ 58 w 84"/>
                  <a:gd name="T61" fmla="*/ 5 h 85"/>
                  <a:gd name="T62" fmla="*/ 50 w 84"/>
                  <a:gd name="T63" fmla="*/ 2 h 85"/>
                  <a:gd name="T64" fmla="*/ 41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1" y="0"/>
                    </a:moveTo>
                    <a:lnTo>
                      <a:pt x="32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7" y="20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4" y="59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8"/>
                    </a:lnTo>
                    <a:lnTo>
                      <a:pt x="26" y="80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2"/>
                    </a:lnTo>
                    <a:lnTo>
                      <a:pt x="84" y="43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05" name="Shape 4418"/>
              <p:cNvSpPr>
                <a:spLocks noChangeAspect="1"/>
              </p:cNvSpPr>
              <p:nvPr/>
            </p:nvSpPr>
            <p:spPr bwMode="auto">
              <a:xfrm>
                <a:off x="1200" y="1989"/>
                <a:ext cx="84" cy="85"/>
              </a:xfrm>
              <a:custGeom>
                <a:avLst/>
                <a:gdLst>
                  <a:gd name="T0" fmla="*/ 41 w 84"/>
                  <a:gd name="T1" fmla="*/ 0 h 85"/>
                  <a:gd name="T2" fmla="*/ 32 w 84"/>
                  <a:gd name="T3" fmla="*/ 2 h 85"/>
                  <a:gd name="T4" fmla="*/ 26 w 84"/>
                  <a:gd name="T5" fmla="*/ 5 h 85"/>
                  <a:gd name="T6" fmla="*/ 20 w 84"/>
                  <a:gd name="T7" fmla="*/ 9 h 85"/>
                  <a:gd name="T8" fmla="*/ 13 w 84"/>
                  <a:gd name="T9" fmla="*/ 13 h 85"/>
                  <a:gd name="T10" fmla="*/ 7 w 84"/>
                  <a:gd name="T11" fmla="*/ 20 h 85"/>
                  <a:gd name="T12" fmla="*/ 4 w 84"/>
                  <a:gd name="T13" fmla="*/ 26 h 85"/>
                  <a:gd name="T14" fmla="*/ 0 w 84"/>
                  <a:gd name="T15" fmla="*/ 35 h 85"/>
                  <a:gd name="T16" fmla="*/ 0 w 84"/>
                  <a:gd name="T17" fmla="*/ 43 h 85"/>
                  <a:gd name="T18" fmla="*/ 0 w 84"/>
                  <a:gd name="T19" fmla="*/ 52 h 85"/>
                  <a:gd name="T20" fmla="*/ 4 w 84"/>
                  <a:gd name="T21" fmla="*/ 59 h 85"/>
                  <a:gd name="T22" fmla="*/ 7 w 84"/>
                  <a:gd name="T23" fmla="*/ 65 h 85"/>
                  <a:gd name="T24" fmla="*/ 13 w 84"/>
                  <a:gd name="T25" fmla="*/ 72 h 85"/>
                  <a:gd name="T26" fmla="*/ 20 w 84"/>
                  <a:gd name="T27" fmla="*/ 78 h 85"/>
                  <a:gd name="T28" fmla="*/ 26 w 84"/>
                  <a:gd name="T29" fmla="*/ 80 h 85"/>
                  <a:gd name="T30" fmla="*/ 32 w 84"/>
                  <a:gd name="T31" fmla="*/ 85 h 85"/>
                  <a:gd name="T32" fmla="*/ 41 w 84"/>
                  <a:gd name="T33" fmla="*/ 85 h 85"/>
                  <a:gd name="T34" fmla="*/ 50 w 84"/>
                  <a:gd name="T35" fmla="*/ 85 h 85"/>
                  <a:gd name="T36" fmla="*/ 58 w 84"/>
                  <a:gd name="T37" fmla="*/ 80 h 85"/>
                  <a:gd name="T38" fmla="*/ 65 w 84"/>
                  <a:gd name="T39" fmla="*/ 78 h 85"/>
                  <a:gd name="T40" fmla="*/ 71 w 84"/>
                  <a:gd name="T41" fmla="*/ 72 h 85"/>
                  <a:gd name="T42" fmla="*/ 76 w 84"/>
                  <a:gd name="T43" fmla="*/ 65 h 85"/>
                  <a:gd name="T44" fmla="*/ 80 w 84"/>
                  <a:gd name="T45" fmla="*/ 59 h 85"/>
                  <a:gd name="T46" fmla="*/ 82 w 84"/>
                  <a:gd name="T47" fmla="*/ 52 h 85"/>
                  <a:gd name="T48" fmla="*/ 84 w 84"/>
                  <a:gd name="T49" fmla="*/ 43 h 85"/>
                  <a:gd name="T50" fmla="*/ 82 w 84"/>
                  <a:gd name="T51" fmla="*/ 35 h 85"/>
                  <a:gd name="T52" fmla="*/ 80 w 84"/>
                  <a:gd name="T53" fmla="*/ 26 h 85"/>
                  <a:gd name="T54" fmla="*/ 76 w 84"/>
                  <a:gd name="T55" fmla="*/ 20 h 85"/>
                  <a:gd name="T56" fmla="*/ 71 w 84"/>
                  <a:gd name="T57" fmla="*/ 13 h 85"/>
                  <a:gd name="T58" fmla="*/ 65 w 84"/>
                  <a:gd name="T59" fmla="*/ 9 h 85"/>
                  <a:gd name="T60" fmla="*/ 58 w 84"/>
                  <a:gd name="T61" fmla="*/ 5 h 85"/>
                  <a:gd name="T62" fmla="*/ 50 w 84"/>
                  <a:gd name="T63" fmla="*/ 2 h 85"/>
                  <a:gd name="T64" fmla="*/ 41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1" y="0"/>
                    </a:moveTo>
                    <a:lnTo>
                      <a:pt x="32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7" y="20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4" y="59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8"/>
                    </a:lnTo>
                    <a:lnTo>
                      <a:pt x="26" y="80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2"/>
                    </a:lnTo>
                    <a:lnTo>
                      <a:pt x="84" y="43"/>
                    </a:lnTo>
                    <a:lnTo>
                      <a:pt x="82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0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06" name="Shape 4419"/>
              <p:cNvSpPr>
                <a:spLocks noChangeAspect="1"/>
              </p:cNvSpPr>
              <p:nvPr/>
            </p:nvSpPr>
            <p:spPr bwMode="auto">
              <a:xfrm>
                <a:off x="858" y="2326"/>
                <a:ext cx="82" cy="85"/>
              </a:xfrm>
              <a:custGeom>
                <a:avLst/>
                <a:gdLst>
                  <a:gd name="T0" fmla="*/ 41 w 82"/>
                  <a:gd name="T1" fmla="*/ 0 h 85"/>
                  <a:gd name="T2" fmla="*/ 32 w 82"/>
                  <a:gd name="T3" fmla="*/ 0 h 85"/>
                  <a:gd name="T4" fmla="*/ 24 w 82"/>
                  <a:gd name="T5" fmla="*/ 3 h 85"/>
                  <a:gd name="T6" fmla="*/ 17 w 82"/>
                  <a:gd name="T7" fmla="*/ 7 h 85"/>
                  <a:gd name="T8" fmla="*/ 11 w 82"/>
                  <a:gd name="T9" fmla="*/ 11 h 85"/>
                  <a:gd name="T10" fmla="*/ 6 w 82"/>
                  <a:gd name="T11" fmla="*/ 18 h 85"/>
                  <a:gd name="T12" fmla="*/ 2 w 82"/>
                  <a:gd name="T13" fmla="*/ 26 h 85"/>
                  <a:gd name="T14" fmla="*/ 0 w 82"/>
                  <a:gd name="T15" fmla="*/ 33 h 85"/>
                  <a:gd name="T16" fmla="*/ 0 w 82"/>
                  <a:gd name="T17" fmla="*/ 42 h 85"/>
                  <a:gd name="T18" fmla="*/ 0 w 82"/>
                  <a:gd name="T19" fmla="*/ 50 h 85"/>
                  <a:gd name="T20" fmla="*/ 2 w 82"/>
                  <a:gd name="T21" fmla="*/ 59 h 85"/>
                  <a:gd name="T22" fmla="*/ 6 w 82"/>
                  <a:gd name="T23" fmla="*/ 65 h 85"/>
                  <a:gd name="T24" fmla="*/ 11 w 82"/>
                  <a:gd name="T25" fmla="*/ 72 h 85"/>
                  <a:gd name="T26" fmla="*/ 17 w 82"/>
                  <a:gd name="T27" fmla="*/ 78 h 85"/>
                  <a:gd name="T28" fmla="*/ 24 w 82"/>
                  <a:gd name="T29" fmla="*/ 83 h 85"/>
                  <a:gd name="T30" fmla="*/ 32 w 82"/>
                  <a:gd name="T31" fmla="*/ 85 h 85"/>
                  <a:gd name="T32" fmla="*/ 41 w 82"/>
                  <a:gd name="T33" fmla="*/ 85 h 85"/>
                  <a:gd name="T34" fmla="*/ 50 w 82"/>
                  <a:gd name="T35" fmla="*/ 85 h 85"/>
                  <a:gd name="T36" fmla="*/ 56 w 82"/>
                  <a:gd name="T37" fmla="*/ 83 h 85"/>
                  <a:gd name="T38" fmla="*/ 65 w 82"/>
                  <a:gd name="T39" fmla="*/ 78 h 85"/>
                  <a:gd name="T40" fmla="*/ 71 w 82"/>
                  <a:gd name="T41" fmla="*/ 72 h 85"/>
                  <a:gd name="T42" fmla="*/ 76 w 82"/>
                  <a:gd name="T43" fmla="*/ 65 h 85"/>
                  <a:gd name="T44" fmla="*/ 80 w 82"/>
                  <a:gd name="T45" fmla="*/ 59 h 85"/>
                  <a:gd name="T46" fmla="*/ 82 w 82"/>
                  <a:gd name="T47" fmla="*/ 50 h 85"/>
                  <a:gd name="T48" fmla="*/ 82 w 82"/>
                  <a:gd name="T49" fmla="*/ 42 h 85"/>
                  <a:gd name="T50" fmla="*/ 82 w 82"/>
                  <a:gd name="T51" fmla="*/ 33 h 85"/>
                  <a:gd name="T52" fmla="*/ 80 w 82"/>
                  <a:gd name="T53" fmla="*/ 26 h 85"/>
                  <a:gd name="T54" fmla="*/ 76 w 82"/>
                  <a:gd name="T55" fmla="*/ 18 h 85"/>
                  <a:gd name="T56" fmla="*/ 71 w 82"/>
                  <a:gd name="T57" fmla="*/ 11 h 85"/>
                  <a:gd name="T58" fmla="*/ 65 w 82"/>
                  <a:gd name="T59" fmla="*/ 7 h 85"/>
                  <a:gd name="T60" fmla="*/ 56 w 82"/>
                  <a:gd name="T61" fmla="*/ 3 h 85"/>
                  <a:gd name="T62" fmla="*/ 50 w 82"/>
                  <a:gd name="T63" fmla="*/ 0 h 85"/>
                  <a:gd name="T64" fmla="*/ 41 w 82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5"/>
                  <a:gd name="T101" fmla="*/ 82 w 82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5">
                    <a:moveTo>
                      <a:pt x="41" y="0"/>
                    </a:moveTo>
                    <a:lnTo>
                      <a:pt x="32" y="0"/>
                    </a:lnTo>
                    <a:lnTo>
                      <a:pt x="24" y="3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4" y="83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6" y="83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0"/>
                    </a:lnTo>
                    <a:lnTo>
                      <a:pt x="82" y="42"/>
                    </a:lnTo>
                    <a:lnTo>
                      <a:pt x="82" y="33"/>
                    </a:lnTo>
                    <a:lnTo>
                      <a:pt x="80" y="26"/>
                    </a:lnTo>
                    <a:lnTo>
                      <a:pt x="76" y="18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6" y="3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07" name="Shape 4420"/>
              <p:cNvSpPr>
                <a:spLocks noChangeAspect="1"/>
              </p:cNvSpPr>
              <p:nvPr/>
            </p:nvSpPr>
            <p:spPr bwMode="auto">
              <a:xfrm>
                <a:off x="858" y="2326"/>
                <a:ext cx="82" cy="85"/>
              </a:xfrm>
              <a:custGeom>
                <a:avLst/>
                <a:gdLst>
                  <a:gd name="T0" fmla="*/ 41 w 82"/>
                  <a:gd name="T1" fmla="*/ 0 h 85"/>
                  <a:gd name="T2" fmla="*/ 32 w 82"/>
                  <a:gd name="T3" fmla="*/ 0 h 85"/>
                  <a:gd name="T4" fmla="*/ 24 w 82"/>
                  <a:gd name="T5" fmla="*/ 3 h 85"/>
                  <a:gd name="T6" fmla="*/ 17 w 82"/>
                  <a:gd name="T7" fmla="*/ 7 h 85"/>
                  <a:gd name="T8" fmla="*/ 11 w 82"/>
                  <a:gd name="T9" fmla="*/ 11 h 85"/>
                  <a:gd name="T10" fmla="*/ 6 w 82"/>
                  <a:gd name="T11" fmla="*/ 18 h 85"/>
                  <a:gd name="T12" fmla="*/ 2 w 82"/>
                  <a:gd name="T13" fmla="*/ 26 h 85"/>
                  <a:gd name="T14" fmla="*/ 0 w 82"/>
                  <a:gd name="T15" fmla="*/ 33 h 85"/>
                  <a:gd name="T16" fmla="*/ 0 w 82"/>
                  <a:gd name="T17" fmla="*/ 42 h 85"/>
                  <a:gd name="T18" fmla="*/ 0 w 82"/>
                  <a:gd name="T19" fmla="*/ 50 h 85"/>
                  <a:gd name="T20" fmla="*/ 2 w 82"/>
                  <a:gd name="T21" fmla="*/ 59 h 85"/>
                  <a:gd name="T22" fmla="*/ 6 w 82"/>
                  <a:gd name="T23" fmla="*/ 65 h 85"/>
                  <a:gd name="T24" fmla="*/ 11 w 82"/>
                  <a:gd name="T25" fmla="*/ 72 h 85"/>
                  <a:gd name="T26" fmla="*/ 17 w 82"/>
                  <a:gd name="T27" fmla="*/ 78 h 85"/>
                  <a:gd name="T28" fmla="*/ 24 w 82"/>
                  <a:gd name="T29" fmla="*/ 83 h 85"/>
                  <a:gd name="T30" fmla="*/ 32 w 82"/>
                  <a:gd name="T31" fmla="*/ 85 h 85"/>
                  <a:gd name="T32" fmla="*/ 41 w 82"/>
                  <a:gd name="T33" fmla="*/ 85 h 85"/>
                  <a:gd name="T34" fmla="*/ 50 w 82"/>
                  <a:gd name="T35" fmla="*/ 85 h 85"/>
                  <a:gd name="T36" fmla="*/ 56 w 82"/>
                  <a:gd name="T37" fmla="*/ 83 h 85"/>
                  <a:gd name="T38" fmla="*/ 65 w 82"/>
                  <a:gd name="T39" fmla="*/ 78 h 85"/>
                  <a:gd name="T40" fmla="*/ 71 w 82"/>
                  <a:gd name="T41" fmla="*/ 72 h 85"/>
                  <a:gd name="T42" fmla="*/ 76 w 82"/>
                  <a:gd name="T43" fmla="*/ 65 h 85"/>
                  <a:gd name="T44" fmla="*/ 80 w 82"/>
                  <a:gd name="T45" fmla="*/ 59 h 85"/>
                  <a:gd name="T46" fmla="*/ 82 w 82"/>
                  <a:gd name="T47" fmla="*/ 50 h 85"/>
                  <a:gd name="T48" fmla="*/ 82 w 82"/>
                  <a:gd name="T49" fmla="*/ 42 h 85"/>
                  <a:gd name="T50" fmla="*/ 82 w 82"/>
                  <a:gd name="T51" fmla="*/ 33 h 85"/>
                  <a:gd name="T52" fmla="*/ 80 w 82"/>
                  <a:gd name="T53" fmla="*/ 26 h 85"/>
                  <a:gd name="T54" fmla="*/ 76 w 82"/>
                  <a:gd name="T55" fmla="*/ 18 h 85"/>
                  <a:gd name="T56" fmla="*/ 71 w 82"/>
                  <a:gd name="T57" fmla="*/ 11 h 85"/>
                  <a:gd name="T58" fmla="*/ 65 w 82"/>
                  <a:gd name="T59" fmla="*/ 7 h 85"/>
                  <a:gd name="T60" fmla="*/ 56 w 82"/>
                  <a:gd name="T61" fmla="*/ 3 h 85"/>
                  <a:gd name="T62" fmla="*/ 50 w 82"/>
                  <a:gd name="T63" fmla="*/ 0 h 85"/>
                  <a:gd name="T64" fmla="*/ 41 w 82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5"/>
                  <a:gd name="T101" fmla="*/ 82 w 82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5">
                    <a:moveTo>
                      <a:pt x="41" y="0"/>
                    </a:moveTo>
                    <a:lnTo>
                      <a:pt x="32" y="0"/>
                    </a:lnTo>
                    <a:lnTo>
                      <a:pt x="24" y="3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4" y="83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6" y="83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0"/>
                    </a:lnTo>
                    <a:lnTo>
                      <a:pt x="82" y="42"/>
                    </a:lnTo>
                    <a:lnTo>
                      <a:pt x="82" y="33"/>
                    </a:lnTo>
                    <a:lnTo>
                      <a:pt x="80" y="26"/>
                    </a:lnTo>
                    <a:lnTo>
                      <a:pt x="76" y="18"/>
                    </a:lnTo>
                    <a:lnTo>
                      <a:pt x="71" y="11"/>
                    </a:lnTo>
                    <a:lnTo>
                      <a:pt x="65" y="7"/>
                    </a:lnTo>
                    <a:lnTo>
                      <a:pt x="56" y="3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08" name="Shape 4421"/>
              <p:cNvSpPr>
                <a:spLocks noChangeAspect="1"/>
              </p:cNvSpPr>
              <p:nvPr/>
            </p:nvSpPr>
            <p:spPr bwMode="auto">
              <a:xfrm>
                <a:off x="1066" y="2326"/>
                <a:ext cx="82" cy="85"/>
              </a:xfrm>
              <a:custGeom>
                <a:avLst/>
                <a:gdLst>
                  <a:gd name="T0" fmla="*/ 41 w 82"/>
                  <a:gd name="T1" fmla="*/ 0 h 85"/>
                  <a:gd name="T2" fmla="*/ 32 w 82"/>
                  <a:gd name="T3" fmla="*/ 0 h 85"/>
                  <a:gd name="T4" fmla="*/ 24 w 82"/>
                  <a:gd name="T5" fmla="*/ 3 h 85"/>
                  <a:gd name="T6" fmla="*/ 17 w 82"/>
                  <a:gd name="T7" fmla="*/ 7 h 85"/>
                  <a:gd name="T8" fmla="*/ 11 w 82"/>
                  <a:gd name="T9" fmla="*/ 11 h 85"/>
                  <a:gd name="T10" fmla="*/ 6 w 82"/>
                  <a:gd name="T11" fmla="*/ 18 h 85"/>
                  <a:gd name="T12" fmla="*/ 2 w 82"/>
                  <a:gd name="T13" fmla="*/ 26 h 85"/>
                  <a:gd name="T14" fmla="*/ 0 w 82"/>
                  <a:gd name="T15" fmla="*/ 33 h 85"/>
                  <a:gd name="T16" fmla="*/ 0 w 82"/>
                  <a:gd name="T17" fmla="*/ 42 h 85"/>
                  <a:gd name="T18" fmla="*/ 0 w 82"/>
                  <a:gd name="T19" fmla="*/ 50 h 85"/>
                  <a:gd name="T20" fmla="*/ 2 w 82"/>
                  <a:gd name="T21" fmla="*/ 59 h 85"/>
                  <a:gd name="T22" fmla="*/ 6 w 82"/>
                  <a:gd name="T23" fmla="*/ 65 h 85"/>
                  <a:gd name="T24" fmla="*/ 11 w 82"/>
                  <a:gd name="T25" fmla="*/ 72 h 85"/>
                  <a:gd name="T26" fmla="*/ 17 w 82"/>
                  <a:gd name="T27" fmla="*/ 78 h 85"/>
                  <a:gd name="T28" fmla="*/ 24 w 82"/>
                  <a:gd name="T29" fmla="*/ 83 h 85"/>
                  <a:gd name="T30" fmla="*/ 32 w 82"/>
                  <a:gd name="T31" fmla="*/ 85 h 85"/>
                  <a:gd name="T32" fmla="*/ 41 w 82"/>
                  <a:gd name="T33" fmla="*/ 85 h 85"/>
                  <a:gd name="T34" fmla="*/ 50 w 82"/>
                  <a:gd name="T35" fmla="*/ 85 h 85"/>
                  <a:gd name="T36" fmla="*/ 56 w 82"/>
                  <a:gd name="T37" fmla="*/ 83 h 85"/>
                  <a:gd name="T38" fmla="*/ 65 w 82"/>
                  <a:gd name="T39" fmla="*/ 78 h 85"/>
                  <a:gd name="T40" fmla="*/ 69 w 82"/>
                  <a:gd name="T41" fmla="*/ 72 h 85"/>
                  <a:gd name="T42" fmla="*/ 76 w 82"/>
                  <a:gd name="T43" fmla="*/ 65 h 85"/>
                  <a:gd name="T44" fmla="*/ 80 w 82"/>
                  <a:gd name="T45" fmla="*/ 59 h 85"/>
                  <a:gd name="T46" fmla="*/ 82 w 82"/>
                  <a:gd name="T47" fmla="*/ 50 h 85"/>
                  <a:gd name="T48" fmla="*/ 82 w 82"/>
                  <a:gd name="T49" fmla="*/ 42 h 85"/>
                  <a:gd name="T50" fmla="*/ 82 w 82"/>
                  <a:gd name="T51" fmla="*/ 33 h 85"/>
                  <a:gd name="T52" fmla="*/ 80 w 82"/>
                  <a:gd name="T53" fmla="*/ 26 h 85"/>
                  <a:gd name="T54" fmla="*/ 76 w 82"/>
                  <a:gd name="T55" fmla="*/ 18 h 85"/>
                  <a:gd name="T56" fmla="*/ 69 w 82"/>
                  <a:gd name="T57" fmla="*/ 11 h 85"/>
                  <a:gd name="T58" fmla="*/ 65 w 82"/>
                  <a:gd name="T59" fmla="*/ 7 h 85"/>
                  <a:gd name="T60" fmla="*/ 56 w 82"/>
                  <a:gd name="T61" fmla="*/ 3 h 85"/>
                  <a:gd name="T62" fmla="*/ 50 w 82"/>
                  <a:gd name="T63" fmla="*/ 0 h 85"/>
                  <a:gd name="T64" fmla="*/ 41 w 82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5"/>
                  <a:gd name="T101" fmla="*/ 82 w 82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5">
                    <a:moveTo>
                      <a:pt x="41" y="0"/>
                    </a:moveTo>
                    <a:lnTo>
                      <a:pt x="32" y="0"/>
                    </a:lnTo>
                    <a:lnTo>
                      <a:pt x="24" y="3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4" y="83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6" y="83"/>
                    </a:lnTo>
                    <a:lnTo>
                      <a:pt x="65" y="78"/>
                    </a:lnTo>
                    <a:lnTo>
                      <a:pt x="69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0"/>
                    </a:lnTo>
                    <a:lnTo>
                      <a:pt x="82" y="42"/>
                    </a:lnTo>
                    <a:lnTo>
                      <a:pt x="82" y="33"/>
                    </a:lnTo>
                    <a:lnTo>
                      <a:pt x="80" y="26"/>
                    </a:lnTo>
                    <a:lnTo>
                      <a:pt x="76" y="18"/>
                    </a:lnTo>
                    <a:lnTo>
                      <a:pt x="69" y="11"/>
                    </a:lnTo>
                    <a:lnTo>
                      <a:pt x="65" y="7"/>
                    </a:lnTo>
                    <a:lnTo>
                      <a:pt x="56" y="3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09" name="Shape 4422"/>
              <p:cNvSpPr>
                <a:spLocks noChangeAspect="1"/>
              </p:cNvSpPr>
              <p:nvPr/>
            </p:nvSpPr>
            <p:spPr bwMode="auto">
              <a:xfrm>
                <a:off x="1066" y="2326"/>
                <a:ext cx="82" cy="85"/>
              </a:xfrm>
              <a:custGeom>
                <a:avLst/>
                <a:gdLst>
                  <a:gd name="T0" fmla="*/ 41 w 82"/>
                  <a:gd name="T1" fmla="*/ 0 h 85"/>
                  <a:gd name="T2" fmla="*/ 32 w 82"/>
                  <a:gd name="T3" fmla="*/ 0 h 85"/>
                  <a:gd name="T4" fmla="*/ 24 w 82"/>
                  <a:gd name="T5" fmla="*/ 3 h 85"/>
                  <a:gd name="T6" fmla="*/ 17 w 82"/>
                  <a:gd name="T7" fmla="*/ 7 h 85"/>
                  <a:gd name="T8" fmla="*/ 11 w 82"/>
                  <a:gd name="T9" fmla="*/ 11 h 85"/>
                  <a:gd name="T10" fmla="*/ 6 w 82"/>
                  <a:gd name="T11" fmla="*/ 18 h 85"/>
                  <a:gd name="T12" fmla="*/ 2 w 82"/>
                  <a:gd name="T13" fmla="*/ 26 h 85"/>
                  <a:gd name="T14" fmla="*/ 0 w 82"/>
                  <a:gd name="T15" fmla="*/ 33 h 85"/>
                  <a:gd name="T16" fmla="*/ 0 w 82"/>
                  <a:gd name="T17" fmla="*/ 42 h 85"/>
                  <a:gd name="T18" fmla="*/ 0 w 82"/>
                  <a:gd name="T19" fmla="*/ 50 h 85"/>
                  <a:gd name="T20" fmla="*/ 2 w 82"/>
                  <a:gd name="T21" fmla="*/ 59 h 85"/>
                  <a:gd name="T22" fmla="*/ 6 w 82"/>
                  <a:gd name="T23" fmla="*/ 65 h 85"/>
                  <a:gd name="T24" fmla="*/ 11 w 82"/>
                  <a:gd name="T25" fmla="*/ 72 h 85"/>
                  <a:gd name="T26" fmla="*/ 17 w 82"/>
                  <a:gd name="T27" fmla="*/ 78 h 85"/>
                  <a:gd name="T28" fmla="*/ 24 w 82"/>
                  <a:gd name="T29" fmla="*/ 83 h 85"/>
                  <a:gd name="T30" fmla="*/ 32 w 82"/>
                  <a:gd name="T31" fmla="*/ 85 h 85"/>
                  <a:gd name="T32" fmla="*/ 41 w 82"/>
                  <a:gd name="T33" fmla="*/ 85 h 85"/>
                  <a:gd name="T34" fmla="*/ 50 w 82"/>
                  <a:gd name="T35" fmla="*/ 85 h 85"/>
                  <a:gd name="T36" fmla="*/ 56 w 82"/>
                  <a:gd name="T37" fmla="*/ 83 h 85"/>
                  <a:gd name="T38" fmla="*/ 65 w 82"/>
                  <a:gd name="T39" fmla="*/ 78 h 85"/>
                  <a:gd name="T40" fmla="*/ 69 w 82"/>
                  <a:gd name="T41" fmla="*/ 72 h 85"/>
                  <a:gd name="T42" fmla="*/ 76 w 82"/>
                  <a:gd name="T43" fmla="*/ 65 h 85"/>
                  <a:gd name="T44" fmla="*/ 80 w 82"/>
                  <a:gd name="T45" fmla="*/ 59 h 85"/>
                  <a:gd name="T46" fmla="*/ 82 w 82"/>
                  <a:gd name="T47" fmla="*/ 50 h 85"/>
                  <a:gd name="T48" fmla="*/ 82 w 82"/>
                  <a:gd name="T49" fmla="*/ 42 h 85"/>
                  <a:gd name="T50" fmla="*/ 82 w 82"/>
                  <a:gd name="T51" fmla="*/ 33 h 85"/>
                  <a:gd name="T52" fmla="*/ 80 w 82"/>
                  <a:gd name="T53" fmla="*/ 26 h 85"/>
                  <a:gd name="T54" fmla="*/ 76 w 82"/>
                  <a:gd name="T55" fmla="*/ 18 h 85"/>
                  <a:gd name="T56" fmla="*/ 69 w 82"/>
                  <a:gd name="T57" fmla="*/ 11 h 85"/>
                  <a:gd name="T58" fmla="*/ 65 w 82"/>
                  <a:gd name="T59" fmla="*/ 7 h 85"/>
                  <a:gd name="T60" fmla="*/ 56 w 82"/>
                  <a:gd name="T61" fmla="*/ 3 h 85"/>
                  <a:gd name="T62" fmla="*/ 50 w 82"/>
                  <a:gd name="T63" fmla="*/ 0 h 85"/>
                  <a:gd name="T64" fmla="*/ 41 w 82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5"/>
                  <a:gd name="T101" fmla="*/ 82 w 82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5">
                    <a:moveTo>
                      <a:pt x="41" y="0"/>
                    </a:moveTo>
                    <a:lnTo>
                      <a:pt x="32" y="0"/>
                    </a:lnTo>
                    <a:lnTo>
                      <a:pt x="24" y="3"/>
                    </a:lnTo>
                    <a:lnTo>
                      <a:pt x="17" y="7"/>
                    </a:lnTo>
                    <a:lnTo>
                      <a:pt x="11" y="11"/>
                    </a:lnTo>
                    <a:lnTo>
                      <a:pt x="6" y="18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1" y="72"/>
                    </a:lnTo>
                    <a:lnTo>
                      <a:pt x="17" y="78"/>
                    </a:lnTo>
                    <a:lnTo>
                      <a:pt x="24" y="83"/>
                    </a:lnTo>
                    <a:lnTo>
                      <a:pt x="32" y="85"/>
                    </a:lnTo>
                    <a:lnTo>
                      <a:pt x="41" y="85"/>
                    </a:lnTo>
                    <a:lnTo>
                      <a:pt x="50" y="85"/>
                    </a:lnTo>
                    <a:lnTo>
                      <a:pt x="56" y="83"/>
                    </a:lnTo>
                    <a:lnTo>
                      <a:pt x="65" y="78"/>
                    </a:lnTo>
                    <a:lnTo>
                      <a:pt x="69" y="72"/>
                    </a:lnTo>
                    <a:lnTo>
                      <a:pt x="76" y="65"/>
                    </a:lnTo>
                    <a:lnTo>
                      <a:pt x="80" y="59"/>
                    </a:lnTo>
                    <a:lnTo>
                      <a:pt x="82" y="50"/>
                    </a:lnTo>
                    <a:lnTo>
                      <a:pt x="82" y="42"/>
                    </a:lnTo>
                    <a:lnTo>
                      <a:pt x="82" y="33"/>
                    </a:lnTo>
                    <a:lnTo>
                      <a:pt x="80" y="26"/>
                    </a:lnTo>
                    <a:lnTo>
                      <a:pt x="76" y="18"/>
                    </a:lnTo>
                    <a:lnTo>
                      <a:pt x="69" y="11"/>
                    </a:lnTo>
                    <a:lnTo>
                      <a:pt x="65" y="7"/>
                    </a:lnTo>
                    <a:lnTo>
                      <a:pt x="56" y="3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10" name="Shape 4423"/>
              <p:cNvSpPr>
                <a:spLocks noChangeAspect="1"/>
              </p:cNvSpPr>
              <p:nvPr/>
            </p:nvSpPr>
            <p:spPr bwMode="auto">
              <a:xfrm>
                <a:off x="1250" y="2132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4 w 86"/>
                  <a:gd name="T3" fmla="*/ 0 h 86"/>
                  <a:gd name="T4" fmla="*/ 26 w 86"/>
                  <a:gd name="T5" fmla="*/ 4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2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2 h 86"/>
                  <a:gd name="T20" fmla="*/ 2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8 h 86"/>
                  <a:gd name="T28" fmla="*/ 26 w 86"/>
                  <a:gd name="T29" fmla="*/ 82 h 86"/>
                  <a:gd name="T30" fmla="*/ 34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8 h 86"/>
                  <a:gd name="T40" fmla="*/ 73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2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3 w 86"/>
                  <a:gd name="T57" fmla="*/ 13 h 86"/>
                  <a:gd name="T58" fmla="*/ 67 w 86"/>
                  <a:gd name="T59" fmla="*/ 6 h 86"/>
                  <a:gd name="T60" fmla="*/ 58 w 86"/>
                  <a:gd name="T61" fmla="*/ 4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4" y="0"/>
                    </a:lnTo>
                    <a:lnTo>
                      <a:pt x="26" y="4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8"/>
                    </a:lnTo>
                    <a:lnTo>
                      <a:pt x="26" y="82"/>
                    </a:lnTo>
                    <a:lnTo>
                      <a:pt x="34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8"/>
                    </a:lnTo>
                    <a:lnTo>
                      <a:pt x="73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2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58" y="4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11" name="Shape 4424"/>
              <p:cNvSpPr>
                <a:spLocks noChangeAspect="1"/>
              </p:cNvSpPr>
              <p:nvPr/>
            </p:nvSpPr>
            <p:spPr bwMode="auto">
              <a:xfrm>
                <a:off x="1250" y="2132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4 w 86"/>
                  <a:gd name="T3" fmla="*/ 0 h 86"/>
                  <a:gd name="T4" fmla="*/ 26 w 86"/>
                  <a:gd name="T5" fmla="*/ 4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2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2 h 86"/>
                  <a:gd name="T20" fmla="*/ 2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8 h 86"/>
                  <a:gd name="T28" fmla="*/ 26 w 86"/>
                  <a:gd name="T29" fmla="*/ 82 h 86"/>
                  <a:gd name="T30" fmla="*/ 34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8 h 86"/>
                  <a:gd name="T40" fmla="*/ 73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2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3 w 86"/>
                  <a:gd name="T57" fmla="*/ 13 h 86"/>
                  <a:gd name="T58" fmla="*/ 67 w 86"/>
                  <a:gd name="T59" fmla="*/ 6 h 86"/>
                  <a:gd name="T60" fmla="*/ 58 w 86"/>
                  <a:gd name="T61" fmla="*/ 4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4" y="0"/>
                    </a:lnTo>
                    <a:lnTo>
                      <a:pt x="26" y="4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8"/>
                    </a:lnTo>
                    <a:lnTo>
                      <a:pt x="26" y="82"/>
                    </a:lnTo>
                    <a:lnTo>
                      <a:pt x="34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8"/>
                    </a:lnTo>
                    <a:lnTo>
                      <a:pt x="73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2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58" y="4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12" name="Shape 4425"/>
              <p:cNvSpPr>
                <a:spLocks noChangeAspect="1"/>
              </p:cNvSpPr>
              <p:nvPr/>
            </p:nvSpPr>
            <p:spPr bwMode="auto">
              <a:xfrm>
                <a:off x="1263" y="2259"/>
                <a:ext cx="86" cy="87"/>
              </a:xfrm>
              <a:custGeom>
                <a:avLst/>
                <a:gdLst>
                  <a:gd name="T0" fmla="*/ 43 w 86"/>
                  <a:gd name="T1" fmla="*/ 0 h 87"/>
                  <a:gd name="T2" fmla="*/ 34 w 86"/>
                  <a:gd name="T3" fmla="*/ 3 h 87"/>
                  <a:gd name="T4" fmla="*/ 26 w 86"/>
                  <a:gd name="T5" fmla="*/ 5 h 87"/>
                  <a:gd name="T6" fmla="*/ 19 w 86"/>
                  <a:gd name="T7" fmla="*/ 9 h 87"/>
                  <a:gd name="T8" fmla="*/ 13 w 86"/>
                  <a:gd name="T9" fmla="*/ 13 h 87"/>
                  <a:gd name="T10" fmla="*/ 8 w 86"/>
                  <a:gd name="T11" fmla="*/ 20 h 87"/>
                  <a:gd name="T12" fmla="*/ 4 w 86"/>
                  <a:gd name="T13" fmla="*/ 26 h 87"/>
                  <a:gd name="T14" fmla="*/ 2 w 86"/>
                  <a:gd name="T15" fmla="*/ 35 h 87"/>
                  <a:gd name="T16" fmla="*/ 0 w 86"/>
                  <a:gd name="T17" fmla="*/ 44 h 87"/>
                  <a:gd name="T18" fmla="*/ 2 w 86"/>
                  <a:gd name="T19" fmla="*/ 52 h 87"/>
                  <a:gd name="T20" fmla="*/ 4 w 86"/>
                  <a:gd name="T21" fmla="*/ 61 h 87"/>
                  <a:gd name="T22" fmla="*/ 8 w 86"/>
                  <a:gd name="T23" fmla="*/ 67 h 87"/>
                  <a:gd name="T24" fmla="*/ 13 w 86"/>
                  <a:gd name="T25" fmla="*/ 74 h 87"/>
                  <a:gd name="T26" fmla="*/ 19 w 86"/>
                  <a:gd name="T27" fmla="*/ 80 h 87"/>
                  <a:gd name="T28" fmla="*/ 26 w 86"/>
                  <a:gd name="T29" fmla="*/ 83 h 87"/>
                  <a:gd name="T30" fmla="*/ 34 w 86"/>
                  <a:gd name="T31" fmla="*/ 85 h 87"/>
                  <a:gd name="T32" fmla="*/ 43 w 86"/>
                  <a:gd name="T33" fmla="*/ 87 h 87"/>
                  <a:gd name="T34" fmla="*/ 52 w 86"/>
                  <a:gd name="T35" fmla="*/ 85 h 87"/>
                  <a:gd name="T36" fmla="*/ 60 w 86"/>
                  <a:gd name="T37" fmla="*/ 83 h 87"/>
                  <a:gd name="T38" fmla="*/ 67 w 86"/>
                  <a:gd name="T39" fmla="*/ 80 h 87"/>
                  <a:gd name="T40" fmla="*/ 73 w 86"/>
                  <a:gd name="T41" fmla="*/ 74 h 87"/>
                  <a:gd name="T42" fmla="*/ 78 w 86"/>
                  <a:gd name="T43" fmla="*/ 67 h 87"/>
                  <a:gd name="T44" fmla="*/ 82 w 86"/>
                  <a:gd name="T45" fmla="*/ 61 h 87"/>
                  <a:gd name="T46" fmla="*/ 84 w 86"/>
                  <a:gd name="T47" fmla="*/ 52 h 87"/>
                  <a:gd name="T48" fmla="*/ 86 w 86"/>
                  <a:gd name="T49" fmla="*/ 44 h 87"/>
                  <a:gd name="T50" fmla="*/ 84 w 86"/>
                  <a:gd name="T51" fmla="*/ 35 h 87"/>
                  <a:gd name="T52" fmla="*/ 82 w 86"/>
                  <a:gd name="T53" fmla="*/ 26 h 87"/>
                  <a:gd name="T54" fmla="*/ 78 w 86"/>
                  <a:gd name="T55" fmla="*/ 20 h 87"/>
                  <a:gd name="T56" fmla="*/ 73 w 86"/>
                  <a:gd name="T57" fmla="*/ 13 h 87"/>
                  <a:gd name="T58" fmla="*/ 67 w 86"/>
                  <a:gd name="T59" fmla="*/ 9 h 87"/>
                  <a:gd name="T60" fmla="*/ 60 w 86"/>
                  <a:gd name="T61" fmla="*/ 5 h 87"/>
                  <a:gd name="T62" fmla="*/ 52 w 86"/>
                  <a:gd name="T63" fmla="*/ 3 h 87"/>
                  <a:gd name="T64" fmla="*/ 43 w 86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7"/>
                  <a:gd name="T101" fmla="*/ 86 w 86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7">
                    <a:moveTo>
                      <a:pt x="43" y="0"/>
                    </a:moveTo>
                    <a:lnTo>
                      <a:pt x="34" y="3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8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3"/>
                    </a:lnTo>
                    <a:lnTo>
                      <a:pt x="34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60" y="83"/>
                    </a:lnTo>
                    <a:lnTo>
                      <a:pt x="67" y="80"/>
                    </a:lnTo>
                    <a:lnTo>
                      <a:pt x="73" y="74"/>
                    </a:lnTo>
                    <a:lnTo>
                      <a:pt x="78" y="67"/>
                    </a:lnTo>
                    <a:lnTo>
                      <a:pt x="82" y="61"/>
                    </a:lnTo>
                    <a:lnTo>
                      <a:pt x="84" y="52"/>
                    </a:lnTo>
                    <a:lnTo>
                      <a:pt x="86" y="44"/>
                    </a:lnTo>
                    <a:lnTo>
                      <a:pt x="84" y="35"/>
                    </a:lnTo>
                    <a:lnTo>
                      <a:pt x="82" y="26"/>
                    </a:lnTo>
                    <a:lnTo>
                      <a:pt x="78" y="20"/>
                    </a:lnTo>
                    <a:lnTo>
                      <a:pt x="73" y="13"/>
                    </a:lnTo>
                    <a:lnTo>
                      <a:pt x="67" y="9"/>
                    </a:lnTo>
                    <a:lnTo>
                      <a:pt x="60" y="5"/>
                    </a:lnTo>
                    <a:lnTo>
                      <a:pt x="52" y="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13" name="Shape 4426"/>
              <p:cNvSpPr>
                <a:spLocks noChangeAspect="1"/>
              </p:cNvSpPr>
              <p:nvPr/>
            </p:nvSpPr>
            <p:spPr bwMode="auto">
              <a:xfrm>
                <a:off x="1263" y="2259"/>
                <a:ext cx="86" cy="87"/>
              </a:xfrm>
              <a:custGeom>
                <a:avLst/>
                <a:gdLst>
                  <a:gd name="T0" fmla="*/ 43 w 86"/>
                  <a:gd name="T1" fmla="*/ 0 h 87"/>
                  <a:gd name="T2" fmla="*/ 34 w 86"/>
                  <a:gd name="T3" fmla="*/ 3 h 87"/>
                  <a:gd name="T4" fmla="*/ 26 w 86"/>
                  <a:gd name="T5" fmla="*/ 5 h 87"/>
                  <a:gd name="T6" fmla="*/ 19 w 86"/>
                  <a:gd name="T7" fmla="*/ 9 h 87"/>
                  <a:gd name="T8" fmla="*/ 13 w 86"/>
                  <a:gd name="T9" fmla="*/ 13 h 87"/>
                  <a:gd name="T10" fmla="*/ 8 w 86"/>
                  <a:gd name="T11" fmla="*/ 20 h 87"/>
                  <a:gd name="T12" fmla="*/ 4 w 86"/>
                  <a:gd name="T13" fmla="*/ 26 h 87"/>
                  <a:gd name="T14" fmla="*/ 2 w 86"/>
                  <a:gd name="T15" fmla="*/ 35 h 87"/>
                  <a:gd name="T16" fmla="*/ 0 w 86"/>
                  <a:gd name="T17" fmla="*/ 44 h 87"/>
                  <a:gd name="T18" fmla="*/ 2 w 86"/>
                  <a:gd name="T19" fmla="*/ 52 h 87"/>
                  <a:gd name="T20" fmla="*/ 4 w 86"/>
                  <a:gd name="T21" fmla="*/ 61 h 87"/>
                  <a:gd name="T22" fmla="*/ 8 w 86"/>
                  <a:gd name="T23" fmla="*/ 67 h 87"/>
                  <a:gd name="T24" fmla="*/ 13 w 86"/>
                  <a:gd name="T25" fmla="*/ 74 h 87"/>
                  <a:gd name="T26" fmla="*/ 19 w 86"/>
                  <a:gd name="T27" fmla="*/ 80 h 87"/>
                  <a:gd name="T28" fmla="*/ 26 w 86"/>
                  <a:gd name="T29" fmla="*/ 83 h 87"/>
                  <a:gd name="T30" fmla="*/ 34 w 86"/>
                  <a:gd name="T31" fmla="*/ 85 h 87"/>
                  <a:gd name="T32" fmla="*/ 43 w 86"/>
                  <a:gd name="T33" fmla="*/ 87 h 87"/>
                  <a:gd name="T34" fmla="*/ 52 w 86"/>
                  <a:gd name="T35" fmla="*/ 85 h 87"/>
                  <a:gd name="T36" fmla="*/ 60 w 86"/>
                  <a:gd name="T37" fmla="*/ 83 h 87"/>
                  <a:gd name="T38" fmla="*/ 67 w 86"/>
                  <a:gd name="T39" fmla="*/ 80 h 87"/>
                  <a:gd name="T40" fmla="*/ 73 w 86"/>
                  <a:gd name="T41" fmla="*/ 74 h 87"/>
                  <a:gd name="T42" fmla="*/ 78 w 86"/>
                  <a:gd name="T43" fmla="*/ 67 h 87"/>
                  <a:gd name="T44" fmla="*/ 82 w 86"/>
                  <a:gd name="T45" fmla="*/ 61 h 87"/>
                  <a:gd name="T46" fmla="*/ 84 w 86"/>
                  <a:gd name="T47" fmla="*/ 52 h 87"/>
                  <a:gd name="T48" fmla="*/ 86 w 86"/>
                  <a:gd name="T49" fmla="*/ 44 h 87"/>
                  <a:gd name="T50" fmla="*/ 84 w 86"/>
                  <a:gd name="T51" fmla="*/ 35 h 87"/>
                  <a:gd name="T52" fmla="*/ 82 w 86"/>
                  <a:gd name="T53" fmla="*/ 26 h 87"/>
                  <a:gd name="T54" fmla="*/ 78 w 86"/>
                  <a:gd name="T55" fmla="*/ 20 h 87"/>
                  <a:gd name="T56" fmla="*/ 73 w 86"/>
                  <a:gd name="T57" fmla="*/ 13 h 87"/>
                  <a:gd name="T58" fmla="*/ 67 w 86"/>
                  <a:gd name="T59" fmla="*/ 9 h 87"/>
                  <a:gd name="T60" fmla="*/ 60 w 86"/>
                  <a:gd name="T61" fmla="*/ 5 h 87"/>
                  <a:gd name="T62" fmla="*/ 52 w 86"/>
                  <a:gd name="T63" fmla="*/ 3 h 87"/>
                  <a:gd name="T64" fmla="*/ 43 w 86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7"/>
                  <a:gd name="T101" fmla="*/ 86 w 86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7">
                    <a:moveTo>
                      <a:pt x="43" y="0"/>
                    </a:moveTo>
                    <a:lnTo>
                      <a:pt x="34" y="3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8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3"/>
                    </a:lnTo>
                    <a:lnTo>
                      <a:pt x="34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60" y="83"/>
                    </a:lnTo>
                    <a:lnTo>
                      <a:pt x="67" y="80"/>
                    </a:lnTo>
                    <a:lnTo>
                      <a:pt x="73" y="74"/>
                    </a:lnTo>
                    <a:lnTo>
                      <a:pt x="78" y="67"/>
                    </a:lnTo>
                    <a:lnTo>
                      <a:pt x="82" y="61"/>
                    </a:lnTo>
                    <a:lnTo>
                      <a:pt x="84" y="52"/>
                    </a:lnTo>
                    <a:lnTo>
                      <a:pt x="86" y="44"/>
                    </a:lnTo>
                    <a:lnTo>
                      <a:pt x="84" y="35"/>
                    </a:lnTo>
                    <a:lnTo>
                      <a:pt x="82" y="26"/>
                    </a:lnTo>
                    <a:lnTo>
                      <a:pt x="78" y="20"/>
                    </a:lnTo>
                    <a:lnTo>
                      <a:pt x="73" y="13"/>
                    </a:lnTo>
                    <a:lnTo>
                      <a:pt x="67" y="9"/>
                    </a:lnTo>
                    <a:lnTo>
                      <a:pt x="60" y="5"/>
                    </a:lnTo>
                    <a:lnTo>
                      <a:pt x="52" y="3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14" name="Shape 4427"/>
              <p:cNvSpPr>
                <a:spLocks noChangeAspect="1" noEditPoints="1"/>
              </p:cNvSpPr>
              <p:nvPr/>
            </p:nvSpPr>
            <p:spPr bwMode="auto">
              <a:xfrm>
                <a:off x="1406" y="2082"/>
                <a:ext cx="173" cy="72"/>
              </a:xfrm>
              <a:custGeom>
                <a:avLst/>
                <a:gdLst>
                  <a:gd name="T0" fmla="*/ 0 w 173"/>
                  <a:gd name="T1" fmla="*/ 28 h 72"/>
                  <a:gd name="T2" fmla="*/ 136 w 173"/>
                  <a:gd name="T3" fmla="*/ 28 h 72"/>
                  <a:gd name="T4" fmla="*/ 136 w 173"/>
                  <a:gd name="T5" fmla="*/ 46 h 72"/>
                  <a:gd name="T6" fmla="*/ 0 w 173"/>
                  <a:gd name="T7" fmla="*/ 46 h 72"/>
                  <a:gd name="T8" fmla="*/ 0 w 173"/>
                  <a:gd name="T9" fmla="*/ 28 h 72"/>
                  <a:gd name="T10" fmla="*/ 136 w 173"/>
                  <a:gd name="T11" fmla="*/ 37 h 72"/>
                  <a:gd name="T12" fmla="*/ 101 w 173"/>
                  <a:gd name="T13" fmla="*/ 0 h 72"/>
                  <a:gd name="T14" fmla="*/ 173 w 173"/>
                  <a:gd name="T15" fmla="*/ 37 h 72"/>
                  <a:gd name="T16" fmla="*/ 101 w 173"/>
                  <a:gd name="T17" fmla="*/ 72 h 72"/>
                  <a:gd name="T18" fmla="*/ 136 w 173"/>
                  <a:gd name="T19" fmla="*/ 37 h 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3"/>
                  <a:gd name="T31" fmla="*/ 0 h 72"/>
                  <a:gd name="T32" fmla="*/ 173 w 173"/>
                  <a:gd name="T33" fmla="*/ 72 h 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3" h="72">
                    <a:moveTo>
                      <a:pt x="0" y="28"/>
                    </a:moveTo>
                    <a:lnTo>
                      <a:pt x="136" y="28"/>
                    </a:lnTo>
                    <a:lnTo>
                      <a:pt x="136" y="46"/>
                    </a:lnTo>
                    <a:lnTo>
                      <a:pt x="0" y="46"/>
                    </a:lnTo>
                    <a:lnTo>
                      <a:pt x="0" y="28"/>
                    </a:lnTo>
                    <a:close/>
                    <a:moveTo>
                      <a:pt x="136" y="37"/>
                    </a:moveTo>
                    <a:lnTo>
                      <a:pt x="101" y="0"/>
                    </a:lnTo>
                    <a:lnTo>
                      <a:pt x="173" y="37"/>
                    </a:lnTo>
                    <a:lnTo>
                      <a:pt x="101" y="72"/>
                    </a:lnTo>
                    <a:lnTo>
                      <a:pt x="136" y="37"/>
                    </a:lnTo>
                    <a:close/>
                  </a:path>
                </a:pathLst>
              </a:custGeom>
              <a:solidFill>
                <a:srgbClr val="333333"/>
              </a:solidFill>
              <a:ln w="3175" algn="ctr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15" name="Shape 4428"/>
              <p:cNvSpPr>
                <a:spLocks noChangeAspect="1" noEditPoints="1"/>
              </p:cNvSpPr>
              <p:nvPr/>
            </p:nvSpPr>
            <p:spPr bwMode="auto">
              <a:xfrm>
                <a:off x="2185" y="2082"/>
                <a:ext cx="173" cy="72"/>
              </a:xfrm>
              <a:custGeom>
                <a:avLst/>
                <a:gdLst>
                  <a:gd name="T0" fmla="*/ 0 w 173"/>
                  <a:gd name="T1" fmla="*/ 28 h 72"/>
                  <a:gd name="T2" fmla="*/ 139 w 173"/>
                  <a:gd name="T3" fmla="*/ 28 h 72"/>
                  <a:gd name="T4" fmla="*/ 139 w 173"/>
                  <a:gd name="T5" fmla="*/ 46 h 72"/>
                  <a:gd name="T6" fmla="*/ 0 w 173"/>
                  <a:gd name="T7" fmla="*/ 46 h 72"/>
                  <a:gd name="T8" fmla="*/ 0 w 173"/>
                  <a:gd name="T9" fmla="*/ 28 h 72"/>
                  <a:gd name="T10" fmla="*/ 139 w 173"/>
                  <a:gd name="T11" fmla="*/ 37 h 72"/>
                  <a:gd name="T12" fmla="*/ 102 w 173"/>
                  <a:gd name="T13" fmla="*/ 0 h 72"/>
                  <a:gd name="T14" fmla="*/ 173 w 173"/>
                  <a:gd name="T15" fmla="*/ 37 h 72"/>
                  <a:gd name="T16" fmla="*/ 102 w 173"/>
                  <a:gd name="T17" fmla="*/ 72 h 72"/>
                  <a:gd name="T18" fmla="*/ 139 w 173"/>
                  <a:gd name="T19" fmla="*/ 37 h 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3"/>
                  <a:gd name="T31" fmla="*/ 0 h 72"/>
                  <a:gd name="T32" fmla="*/ 173 w 173"/>
                  <a:gd name="T33" fmla="*/ 72 h 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3" h="72">
                    <a:moveTo>
                      <a:pt x="0" y="28"/>
                    </a:moveTo>
                    <a:lnTo>
                      <a:pt x="139" y="28"/>
                    </a:lnTo>
                    <a:lnTo>
                      <a:pt x="139" y="46"/>
                    </a:lnTo>
                    <a:lnTo>
                      <a:pt x="0" y="46"/>
                    </a:lnTo>
                    <a:lnTo>
                      <a:pt x="0" y="28"/>
                    </a:lnTo>
                    <a:close/>
                    <a:moveTo>
                      <a:pt x="139" y="37"/>
                    </a:moveTo>
                    <a:lnTo>
                      <a:pt x="102" y="0"/>
                    </a:lnTo>
                    <a:lnTo>
                      <a:pt x="173" y="37"/>
                    </a:lnTo>
                    <a:lnTo>
                      <a:pt x="102" y="72"/>
                    </a:lnTo>
                    <a:lnTo>
                      <a:pt x="139" y="37"/>
                    </a:lnTo>
                    <a:close/>
                  </a:path>
                </a:pathLst>
              </a:custGeom>
              <a:solidFill>
                <a:srgbClr val="333333"/>
              </a:solidFill>
              <a:ln w="3175" algn="ctr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16" name="Shape 4429"/>
              <p:cNvSpPr>
                <a:spLocks noChangeAspect="1" noEditPoints="1"/>
              </p:cNvSpPr>
              <p:nvPr/>
            </p:nvSpPr>
            <p:spPr bwMode="auto">
              <a:xfrm>
                <a:off x="3051" y="2082"/>
                <a:ext cx="173" cy="72"/>
              </a:xfrm>
              <a:custGeom>
                <a:avLst/>
                <a:gdLst>
                  <a:gd name="T0" fmla="*/ 0 w 173"/>
                  <a:gd name="T1" fmla="*/ 28 h 72"/>
                  <a:gd name="T2" fmla="*/ 139 w 173"/>
                  <a:gd name="T3" fmla="*/ 28 h 72"/>
                  <a:gd name="T4" fmla="*/ 139 w 173"/>
                  <a:gd name="T5" fmla="*/ 46 h 72"/>
                  <a:gd name="T6" fmla="*/ 0 w 173"/>
                  <a:gd name="T7" fmla="*/ 46 h 72"/>
                  <a:gd name="T8" fmla="*/ 0 w 173"/>
                  <a:gd name="T9" fmla="*/ 28 h 72"/>
                  <a:gd name="T10" fmla="*/ 139 w 173"/>
                  <a:gd name="T11" fmla="*/ 37 h 72"/>
                  <a:gd name="T12" fmla="*/ 102 w 173"/>
                  <a:gd name="T13" fmla="*/ 0 h 72"/>
                  <a:gd name="T14" fmla="*/ 173 w 173"/>
                  <a:gd name="T15" fmla="*/ 37 h 72"/>
                  <a:gd name="T16" fmla="*/ 102 w 173"/>
                  <a:gd name="T17" fmla="*/ 72 h 72"/>
                  <a:gd name="T18" fmla="*/ 139 w 173"/>
                  <a:gd name="T19" fmla="*/ 37 h 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3"/>
                  <a:gd name="T31" fmla="*/ 0 h 72"/>
                  <a:gd name="T32" fmla="*/ 173 w 173"/>
                  <a:gd name="T33" fmla="*/ 72 h 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3" h="72">
                    <a:moveTo>
                      <a:pt x="0" y="28"/>
                    </a:moveTo>
                    <a:lnTo>
                      <a:pt x="139" y="28"/>
                    </a:lnTo>
                    <a:lnTo>
                      <a:pt x="139" y="46"/>
                    </a:lnTo>
                    <a:lnTo>
                      <a:pt x="0" y="46"/>
                    </a:lnTo>
                    <a:lnTo>
                      <a:pt x="0" y="28"/>
                    </a:lnTo>
                    <a:close/>
                    <a:moveTo>
                      <a:pt x="139" y="37"/>
                    </a:moveTo>
                    <a:lnTo>
                      <a:pt x="102" y="0"/>
                    </a:lnTo>
                    <a:lnTo>
                      <a:pt x="173" y="37"/>
                    </a:lnTo>
                    <a:lnTo>
                      <a:pt x="102" y="72"/>
                    </a:lnTo>
                    <a:lnTo>
                      <a:pt x="139" y="37"/>
                    </a:lnTo>
                    <a:close/>
                  </a:path>
                </a:pathLst>
              </a:custGeom>
              <a:solidFill>
                <a:srgbClr val="333333"/>
              </a:solidFill>
              <a:ln w="3175" algn="ctr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17" name="Shape 4430"/>
              <p:cNvSpPr>
                <a:spLocks noChangeAspect="1"/>
              </p:cNvSpPr>
              <p:nvPr/>
            </p:nvSpPr>
            <p:spPr bwMode="auto">
              <a:xfrm>
                <a:off x="1763" y="2156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5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3 h 86"/>
                  <a:gd name="T10" fmla="*/ 9 w 84"/>
                  <a:gd name="T11" fmla="*/ 19 h 86"/>
                  <a:gd name="T12" fmla="*/ 4 w 84"/>
                  <a:gd name="T13" fmla="*/ 28 h 86"/>
                  <a:gd name="T14" fmla="*/ 2 w 84"/>
                  <a:gd name="T15" fmla="*/ 34 h 86"/>
                  <a:gd name="T16" fmla="*/ 0 w 84"/>
                  <a:gd name="T17" fmla="*/ 43 h 86"/>
                  <a:gd name="T18" fmla="*/ 2 w 84"/>
                  <a:gd name="T19" fmla="*/ 52 h 86"/>
                  <a:gd name="T20" fmla="*/ 4 w 84"/>
                  <a:gd name="T21" fmla="*/ 60 h 86"/>
                  <a:gd name="T22" fmla="*/ 9 w 84"/>
                  <a:gd name="T23" fmla="*/ 67 h 86"/>
                  <a:gd name="T24" fmla="*/ 13 w 84"/>
                  <a:gd name="T25" fmla="*/ 73 h 86"/>
                  <a:gd name="T26" fmla="*/ 19 w 84"/>
                  <a:gd name="T27" fmla="*/ 80 h 86"/>
                  <a:gd name="T28" fmla="*/ 26 w 84"/>
                  <a:gd name="T29" fmla="*/ 82 h 86"/>
                  <a:gd name="T30" fmla="*/ 35 w 84"/>
                  <a:gd name="T31" fmla="*/ 86 h 86"/>
                  <a:gd name="T32" fmla="*/ 43 w 84"/>
                  <a:gd name="T33" fmla="*/ 86 h 86"/>
                  <a:gd name="T34" fmla="*/ 52 w 84"/>
                  <a:gd name="T35" fmla="*/ 86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0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0 w 84"/>
                  <a:gd name="T53" fmla="*/ 28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8 h 86"/>
                  <a:gd name="T60" fmla="*/ 58 w 84"/>
                  <a:gd name="T61" fmla="*/ 4 h 86"/>
                  <a:gd name="T62" fmla="*/ 52 w 84"/>
                  <a:gd name="T63" fmla="*/ 2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6"/>
                    </a:lnTo>
                    <a:lnTo>
                      <a:pt x="43" y="86"/>
                    </a:lnTo>
                    <a:lnTo>
                      <a:pt x="52" y="86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0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8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18" name="Shape 4431"/>
              <p:cNvSpPr>
                <a:spLocks noChangeAspect="1"/>
              </p:cNvSpPr>
              <p:nvPr/>
            </p:nvSpPr>
            <p:spPr bwMode="auto">
              <a:xfrm>
                <a:off x="1763" y="2156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5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3 h 86"/>
                  <a:gd name="T10" fmla="*/ 9 w 84"/>
                  <a:gd name="T11" fmla="*/ 19 h 86"/>
                  <a:gd name="T12" fmla="*/ 4 w 84"/>
                  <a:gd name="T13" fmla="*/ 28 h 86"/>
                  <a:gd name="T14" fmla="*/ 2 w 84"/>
                  <a:gd name="T15" fmla="*/ 34 h 86"/>
                  <a:gd name="T16" fmla="*/ 0 w 84"/>
                  <a:gd name="T17" fmla="*/ 43 h 86"/>
                  <a:gd name="T18" fmla="*/ 2 w 84"/>
                  <a:gd name="T19" fmla="*/ 52 h 86"/>
                  <a:gd name="T20" fmla="*/ 4 w 84"/>
                  <a:gd name="T21" fmla="*/ 60 h 86"/>
                  <a:gd name="T22" fmla="*/ 9 w 84"/>
                  <a:gd name="T23" fmla="*/ 67 h 86"/>
                  <a:gd name="T24" fmla="*/ 13 w 84"/>
                  <a:gd name="T25" fmla="*/ 73 h 86"/>
                  <a:gd name="T26" fmla="*/ 19 w 84"/>
                  <a:gd name="T27" fmla="*/ 80 h 86"/>
                  <a:gd name="T28" fmla="*/ 26 w 84"/>
                  <a:gd name="T29" fmla="*/ 82 h 86"/>
                  <a:gd name="T30" fmla="*/ 35 w 84"/>
                  <a:gd name="T31" fmla="*/ 86 h 86"/>
                  <a:gd name="T32" fmla="*/ 43 w 84"/>
                  <a:gd name="T33" fmla="*/ 86 h 86"/>
                  <a:gd name="T34" fmla="*/ 52 w 84"/>
                  <a:gd name="T35" fmla="*/ 86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0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0 w 84"/>
                  <a:gd name="T53" fmla="*/ 28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8 h 86"/>
                  <a:gd name="T60" fmla="*/ 58 w 84"/>
                  <a:gd name="T61" fmla="*/ 4 h 86"/>
                  <a:gd name="T62" fmla="*/ 52 w 84"/>
                  <a:gd name="T63" fmla="*/ 2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6"/>
                    </a:lnTo>
                    <a:lnTo>
                      <a:pt x="43" y="86"/>
                    </a:lnTo>
                    <a:lnTo>
                      <a:pt x="52" y="86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0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8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19" name="Shape 4432"/>
              <p:cNvSpPr>
                <a:spLocks noChangeAspect="1"/>
              </p:cNvSpPr>
              <p:nvPr/>
            </p:nvSpPr>
            <p:spPr bwMode="auto">
              <a:xfrm>
                <a:off x="1640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5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5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5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5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20" name="Shape 4433"/>
              <p:cNvSpPr>
                <a:spLocks noChangeAspect="1"/>
              </p:cNvSpPr>
              <p:nvPr/>
            </p:nvSpPr>
            <p:spPr bwMode="auto">
              <a:xfrm>
                <a:off x="1640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5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5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5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5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21" name="Shape 4434"/>
              <p:cNvSpPr>
                <a:spLocks noChangeAspect="1"/>
              </p:cNvSpPr>
              <p:nvPr/>
            </p:nvSpPr>
            <p:spPr bwMode="auto">
              <a:xfrm>
                <a:off x="1763" y="2043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5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9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3 h 87"/>
                  <a:gd name="T18" fmla="*/ 2 w 84"/>
                  <a:gd name="T19" fmla="*/ 52 h 87"/>
                  <a:gd name="T20" fmla="*/ 4 w 84"/>
                  <a:gd name="T21" fmla="*/ 61 h 87"/>
                  <a:gd name="T22" fmla="*/ 9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5 w 84"/>
                  <a:gd name="T31" fmla="*/ 85 h 87"/>
                  <a:gd name="T32" fmla="*/ 43 w 84"/>
                  <a:gd name="T33" fmla="*/ 87 h 87"/>
                  <a:gd name="T34" fmla="*/ 52 w 84"/>
                  <a:gd name="T35" fmla="*/ 85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8 w 84"/>
                  <a:gd name="T43" fmla="*/ 67 h 87"/>
                  <a:gd name="T44" fmla="*/ 80 w 84"/>
                  <a:gd name="T45" fmla="*/ 61 h 87"/>
                  <a:gd name="T46" fmla="*/ 84 w 84"/>
                  <a:gd name="T47" fmla="*/ 52 h 87"/>
                  <a:gd name="T48" fmla="*/ 84 w 84"/>
                  <a:gd name="T49" fmla="*/ 43 h 87"/>
                  <a:gd name="T50" fmla="*/ 84 w 84"/>
                  <a:gd name="T51" fmla="*/ 35 h 87"/>
                  <a:gd name="T52" fmla="*/ 80 w 84"/>
                  <a:gd name="T53" fmla="*/ 26 h 87"/>
                  <a:gd name="T54" fmla="*/ 78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2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22" name="Shape 4435"/>
              <p:cNvSpPr>
                <a:spLocks noChangeAspect="1"/>
              </p:cNvSpPr>
              <p:nvPr/>
            </p:nvSpPr>
            <p:spPr bwMode="auto">
              <a:xfrm>
                <a:off x="1763" y="2043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5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9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3 h 87"/>
                  <a:gd name="T18" fmla="*/ 2 w 84"/>
                  <a:gd name="T19" fmla="*/ 52 h 87"/>
                  <a:gd name="T20" fmla="*/ 4 w 84"/>
                  <a:gd name="T21" fmla="*/ 61 h 87"/>
                  <a:gd name="T22" fmla="*/ 9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5 w 84"/>
                  <a:gd name="T31" fmla="*/ 85 h 87"/>
                  <a:gd name="T32" fmla="*/ 43 w 84"/>
                  <a:gd name="T33" fmla="*/ 87 h 87"/>
                  <a:gd name="T34" fmla="*/ 52 w 84"/>
                  <a:gd name="T35" fmla="*/ 85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8 w 84"/>
                  <a:gd name="T43" fmla="*/ 67 h 87"/>
                  <a:gd name="T44" fmla="*/ 80 w 84"/>
                  <a:gd name="T45" fmla="*/ 61 h 87"/>
                  <a:gd name="T46" fmla="*/ 84 w 84"/>
                  <a:gd name="T47" fmla="*/ 52 h 87"/>
                  <a:gd name="T48" fmla="*/ 84 w 84"/>
                  <a:gd name="T49" fmla="*/ 43 h 87"/>
                  <a:gd name="T50" fmla="*/ 84 w 84"/>
                  <a:gd name="T51" fmla="*/ 35 h 87"/>
                  <a:gd name="T52" fmla="*/ 80 w 84"/>
                  <a:gd name="T53" fmla="*/ 26 h 87"/>
                  <a:gd name="T54" fmla="*/ 78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2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23" name="Shape 4436"/>
              <p:cNvSpPr>
                <a:spLocks noChangeAspect="1"/>
              </p:cNvSpPr>
              <p:nvPr/>
            </p:nvSpPr>
            <p:spPr bwMode="auto">
              <a:xfrm>
                <a:off x="1579" y="1968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5 w 86"/>
                  <a:gd name="T3" fmla="*/ 0 h 86"/>
                  <a:gd name="T4" fmla="*/ 26 w 86"/>
                  <a:gd name="T5" fmla="*/ 2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4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1 h 86"/>
                  <a:gd name="T20" fmla="*/ 4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7 h 86"/>
                  <a:gd name="T28" fmla="*/ 26 w 86"/>
                  <a:gd name="T29" fmla="*/ 82 h 86"/>
                  <a:gd name="T30" fmla="*/ 35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7 h 86"/>
                  <a:gd name="T40" fmla="*/ 74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1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4 w 86"/>
                  <a:gd name="T57" fmla="*/ 13 h 86"/>
                  <a:gd name="T58" fmla="*/ 67 w 86"/>
                  <a:gd name="T59" fmla="*/ 6 h 86"/>
                  <a:gd name="T60" fmla="*/ 58 w 86"/>
                  <a:gd name="T61" fmla="*/ 2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4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7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1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24" name="Shape 4437"/>
              <p:cNvSpPr>
                <a:spLocks noChangeAspect="1"/>
              </p:cNvSpPr>
              <p:nvPr/>
            </p:nvSpPr>
            <p:spPr bwMode="auto">
              <a:xfrm>
                <a:off x="1579" y="1968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5 w 86"/>
                  <a:gd name="T3" fmla="*/ 0 h 86"/>
                  <a:gd name="T4" fmla="*/ 26 w 86"/>
                  <a:gd name="T5" fmla="*/ 2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4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1 h 86"/>
                  <a:gd name="T20" fmla="*/ 4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7 h 86"/>
                  <a:gd name="T28" fmla="*/ 26 w 86"/>
                  <a:gd name="T29" fmla="*/ 82 h 86"/>
                  <a:gd name="T30" fmla="*/ 35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7 h 86"/>
                  <a:gd name="T40" fmla="*/ 74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1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4 w 86"/>
                  <a:gd name="T57" fmla="*/ 13 h 86"/>
                  <a:gd name="T58" fmla="*/ 67 w 86"/>
                  <a:gd name="T59" fmla="*/ 6 h 86"/>
                  <a:gd name="T60" fmla="*/ 58 w 86"/>
                  <a:gd name="T61" fmla="*/ 2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4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7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1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25" name="Shape 4438"/>
              <p:cNvSpPr>
                <a:spLocks noChangeAspect="1"/>
              </p:cNvSpPr>
              <p:nvPr/>
            </p:nvSpPr>
            <p:spPr bwMode="auto">
              <a:xfrm>
                <a:off x="1687" y="1952"/>
                <a:ext cx="87" cy="83"/>
              </a:xfrm>
              <a:custGeom>
                <a:avLst/>
                <a:gdLst>
                  <a:gd name="T0" fmla="*/ 43 w 87"/>
                  <a:gd name="T1" fmla="*/ 0 h 83"/>
                  <a:gd name="T2" fmla="*/ 35 w 87"/>
                  <a:gd name="T3" fmla="*/ 0 h 83"/>
                  <a:gd name="T4" fmla="*/ 26 w 87"/>
                  <a:gd name="T5" fmla="*/ 3 h 83"/>
                  <a:gd name="T6" fmla="*/ 20 w 87"/>
                  <a:gd name="T7" fmla="*/ 7 h 83"/>
                  <a:gd name="T8" fmla="*/ 13 w 87"/>
                  <a:gd name="T9" fmla="*/ 11 h 83"/>
                  <a:gd name="T10" fmla="*/ 7 w 87"/>
                  <a:gd name="T11" fmla="*/ 18 h 83"/>
                  <a:gd name="T12" fmla="*/ 4 w 87"/>
                  <a:gd name="T13" fmla="*/ 24 h 83"/>
                  <a:gd name="T14" fmla="*/ 0 w 87"/>
                  <a:gd name="T15" fmla="*/ 33 h 83"/>
                  <a:gd name="T16" fmla="*/ 0 w 87"/>
                  <a:gd name="T17" fmla="*/ 42 h 83"/>
                  <a:gd name="T18" fmla="*/ 0 w 87"/>
                  <a:gd name="T19" fmla="*/ 50 h 83"/>
                  <a:gd name="T20" fmla="*/ 4 w 87"/>
                  <a:gd name="T21" fmla="*/ 57 h 83"/>
                  <a:gd name="T22" fmla="*/ 7 w 87"/>
                  <a:gd name="T23" fmla="*/ 65 h 83"/>
                  <a:gd name="T24" fmla="*/ 13 w 87"/>
                  <a:gd name="T25" fmla="*/ 72 h 83"/>
                  <a:gd name="T26" fmla="*/ 20 w 87"/>
                  <a:gd name="T27" fmla="*/ 76 h 83"/>
                  <a:gd name="T28" fmla="*/ 26 w 87"/>
                  <a:gd name="T29" fmla="*/ 80 h 83"/>
                  <a:gd name="T30" fmla="*/ 35 w 87"/>
                  <a:gd name="T31" fmla="*/ 83 h 83"/>
                  <a:gd name="T32" fmla="*/ 43 w 87"/>
                  <a:gd name="T33" fmla="*/ 83 h 83"/>
                  <a:gd name="T34" fmla="*/ 52 w 87"/>
                  <a:gd name="T35" fmla="*/ 83 h 83"/>
                  <a:gd name="T36" fmla="*/ 59 w 87"/>
                  <a:gd name="T37" fmla="*/ 80 h 83"/>
                  <a:gd name="T38" fmla="*/ 67 w 87"/>
                  <a:gd name="T39" fmla="*/ 76 h 83"/>
                  <a:gd name="T40" fmla="*/ 74 w 87"/>
                  <a:gd name="T41" fmla="*/ 72 h 83"/>
                  <a:gd name="T42" fmla="*/ 78 w 87"/>
                  <a:gd name="T43" fmla="*/ 65 h 83"/>
                  <a:gd name="T44" fmla="*/ 82 w 87"/>
                  <a:gd name="T45" fmla="*/ 57 h 83"/>
                  <a:gd name="T46" fmla="*/ 85 w 87"/>
                  <a:gd name="T47" fmla="*/ 50 h 83"/>
                  <a:gd name="T48" fmla="*/ 87 w 87"/>
                  <a:gd name="T49" fmla="*/ 42 h 83"/>
                  <a:gd name="T50" fmla="*/ 85 w 87"/>
                  <a:gd name="T51" fmla="*/ 33 h 83"/>
                  <a:gd name="T52" fmla="*/ 82 w 87"/>
                  <a:gd name="T53" fmla="*/ 24 h 83"/>
                  <a:gd name="T54" fmla="*/ 78 w 87"/>
                  <a:gd name="T55" fmla="*/ 18 h 83"/>
                  <a:gd name="T56" fmla="*/ 74 w 87"/>
                  <a:gd name="T57" fmla="*/ 11 h 83"/>
                  <a:gd name="T58" fmla="*/ 67 w 87"/>
                  <a:gd name="T59" fmla="*/ 7 h 83"/>
                  <a:gd name="T60" fmla="*/ 59 w 87"/>
                  <a:gd name="T61" fmla="*/ 3 h 83"/>
                  <a:gd name="T62" fmla="*/ 52 w 87"/>
                  <a:gd name="T63" fmla="*/ 0 h 83"/>
                  <a:gd name="T64" fmla="*/ 43 w 87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3"/>
                  <a:gd name="T101" fmla="*/ 87 w 87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3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4" y="57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3"/>
                    </a:lnTo>
                    <a:lnTo>
                      <a:pt x="43" y="83"/>
                    </a:lnTo>
                    <a:lnTo>
                      <a:pt x="52" y="83"/>
                    </a:lnTo>
                    <a:lnTo>
                      <a:pt x="59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7"/>
                    </a:lnTo>
                    <a:lnTo>
                      <a:pt x="85" y="50"/>
                    </a:lnTo>
                    <a:lnTo>
                      <a:pt x="87" y="42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3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26" name="Shape 4439"/>
              <p:cNvSpPr>
                <a:spLocks noChangeAspect="1"/>
              </p:cNvSpPr>
              <p:nvPr/>
            </p:nvSpPr>
            <p:spPr bwMode="auto">
              <a:xfrm>
                <a:off x="1687" y="1952"/>
                <a:ext cx="87" cy="83"/>
              </a:xfrm>
              <a:custGeom>
                <a:avLst/>
                <a:gdLst>
                  <a:gd name="T0" fmla="*/ 43 w 87"/>
                  <a:gd name="T1" fmla="*/ 0 h 83"/>
                  <a:gd name="T2" fmla="*/ 35 w 87"/>
                  <a:gd name="T3" fmla="*/ 0 h 83"/>
                  <a:gd name="T4" fmla="*/ 26 w 87"/>
                  <a:gd name="T5" fmla="*/ 3 h 83"/>
                  <a:gd name="T6" fmla="*/ 20 w 87"/>
                  <a:gd name="T7" fmla="*/ 7 h 83"/>
                  <a:gd name="T8" fmla="*/ 13 w 87"/>
                  <a:gd name="T9" fmla="*/ 11 h 83"/>
                  <a:gd name="T10" fmla="*/ 7 w 87"/>
                  <a:gd name="T11" fmla="*/ 18 h 83"/>
                  <a:gd name="T12" fmla="*/ 4 w 87"/>
                  <a:gd name="T13" fmla="*/ 24 h 83"/>
                  <a:gd name="T14" fmla="*/ 0 w 87"/>
                  <a:gd name="T15" fmla="*/ 33 h 83"/>
                  <a:gd name="T16" fmla="*/ 0 w 87"/>
                  <a:gd name="T17" fmla="*/ 42 h 83"/>
                  <a:gd name="T18" fmla="*/ 0 w 87"/>
                  <a:gd name="T19" fmla="*/ 50 h 83"/>
                  <a:gd name="T20" fmla="*/ 4 w 87"/>
                  <a:gd name="T21" fmla="*/ 57 h 83"/>
                  <a:gd name="T22" fmla="*/ 7 w 87"/>
                  <a:gd name="T23" fmla="*/ 65 h 83"/>
                  <a:gd name="T24" fmla="*/ 13 w 87"/>
                  <a:gd name="T25" fmla="*/ 72 h 83"/>
                  <a:gd name="T26" fmla="*/ 20 w 87"/>
                  <a:gd name="T27" fmla="*/ 76 h 83"/>
                  <a:gd name="T28" fmla="*/ 26 w 87"/>
                  <a:gd name="T29" fmla="*/ 80 h 83"/>
                  <a:gd name="T30" fmla="*/ 35 w 87"/>
                  <a:gd name="T31" fmla="*/ 83 h 83"/>
                  <a:gd name="T32" fmla="*/ 43 w 87"/>
                  <a:gd name="T33" fmla="*/ 83 h 83"/>
                  <a:gd name="T34" fmla="*/ 52 w 87"/>
                  <a:gd name="T35" fmla="*/ 83 h 83"/>
                  <a:gd name="T36" fmla="*/ 59 w 87"/>
                  <a:gd name="T37" fmla="*/ 80 h 83"/>
                  <a:gd name="T38" fmla="*/ 67 w 87"/>
                  <a:gd name="T39" fmla="*/ 76 h 83"/>
                  <a:gd name="T40" fmla="*/ 74 w 87"/>
                  <a:gd name="T41" fmla="*/ 72 h 83"/>
                  <a:gd name="T42" fmla="*/ 78 w 87"/>
                  <a:gd name="T43" fmla="*/ 65 h 83"/>
                  <a:gd name="T44" fmla="*/ 82 w 87"/>
                  <a:gd name="T45" fmla="*/ 57 h 83"/>
                  <a:gd name="T46" fmla="*/ 85 w 87"/>
                  <a:gd name="T47" fmla="*/ 50 h 83"/>
                  <a:gd name="T48" fmla="*/ 87 w 87"/>
                  <a:gd name="T49" fmla="*/ 42 h 83"/>
                  <a:gd name="T50" fmla="*/ 85 w 87"/>
                  <a:gd name="T51" fmla="*/ 33 h 83"/>
                  <a:gd name="T52" fmla="*/ 82 w 87"/>
                  <a:gd name="T53" fmla="*/ 24 h 83"/>
                  <a:gd name="T54" fmla="*/ 78 w 87"/>
                  <a:gd name="T55" fmla="*/ 18 h 83"/>
                  <a:gd name="T56" fmla="*/ 74 w 87"/>
                  <a:gd name="T57" fmla="*/ 11 h 83"/>
                  <a:gd name="T58" fmla="*/ 67 w 87"/>
                  <a:gd name="T59" fmla="*/ 7 h 83"/>
                  <a:gd name="T60" fmla="*/ 59 w 87"/>
                  <a:gd name="T61" fmla="*/ 3 h 83"/>
                  <a:gd name="T62" fmla="*/ 52 w 87"/>
                  <a:gd name="T63" fmla="*/ 0 h 83"/>
                  <a:gd name="T64" fmla="*/ 43 w 87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3"/>
                  <a:gd name="T101" fmla="*/ 87 w 87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3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4" y="57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3"/>
                    </a:lnTo>
                    <a:lnTo>
                      <a:pt x="43" y="83"/>
                    </a:lnTo>
                    <a:lnTo>
                      <a:pt x="52" y="83"/>
                    </a:lnTo>
                    <a:lnTo>
                      <a:pt x="59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7"/>
                    </a:lnTo>
                    <a:lnTo>
                      <a:pt x="85" y="50"/>
                    </a:lnTo>
                    <a:lnTo>
                      <a:pt x="87" y="42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3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27" name="Shape 4440"/>
              <p:cNvSpPr>
                <a:spLocks noChangeAspect="1"/>
              </p:cNvSpPr>
              <p:nvPr/>
            </p:nvSpPr>
            <p:spPr bwMode="auto">
              <a:xfrm>
                <a:off x="1761" y="2292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4 w 84"/>
                  <a:gd name="T3" fmla="*/ 0 h 84"/>
                  <a:gd name="T4" fmla="*/ 26 w 84"/>
                  <a:gd name="T5" fmla="*/ 2 h 84"/>
                  <a:gd name="T6" fmla="*/ 19 w 84"/>
                  <a:gd name="T7" fmla="*/ 6 h 84"/>
                  <a:gd name="T8" fmla="*/ 13 w 84"/>
                  <a:gd name="T9" fmla="*/ 13 h 84"/>
                  <a:gd name="T10" fmla="*/ 8 w 84"/>
                  <a:gd name="T11" fmla="*/ 17 h 84"/>
                  <a:gd name="T12" fmla="*/ 4 w 84"/>
                  <a:gd name="T13" fmla="*/ 26 h 84"/>
                  <a:gd name="T14" fmla="*/ 2 w 84"/>
                  <a:gd name="T15" fmla="*/ 32 h 84"/>
                  <a:gd name="T16" fmla="*/ 0 w 84"/>
                  <a:gd name="T17" fmla="*/ 41 h 84"/>
                  <a:gd name="T18" fmla="*/ 2 w 84"/>
                  <a:gd name="T19" fmla="*/ 50 h 84"/>
                  <a:gd name="T20" fmla="*/ 4 w 84"/>
                  <a:gd name="T21" fmla="*/ 58 h 84"/>
                  <a:gd name="T22" fmla="*/ 8 w 84"/>
                  <a:gd name="T23" fmla="*/ 65 h 84"/>
                  <a:gd name="T24" fmla="*/ 13 w 84"/>
                  <a:gd name="T25" fmla="*/ 71 h 84"/>
                  <a:gd name="T26" fmla="*/ 19 w 84"/>
                  <a:gd name="T27" fmla="*/ 76 h 84"/>
                  <a:gd name="T28" fmla="*/ 26 w 84"/>
                  <a:gd name="T29" fmla="*/ 80 h 84"/>
                  <a:gd name="T30" fmla="*/ 34 w 84"/>
                  <a:gd name="T31" fmla="*/ 82 h 84"/>
                  <a:gd name="T32" fmla="*/ 43 w 84"/>
                  <a:gd name="T33" fmla="*/ 84 h 84"/>
                  <a:gd name="T34" fmla="*/ 52 w 84"/>
                  <a:gd name="T35" fmla="*/ 82 h 84"/>
                  <a:gd name="T36" fmla="*/ 58 w 84"/>
                  <a:gd name="T37" fmla="*/ 80 h 84"/>
                  <a:gd name="T38" fmla="*/ 65 w 84"/>
                  <a:gd name="T39" fmla="*/ 76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0 w 84"/>
                  <a:gd name="T53" fmla="*/ 26 h 84"/>
                  <a:gd name="T54" fmla="*/ 78 w 84"/>
                  <a:gd name="T55" fmla="*/ 17 h 84"/>
                  <a:gd name="T56" fmla="*/ 71 w 84"/>
                  <a:gd name="T57" fmla="*/ 13 h 84"/>
                  <a:gd name="T58" fmla="*/ 65 w 84"/>
                  <a:gd name="T59" fmla="*/ 6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5" y="76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0" y="26"/>
                    </a:lnTo>
                    <a:lnTo>
                      <a:pt x="78" y="17"/>
                    </a:lnTo>
                    <a:lnTo>
                      <a:pt x="71" y="13"/>
                    </a:lnTo>
                    <a:lnTo>
                      <a:pt x="65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28" name="Shape 4441"/>
              <p:cNvSpPr>
                <a:spLocks noChangeAspect="1"/>
              </p:cNvSpPr>
              <p:nvPr/>
            </p:nvSpPr>
            <p:spPr bwMode="auto">
              <a:xfrm>
                <a:off x="1761" y="2292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4 w 84"/>
                  <a:gd name="T3" fmla="*/ 0 h 84"/>
                  <a:gd name="T4" fmla="*/ 26 w 84"/>
                  <a:gd name="T5" fmla="*/ 2 h 84"/>
                  <a:gd name="T6" fmla="*/ 19 w 84"/>
                  <a:gd name="T7" fmla="*/ 6 h 84"/>
                  <a:gd name="T8" fmla="*/ 13 w 84"/>
                  <a:gd name="T9" fmla="*/ 13 h 84"/>
                  <a:gd name="T10" fmla="*/ 8 w 84"/>
                  <a:gd name="T11" fmla="*/ 17 h 84"/>
                  <a:gd name="T12" fmla="*/ 4 w 84"/>
                  <a:gd name="T13" fmla="*/ 26 h 84"/>
                  <a:gd name="T14" fmla="*/ 2 w 84"/>
                  <a:gd name="T15" fmla="*/ 32 h 84"/>
                  <a:gd name="T16" fmla="*/ 0 w 84"/>
                  <a:gd name="T17" fmla="*/ 41 h 84"/>
                  <a:gd name="T18" fmla="*/ 2 w 84"/>
                  <a:gd name="T19" fmla="*/ 50 h 84"/>
                  <a:gd name="T20" fmla="*/ 4 w 84"/>
                  <a:gd name="T21" fmla="*/ 58 h 84"/>
                  <a:gd name="T22" fmla="*/ 8 w 84"/>
                  <a:gd name="T23" fmla="*/ 65 h 84"/>
                  <a:gd name="T24" fmla="*/ 13 w 84"/>
                  <a:gd name="T25" fmla="*/ 71 h 84"/>
                  <a:gd name="T26" fmla="*/ 19 w 84"/>
                  <a:gd name="T27" fmla="*/ 76 h 84"/>
                  <a:gd name="T28" fmla="*/ 26 w 84"/>
                  <a:gd name="T29" fmla="*/ 80 h 84"/>
                  <a:gd name="T30" fmla="*/ 34 w 84"/>
                  <a:gd name="T31" fmla="*/ 82 h 84"/>
                  <a:gd name="T32" fmla="*/ 43 w 84"/>
                  <a:gd name="T33" fmla="*/ 84 h 84"/>
                  <a:gd name="T34" fmla="*/ 52 w 84"/>
                  <a:gd name="T35" fmla="*/ 82 h 84"/>
                  <a:gd name="T36" fmla="*/ 58 w 84"/>
                  <a:gd name="T37" fmla="*/ 80 h 84"/>
                  <a:gd name="T38" fmla="*/ 65 w 84"/>
                  <a:gd name="T39" fmla="*/ 76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0 w 84"/>
                  <a:gd name="T53" fmla="*/ 26 h 84"/>
                  <a:gd name="T54" fmla="*/ 78 w 84"/>
                  <a:gd name="T55" fmla="*/ 17 h 84"/>
                  <a:gd name="T56" fmla="*/ 71 w 84"/>
                  <a:gd name="T57" fmla="*/ 13 h 84"/>
                  <a:gd name="T58" fmla="*/ 65 w 84"/>
                  <a:gd name="T59" fmla="*/ 6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5" y="76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0" y="26"/>
                    </a:lnTo>
                    <a:lnTo>
                      <a:pt x="78" y="17"/>
                    </a:lnTo>
                    <a:lnTo>
                      <a:pt x="71" y="13"/>
                    </a:lnTo>
                    <a:lnTo>
                      <a:pt x="65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29" name="Shape 4442"/>
              <p:cNvSpPr>
                <a:spLocks noChangeAspect="1"/>
              </p:cNvSpPr>
              <p:nvPr/>
            </p:nvSpPr>
            <p:spPr bwMode="auto">
              <a:xfrm>
                <a:off x="1878" y="2095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2 h 84"/>
                  <a:gd name="T4" fmla="*/ 26 w 84"/>
                  <a:gd name="T5" fmla="*/ 4 h 84"/>
                  <a:gd name="T6" fmla="*/ 17 w 84"/>
                  <a:gd name="T7" fmla="*/ 9 h 84"/>
                  <a:gd name="T8" fmla="*/ 10 w 84"/>
                  <a:gd name="T9" fmla="*/ 13 h 84"/>
                  <a:gd name="T10" fmla="*/ 6 w 84"/>
                  <a:gd name="T11" fmla="*/ 20 h 84"/>
                  <a:gd name="T12" fmla="*/ 2 w 84"/>
                  <a:gd name="T13" fmla="*/ 26 h 84"/>
                  <a:gd name="T14" fmla="*/ 0 w 84"/>
                  <a:gd name="T15" fmla="*/ 35 h 84"/>
                  <a:gd name="T16" fmla="*/ 0 w 84"/>
                  <a:gd name="T17" fmla="*/ 43 h 84"/>
                  <a:gd name="T18" fmla="*/ 0 w 84"/>
                  <a:gd name="T19" fmla="*/ 52 h 84"/>
                  <a:gd name="T20" fmla="*/ 2 w 84"/>
                  <a:gd name="T21" fmla="*/ 59 h 84"/>
                  <a:gd name="T22" fmla="*/ 6 w 84"/>
                  <a:gd name="T23" fmla="*/ 65 h 84"/>
                  <a:gd name="T24" fmla="*/ 10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49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9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5 h 84"/>
                  <a:gd name="T52" fmla="*/ 80 w 84"/>
                  <a:gd name="T53" fmla="*/ 26 h 84"/>
                  <a:gd name="T54" fmla="*/ 78 w 84"/>
                  <a:gd name="T55" fmla="*/ 20 h 84"/>
                  <a:gd name="T56" fmla="*/ 71 w 84"/>
                  <a:gd name="T57" fmla="*/ 13 h 84"/>
                  <a:gd name="T58" fmla="*/ 65 w 84"/>
                  <a:gd name="T59" fmla="*/ 9 h 84"/>
                  <a:gd name="T60" fmla="*/ 58 w 84"/>
                  <a:gd name="T61" fmla="*/ 4 h 84"/>
                  <a:gd name="T62" fmla="*/ 49 w 84"/>
                  <a:gd name="T63" fmla="*/ 2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0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49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30" name="Shape 4443"/>
              <p:cNvSpPr>
                <a:spLocks noChangeAspect="1"/>
              </p:cNvSpPr>
              <p:nvPr/>
            </p:nvSpPr>
            <p:spPr bwMode="auto">
              <a:xfrm>
                <a:off x="1878" y="2095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2 h 84"/>
                  <a:gd name="T4" fmla="*/ 26 w 84"/>
                  <a:gd name="T5" fmla="*/ 4 h 84"/>
                  <a:gd name="T6" fmla="*/ 17 w 84"/>
                  <a:gd name="T7" fmla="*/ 9 h 84"/>
                  <a:gd name="T8" fmla="*/ 10 w 84"/>
                  <a:gd name="T9" fmla="*/ 13 h 84"/>
                  <a:gd name="T10" fmla="*/ 6 w 84"/>
                  <a:gd name="T11" fmla="*/ 20 h 84"/>
                  <a:gd name="T12" fmla="*/ 2 w 84"/>
                  <a:gd name="T13" fmla="*/ 26 h 84"/>
                  <a:gd name="T14" fmla="*/ 0 w 84"/>
                  <a:gd name="T15" fmla="*/ 35 h 84"/>
                  <a:gd name="T16" fmla="*/ 0 w 84"/>
                  <a:gd name="T17" fmla="*/ 43 h 84"/>
                  <a:gd name="T18" fmla="*/ 0 w 84"/>
                  <a:gd name="T19" fmla="*/ 52 h 84"/>
                  <a:gd name="T20" fmla="*/ 2 w 84"/>
                  <a:gd name="T21" fmla="*/ 59 h 84"/>
                  <a:gd name="T22" fmla="*/ 6 w 84"/>
                  <a:gd name="T23" fmla="*/ 65 h 84"/>
                  <a:gd name="T24" fmla="*/ 10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49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9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5 h 84"/>
                  <a:gd name="T52" fmla="*/ 80 w 84"/>
                  <a:gd name="T53" fmla="*/ 26 h 84"/>
                  <a:gd name="T54" fmla="*/ 78 w 84"/>
                  <a:gd name="T55" fmla="*/ 20 h 84"/>
                  <a:gd name="T56" fmla="*/ 71 w 84"/>
                  <a:gd name="T57" fmla="*/ 13 h 84"/>
                  <a:gd name="T58" fmla="*/ 65 w 84"/>
                  <a:gd name="T59" fmla="*/ 9 h 84"/>
                  <a:gd name="T60" fmla="*/ 58 w 84"/>
                  <a:gd name="T61" fmla="*/ 4 h 84"/>
                  <a:gd name="T62" fmla="*/ 49 w 84"/>
                  <a:gd name="T63" fmla="*/ 2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0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49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31" name="Shape 4444"/>
              <p:cNvSpPr>
                <a:spLocks noChangeAspect="1"/>
              </p:cNvSpPr>
              <p:nvPr/>
            </p:nvSpPr>
            <p:spPr bwMode="auto">
              <a:xfrm>
                <a:off x="1648" y="2071"/>
                <a:ext cx="87" cy="80"/>
              </a:xfrm>
              <a:custGeom>
                <a:avLst/>
                <a:gdLst>
                  <a:gd name="T0" fmla="*/ 43 w 87"/>
                  <a:gd name="T1" fmla="*/ 0 h 80"/>
                  <a:gd name="T2" fmla="*/ 35 w 87"/>
                  <a:gd name="T3" fmla="*/ 0 h 80"/>
                  <a:gd name="T4" fmla="*/ 26 w 87"/>
                  <a:gd name="T5" fmla="*/ 3 h 80"/>
                  <a:gd name="T6" fmla="*/ 20 w 87"/>
                  <a:gd name="T7" fmla="*/ 7 h 80"/>
                  <a:gd name="T8" fmla="*/ 13 w 87"/>
                  <a:gd name="T9" fmla="*/ 11 h 80"/>
                  <a:gd name="T10" fmla="*/ 9 w 87"/>
                  <a:gd name="T11" fmla="*/ 18 h 80"/>
                  <a:gd name="T12" fmla="*/ 5 w 87"/>
                  <a:gd name="T13" fmla="*/ 24 h 80"/>
                  <a:gd name="T14" fmla="*/ 2 w 87"/>
                  <a:gd name="T15" fmla="*/ 33 h 80"/>
                  <a:gd name="T16" fmla="*/ 0 w 87"/>
                  <a:gd name="T17" fmla="*/ 41 h 80"/>
                  <a:gd name="T18" fmla="*/ 2 w 87"/>
                  <a:gd name="T19" fmla="*/ 48 h 80"/>
                  <a:gd name="T20" fmla="*/ 5 w 87"/>
                  <a:gd name="T21" fmla="*/ 57 h 80"/>
                  <a:gd name="T22" fmla="*/ 9 w 87"/>
                  <a:gd name="T23" fmla="*/ 63 h 80"/>
                  <a:gd name="T24" fmla="*/ 13 w 87"/>
                  <a:gd name="T25" fmla="*/ 70 h 80"/>
                  <a:gd name="T26" fmla="*/ 20 w 87"/>
                  <a:gd name="T27" fmla="*/ 74 h 80"/>
                  <a:gd name="T28" fmla="*/ 26 w 87"/>
                  <a:gd name="T29" fmla="*/ 78 h 80"/>
                  <a:gd name="T30" fmla="*/ 35 w 87"/>
                  <a:gd name="T31" fmla="*/ 80 h 80"/>
                  <a:gd name="T32" fmla="*/ 43 w 87"/>
                  <a:gd name="T33" fmla="*/ 80 h 80"/>
                  <a:gd name="T34" fmla="*/ 52 w 87"/>
                  <a:gd name="T35" fmla="*/ 80 h 80"/>
                  <a:gd name="T36" fmla="*/ 61 w 87"/>
                  <a:gd name="T37" fmla="*/ 78 h 80"/>
                  <a:gd name="T38" fmla="*/ 67 w 87"/>
                  <a:gd name="T39" fmla="*/ 74 h 80"/>
                  <a:gd name="T40" fmla="*/ 74 w 87"/>
                  <a:gd name="T41" fmla="*/ 70 h 80"/>
                  <a:gd name="T42" fmla="*/ 80 w 87"/>
                  <a:gd name="T43" fmla="*/ 63 h 80"/>
                  <a:gd name="T44" fmla="*/ 82 w 87"/>
                  <a:gd name="T45" fmla="*/ 57 h 80"/>
                  <a:gd name="T46" fmla="*/ 85 w 87"/>
                  <a:gd name="T47" fmla="*/ 48 h 80"/>
                  <a:gd name="T48" fmla="*/ 87 w 87"/>
                  <a:gd name="T49" fmla="*/ 41 h 80"/>
                  <a:gd name="T50" fmla="*/ 85 w 87"/>
                  <a:gd name="T51" fmla="*/ 33 h 80"/>
                  <a:gd name="T52" fmla="*/ 82 w 87"/>
                  <a:gd name="T53" fmla="*/ 24 h 80"/>
                  <a:gd name="T54" fmla="*/ 80 w 87"/>
                  <a:gd name="T55" fmla="*/ 18 h 80"/>
                  <a:gd name="T56" fmla="*/ 74 w 87"/>
                  <a:gd name="T57" fmla="*/ 11 h 80"/>
                  <a:gd name="T58" fmla="*/ 67 w 87"/>
                  <a:gd name="T59" fmla="*/ 7 h 80"/>
                  <a:gd name="T60" fmla="*/ 61 w 87"/>
                  <a:gd name="T61" fmla="*/ 3 h 80"/>
                  <a:gd name="T62" fmla="*/ 52 w 87"/>
                  <a:gd name="T63" fmla="*/ 0 h 80"/>
                  <a:gd name="T64" fmla="*/ 43 w 87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0"/>
                  <a:gd name="T101" fmla="*/ 87 w 87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8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48"/>
                    </a:lnTo>
                    <a:lnTo>
                      <a:pt x="5" y="57"/>
                    </a:lnTo>
                    <a:lnTo>
                      <a:pt x="9" y="63"/>
                    </a:lnTo>
                    <a:lnTo>
                      <a:pt x="13" y="70"/>
                    </a:lnTo>
                    <a:lnTo>
                      <a:pt x="20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2" y="80"/>
                    </a:lnTo>
                    <a:lnTo>
                      <a:pt x="61" y="78"/>
                    </a:lnTo>
                    <a:lnTo>
                      <a:pt x="67" y="74"/>
                    </a:lnTo>
                    <a:lnTo>
                      <a:pt x="74" y="70"/>
                    </a:lnTo>
                    <a:lnTo>
                      <a:pt x="80" y="63"/>
                    </a:lnTo>
                    <a:lnTo>
                      <a:pt x="82" y="57"/>
                    </a:lnTo>
                    <a:lnTo>
                      <a:pt x="85" y="48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80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32" name="Shape 4445"/>
              <p:cNvSpPr>
                <a:spLocks noChangeAspect="1"/>
              </p:cNvSpPr>
              <p:nvPr/>
            </p:nvSpPr>
            <p:spPr bwMode="auto">
              <a:xfrm>
                <a:off x="1648" y="2071"/>
                <a:ext cx="87" cy="80"/>
              </a:xfrm>
              <a:custGeom>
                <a:avLst/>
                <a:gdLst>
                  <a:gd name="T0" fmla="*/ 43 w 87"/>
                  <a:gd name="T1" fmla="*/ 0 h 80"/>
                  <a:gd name="T2" fmla="*/ 35 w 87"/>
                  <a:gd name="T3" fmla="*/ 0 h 80"/>
                  <a:gd name="T4" fmla="*/ 26 w 87"/>
                  <a:gd name="T5" fmla="*/ 3 h 80"/>
                  <a:gd name="T6" fmla="*/ 20 w 87"/>
                  <a:gd name="T7" fmla="*/ 7 h 80"/>
                  <a:gd name="T8" fmla="*/ 13 w 87"/>
                  <a:gd name="T9" fmla="*/ 11 h 80"/>
                  <a:gd name="T10" fmla="*/ 9 w 87"/>
                  <a:gd name="T11" fmla="*/ 18 h 80"/>
                  <a:gd name="T12" fmla="*/ 5 w 87"/>
                  <a:gd name="T13" fmla="*/ 24 h 80"/>
                  <a:gd name="T14" fmla="*/ 2 w 87"/>
                  <a:gd name="T15" fmla="*/ 33 h 80"/>
                  <a:gd name="T16" fmla="*/ 0 w 87"/>
                  <a:gd name="T17" fmla="*/ 41 h 80"/>
                  <a:gd name="T18" fmla="*/ 2 w 87"/>
                  <a:gd name="T19" fmla="*/ 48 h 80"/>
                  <a:gd name="T20" fmla="*/ 5 w 87"/>
                  <a:gd name="T21" fmla="*/ 57 h 80"/>
                  <a:gd name="T22" fmla="*/ 9 w 87"/>
                  <a:gd name="T23" fmla="*/ 63 h 80"/>
                  <a:gd name="T24" fmla="*/ 13 w 87"/>
                  <a:gd name="T25" fmla="*/ 70 h 80"/>
                  <a:gd name="T26" fmla="*/ 20 w 87"/>
                  <a:gd name="T27" fmla="*/ 74 h 80"/>
                  <a:gd name="T28" fmla="*/ 26 w 87"/>
                  <a:gd name="T29" fmla="*/ 78 h 80"/>
                  <a:gd name="T30" fmla="*/ 35 w 87"/>
                  <a:gd name="T31" fmla="*/ 80 h 80"/>
                  <a:gd name="T32" fmla="*/ 43 w 87"/>
                  <a:gd name="T33" fmla="*/ 80 h 80"/>
                  <a:gd name="T34" fmla="*/ 52 w 87"/>
                  <a:gd name="T35" fmla="*/ 80 h 80"/>
                  <a:gd name="T36" fmla="*/ 61 w 87"/>
                  <a:gd name="T37" fmla="*/ 78 h 80"/>
                  <a:gd name="T38" fmla="*/ 67 w 87"/>
                  <a:gd name="T39" fmla="*/ 74 h 80"/>
                  <a:gd name="T40" fmla="*/ 74 w 87"/>
                  <a:gd name="T41" fmla="*/ 70 h 80"/>
                  <a:gd name="T42" fmla="*/ 80 w 87"/>
                  <a:gd name="T43" fmla="*/ 63 h 80"/>
                  <a:gd name="T44" fmla="*/ 82 w 87"/>
                  <a:gd name="T45" fmla="*/ 57 h 80"/>
                  <a:gd name="T46" fmla="*/ 85 w 87"/>
                  <a:gd name="T47" fmla="*/ 48 h 80"/>
                  <a:gd name="T48" fmla="*/ 87 w 87"/>
                  <a:gd name="T49" fmla="*/ 41 h 80"/>
                  <a:gd name="T50" fmla="*/ 85 w 87"/>
                  <a:gd name="T51" fmla="*/ 33 h 80"/>
                  <a:gd name="T52" fmla="*/ 82 w 87"/>
                  <a:gd name="T53" fmla="*/ 24 h 80"/>
                  <a:gd name="T54" fmla="*/ 80 w 87"/>
                  <a:gd name="T55" fmla="*/ 18 h 80"/>
                  <a:gd name="T56" fmla="*/ 74 w 87"/>
                  <a:gd name="T57" fmla="*/ 11 h 80"/>
                  <a:gd name="T58" fmla="*/ 67 w 87"/>
                  <a:gd name="T59" fmla="*/ 7 h 80"/>
                  <a:gd name="T60" fmla="*/ 61 w 87"/>
                  <a:gd name="T61" fmla="*/ 3 h 80"/>
                  <a:gd name="T62" fmla="*/ 52 w 87"/>
                  <a:gd name="T63" fmla="*/ 0 h 80"/>
                  <a:gd name="T64" fmla="*/ 43 w 87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0"/>
                  <a:gd name="T101" fmla="*/ 87 w 87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8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48"/>
                    </a:lnTo>
                    <a:lnTo>
                      <a:pt x="5" y="57"/>
                    </a:lnTo>
                    <a:lnTo>
                      <a:pt x="9" y="63"/>
                    </a:lnTo>
                    <a:lnTo>
                      <a:pt x="13" y="70"/>
                    </a:lnTo>
                    <a:lnTo>
                      <a:pt x="20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2" y="80"/>
                    </a:lnTo>
                    <a:lnTo>
                      <a:pt x="61" y="78"/>
                    </a:lnTo>
                    <a:lnTo>
                      <a:pt x="67" y="74"/>
                    </a:lnTo>
                    <a:lnTo>
                      <a:pt x="74" y="70"/>
                    </a:lnTo>
                    <a:lnTo>
                      <a:pt x="80" y="63"/>
                    </a:lnTo>
                    <a:lnTo>
                      <a:pt x="82" y="57"/>
                    </a:lnTo>
                    <a:lnTo>
                      <a:pt x="85" y="48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80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33" name="Shape 4446"/>
              <p:cNvSpPr>
                <a:spLocks noChangeAspect="1"/>
              </p:cNvSpPr>
              <p:nvPr/>
            </p:nvSpPr>
            <p:spPr bwMode="auto">
              <a:xfrm>
                <a:off x="1834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34" name="Shape 4447"/>
              <p:cNvSpPr>
                <a:spLocks noChangeAspect="1"/>
              </p:cNvSpPr>
              <p:nvPr/>
            </p:nvSpPr>
            <p:spPr bwMode="auto">
              <a:xfrm>
                <a:off x="1834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35" name="Shape 4448"/>
              <p:cNvSpPr>
                <a:spLocks noChangeAspect="1"/>
              </p:cNvSpPr>
              <p:nvPr/>
            </p:nvSpPr>
            <p:spPr bwMode="auto">
              <a:xfrm>
                <a:off x="1912" y="2216"/>
                <a:ext cx="87" cy="82"/>
              </a:xfrm>
              <a:custGeom>
                <a:avLst/>
                <a:gdLst>
                  <a:gd name="T0" fmla="*/ 44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4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6 h 82"/>
                  <a:gd name="T22" fmla="*/ 9 w 87"/>
                  <a:gd name="T23" fmla="*/ 65 h 82"/>
                  <a:gd name="T24" fmla="*/ 13 w 87"/>
                  <a:gd name="T25" fmla="*/ 69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4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69 h 82"/>
                  <a:gd name="T42" fmla="*/ 78 w 87"/>
                  <a:gd name="T43" fmla="*/ 65 h 82"/>
                  <a:gd name="T44" fmla="*/ 83 w 87"/>
                  <a:gd name="T45" fmla="*/ 56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3 w 87"/>
                  <a:gd name="T53" fmla="*/ 24 h 82"/>
                  <a:gd name="T54" fmla="*/ 78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4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6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69"/>
                    </a:lnTo>
                    <a:lnTo>
                      <a:pt x="78" y="65"/>
                    </a:lnTo>
                    <a:lnTo>
                      <a:pt x="83" y="56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3" y="24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36" name="Shape 4449"/>
              <p:cNvSpPr>
                <a:spLocks noChangeAspect="1"/>
              </p:cNvSpPr>
              <p:nvPr/>
            </p:nvSpPr>
            <p:spPr bwMode="auto">
              <a:xfrm>
                <a:off x="1912" y="2216"/>
                <a:ext cx="87" cy="82"/>
              </a:xfrm>
              <a:custGeom>
                <a:avLst/>
                <a:gdLst>
                  <a:gd name="T0" fmla="*/ 44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4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6 h 82"/>
                  <a:gd name="T22" fmla="*/ 9 w 87"/>
                  <a:gd name="T23" fmla="*/ 65 h 82"/>
                  <a:gd name="T24" fmla="*/ 13 w 87"/>
                  <a:gd name="T25" fmla="*/ 69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4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69 h 82"/>
                  <a:gd name="T42" fmla="*/ 78 w 87"/>
                  <a:gd name="T43" fmla="*/ 65 h 82"/>
                  <a:gd name="T44" fmla="*/ 83 w 87"/>
                  <a:gd name="T45" fmla="*/ 56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3 w 87"/>
                  <a:gd name="T53" fmla="*/ 24 h 82"/>
                  <a:gd name="T54" fmla="*/ 78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4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6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69"/>
                    </a:lnTo>
                    <a:lnTo>
                      <a:pt x="78" y="65"/>
                    </a:lnTo>
                    <a:lnTo>
                      <a:pt x="83" y="56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3" y="24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37" name="Shape 4450"/>
              <p:cNvSpPr>
                <a:spLocks noChangeAspect="1"/>
              </p:cNvSpPr>
              <p:nvPr/>
            </p:nvSpPr>
            <p:spPr bwMode="auto">
              <a:xfrm>
                <a:off x="1979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38" name="Shape 4451"/>
              <p:cNvSpPr>
                <a:spLocks noChangeAspect="1"/>
              </p:cNvSpPr>
              <p:nvPr/>
            </p:nvSpPr>
            <p:spPr bwMode="auto">
              <a:xfrm>
                <a:off x="1979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39" name="Shape 4452"/>
              <p:cNvSpPr>
                <a:spLocks noChangeAspect="1"/>
              </p:cNvSpPr>
              <p:nvPr/>
            </p:nvSpPr>
            <p:spPr bwMode="auto">
              <a:xfrm>
                <a:off x="1637" y="2329"/>
                <a:ext cx="85" cy="84"/>
              </a:xfrm>
              <a:custGeom>
                <a:avLst/>
                <a:gdLst>
                  <a:gd name="T0" fmla="*/ 41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20 w 85"/>
                  <a:gd name="T7" fmla="*/ 6 h 84"/>
                  <a:gd name="T8" fmla="*/ 13 w 85"/>
                  <a:gd name="T9" fmla="*/ 10 h 84"/>
                  <a:gd name="T10" fmla="*/ 7 w 85"/>
                  <a:gd name="T11" fmla="*/ 17 h 84"/>
                  <a:gd name="T12" fmla="*/ 5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5 w 85"/>
                  <a:gd name="T21" fmla="*/ 58 h 84"/>
                  <a:gd name="T22" fmla="*/ 7 w 85"/>
                  <a:gd name="T23" fmla="*/ 64 h 84"/>
                  <a:gd name="T24" fmla="*/ 13 w 85"/>
                  <a:gd name="T25" fmla="*/ 71 h 84"/>
                  <a:gd name="T26" fmla="*/ 20 w 85"/>
                  <a:gd name="T27" fmla="*/ 77 h 84"/>
                  <a:gd name="T28" fmla="*/ 26 w 85"/>
                  <a:gd name="T29" fmla="*/ 82 h 84"/>
                  <a:gd name="T30" fmla="*/ 33 w 85"/>
                  <a:gd name="T31" fmla="*/ 84 h 84"/>
                  <a:gd name="T32" fmla="*/ 41 w 85"/>
                  <a:gd name="T33" fmla="*/ 84 h 84"/>
                  <a:gd name="T34" fmla="*/ 50 w 85"/>
                  <a:gd name="T35" fmla="*/ 84 h 84"/>
                  <a:gd name="T36" fmla="*/ 59 w 85"/>
                  <a:gd name="T37" fmla="*/ 82 h 84"/>
                  <a:gd name="T38" fmla="*/ 65 w 85"/>
                  <a:gd name="T39" fmla="*/ 77 h 84"/>
                  <a:gd name="T40" fmla="*/ 72 w 85"/>
                  <a:gd name="T41" fmla="*/ 71 h 84"/>
                  <a:gd name="T42" fmla="*/ 76 w 85"/>
                  <a:gd name="T43" fmla="*/ 64 h 84"/>
                  <a:gd name="T44" fmla="*/ 80 w 85"/>
                  <a:gd name="T45" fmla="*/ 58 h 84"/>
                  <a:gd name="T46" fmla="*/ 83 w 85"/>
                  <a:gd name="T47" fmla="*/ 49 h 84"/>
                  <a:gd name="T48" fmla="*/ 85 w 85"/>
                  <a:gd name="T49" fmla="*/ 41 h 84"/>
                  <a:gd name="T50" fmla="*/ 83 w 85"/>
                  <a:gd name="T51" fmla="*/ 32 h 84"/>
                  <a:gd name="T52" fmla="*/ 80 w 85"/>
                  <a:gd name="T53" fmla="*/ 26 h 84"/>
                  <a:gd name="T54" fmla="*/ 76 w 85"/>
                  <a:gd name="T55" fmla="*/ 17 h 84"/>
                  <a:gd name="T56" fmla="*/ 72 w 85"/>
                  <a:gd name="T57" fmla="*/ 10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1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40" name="Shape 4453"/>
              <p:cNvSpPr>
                <a:spLocks noChangeAspect="1"/>
              </p:cNvSpPr>
              <p:nvPr/>
            </p:nvSpPr>
            <p:spPr bwMode="auto">
              <a:xfrm>
                <a:off x="1637" y="2329"/>
                <a:ext cx="85" cy="84"/>
              </a:xfrm>
              <a:custGeom>
                <a:avLst/>
                <a:gdLst>
                  <a:gd name="T0" fmla="*/ 41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20 w 85"/>
                  <a:gd name="T7" fmla="*/ 6 h 84"/>
                  <a:gd name="T8" fmla="*/ 13 w 85"/>
                  <a:gd name="T9" fmla="*/ 10 h 84"/>
                  <a:gd name="T10" fmla="*/ 7 w 85"/>
                  <a:gd name="T11" fmla="*/ 17 h 84"/>
                  <a:gd name="T12" fmla="*/ 5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5 w 85"/>
                  <a:gd name="T21" fmla="*/ 58 h 84"/>
                  <a:gd name="T22" fmla="*/ 7 w 85"/>
                  <a:gd name="T23" fmla="*/ 64 h 84"/>
                  <a:gd name="T24" fmla="*/ 13 w 85"/>
                  <a:gd name="T25" fmla="*/ 71 h 84"/>
                  <a:gd name="T26" fmla="*/ 20 w 85"/>
                  <a:gd name="T27" fmla="*/ 77 h 84"/>
                  <a:gd name="T28" fmla="*/ 26 w 85"/>
                  <a:gd name="T29" fmla="*/ 82 h 84"/>
                  <a:gd name="T30" fmla="*/ 33 w 85"/>
                  <a:gd name="T31" fmla="*/ 84 h 84"/>
                  <a:gd name="T32" fmla="*/ 41 w 85"/>
                  <a:gd name="T33" fmla="*/ 84 h 84"/>
                  <a:gd name="T34" fmla="*/ 50 w 85"/>
                  <a:gd name="T35" fmla="*/ 84 h 84"/>
                  <a:gd name="T36" fmla="*/ 59 w 85"/>
                  <a:gd name="T37" fmla="*/ 82 h 84"/>
                  <a:gd name="T38" fmla="*/ 65 w 85"/>
                  <a:gd name="T39" fmla="*/ 77 h 84"/>
                  <a:gd name="T40" fmla="*/ 72 w 85"/>
                  <a:gd name="T41" fmla="*/ 71 h 84"/>
                  <a:gd name="T42" fmla="*/ 76 w 85"/>
                  <a:gd name="T43" fmla="*/ 64 h 84"/>
                  <a:gd name="T44" fmla="*/ 80 w 85"/>
                  <a:gd name="T45" fmla="*/ 58 h 84"/>
                  <a:gd name="T46" fmla="*/ 83 w 85"/>
                  <a:gd name="T47" fmla="*/ 49 h 84"/>
                  <a:gd name="T48" fmla="*/ 85 w 85"/>
                  <a:gd name="T49" fmla="*/ 41 h 84"/>
                  <a:gd name="T50" fmla="*/ 83 w 85"/>
                  <a:gd name="T51" fmla="*/ 32 h 84"/>
                  <a:gd name="T52" fmla="*/ 80 w 85"/>
                  <a:gd name="T53" fmla="*/ 26 h 84"/>
                  <a:gd name="T54" fmla="*/ 76 w 85"/>
                  <a:gd name="T55" fmla="*/ 17 h 84"/>
                  <a:gd name="T56" fmla="*/ 72 w 85"/>
                  <a:gd name="T57" fmla="*/ 10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1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41" name="Shape 4454"/>
              <p:cNvSpPr>
                <a:spLocks noChangeAspect="1"/>
              </p:cNvSpPr>
              <p:nvPr/>
            </p:nvSpPr>
            <p:spPr bwMode="auto">
              <a:xfrm>
                <a:off x="1845" y="2329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0 h 84"/>
                  <a:gd name="T10" fmla="*/ 7 w 87"/>
                  <a:gd name="T11" fmla="*/ 17 h 84"/>
                  <a:gd name="T12" fmla="*/ 2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2 w 87"/>
                  <a:gd name="T21" fmla="*/ 58 h 84"/>
                  <a:gd name="T22" fmla="*/ 7 w 87"/>
                  <a:gd name="T23" fmla="*/ 64 h 84"/>
                  <a:gd name="T24" fmla="*/ 13 w 87"/>
                  <a:gd name="T25" fmla="*/ 71 h 84"/>
                  <a:gd name="T26" fmla="*/ 20 w 87"/>
                  <a:gd name="T27" fmla="*/ 77 h 84"/>
                  <a:gd name="T28" fmla="*/ 26 w 87"/>
                  <a:gd name="T29" fmla="*/ 82 h 84"/>
                  <a:gd name="T30" fmla="*/ 35 w 87"/>
                  <a:gd name="T31" fmla="*/ 84 h 84"/>
                  <a:gd name="T32" fmla="*/ 43 w 87"/>
                  <a:gd name="T33" fmla="*/ 84 h 84"/>
                  <a:gd name="T34" fmla="*/ 52 w 87"/>
                  <a:gd name="T35" fmla="*/ 84 h 84"/>
                  <a:gd name="T36" fmla="*/ 59 w 87"/>
                  <a:gd name="T37" fmla="*/ 82 h 84"/>
                  <a:gd name="T38" fmla="*/ 67 w 87"/>
                  <a:gd name="T39" fmla="*/ 77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5 w 87"/>
                  <a:gd name="T47" fmla="*/ 49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0 h 84"/>
                  <a:gd name="T58" fmla="*/ 67 w 87"/>
                  <a:gd name="T59" fmla="*/ 6 h 84"/>
                  <a:gd name="T60" fmla="*/ 59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9" y="82"/>
                    </a:lnTo>
                    <a:lnTo>
                      <a:pt x="67" y="77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0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42" name="Shape 4455"/>
              <p:cNvSpPr>
                <a:spLocks noChangeAspect="1"/>
              </p:cNvSpPr>
              <p:nvPr/>
            </p:nvSpPr>
            <p:spPr bwMode="auto">
              <a:xfrm>
                <a:off x="1845" y="2329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0 h 84"/>
                  <a:gd name="T10" fmla="*/ 7 w 87"/>
                  <a:gd name="T11" fmla="*/ 17 h 84"/>
                  <a:gd name="T12" fmla="*/ 2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2 w 87"/>
                  <a:gd name="T21" fmla="*/ 58 h 84"/>
                  <a:gd name="T22" fmla="*/ 7 w 87"/>
                  <a:gd name="T23" fmla="*/ 64 h 84"/>
                  <a:gd name="T24" fmla="*/ 13 w 87"/>
                  <a:gd name="T25" fmla="*/ 71 h 84"/>
                  <a:gd name="T26" fmla="*/ 20 w 87"/>
                  <a:gd name="T27" fmla="*/ 77 h 84"/>
                  <a:gd name="T28" fmla="*/ 26 w 87"/>
                  <a:gd name="T29" fmla="*/ 82 h 84"/>
                  <a:gd name="T30" fmla="*/ 35 w 87"/>
                  <a:gd name="T31" fmla="*/ 84 h 84"/>
                  <a:gd name="T32" fmla="*/ 43 w 87"/>
                  <a:gd name="T33" fmla="*/ 84 h 84"/>
                  <a:gd name="T34" fmla="*/ 52 w 87"/>
                  <a:gd name="T35" fmla="*/ 84 h 84"/>
                  <a:gd name="T36" fmla="*/ 59 w 87"/>
                  <a:gd name="T37" fmla="*/ 82 h 84"/>
                  <a:gd name="T38" fmla="*/ 67 w 87"/>
                  <a:gd name="T39" fmla="*/ 77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5 w 87"/>
                  <a:gd name="T47" fmla="*/ 49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0 h 84"/>
                  <a:gd name="T58" fmla="*/ 67 w 87"/>
                  <a:gd name="T59" fmla="*/ 6 h 84"/>
                  <a:gd name="T60" fmla="*/ 59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9" y="82"/>
                    </a:lnTo>
                    <a:lnTo>
                      <a:pt x="67" y="77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0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43" name="Shape 4456"/>
              <p:cNvSpPr>
                <a:spLocks noChangeAspect="1"/>
              </p:cNvSpPr>
              <p:nvPr/>
            </p:nvSpPr>
            <p:spPr bwMode="auto">
              <a:xfrm>
                <a:off x="2029" y="213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4 h 84"/>
                  <a:gd name="T6" fmla="*/ 20 w 87"/>
                  <a:gd name="T7" fmla="*/ 7 h 84"/>
                  <a:gd name="T8" fmla="*/ 13 w 87"/>
                  <a:gd name="T9" fmla="*/ 13 h 84"/>
                  <a:gd name="T10" fmla="*/ 9 w 87"/>
                  <a:gd name="T11" fmla="*/ 20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6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6 h 84"/>
                  <a:gd name="T40" fmla="*/ 74 w 87"/>
                  <a:gd name="T41" fmla="*/ 71 h 84"/>
                  <a:gd name="T42" fmla="*/ 80 w 87"/>
                  <a:gd name="T43" fmla="*/ 65 h 84"/>
                  <a:gd name="T44" fmla="*/ 82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80 w 87"/>
                  <a:gd name="T55" fmla="*/ 20 h 84"/>
                  <a:gd name="T56" fmla="*/ 74 w 87"/>
                  <a:gd name="T57" fmla="*/ 13 h 84"/>
                  <a:gd name="T58" fmla="*/ 67 w 87"/>
                  <a:gd name="T59" fmla="*/ 7 h 84"/>
                  <a:gd name="T60" fmla="*/ 61 w 87"/>
                  <a:gd name="T61" fmla="*/ 4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80" y="20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44" name="Shape 4457"/>
              <p:cNvSpPr>
                <a:spLocks noChangeAspect="1"/>
              </p:cNvSpPr>
              <p:nvPr/>
            </p:nvSpPr>
            <p:spPr bwMode="auto">
              <a:xfrm>
                <a:off x="2029" y="213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4 h 84"/>
                  <a:gd name="T6" fmla="*/ 20 w 87"/>
                  <a:gd name="T7" fmla="*/ 7 h 84"/>
                  <a:gd name="T8" fmla="*/ 13 w 87"/>
                  <a:gd name="T9" fmla="*/ 13 h 84"/>
                  <a:gd name="T10" fmla="*/ 9 w 87"/>
                  <a:gd name="T11" fmla="*/ 20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6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6 h 84"/>
                  <a:gd name="T40" fmla="*/ 74 w 87"/>
                  <a:gd name="T41" fmla="*/ 71 h 84"/>
                  <a:gd name="T42" fmla="*/ 80 w 87"/>
                  <a:gd name="T43" fmla="*/ 65 h 84"/>
                  <a:gd name="T44" fmla="*/ 82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80 w 87"/>
                  <a:gd name="T55" fmla="*/ 20 h 84"/>
                  <a:gd name="T56" fmla="*/ 74 w 87"/>
                  <a:gd name="T57" fmla="*/ 13 h 84"/>
                  <a:gd name="T58" fmla="*/ 67 w 87"/>
                  <a:gd name="T59" fmla="*/ 7 h 84"/>
                  <a:gd name="T60" fmla="*/ 61 w 87"/>
                  <a:gd name="T61" fmla="*/ 4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80" y="20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45" name="Shape 4458"/>
              <p:cNvSpPr>
                <a:spLocks noChangeAspect="1"/>
              </p:cNvSpPr>
              <p:nvPr/>
            </p:nvSpPr>
            <p:spPr bwMode="auto">
              <a:xfrm>
                <a:off x="2044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46" name="Shape 4459"/>
              <p:cNvSpPr>
                <a:spLocks noChangeAspect="1"/>
              </p:cNvSpPr>
              <p:nvPr/>
            </p:nvSpPr>
            <p:spPr bwMode="auto">
              <a:xfrm>
                <a:off x="2044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47" name="Shape 4460"/>
              <p:cNvSpPr>
                <a:spLocks noChangeAspect="1"/>
              </p:cNvSpPr>
              <p:nvPr/>
            </p:nvSpPr>
            <p:spPr bwMode="auto">
              <a:xfrm>
                <a:off x="1763" y="2156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5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3 h 86"/>
                  <a:gd name="T10" fmla="*/ 9 w 84"/>
                  <a:gd name="T11" fmla="*/ 19 h 86"/>
                  <a:gd name="T12" fmla="*/ 4 w 84"/>
                  <a:gd name="T13" fmla="*/ 28 h 86"/>
                  <a:gd name="T14" fmla="*/ 2 w 84"/>
                  <a:gd name="T15" fmla="*/ 34 h 86"/>
                  <a:gd name="T16" fmla="*/ 0 w 84"/>
                  <a:gd name="T17" fmla="*/ 43 h 86"/>
                  <a:gd name="T18" fmla="*/ 2 w 84"/>
                  <a:gd name="T19" fmla="*/ 52 h 86"/>
                  <a:gd name="T20" fmla="*/ 4 w 84"/>
                  <a:gd name="T21" fmla="*/ 60 h 86"/>
                  <a:gd name="T22" fmla="*/ 9 w 84"/>
                  <a:gd name="T23" fmla="*/ 67 h 86"/>
                  <a:gd name="T24" fmla="*/ 13 w 84"/>
                  <a:gd name="T25" fmla="*/ 73 h 86"/>
                  <a:gd name="T26" fmla="*/ 19 w 84"/>
                  <a:gd name="T27" fmla="*/ 80 h 86"/>
                  <a:gd name="T28" fmla="*/ 26 w 84"/>
                  <a:gd name="T29" fmla="*/ 82 h 86"/>
                  <a:gd name="T30" fmla="*/ 35 w 84"/>
                  <a:gd name="T31" fmla="*/ 86 h 86"/>
                  <a:gd name="T32" fmla="*/ 43 w 84"/>
                  <a:gd name="T33" fmla="*/ 86 h 86"/>
                  <a:gd name="T34" fmla="*/ 52 w 84"/>
                  <a:gd name="T35" fmla="*/ 86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0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0 w 84"/>
                  <a:gd name="T53" fmla="*/ 28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8 h 86"/>
                  <a:gd name="T60" fmla="*/ 58 w 84"/>
                  <a:gd name="T61" fmla="*/ 4 h 86"/>
                  <a:gd name="T62" fmla="*/ 52 w 84"/>
                  <a:gd name="T63" fmla="*/ 2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6"/>
                    </a:lnTo>
                    <a:lnTo>
                      <a:pt x="43" y="86"/>
                    </a:lnTo>
                    <a:lnTo>
                      <a:pt x="52" y="86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0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8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48" name="Shape 4461"/>
              <p:cNvSpPr>
                <a:spLocks noChangeAspect="1"/>
              </p:cNvSpPr>
              <p:nvPr/>
            </p:nvSpPr>
            <p:spPr bwMode="auto">
              <a:xfrm>
                <a:off x="1763" y="2156"/>
                <a:ext cx="84" cy="86"/>
              </a:xfrm>
              <a:custGeom>
                <a:avLst/>
                <a:gdLst>
                  <a:gd name="T0" fmla="*/ 43 w 84"/>
                  <a:gd name="T1" fmla="*/ 0 h 86"/>
                  <a:gd name="T2" fmla="*/ 35 w 84"/>
                  <a:gd name="T3" fmla="*/ 2 h 86"/>
                  <a:gd name="T4" fmla="*/ 26 w 84"/>
                  <a:gd name="T5" fmla="*/ 4 h 86"/>
                  <a:gd name="T6" fmla="*/ 19 w 84"/>
                  <a:gd name="T7" fmla="*/ 8 h 86"/>
                  <a:gd name="T8" fmla="*/ 13 w 84"/>
                  <a:gd name="T9" fmla="*/ 13 h 86"/>
                  <a:gd name="T10" fmla="*/ 9 w 84"/>
                  <a:gd name="T11" fmla="*/ 19 h 86"/>
                  <a:gd name="T12" fmla="*/ 4 w 84"/>
                  <a:gd name="T13" fmla="*/ 28 h 86"/>
                  <a:gd name="T14" fmla="*/ 2 w 84"/>
                  <a:gd name="T15" fmla="*/ 34 h 86"/>
                  <a:gd name="T16" fmla="*/ 0 w 84"/>
                  <a:gd name="T17" fmla="*/ 43 h 86"/>
                  <a:gd name="T18" fmla="*/ 2 w 84"/>
                  <a:gd name="T19" fmla="*/ 52 h 86"/>
                  <a:gd name="T20" fmla="*/ 4 w 84"/>
                  <a:gd name="T21" fmla="*/ 60 h 86"/>
                  <a:gd name="T22" fmla="*/ 9 w 84"/>
                  <a:gd name="T23" fmla="*/ 67 h 86"/>
                  <a:gd name="T24" fmla="*/ 13 w 84"/>
                  <a:gd name="T25" fmla="*/ 73 h 86"/>
                  <a:gd name="T26" fmla="*/ 19 w 84"/>
                  <a:gd name="T27" fmla="*/ 80 h 86"/>
                  <a:gd name="T28" fmla="*/ 26 w 84"/>
                  <a:gd name="T29" fmla="*/ 82 h 86"/>
                  <a:gd name="T30" fmla="*/ 35 w 84"/>
                  <a:gd name="T31" fmla="*/ 86 h 86"/>
                  <a:gd name="T32" fmla="*/ 43 w 84"/>
                  <a:gd name="T33" fmla="*/ 86 h 86"/>
                  <a:gd name="T34" fmla="*/ 52 w 84"/>
                  <a:gd name="T35" fmla="*/ 86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0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4 h 86"/>
                  <a:gd name="T52" fmla="*/ 80 w 84"/>
                  <a:gd name="T53" fmla="*/ 28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8 h 86"/>
                  <a:gd name="T60" fmla="*/ 58 w 84"/>
                  <a:gd name="T61" fmla="*/ 4 h 86"/>
                  <a:gd name="T62" fmla="*/ 52 w 84"/>
                  <a:gd name="T63" fmla="*/ 2 h 86"/>
                  <a:gd name="T64" fmla="*/ 43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8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9" y="67"/>
                    </a:lnTo>
                    <a:lnTo>
                      <a:pt x="13" y="73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6"/>
                    </a:lnTo>
                    <a:lnTo>
                      <a:pt x="43" y="86"/>
                    </a:lnTo>
                    <a:lnTo>
                      <a:pt x="52" y="86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0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8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49" name="Shape 4462"/>
              <p:cNvSpPr>
                <a:spLocks noChangeAspect="1"/>
              </p:cNvSpPr>
              <p:nvPr/>
            </p:nvSpPr>
            <p:spPr bwMode="auto">
              <a:xfrm>
                <a:off x="1640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5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5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5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5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50" name="Shape 4463"/>
              <p:cNvSpPr>
                <a:spLocks noChangeAspect="1"/>
              </p:cNvSpPr>
              <p:nvPr/>
            </p:nvSpPr>
            <p:spPr bwMode="auto">
              <a:xfrm>
                <a:off x="1640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5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5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5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5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51" name="Shape 4464"/>
              <p:cNvSpPr>
                <a:spLocks noChangeAspect="1"/>
              </p:cNvSpPr>
              <p:nvPr/>
            </p:nvSpPr>
            <p:spPr bwMode="auto">
              <a:xfrm>
                <a:off x="1763" y="2043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5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9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3 h 87"/>
                  <a:gd name="T18" fmla="*/ 2 w 84"/>
                  <a:gd name="T19" fmla="*/ 52 h 87"/>
                  <a:gd name="T20" fmla="*/ 4 w 84"/>
                  <a:gd name="T21" fmla="*/ 61 h 87"/>
                  <a:gd name="T22" fmla="*/ 9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5 w 84"/>
                  <a:gd name="T31" fmla="*/ 85 h 87"/>
                  <a:gd name="T32" fmla="*/ 43 w 84"/>
                  <a:gd name="T33" fmla="*/ 87 h 87"/>
                  <a:gd name="T34" fmla="*/ 52 w 84"/>
                  <a:gd name="T35" fmla="*/ 85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8 w 84"/>
                  <a:gd name="T43" fmla="*/ 67 h 87"/>
                  <a:gd name="T44" fmla="*/ 80 w 84"/>
                  <a:gd name="T45" fmla="*/ 61 h 87"/>
                  <a:gd name="T46" fmla="*/ 84 w 84"/>
                  <a:gd name="T47" fmla="*/ 52 h 87"/>
                  <a:gd name="T48" fmla="*/ 84 w 84"/>
                  <a:gd name="T49" fmla="*/ 43 h 87"/>
                  <a:gd name="T50" fmla="*/ 84 w 84"/>
                  <a:gd name="T51" fmla="*/ 35 h 87"/>
                  <a:gd name="T52" fmla="*/ 80 w 84"/>
                  <a:gd name="T53" fmla="*/ 26 h 87"/>
                  <a:gd name="T54" fmla="*/ 78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2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52" name="Shape 4465"/>
              <p:cNvSpPr>
                <a:spLocks noChangeAspect="1"/>
              </p:cNvSpPr>
              <p:nvPr/>
            </p:nvSpPr>
            <p:spPr bwMode="auto">
              <a:xfrm>
                <a:off x="1763" y="2043"/>
                <a:ext cx="84" cy="87"/>
              </a:xfrm>
              <a:custGeom>
                <a:avLst/>
                <a:gdLst>
                  <a:gd name="T0" fmla="*/ 43 w 84"/>
                  <a:gd name="T1" fmla="*/ 0 h 87"/>
                  <a:gd name="T2" fmla="*/ 35 w 84"/>
                  <a:gd name="T3" fmla="*/ 2 h 87"/>
                  <a:gd name="T4" fmla="*/ 26 w 84"/>
                  <a:gd name="T5" fmla="*/ 5 h 87"/>
                  <a:gd name="T6" fmla="*/ 19 w 84"/>
                  <a:gd name="T7" fmla="*/ 9 h 87"/>
                  <a:gd name="T8" fmla="*/ 13 w 84"/>
                  <a:gd name="T9" fmla="*/ 13 h 87"/>
                  <a:gd name="T10" fmla="*/ 9 w 84"/>
                  <a:gd name="T11" fmla="*/ 20 h 87"/>
                  <a:gd name="T12" fmla="*/ 4 w 84"/>
                  <a:gd name="T13" fmla="*/ 26 h 87"/>
                  <a:gd name="T14" fmla="*/ 2 w 84"/>
                  <a:gd name="T15" fmla="*/ 35 h 87"/>
                  <a:gd name="T16" fmla="*/ 0 w 84"/>
                  <a:gd name="T17" fmla="*/ 43 h 87"/>
                  <a:gd name="T18" fmla="*/ 2 w 84"/>
                  <a:gd name="T19" fmla="*/ 52 h 87"/>
                  <a:gd name="T20" fmla="*/ 4 w 84"/>
                  <a:gd name="T21" fmla="*/ 61 h 87"/>
                  <a:gd name="T22" fmla="*/ 9 w 84"/>
                  <a:gd name="T23" fmla="*/ 67 h 87"/>
                  <a:gd name="T24" fmla="*/ 13 w 84"/>
                  <a:gd name="T25" fmla="*/ 74 h 87"/>
                  <a:gd name="T26" fmla="*/ 19 w 84"/>
                  <a:gd name="T27" fmla="*/ 80 h 87"/>
                  <a:gd name="T28" fmla="*/ 26 w 84"/>
                  <a:gd name="T29" fmla="*/ 82 h 87"/>
                  <a:gd name="T30" fmla="*/ 35 w 84"/>
                  <a:gd name="T31" fmla="*/ 85 h 87"/>
                  <a:gd name="T32" fmla="*/ 43 w 84"/>
                  <a:gd name="T33" fmla="*/ 87 h 87"/>
                  <a:gd name="T34" fmla="*/ 52 w 84"/>
                  <a:gd name="T35" fmla="*/ 85 h 87"/>
                  <a:gd name="T36" fmla="*/ 58 w 84"/>
                  <a:gd name="T37" fmla="*/ 82 h 87"/>
                  <a:gd name="T38" fmla="*/ 65 w 84"/>
                  <a:gd name="T39" fmla="*/ 80 h 87"/>
                  <a:gd name="T40" fmla="*/ 71 w 84"/>
                  <a:gd name="T41" fmla="*/ 74 h 87"/>
                  <a:gd name="T42" fmla="*/ 78 w 84"/>
                  <a:gd name="T43" fmla="*/ 67 h 87"/>
                  <a:gd name="T44" fmla="*/ 80 w 84"/>
                  <a:gd name="T45" fmla="*/ 61 h 87"/>
                  <a:gd name="T46" fmla="*/ 84 w 84"/>
                  <a:gd name="T47" fmla="*/ 52 h 87"/>
                  <a:gd name="T48" fmla="*/ 84 w 84"/>
                  <a:gd name="T49" fmla="*/ 43 h 87"/>
                  <a:gd name="T50" fmla="*/ 84 w 84"/>
                  <a:gd name="T51" fmla="*/ 35 h 87"/>
                  <a:gd name="T52" fmla="*/ 80 w 84"/>
                  <a:gd name="T53" fmla="*/ 26 h 87"/>
                  <a:gd name="T54" fmla="*/ 78 w 84"/>
                  <a:gd name="T55" fmla="*/ 20 h 87"/>
                  <a:gd name="T56" fmla="*/ 71 w 84"/>
                  <a:gd name="T57" fmla="*/ 13 h 87"/>
                  <a:gd name="T58" fmla="*/ 65 w 84"/>
                  <a:gd name="T59" fmla="*/ 9 h 87"/>
                  <a:gd name="T60" fmla="*/ 58 w 84"/>
                  <a:gd name="T61" fmla="*/ 5 h 87"/>
                  <a:gd name="T62" fmla="*/ 52 w 84"/>
                  <a:gd name="T63" fmla="*/ 2 h 87"/>
                  <a:gd name="T64" fmla="*/ 43 w 84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7"/>
                  <a:gd name="T101" fmla="*/ 84 w 84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7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19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7"/>
                    </a:lnTo>
                    <a:lnTo>
                      <a:pt x="52" y="85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4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53" name="Shape 4466"/>
              <p:cNvSpPr>
                <a:spLocks noChangeAspect="1"/>
              </p:cNvSpPr>
              <p:nvPr/>
            </p:nvSpPr>
            <p:spPr bwMode="auto">
              <a:xfrm>
                <a:off x="1579" y="1968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5 w 86"/>
                  <a:gd name="T3" fmla="*/ 0 h 86"/>
                  <a:gd name="T4" fmla="*/ 26 w 86"/>
                  <a:gd name="T5" fmla="*/ 2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4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1 h 86"/>
                  <a:gd name="T20" fmla="*/ 4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7 h 86"/>
                  <a:gd name="T28" fmla="*/ 26 w 86"/>
                  <a:gd name="T29" fmla="*/ 82 h 86"/>
                  <a:gd name="T30" fmla="*/ 35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7 h 86"/>
                  <a:gd name="T40" fmla="*/ 74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1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4 w 86"/>
                  <a:gd name="T57" fmla="*/ 13 h 86"/>
                  <a:gd name="T58" fmla="*/ 67 w 86"/>
                  <a:gd name="T59" fmla="*/ 6 h 86"/>
                  <a:gd name="T60" fmla="*/ 58 w 86"/>
                  <a:gd name="T61" fmla="*/ 2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4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7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1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54" name="Shape 4467"/>
              <p:cNvSpPr>
                <a:spLocks noChangeAspect="1"/>
              </p:cNvSpPr>
              <p:nvPr/>
            </p:nvSpPr>
            <p:spPr bwMode="auto">
              <a:xfrm>
                <a:off x="1579" y="1968"/>
                <a:ext cx="86" cy="86"/>
              </a:xfrm>
              <a:custGeom>
                <a:avLst/>
                <a:gdLst>
                  <a:gd name="T0" fmla="*/ 43 w 86"/>
                  <a:gd name="T1" fmla="*/ 0 h 86"/>
                  <a:gd name="T2" fmla="*/ 35 w 86"/>
                  <a:gd name="T3" fmla="*/ 0 h 86"/>
                  <a:gd name="T4" fmla="*/ 26 w 86"/>
                  <a:gd name="T5" fmla="*/ 2 h 86"/>
                  <a:gd name="T6" fmla="*/ 19 w 86"/>
                  <a:gd name="T7" fmla="*/ 6 h 86"/>
                  <a:gd name="T8" fmla="*/ 13 w 86"/>
                  <a:gd name="T9" fmla="*/ 13 h 86"/>
                  <a:gd name="T10" fmla="*/ 6 w 86"/>
                  <a:gd name="T11" fmla="*/ 19 h 86"/>
                  <a:gd name="T12" fmla="*/ 4 w 86"/>
                  <a:gd name="T13" fmla="*/ 26 h 86"/>
                  <a:gd name="T14" fmla="*/ 0 w 86"/>
                  <a:gd name="T15" fmla="*/ 34 h 86"/>
                  <a:gd name="T16" fmla="*/ 0 w 86"/>
                  <a:gd name="T17" fmla="*/ 43 h 86"/>
                  <a:gd name="T18" fmla="*/ 0 w 86"/>
                  <a:gd name="T19" fmla="*/ 51 h 86"/>
                  <a:gd name="T20" fmla="*/ 4 w 86"/>
                  <a:gd name="T21" fmla="*/ 58 h 86"/>
                  <a:gd name="T22" fmla="*/ 6 w 86"/>
                  <a:gd name="T23" fmla="*/ 67 h 86"/>
                  <a:gd name="T24" fmla="*/ 13 w 86"/>
                  <a:gd name="T25" fmla="*/ 73 h 86"/>
                  <a:gd name="T26" fmla="*/ 19 w 86"/>
                  <a:gd name="T27" fmla="*/ 77 h 86"/>
                  <a:gd name="T28" fmla="*/ 26 w 86"/>
                  <a:gd name="T29" fmla="*/ 82 h 86"/>
                  <a:gd name="T30" fmla="*/ 35 w 86"/>
                  <a:gd name="T31" fmla="*/ 84 h 86"/>
                  <a:gd name="T32" fmla="*/ 43 w 86"/>
                  <a:gd name="T33" fmla="*/ 86 h 86"/>
                  <a:gd name="T34" fmla="*/ 52 w 86"/>
                  <a:gd name="T35" fmla="*/ 84 h 86"/>
                  <a:gd name="T36" fmla="*/ 58 w 86"/>
                  <a:gd name="T37" fmla="*/ 82 h 86"/>
                  <a:gd name="T38" fmla="*/ 67 w 86"/>
                  <a:gd name="T39" fmla="*/ 77 h 86"/>
                  <a:gd name="T40" fmla="*/ 74 w 86"/>
                  <a:gd name="T41" fmla="*/ 73 h 86"/>
                  <a:gd name="T42" fmla="*/ 78 w 86"/>
                  <a:gd name="T43" fmla="*/ 67 h 86"/>
                  <a:gd name="T44" fmla="*/ 82 w 86"/>
                  <a:gd name="T45" fmla="*/ 58 h 86"/>
                  <a:gd name="T46" fmla="*/ 84 w 86"/>
                  <a:gd name="T47" fmla="*/ 51 h 86"/>
                  <a:gd name="T48" fmla="*/ 86 w 86"/>
                  <a:gd name="T49" fmla="*/ 43 h 86"/>
                  <a:gd name="T50" fmla="*/ 84 w 86"/>
                  <a:gd name="T51" fmla="*/ 34 h 86"/>
                  <a:gd name="T52" fmla="*/ 82 w 86"/>
                  <a:gd name="T53" fmla="*/ 26 h 86"/>
                  <a:gd name="T54" fmla="*/ 78 w 86"/>
                  <a:gd name="T55" fmla="*/ 19 h 86"/>
                  <a:gd name="T56" fmla="*/ 74 w 86"/>
                  <a:gd name="T57" fmla="*/ 13 h 86"/>
                  <a:gd name="T58" fmla="*/ 67 w 86"/>
                  <a:gd name="T59" fmla="*/ 6 h 86"/>
                  <a:gd name="T60" fmla="*/ 58 w 86"/>
                  <a:gd name="T61" fmla="*/ 2 h 86"/>
                  <a:gd name="T62" fmla="*/ 52 w 86"/>
                  <a:gd name="T63" fmla="*/ 0 h 86"/>
                  <a:gd name="T64" fmla="*/ 43 w 86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6"/>
                  <a:gd name="T101" fmla="*/ 86 w 86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6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9"/>
                    </a:lnTo>
                    <a:lnTo>
                      <a:pt x="4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0" y="51"/>
                    </a:lnTo>
                    <a:lnTo>
                      <a:pt x="4" y="58"/>
                    </a:lnTo>
                    <a:lnTo>
                      <a:pt x="6" y="67"/>
                    </a:lnTo>
                    <a:lnTo>
                      <a:pt x="13" y="73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6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7" y="77"/>
                    </a:lnTo>
                    <a:lnTo>
                      <a:pt x="74" y="73"/>
                    </a:lnTo>
                    <a:lnTo>
                      <a:pt x="78" y="67"/>
                    </a:lnTo>
                    <a:lnTo>
                      <a:pt x="82" y="58"/>
                    </a:lnTo>
                    <a:lnTo>
                      <a:pt x="84" y="51"/>
                    </a:lnTo>
                    <a:lnTo>
                      <a:pt x="86" y="43"/>
                    </a:lnTo>
                    <a:lnTo>
                      <a:pt x="84" y="34"/>
                    </a:lnTo>
                    <a:lnTo>
                      <a:pt x="82" y="26"/>
                    </a:lnTo>
                    <a:lnTo>
                      <a:pt x="78" y="19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55" name="Shape 4468"/>
              <p:cNvSpPr>
                <a:spLocks noChangeAspect="1"/>
              </p:cNvSpPr>
              <p:nvPr/>
            </p:nvSpPr>
            <p:spPr bwMode="auto">
              <a:xfrm>
                <a:off x="1687" y="1952"/>
                <a:ext cx="87" cy="83"/>
              </a:xfrm>
              <a:custGeom>
                <a:avLst/>
                <a:gdLst>
                  <a:gd name="T0" fmla="*/ 43 w 87"/>
                  <a:gd name="T1" fmla="*/ 0 h 83"/>
                  <a:gd name="T2" fmla="*/ 35 w 87"/>
                  <a:gd name="T3" fmla="*/ 0 h 83"/>
                  <a:gd name="T4" fmla="*/ 26 w 87"/>
                  <a:gd name="T5" fmla="*/ 3 h 83"/>
                  <a:gd name="T6" fmla="*/ 20 w 87"/>
                  <a:gd name="T7" fmla="*/ 7 h 83"/>
                  <a:gd name="T8" fmla="*/ 13 w 87"/>
                  <a:gd name="T9" fmla="*/ 11 h 83"/>
                  <a:gd name="T10" fmla="*/ 7 w 87"/>
                  <a:gd name="T11" fmla="*/ 18 h 83"/>
                  <a:gd name="T12" fmla="*/ 4 w 87"/>
                  <a:gd name="T13" fmla="*/ 24 h 83"/>
                  <a:gd name="T14" fmla="*/ 0 w 87"/>
                  <a:gd name="T15" fmla="*/ 33 h 83"/>
                  <a:gd name="T16" fmla="*/ 0 w 87"/>
                  <a:gd name="T17" fmla="*/ 42 h 83"/>
                  <a:gd name="T18" fmla="*/ 0 w 87"/>
                  <a:gd name="T19" fmla="*/ 50 h 83"/>
                  <a:gd name="T20" fmla="*/ 4 w 87"/>
                  <a:gd name="T21" fmla="*/ 57 h 83"/>
                  <a:gd name="T22" fmla="*/ 7 w 87"/>
                  <a:gd name="T23" fmla="*/ 65 h 83"/>
                  <a:gd name="T24" fmla="*/ 13 w 87"/>
                  <a:gd name="T25" fmla="*/ 72 h 83"/>
                  <a:gd name="T26" fmla="*/ 20 w 87"/>
                  <a:gd name="T27" fmla="*/ 76 h 83"/>
                  <a:gd name="T28" fmla="*/ 26 w 87"/>
                  <a:gd name="T29" fmla="*/ 80 h 83"/>
                  <a:gd name="T30" fmla="*/ 35 w 87"/>
                  <a:gd name="T31" fmla="*/ 83 h 83"/>
                  <a:gd name="T32" fmla="*/ 43 w 87"/>
                  <a:gd name="T33" fmla="*/ 83 h 83"/>
                  <a:gd name="T34" fmla="*/ 52 w 87"/>
                  <a:gd name="T35" fmla="*/ 83 h 83"/>
                  <a:gd name="T36" fmla="*/ 59 w 87"/>
                  <a:gd name="T37" fmla="*/ 80 h 83"/>
                  <a:gd name="T38" fmla="*/ 67 w 87"/>
                  <a:gd name="T39" fmla="*/ 76 h 83"/>
                  <a:gd name="T40" fmla="*/ 74 w 87"/>
                  <a:gd name="T41" fmla="*/ 72 h 83"/>
                  <a:gd name="T42" fmla="*/ 78 w 87"/>
                  <a:gd name="T43" fmla="*/ 65 h 83"/>
                  <a:gd name="T44" fmla="*/ 82 w 87"/>
                  <a:gd name="T45" fmla="*/ 57 h 83"/>
                  <a:gd name="T46" fmla="*/ 85 w 87"/>
                  <a:gd name="T47" fmla="*/ 50 h 83"/>
                  <a:gd name="T48" fmla="*/ 87 w 87"/>
                  <a:gd name="T49" fmla="*/ 42 h 83"/>
                  <a:gd name="T50" fmla="*/ 85 w 87"/>
                  <a:gd name="T51" fmla="*/ 33 h 83"/>
                  <a:gd name="T52" fmla="*/ 82 w 87"/>
                  <a:gd name="T53" fmla="*/ 24 h 83"/>
                  <a:gd name="T54" fmla="*/ 78 w 87"/>
                  <a:gd name="T55" fmla="*/ 18 h 83"/>
                  <a:gd name="T56" fmla="*/ 74 w 87"/>
                  <a:gd name="T57" fmla="*/ 11 h 83"/>
                  <a:gd name="T58" fmla="*/ 67 w 87"/>
                  <a:gd name="T59" fmla="*/ 7 h 83"/>
                  <a:gd name="T60" fmla="*/ 59 w 87"/>
                  <a:gd name="T61" fmla="*/ 3 h 83"/>
                  <a:gd name="T62" fmla="*/ 52 w 87"/>
                  <a:gd name="T63" fmla="*/ 0 h 83"/>
                  <a:gd name="T64" fmla="*/ 43 w 87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3"/>
                  <a:gd name="T101" fmla="*/ 87 w 87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3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4" y="57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3"/>
                    </a:lnTo>
                    <a:lnTo>
                      <a:pt x="43" y="83"/>
                    </a:lnTo>
                    <a:lnTo>
                      <a:pt x="52" y="83"/>
                    </a:lnTo>
                    <a:lnTo>
                      <a:pt x="59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7"/>
                    </a:lnTo>
                    <a:lnTo>
                      <a:pt x="85" y="50"/>
                    </a:lnTo>
                    <a:lnTo>
                      <a:pt x="87" y="42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3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56" name="Shape 4469"/>
              <p:cNvSpPr>
                <a:spLocks noChangeAspect="1"/>
              </p:cNvSpPr>
              <p:nvPr/>
            </p:nvSpPr>
            <p:spPr bwMode="auto">
              <a:xfrm>
                <a:off x="1687" y="1952"/>
                <a:ext cx="87" cy="83"/>
              </a:xfrm>
              <a:custGeom>
                <a:avLst/>
                <a:gdLst>
                  <a:gd name="T0" fmla="*/ 43 w 87"/>
                  <a:gd name="T1" fmla="*/ 0 h 83"/>
                  <a:gd name="T2" fmla="*/ 35 w 87"/>
                  <a:gd name="T3" fmla="*/ 0 h 83"/>
                  <a:gd name="T4" fmla="*/ 26 w 87"/>
                  <a:gd name="T5" fmla="*/ 3 h 83"/>
                  <a:gd name="T6" fmla="*/ 20 w 87"/>
                  <a:gd name="T7" fmla="*/ 7 h 83"/>
                  <a:gd name="T8" fmla="*/ 13 w 87"/>
                  <a:gd name="T9" fmla="*/ 11 h 83"/>
                  <a:gd name="T10" fmla="*/ 7 w 87"/>
                  <a:gd name="T11" fmla="*/ 18 h 83"/>
                  <a:gd name="T12" fmla="*/ 4 w 87"/>
                  <a:gd name="T13" fmla="*/ 24 h 83"/>
                  <a:gd name="T14" fmla="*/ 0 w 87"/>
                  <a:gd name="T15" fmla="*/ 33 h 83"/>
                  <a:gd name="T16" fmla="*/ 0 w 87"/>
                  <a:gd name="T17" fmla="*/ 42 h 83"/>
                  <a:gd name="T18" fmla="*/ 0 w 87"/>
                  <a:gd name="T19" fmla="*/ 50 h 83"/>
                  <a:gd name="T20" fmla="*/ 4 w 87"/>
                  <a:gd name="T21" fmla="*/ 57 h 83"/>
                  <a:gd name="T22" fmla="*/ 7 w 87"/>
                  <a:gd name="T23" fmla="*/ 65 h 83"/>
                  <a:gd name="T24" fmla="*/ 13 w 87"/>
                  <a:gd name="T25" fmla="*/ 72 h 83"/>
                  <a:gd name="T26" fmla="*/ 20 w 87"/>
                  <a:gd name="T27" fmla="*/ 76 h 83"/>
                  <a:gd name="T28" fmla="*/ 26 w 87"/>
                  <a:gd name="T29" fmla="*/ 80 h 83"/>
                  <a:gd name="T30" fmla="*/ 35 w 87"/>
                  <a:gd name="T31" fmla="*/ 83 h 83"/>
                  <a:gd name="T32" fmla="*/ 43 w 87"/>
                  <a:gd name="T33" fmla="*/ 83 h 83"/>
                  <a:gd name="T34" fmla="*/ 52 w 87"/>
                  <a:gd name="T35" fmla="*/ 83 h 83"/>
                  <a:gd name="T36" fmla="*/ 59 w 87"/>
                  <a:gd name="T37" fmla="*/ 80 h 83"/>
                  <a:gd name="T38" fmla="*/ 67 w 87"/>
                  <a:gd name="T39" fmla="*/ 76 h 83"/>
                  <a:gd name="T40" fmla="*/ 74 w 87"/>
                  <a:gd name="T41" fmla="*/ 72 h 83"/>
                  <a:gd name="T42" fmla="*/ 78 w 87"/>
                  <a:gd name="T43" fmla="*/ 65 h 83"/>
                  <a:gd name="T44" fmla="*/ 82 w 87"/>
                  <a:gd name="T45" fmla="*/ 57 h 83"/>
                  <a:gd name="T46" fmla="*/ 85 w 87"/>
                  <a:gd name="T47" fmla="*/ 50 h 83"/>
                  <a:gd name="T48" fmla="*/ 87 w 87"/>
                  <a:gd name="T49" fmla="*/ 42 h 83"/>
                  <a:gd name="T50" fmla="*/ 85 w 87"/>
                  <a:gd name="T51" fmla="*/ 33 h 83"/>
                  <a:gd name="T52" fmla="*/ 82 w 87"/>
                  <a:gd name="T53" fmla="*/ 24 h 83"/>
                  <a:gd name="T54" fmla="*/ 78 w 87"/>
                  <a:gd name="T55" fmla="*/ 18 h 83"/>
                  <a:gd name="T56" fmla="*/ 74 w 87"/>
                  <a:gd name="T57" fmla="*/ 11 h 83"/>
                  <a:gd name="T58" fmla="*/ 67 w 87"/>
                  <a:gd name="T59" fmla="*/ 7 h 83"/>
                  <a:gd name="T60" fmla="*/ 59 w 87"/>
                  <a:gd name="T61" fmla="*/ 3 h 83"/>
                  <a:gd name="T62" fmla="*/ 52 w 87"/>
                  <a:gd name="T63" fmla="*/ 0 h 83"/>
                  <a:gd name="T64" fmla="*/ 43 w 87"/>
                  <a:gd name="T65" fmla="*/ 0 h 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3"/>
                  <a:gd name="T101" fmla="*/ 87 w 87"/>
                  <a:gd name="T102" fmla="*/ 83 h 8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3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4"/>
                    </a:lnTo>
                    <a:lnTo>
                      <a:pt x="0" y="33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4" y="57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3"/>
                    </a:lnTo>
                    <a:lnTo>
                      <a:pt x="43" y="83"/>
                    </a:lnTo>
                    <a:lnTo>
                      <a:pt x="52" y="83"/>
                    </a:lnTo>
                    <a:lnTo>
                      <a:pt x="59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7"/>
                    </a:lnTo>
                    <a:lnTo>
                      <a:pt x="85" y="50"/>
                    </a:lnTo>
                    <a:lnTo>
                      <a:pt x="87" y="42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3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57" name="Shape 4470"/>
              <p:cNvSpPr>
                <a:spLocks noChangeAspect="1"/>
              </p:cNvSpPr>
              <p:nvPr/>
            </p:nvSpPr>
            <p:spPr bwMode="auto">
              <a:xfrm>
                <a:off x="1761" y="2292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4 w 84"/>
                  <a:gd name="T3" fmla="*/ 0 h 84"/>
                  <a:gd name="T4" fmla="*/ 26 w 84"/>
                  <a:gd name="T5" fmla="*/ 2 h 84"/>
                  <a:gd name="T6" fmla="*/ 19 w 84"/>
                  <a:gd name="T7" fmla="*/ 6 h 84"/>
                  <a:gd name="T8" fmla="*/ 13 w 84"/>
                  <a:gd name="T9" fmla="*/ 13 h 84"/>
                  <a:gd name="T10" fmla="*/ 8 w 84"/>
                  <a:gd name="T11" fmla="*/ 17 h 84"/>
                  <a:gd name="T12" fmla="*/ 4 w 84"/>
                  <a:gd name="T13" fmla="*/ 26 h 84"/>
                  <a:gd name="T14" fmla="*/ 2 w 84"/>
                  <a:gd name="T15" fmla="*/ 32 h 84"/>
                  <a:gd name="T16" fmla="*/ 0 w 84"/>
                  <a:gd name="T17" fmla="*/ 41 h 84"/>
                  <a:gd name="T18" fmla="*/ 2 w 84"/>
                  <a:gd name="T19" fmla="*/ 50 h 84"/>
                  <a:gd name="T20" fmla="*/ 4 w 84"/>
                  <a:gd name="T21" fmla="*/ 58 h 84"/>
                  <a:gd name="T22" fmla="*/ 8 w 84"/>
                  <a:gd name="T23" fmla="*/ 65 h 84"/>
                  <a:gd name="T24" fmla="*/ 13 w 84"/>
                  <a:gd name="T25" fmla="*/ 71 h 84"/>
                  <a:gd name="T26" fmla="*/ 19 w 84"/>
                  <a:gd name="T27" fmla="*/ 76 h 84"/>
                  <a:gd name="T28" fmla="*/ 26 w 84"/>
                  <a:gd name="T29" fmla="*/ 80 h 84"/>
                  <a:gd name="T30" fmla="*/ 34 w 84"/>
                  <a:gd name="T31" fmla="*/ 82 h 84"/>
                  <a:gd name="T32" fmla="*/ 43 w 84"/>
                  <a:gd name="T33" fmla="*/ 84 h 84"/>
                  <a:gd name="T34" fmla="*/ 52 w 84"/>
                  <a:gd name="T35" fmla="*/ 82 h 84"/>
                  <a:gd name="T36" fmla="*/ 58 w 84"/>
                  <a:gd name="T37" fmla="*/ 80 h 84"/>
                  <a:gd name="T38" fmla="*/ 65 w 84"/>
                  <a:gd name="T39" fmla="*/ 76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0 w 84"/>
                  <a:gd name="T53" fmla="*/ 26 h 84"/>
                  <a:gd name="T54" fmla="*/ 78 w 84"/>
                  <a:gd name="T55" fmla="*/ 17 h 84"/>
                  <a:gd name="T56" fmla="*/ 71 w 84"/>
                  <a:gd name="T57" fmla="*/ 13 h 84"/>
                  <a:gd name="T58" fmla="*/ 65 w 84"/>
                  <a:gd name="T59" fmla="*/ 6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5" y="76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0" y="26"/>
                    </a:lnTo>
                    <a:lnTo>
                      <a:pt x="78" y="17"/>
                    </a:lnTo>
                    <a:lnTo>
                      <a:pt x="71" y="13"/>
                    </a:lnTo>
                    <a:lnTo>
                      <a:pt x="65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58" name="Shape 4471"/>
              <p:cNvSpPr>
                <a:spLocks noChangeAspect="1"/>
              </p:cNvSpPr>
              <p:nvPr/>
            </p:nvSpPr>
            <p:spPr bwMode="auto">
              <a:xfrm>
                <a:off x="1761" y="2292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4 w 84"/>
                  <a:gd name="T3" fmla="*/ 0 h 84"/>
                  <a:gd name="T4" fmla="*/ 26 w 84"/>
                  <a:gd name="T5" fmla="*/ 2 h 84"/>
                  <a:gd name="T6" fmla="*/ 19 w 84"/>
                  <a:gd name="T7" fmla="*/ 6 h 84"/>
                  <a:gd name="T8" fmla="*/ 13 w 84"/>
                  <a:gd name="T9" fmla="*/ 13 h 84"/>
                  <a:gd name="T10" fmla="*/ 8 w 84"/>
                  <a:gd name="T11" fmla="*/ 17 h 84"/>
                  <a:gd name="T12" fmla="*/ 4 w 84"/>
                  <a:gd name="T13" fmla="*/ 26 h 84"/>
                  <a:gd name="T14" fmla="*/ 2 w 84"/>
                  <a:gd name="T15" fmla="*/ 32 h 84"/>
                  <a:gd name="T16" fmla="*/ 0 w 84"/>
                  <a:gd name="T17" fmla="*/ 41 h 84"/>
                  <a:gd name="T18" fmla="*/ 2 w 84"/>
                  <a:gd name="T19" fmla="*/ 50 h 84"/>
                  <a:gd name="T20" fmla="*/ 4 w 84"/>
                  <a:gd name="T21" fmla="*/ 58 h 84"/>
                  <a:gd name="T22" fmla="*/ 8 w 84"/>
                  <a:gd name="T23" fmla="*/ 65 h 84"/>
                  <a:gd name="T24" fmla="*/ 13 w 84"/>
                  <a:gd name="T25" fmla="*/ 71 h 84"/>
                  <a:gd name="T26" fmla="*/ 19 w 84"/>
                  <a:gd name="T27" fmla="*/ 76 h 84"/>
                  <a:gd name="T28" fmla="*/ 26 w 84"/>
                  <a:gd name="T29" fmla="*/ 80 h 84"/>
                  <a:gd name="T30" fmla="*/ 34 w 84"/>
                  <a:gd name="T31" fmla="*/ 82 h 84"/>
                  <a:gd name="T32" fmla="*/ 43 w 84"/>
                  <a:gd name="T33" fmla="*/ 84 h 84"/>
                  <a:gd name="T34" fmla="*/ 52 w 84"/>
                  <a:gd name="T35" fmla="*/ 82 h 84"/>
                  <a:gd name="T36" fmla="*/ 58 w 84"/>
                  <a:gd name="T37" fmla="*/ 80 h 84"/>
                  <a:gd name="T38" fmla="*/ 65 w 84"/>
                  <a:gd name="T39" fmla="*/ 76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8 h 84"/>
                  <a:gd name="T46" fmla="*/ 84 w 84"/>
                  <a:gd name="T47" fmla="*/ 50 h 84"/>
                  <a:gd name="T48" fmla="*/ 84 w 84"/>
                  <a:gd name="T49" fmla="*/ 41 h 84"/>
                  <a:gd name="T50" fmla="*/ 84 w 84"/>
                  <a:gd name="T51" fmla="*/ 32 h 84"/>
                  <a:gd name="T52" fmla="*/ 80 w 84"/>
                  <a:gd name="T53" fmla="*/ 26 h 84"/>
                  <a:gd name="T54" fmla="*/ 78 w 84"/>
                  <a:gd name="T55" fmla="*/ 17 h 84"/>
                  <a:gd name="T56" fmla="*/ 71 w 84"/>
                  <a:gd name="T57" fmla="*/ 13 h 84"/>
                  <a:gd name="T58" fmla="*/ 65 w 84"/>
                  <a:gd name="T59" fmla="*/ 6 h 84"/>
                  <a:gd name="T60" fmla="*/ 58 w 84"/>
                  <a:gd name="T61" fmla="*/ 2 h 84"/>
                  <a:gd name="T62" fmla="*/ 52 w 84"/>
                  <a:gd name="T63" fmla="*/ 0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5" y="76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8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2"/>
                    </a:lnTo>
                    <a:lnTo>
                      <a:pt x="80" y="26"/>
                    </a:lnTo>
                    <a:lnTo>
                      <a:pt x="78" y="17"/>
                    </a:lnTo>
                    <a:lnTo>
                      <a:pt x="71" y="13"/>
                    </a:lnTo>
                    <a:lnTo>
                      <a:pt x="65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59" name="Shape 4472"/>
              <p:cNvSpPr>
                <a:spLocks noChangeAspect="1"/>
              </p:cNvSpPr>
              <p:nvPr/>
            </p:nvSpPr>
            <p:spPr bwMode="auto">
              <a:xfrm>
                <a:off x="1878" y="2095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2 h 84"/>
                  <a:gd name="T4" fmla="*/ 26 w 84"/>
                  <a:gd name="T5" fmla="*/ 4 h 84"/>
                  <a:gd name="T6" fmla="*/ 17 w 84"/>
                  <a:gd name="T7" fmla="*/ 9 h 84"/>
                  <a:gd name="T8" fmla="*/ 10 w 84"/>
                  <a:gd name="T9" fmla="*/ 13 h 84"/>
                  <a:gd name="T10" fmla="*/ 6 w 84"/>
                  <a:gd name="T11" fmla="*/ 20 h 84"/>
                  <a:gd name="T12" fmla="*/ 2 w 84"/>
                  <a:gd name="T13" fmla="*/ 26 h 84"/>
                  <a:gd name="T14" fmla="*/ 0 w 84"/>
                  <a:gd name="T15" fmla="*/ 35 h 84"/>
                  <a:gd name="T16" fmla="*/ 0 w 84"/>
                  <a:gd name="T17" fmla="*/ 43 h 84"/>
                  <a:gd name="T18" fmla="*/ 0 w 84"/>
                  <a:gd name="T19" fmla="*/ 52 h 84"/>
                  <a:gd name="T20" fmla="*/ 2 w 84"/>
                  <a:gd name="T21" fmla="*/ 59 h 84"/>
                  <a:gd name="T22" fmla="*/ 6 w 84"/>
                  <a:gd name="T23" fmla="*/ 65 h 84"/>
                  <a:gd name="T24" fmla="*/ 10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49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9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5 h 84"/>
                  <a:gd name="T52" fmla="*/ 80 w 84"/>
                  <a:gd name="T53" fmla="*/ 26 h 84"/>
                  <a:gd name="T54" fmla="*/ 78 w 84"/>
                  <a:gd name="T55" fmla="*/ 20 h 84"/>
                  <a:gd name="T56" fmla="*/ 71 w 84"/>
                  <a:gd name="T57" fmla="*/ 13 h 84"/>
                  <a:gd name="T58" fmla="*/ 65 w 84"/>
                  <a:gd name="T59" fmla="*/ 9 h 84"/>
                  <a:gd name="T60" fmla="*/ 58 w 84"/>
                  <a:gd name="T61" fmla="*/ 4 h 84"/>
                  <a:gd name="T62" fmla="*/ 49 w 84"/>
                  <a:gd name="T63" fmla="*/ 2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0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49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60" name="Shape 4473"/>
              <p:cNvSpPr>
                <a:spLocks noChangeAspect="1"/>
              </p:cNvSpPr>
              <p:nvPr/>
            </p:nvSpPr>
            <p:spPr bwMode="auto">
              <a:xfrm>
                <a:off x="1878" y="2095"/>
                <a:ext cx="84" cy="84"/>
              </a:xfrm>
              <a:custGeom>
                <a:avLst/>
                <a:gdLst>
                  <a:gd name="T0" fmla="*/ 41 w 84"/>
                  <a:gd name="T1" fmla="*/ 0 h 84"/>
                  <a:gd name="T2" fmla="*/ 32 w 84"/>
                  <a:gd name="T3" fmla="*/ 2 h 84"/>
                  <a:gd name="T4" fmla="*/ 26 w 84"/>
                  <a:gd name="T5" fmla="*/ 4 h 84"/>
                  <a:gd name="T6" fmla="*/ 17 w 84"/>
                  <a:gd name="T7" fmla="*/ 9 h 84"/>
                  <a:gd name="T8" fmla="*/ 10 w 84"/>
                  <a:gd name="T9" fmla="*/ 13 h 84"/>
                  <a:gd name="T10" fmla="*/ 6 w 84"/>
                  <a:gd name="T11" fmla="*/ 20 h 84"/>
                  <a:gd name="T12" fmla="*/ 2 w 84"/>
                  <a:gd name="T13" fmla="*/ 26 h 84"/>
                  <a:gd name="T14" fmla="*/ 0 w 84"/>
                  <a:gd name="T15" fmla="*/ 35 h 84"/>
                  <a:gd name="T16" fmla="*/ 0 w 84"/>
                  <a:gd name="T17" fmla="*/ 43 h 84"/>
                  <a:gd name="T18" fmla="*/ 0 w 84"/>
                  <a:gd name="T19" fmla="*/ 52 h 84"/>
                  <a:gd name="T20" fmla="*/ 2 w 84"/>
                  <a:gd name="T21" fmla="*/ 59 h 84"/>
                  <a:gd name="T22" fmla="*/ 6 w 84"/>
                  <a:gd name="T23" fmla="*/ 65 h 84"/>
                  <a:gd name="T24" fmla="*/ 10 w 84"/>
                  <a:gd name="T25" fmla="*/ 71 h 84"/>
                  <a:gd name="T26" fmla="*/ 17 w 84"/>
                  <a:gd name="T27" fmla="*/ 78 h 84"/>
                  <a:gd name="T28" fmla="*/ 26 w 84"/>
                  <a:gd name="T29" fmla="*/ 80 h 84"/>
                  <a:gd name="T30" fmla="*/ 32 w 84"/>
                  <a:gd name="T31" fmla="*/ 84 h 84"/>
                  <a:gd name="T32" fmla="*/ 41 w 84"/>
                  <a:gd name="T33" fmla="*/ 84 h 84"/>
                  <a:gd name="T34" fmla="*/ 49 w 84"/>
                  <a:gd name="T35" fmla="*/ 84 h 84"/>
                  <a:gd name="T36" fmla="*/ 58 w 84"/>
                  <a:gd name="T37" fmla="*/ 80 h 84"/>
                  <a:gd name="T38" fmla="*/ 65 w 84"/>
                  <a:gd name="T39" fmla="*/ 78 h 84"/>
                  <a:gd name="T40" fmla="*/ 71 w 84"/>
                  <a:gd name="T41" fmla="*/ 71 h 84"/>
                  <a:gd name="T42" fmla="*/ 78 w 84"/>
                  <a:gd name="T43" fmla="*/ 65 h 84"/>
                  <a:gd name="T44" fmla="*/ 80 w 84"/>
                  <a:gd name="T45" fmla="*/ 59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5 h 84"/>
                  <a:gd name="T52" fmla="*/ 80 w 84"/>
                  <a:gd name="T53" fmla="*/ 26 h 84"/>
                  <a:gd name="T54" fmla="*/ 78 w 84"/>
                  <a:gd name="T55" fmla="*/ 20 h 84"/>
                  <a:gd name="T56" fmla="*/ 71 w 84"/>
                  <a:gd name="T57" fmla="*/ 13 h 84"/>
                  <a:gd name="T58" fmla="*/ 65 w 84"/>
                  <a:gd name="T59" fmla="*/ 9 h 84"/>
                  <a:gd name="T60" fmla="*/ 58 w 84"/>
                  <a:gd name="T61" fmla="*/ 4 h 84"/>
                  <a:gd name="T62" fmla="*/ 49 w 84"/>
                  <a:gd name="T63" fmla="*/ 2 h 84"/>
                  <a:gd name="T64" fmla="*/ 41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20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0" y="71"/>
                    </a:lnTo>
                    <a:lnTo>
                      <a:pt x="17" y="78"/>
                    </a:lnTo>
                    <a:lnTo>
                      <a:pt x="26" y="80"/>
                    </a:lnTo>
                    <a:lnTo>
                      <a:pt x="32" y="84"/>
                    </a:lnTo>
                    <a:lnTo>
                      <a:pt x="41" y="84"/>
                    </a:lnTo>
                    <a:lnTo>
                      <a:pt x="49" y="84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1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61" name="Shape 4474"/>
              <p:cNvSpPr>
                <a:spLocks noChangeAspect="1"/>
              </p:cNvSpPr>
              <p:nvPr/>
            </p:nvSpPr>
            <p:spPr bwMode="auto">
              <a:xfrm>
                <a:off x="1648" y="2071"/>
                <a:ext cx="87" cy="80"/>
              </a:xfrm>
              <a:custGeom>
                <a:avLst/>
                <a:gdLst>
                  <a:gd name="T0" fmla="*/ 43 w 87"/>
                  <a:gd name="T1" fmla="*/ 0 h 80"/>
                  <a:gd name="T2" fmla="*/ 35 w 87"/>
                  <a:gd name="T3" fmla="*/ 0 h 80"/>
                  <a:gd name="T4" fmla="*/ 26 w 87"/>
                  <a:gd name="T5" fmla="*/ 3 h 80"/>
                  <a:gd name="T6" fmla="*/ 20 w 87"/>
                  <a:gd name="T7" fmla="*/ 7 h 80"/>
                  <a:gd name="T8" fmla="*/ 13 w 87"/>
                  <a:gd name="T9" fmla="*/ 11 h 80"/>
                  <a:gd name="T10" fmla="*/ 9 w 87"/>
                  <a:gd name="T11" fmla="*/ 18 h 80"/>
                  <a:gd name="T12" fmla="*/ 5 w 87"/>
                  <a:gd name="T13" fmla="*/ 24 h 80"/>
                  <a:gd name="T14" fmla="*/ 2 w 87"/>
                  <a:gd name="T15" fmla="*/ 33 h 80"/>
                  <a:gd name="T16" fmla="*/ 0 w 87"/>
                  <a:gd name="T17" fmla="*/ 41 h 80"/>
                  <a:gd name="T18" fmla="*/ 2 w 87"/>
                  <a:gd name="T19" fmla="*/ 48 h 80"/>
                  <a:gd name="T20" fmla="*/ 5 w 87"/>
                  <a:gd name="T21" fmla="*/ 57 h 80"/>
                  <a:gd name="T22" fmla="*/ 9 w 87"/>
                  <a:gd name="T23" fmla="*/ 63 h 80"/>
                  <a:gd name="T24" fmla="*/ 13 w 87"/>
                  <a:gd name="T25" fmla="*/ 70 h 80"/>
                  <a:gd name="T26" fmla="*/ 20 w 87"/>
                  <a:gd name="T27" fmla="*/ 74 h 80"/>
                  <a:gd name="T28" fmla="*/ 26 w 87"/>
                  <a:gd name="T29" fmla="*/ 78 h 80"/>
                  <a:gd name="T30" fmla="*/ 35 w 87"/>
                  <a:gd name="T31" fmla="*/ 80 h 80"/>
                  <a:gd name="T32" fmla="*/ 43 w 87"/>
                  <a:gd name="T33" fmla="*/ 80 h 80"/>
                  <a:gd name="T34" fmla="*/ 52 w 87"/>
                  <a:gd name="T35" fmla="*/ 80 h 80"/>
                  <a:gd name="T36" fmla="*/ 61 w 87"/>
                  <a:gd name="T37" fmla="*/ 78 h 80"/>
                  <a:gd name="T38" fmla="*/ 67 w 87"/>
                  <a:gd name="T39" fmla="*/ 74 h 80"/>
                  <a:gd name="T40" fmla="*/ 74 w 87"/>
                  <a:gd name="T41" fmla="*/ 70 h 80"/>
                  <a:gd name="T42" fmla="*/ 80 w 87"/>
                  <a:gd name="T43" fmla="*/ 63 h 80"/>
                  <a:gd name="T44" fmla="*/ 82 w 87"/>
                  <a:gd name="T45" fmla="*/ 57 h 80"/>
                  <a:gd name="T46" fmla="*/ 85 w 87"/>
                  <a:gd name="T47" fmla="*/ 48 h 80"/>
                  <a:gd name="T48" fmla="*/ 87 w 87"/>
                  <a:gd name="T49" fmla="*/ 41 h 80"/>
                  <a:gd name="T50" fmla="*/ 85 w 87"/>
                  <a:gd name="T51" fmla="*/ 33 h 80"/>
                  <a:gd name="T52" fmla="*/ 82 w 87"/>
                  <a:gd name="T53" fmla="*/ 24 h 80"/>
                  <a:gd name="T54" fmla="*/ 80 w 87"/>
                  <a:gd name="T55" fmla="*/ 18 h 80"/>
                  <a:gd name="T56" fmla="*/ 74 w 87"/>
                  <a:gd name="T57" fmla="*/ 11 h 80"/>
                  <a:gd name="T58" fmla="*/ 67 w 87"/>
                  <a:gd name="T59" fmla="*/ 7 h 80"/>
                  <a:gd name="T60" fmla="*/ 61 w 87"/>
                  <a:gd name="T61" fmla="*/ 3 h 80"/>
                  <a:gd name="T62" fmla="*/ 52 w 87"/>
                  <a:gd name="T63" fmla="*/ 0 h 80"/>
                  <a:gd name="T64" fmla="*/ 43 w 87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0"/>
                  <a:gd name="T101" fmla="*/ 87 w 87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8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48"/>
                    </a:lnTo>
                    <a:lnTo>
                      <a:pt x="5" y="57"/>
                    </a:lnTo>
                    <a:lnTo>
                      <a:pt x="9" y="63"/>
                    </a:lnTo>
                    <a:lnTo>
                      <a:pt x="13" y="70"/>
                    </a:lnTo>
                    <a:lnTo>
                      <a:pt x="20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2" y="80"/>
                    </a:lnTo>
                    <a:lnTo>
                      <a:pt x="61" y="78"/>
                    </a:lnTo>
                    <a:lnTo>
                      <a:pt x="67" y="74"/>
                    </a:lnTo>
                    <a:lnTo>
                      <a:pt x="74" y="70"/>
                    </a:lnTo>
                    <a:lnTo>
                      <a:pt x="80" y="63"/>
                    </a:lnTo>
                    <a:lnTo>
                      <a:pt x="82" y="57"/>
                    </a:lnTo>
                    <a:lnTo>
                      <a:pt x="85" y="48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80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62" name="Shape 4475"/>
              <p:cNvSpPr>
                <a:spLocks noChangeAspect="1"/>
              </p:cNvSpPr>
              <p:nvPr/>
            </p:nvSpPr>
            <p:spPr bwMode="auto">
              <a:xfrm>
                <a:off x="1648" y="2071"/>
                <a:ext cx="87" cy="80"/>
              </a:xfrm>
              <a:custGeom>
                <a:avLst/>
                <a:gdLst>
                  <a:gd name="T0" fmla="*/ 43 w 87"/>
                  <a:gd name="T1" fmla="*/ 0 h 80"/>
                  <a:gd name="T2" fmla="*/ 35 w 87"/>
                  <a:gd name="T3" fmla="*/ 0 h 80"/>
                  <a:gd name="T4" fmla="*/ 26 w 87"/>
                  <a:gd name="T5" fmla="*/ 3 h 80"/>
                  <a:gd name="T6" fmla="*/ 20 w 87"/>
                  <a:gd name="T7" fmla="*/ 7 h 80"/>
                  <a:gd name="T8" fmla="*/ 13 w 87"/>
                  <a:gd name="T9" fmla="*/ 11 h 80"/>
                  <a:gd name="T10" fmla="*/ 9 w 87"/>
                  <a:gd name="T11" fmla="*/ 18 h 80"/>
                  <a:gd name="T12" fmla="*/ 5 w 87"/>
                  <a:gd name="T13" fmla="*/ 24 h 80"/>
                  <a:gd name="T14" fmla="*/ 2 w 87"/>
                  <a:gd name="T15" fmla="*/ 33 h 80"/>
                  <a:gd name="T16" fmla="*/ 0 w 87"/>
                  <a:gd name="T17" fmla="*/ 41 h 80"/>
                  <a:gd name="T18" fmla="*/ 2 w 87"/>
                  <a:gd name="T19" fmla="*/ 48 h 80"/>
                  <a:gd name="T20" fmla="*/ 5 w 87"/>
                  <a:gd name="T21" fmla="*/ 57 h 80"/>
                  <a:gd name="T22" fmla="*/ 9 w 87"/>
                  <a:gd name="T23" fmla="*/ 63 h 80"/>
                  <a:gd name="T24" fmla="*/ 13 w 87"/>
                  <a:gd name="T25" fmla="*/ 70 h 80"/>
                  <a:gd name="T26" fmla="*/ 20 w 87"/>
                  <a:gd name="T27" fmla="*/ 74 h 80"/>
                  <a:gd name="T28" fmla="*/ 26 w 87"/>
                  <a:gd name="T29" fmla="*/ 78 h 80"/>
                  <a:gd name="T30" fmla="*/ 35 w 87"/>
                  <a:gd name="T31" fmla="*/ 80 h 80"/>
                  <a:gd name="T32" fmla="*/ 43 w 87"/>
                  <a:gd name="T33" fmla="*/ 80 h 80"/>
                  <a:gd name="T34" fmla="*/ 52 w 87"/>
                  <a:gd name="T35" fmla="*/ 80 h 80"/>
                  <a:gd name="T36" fmla="*/ 61 w 87"/>
                  <a:gd name="T37" fmla="*/ 78 h 80"/>
                  <a:gd name="T38" fmla="*/ 67 w 87"/>
                  <a:gd name="T39" fmla="*/ 74 h 80"/>
                  <a:gd name="T40" fmla="*/ 74 w 87"/>
                  <a:gd name="T41" fmla="*/ 70 h 80"/>
                  <a:gd name="T42" fmla="*/ 80 w 87"/>
                  <a:gd name="T43" fmla="*/ 63 h 80"/>
                  <a:gd name="T44" fmla="*/ 82 w 87"/>
                  <a:gd name="T45" fmla="*/ 57 h 80"/>
                  <a:gd name="T46" fmla="*/ 85 w 87"/>
                  <a:gd name="T47" fmla="*/ 48 h 80"/>
                  <a:gd name="T48" fmla="*/ 87 w 87"/>
                  <a:gd name="T49" fmla="*/ 41 h 80"/>
                  <a:gd name="T50" fmla="*/ 85 w 87"/>
                  <a:gd name="T51" fmla="*/ 33 h 80"/>
                  <a:gd name="T52" fmla="*/ 82 w 87"/>
                  <a:gd name="T53" fmla="*/ 24 h 80"/>
                  <a:gd name="T54" fmla="*/ 80 w 87"/>
                  <a:gd name="T55" fmla="*/ 18 h 80"/>
                  <a:gd name="T56" fmla="*/ 74 w 87"/>
                  <a:gd name="T57" fmla="*/ 11 h 80"/>
                  <a:gd name="T58" fmla="*/ 67 w 87"/>
                  <a:gd name="T59" fmla="*/ 7 h 80"/>
                  <a:gd name="T60" fmla="*/ 61 w 87"/>
                  <a:gd name="T61" fmla="*/ 3 h 80"/>
                  <a:gd name="T62" fmla="*/ 52 w 87"/>
                  <a:gd name="T63" fmla="*/ 0 h 80"/>
                  <a:gd name="T64" fmla="*/ 43 w 87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0"/>
                  <a:gd name="T101" fmla="*/ 87 w 87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0">
                    <a:moveTo>
                      <a:pt x="43" y="0"/>
                    </a:moveTo>
                    <a:lnTo>
                      <a:pt x="35" y="0"/>
                    </a:lnTo>
                    <a:lnTo>
                      <a:pt x="26" y="3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8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48"/>
                    </a:lnTo>
                    <a:lnTo>
                      <a:pt x="5" y="57"/>
                    </a:lnTo>
                    <a:lnTo>
                      <a:pt x="9" y="63"/>
                    </a:lnTo>
                    <a:lnTo>
                      <a:pt x="13" y="70"/>
                    </a:lnTo>
                    <a:lnTo>
                      <a:pt x="20" y="74"/>
                    </a:lnTo>
                    <a:lnTo>
                      <a:pt x="26" y="78"/>
                    </a:lnTo>
                    <a:lnTo>
                      <a:pt x="35" y="80"/>
                    </a:lnTo>
                    <a:lnTo>
                      <a:pt x="43" y="80"/>
                    </a:lnTo>
                    <a:lnTo>
                      <a:pt x="52" y="80"/>
                    </a:lnTo>
                    <a:lnTo>
                      <a:pt x="61" y="78"/>
                    </a:lnTo>
                    <a:lnTo>
                      <a:pt x="67" y="74"/>
                    </a:lnTo>
                    <a:lnTo>
                      <a:pt x="74" y="70"/>
                    </a:lnTo>
                    <a:lnTo>
                      <a:pt x="80" y="63"/>
                    </a:lnTo>
                    <a:lnTo>
                      <a:pt x="82" y="57"/>
                    </a:lnTo>
                    <a:lnTo>
                      <a:pt x="85" y="48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4"/>
                    </a:lnTo>
                    <a:lnTo>
                      <a:pt x="80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3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63" name="Shape 4476"/>
              <p:cNvSpPr>
                <a:spLocks noChangeAspect="1"/>
              </p:cNvSpPr>
              <p:nvPr/>
            </p:nvSpPr>
            <p:spPr bwMode="auto">
              <a:xfrm>
                <a:off x="1834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64" name="Shape 4477"/>
              <p:cNvSpPr>
                <a:spLocks noChangeAspect="1"/>
              </p:cNvSpPr>
              <p:nvPr/>
            </p:nvSpPr>
            <p:spPr bwMode="auto">
              <a:xfrm>
                <a:off x="1834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65" name="Shape 4478"/>
              <p:cNvSpPr>
                <a:spLocks noChangeAspect="1"/>
              </p:cNvSpPr>
              <p:nvPr/>
            </p:nvSpPr>
            <p:spPr bwMode="auto">
              <a:xfrm>
                <a:off x="1912" y="2216"/>
                <a:ext cx="87" cy="82"/>
              </a:xfrm>
              <a:custGeom>
                <a:avLst/>
                <a:gdLst>
                  <a:gd name="T0" fmla="*/ 44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4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6 h 82"/>
                  <a:gd name="T22" fmla="*/ 9 w 87"/>
                  <a:gd name="T23" fmla="*/ 65 h 82"/>
                  <a:gd name="T24" fmla="*/ 13 w 87"/>
                  <a:gd name="T25" fmla="*/ 69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4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69 h 82"/>
                  <a:gd name="T42" fmla="*/ 78 w 87"/>
                  <a:gd name="T43" fmla="*/ 65 h 82"/>
                  <a:gd name="T44" fmla="*/ 83 w 87"/>
                  <a:gd name="T45" fmla="*/ 56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3 w 87"/>
                  <a:gd name="T53" fmla="*/ 24 h 82"/>
                  <a:gd name="T54" fmla="*/ 78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4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6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69"/>
                    </a:lnTo>
                    <a:lnTo>
                      <a:pt x="78" y="65"/>
                    </a:lnTo>
                    <a:lnTo>
                      <a:pt x="83" y="56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3" y="24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66" name="Shape 4479"/>
              <p:cNvSpPr>
                <a:spLocks noChangeAspect="1"/>
              </p:cNvSpPr>
              <p:nvPr/>
            </p:nvSpPr>
            <p:spPr bwMode="auto">
              <a:xfrm>
                <a:off x="1912" y="2216"/>
                <a:ext cx="87" cy="82"/>
              </a:xfrm>
              <a:custGeom>
                <a:avLst/>
                <a:gdLst>
                  <a:gd name="T0" fmla="*/ 44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4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6 h 82"/>
                  <a:gd name="T22" fmla="*/ 9 w 87"/>
                  <a:gd name="T23" fmla="*/ 65 h 82"/>
                  <a:gd name="T24" fmla="*/ 13 w 87"/>
                  <a:gd name="T25" fmla="*/ 69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4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69 h 82"/>
                  <a:gd name="T42" fmla="*/ 78 w 87"/>
                  <a:gd name="T43" fmla="*/ 65 h 82"/>
                  <a:gd name="T44" fmla="*/ 83 w 87"/>
                  <a:gd name="T45" fmla="*/ 56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3 w 87"/>
                  <a:gd name="T53" fmla="*/ 24 h 82"/>
                  <a:gd name="T54" fmla="*/ 78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4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4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4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6"/>
                    </a:lnTo>
                    <a:lnTo>
                      <a:pt x="9" y="65"/>
                    </a:lnTo>
                    <a:lnTo>
                      <a:pt x="13" y="69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69"/>
                    </a:lnTo>
                    <a:lnTo>
                      <a:pt x="78" y="65"/>
                    </a:lnTo>
                    <a:lnTo>
                      <a:pt x="83" y="56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3" y="24"/>
                    </a:lnTo>
                    <a:lnTo>
                      <a:pt x="78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67" name="Shape 4480"/>
              <p:cNvSpPr>
                <a:spLocks noChangeAspect="1"/>
              </p:cNvSpPr>
              <p:nvPr/>
            </p:nvSpPr>
            <p:spPr bwMode="auto">
              <a:xfrm>
                <a:off x="1979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68" name="Shape 4481"/>
              <p:cNvSpPr>
                <a:spLocks noChangeAspect="1"/>
              </p:cNvSpPr>
              <p:nvPr/>
            </p:nvSpPr>
            <p:spPr bwMode="auto">
              <a:xfrm>
                <a:off x="1979" y="1989"/>
                <a:ext cx="85" cy="87"/>
              </a:xfrm>
              <a:custGeom>
                <a:avLst/>
                <a:gdLst>
                  <a:gd name="T0" fmla="*/ 44 w 85"/>
                  <a:gd name="T1" fmla="*/ 0 h 87"/>
                  <a:gd name="T2" fmla="*/ 35 w 85"/>
                  <a:gd name="T3" fmla="*/ 2 h 87"/>
                  <a:gd name="T4" fmla="*/ 26 w 85"/>
                  <a:gd name="T5" fmla="*/ 5 h 87"/>
                  <a:gd name="T6" fmla="*/ 20 w 85"/>
                  <a:gd name="T7" fmla="*/ 9 h 87"/>
                  <a:gd name="T8" fmla="*/ 13 w 85"/>
                  <a:gd name="T9" fmla="*/ 13 h 87"/>
                  <a:gd name="T10" fmla="*/ 9 w 85"/>
                  <a:gd name="T11" fmla="*/ 20 h 87"/>
                  <a:gd name="T12" fmla="*/ 5 w 85"/>
                  <a:gd name="T13" fmla="*/ 26 h 87"/>
                  <a:gd name="T14" fmla="*/ 3 w 85"/>
                  <a:gd name="T15" fmla="*/ 35 h 87"/>
                  <a:gd name="T16" fmla="*/ 0 w 85"/>
                  <a:gd name="T17" fmla="*/ 43 h 87"/>
                  <a:gd name="T18" fmla="*/ 3 w 85"/>
                  <a:gd name="T19" fmla="*/ 52 h 87"/>
                  <a:gd name="T20" fmla="*/ 5 w 85"/>
                  <a:gd name="T21" fmla="*/ 61 h 87"/>
                  <a:gd name="T22" fmla="*/ 9 w 85"/>
                  <a:gd name="T23" fmla="*/ 67 h 87"/>
                  <a:gd name="T24" fmla="*/ 13 w 85"/>
                  <a:gd name="T25" fmla="*/ 74 h 87"/>
                  <a:gd name="T26" fmla="*/ 20 w 85"/>
                  <a:gd name="T27" fmla="*/ 80 h 87"/>
                  <a:gd name="T28" fmla="*/ 26 w 85"/>
                  <a:gd name="T29" fmla="*/ 82 h 87"/>
                  <a:gd name="T30" fmla="*/ 35 w 85"/>
                  <a:gd name="T31" fmla="*/ 85 h 87"/>
                  <a:gd name="T32" fmla="*/ 44 w 85"/>
                  <a:gd name="T33" fmla="*/ 87 h 87"/>
                  <a:gd name="T34" fmla="*/ 52 w 85"/>
                  <a:gd name="T35" fmla="*/ 85 h 87"/>
                  <a:gd name="T36" fmla="*/ 59 w 85"/>
                  <a:gd name="T37" fmla="*/ 82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1 w 85"/>
                  <a:gd name="T45" fmla="*/ 61 h 87"/>
                  <a:gd name="T46" fmla="*/ 85 w 85"/>
                  <a:gd name="T47" fmla="*/ 52 h 87"/>
                  <a:gd name="T48" fmla="*/ 85 w 85"/>
                  <a:gd name="T49" fmla="*/ 43 h 87"/>
                  <a:gd name="T50" fmla="*/ 85 w 85"/>
                  <a:gd name="T51" fmla="*/ 35 h 87"/>
                  <a:gd name="T52" fmla="*/ 81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2 w 85"/>
                  <a:gd name="T63" fmla="*/ 2 h 87"/>
                  <a:gd name="T64" fmla="*/ 44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4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20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3" y="35"/>
                    </a:lnTo>
                    <a:lnTo>
                      <a:pt x="0" y="43"/>
                    </a:lnTo>
                    <a:lnTo>
                      <a:pt x="3" y="52"/>
                    </a:lnTo>
                    <a:lnTo>
                      <a:pt x="5" y="61"/>
                    </a:lnTo>
                    <a:lnTo>
                      <a:pt x="9" y="67"/>
                    </a:lnTo>
                    <a:lnTo>
                      <a:pt x="13" y="74"/>
                    </a:lnTo>
                    <a:lnTo>
                      <a:pt x="20" y="80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4" y="87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1" y="61"/>
                    </a:lnTo>
                    <a:lnTo>
                      <a:pt x="85" y="52"/>
                    </a:lnTo>
                    <a:lnTo>
                      <a:pt x="85" y="43"/>
                    </a:lnTo>
                    <a:lnTo>
                      <a:pt x="85" y="35"/>
                    </a:lnTo>
                    <a:lnTo>
                      <a:pt x="81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69" name="Shape 4482"/>
              <p:cNvSpPr>
                <a:spLocks noChangeAspect="1"/>
              </p:cNvSpPr>
              <p:nvPr/>
            </p:nvSpPr>
            <p:spPr bwMode="auto">
              <a:xfrm>
                <a:off x="1637" y="2329"/>
                <a:ext cx="85" cy="84"/>
              </a:xfrm>
              <a:custGeom>
                <a:avLst/>
                <a:gdLst>
                  <a:gd name="T0" fmla="*/ 41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20 w 85"/>
                  <a:gd name="T7" fmla="*/ 6 h 84"/>
                  <a:gd name="T8" fmla="*/ 13 w 85"/>
                  <a:gd name="T9" fmla="*/ 10 h 84"/>
                  <a:gd name="T10" fmla="*/ 7 w 85"/>
                  <a:gd name="T11" fmla="*/ 17 h 84"/>
                  <a:gd name="T12" fmla="*/ 5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5 w 85"/>
                  <a:gd name="T21" fmla="*/ 58 h 84"/>
                  <a:gd name="T22" fmla="*/ 7 w 85"/>
                  <a:gd name="T23" fmla="*/ 64 h 84"/>
                  <a:gd name="T24" fmla="*/ 13 w 85"/>
                  <a:gd name="T25" fmla="*/ 71 h 84"/>
                  <a:gd name="T26" fmla="*/ 20 w 85"/>
                  <a:gd name="T27" fmla="*/ 77 h 84"/>
                  <a:gd name="T28" fmla="*/ 26 w 85"/>
                  <a:gd name="T29" fmla="*/ 82 h 84"/>
                  <a:gd name="T30" fmla="*/ 33 w 85"/>
                  <a:gd name="T31" fmla="*/ 84 h 84"/>
                  <a:gd name="T32" fmla="*/ 41 w 85"/>
                  <a:gd name="T33" fmla="*/ 84 h 84"/>
                  <a:gd name="T34" fmla="*/ 50 w 85"/>
                  <a:gd name="T35" fmla="*/ 84 h 84"/>
                  <a:gd name="T36" fmla="*/ 59 w 85"/>
                  <a:gd name="T37" fmla="*/ 82 h 84"/>
                  <a:gd name="T38" fmla="*/ 65 w 85"/>
                  <a:gd name="T39" fmla="*/ 77 h 84"/>
                  <a:gd name="T40" fmla="*/ 72 w 85"/>
                  <a:gd name="T41" fmla="*/ 71 h 84"/>
                  <a:gd name="T42" fmla="*/ 76 w 85"/>
                  <a:gd name="T43" fmla="*/ 64 h 84"/>
                  <a:gd name="T44" fmla="*/ 80 w 85"/>
                  <a:gd name="T45" fmla="*/ 58 h 84"/>
                  <a:gd name="T46" fmla="*/ 83 w 85"/>
                  <a:gd name="T47" fmla="*/ 49 h 84"/>
                  <a:gd name="T48" fmla="*/ 85 w 85"/>
                  <a:gd name="T49" fmla="*/ 41 h 84"/>
                  <a:gd name="T50" fmla="*/ 83 w 85"/>
                  <a:gd name="T51" fmla="*/ 32 h 84"/>
                  <a:gd name="T52" fmla="*/ 80 w 85"/>
                  <a:gd name="T53" fmla="*/ 26 h 84"/>
                  <a:gd name="T54" fmla="*/ 76 w 85"/>
                  <a:gd name="T55" fmla="*/ 17 h 84"/>
                  <a:gd name="T56" fmla="*/ 72 w 85"/>
                  <a:gd name="T57" fmla="*/ 10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1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70" name="Shape 4483"/>
              <p:cNvSpPr>
                <a:spLocks noChangeAspect="1"/>
              </p:cNvSpPr>
              <p:nvPr/>
            </p:nvSpPr>
            <p:spPr bwMode="auto">
              <a:xfrm>
                <a:off x="1637" y="2329"/>
                <a:ext cx="85" cy="84"/>
              </a:xfrm>
              <a:custGeom>
                <a:avLst/>
                <a:gdLst>
                  <a:gd name="T0" fmla="*/ 41 w 85"/>
                  <a:gd name="T1" fmla="*/ 0 h 84"/>
                  <a:gd name="T2" fmla="*/ 33 w 85"/>
                  <a:gd name="T3" fmla="*/ 0 h 84"/>
                  <a:gd name="T4" fmla="*/ 26 w 85"/>
                  <a:gd name="T5" fmla="*/ 2 h 84"/>
                  <a:gd name="T6" fmla="*/ 20 w 85"/>
                  <a:gd name="T7" fmla="*/ 6 h 84"/>
                  <a:gd name="T8" fmla="*/ 13 w 85"/>
                  <a:gd name="T9" fmla="*/ 10 h 84"/>
                  <a:gd name="T10" fmla="*/ 7 w 85"/>
                  <a:gd name="T11" fmla="*/ 17 h 84"/>
                  <a:gd name="T12" fmla="*/ 5 w 85"/>
                  <a:gd name="T13" fmla="*/ 26 h 84"/>
                  <a:gd name="T14" fmla="*/ 0 w 85"/>
                  <a:gd name="T15" fmla="*/ 32 h 84"/>
                  <a:gd name="T16" fmla="*/ 0 w 85"/>
                  <a:gd name="T17" fmla="*/ 41 h 84"/>
                  <a:gd name="T18" fmla="*/ 0 w 85"/>
                  <a:gd name="T19" fmla="*/ 49 h 84"/>
                  <a:gd name="T20" fmla="*/ 5 w 85"/>
                  <a:gd name="T21" fmla="*/ 58 h 84"/>
                  <a:gd name="T22" fmla="*/ 7 w 85"/>
                  <a:gd name="T23" fmla="*/ 64 h 84"/>
                  <a:gd name="T24" fmla="*/ 13 w 85"/>
                  <a:gd name="T25" fmla="*/ 71 h 84"/>
                  <a:gd name="T26" fmla="*/ 20 w 85"/>
                  <a:gd name="T27" fmla="*/ 77 h 84"/>
                  <a:gd name="T28" fmla="*/ 26 w 85"/>
                  <a:gd name="T29" fmla="*/ 82 h 84"/>
                  <a:gd name="T30" fmla="*/ 33 w 85"/>
                  <a:gd name="T31" fmla="*/ 84 h 84"/>
                  <a:gd name="T32" fmla="*/ 41 w 85"/>
                  <a:gd name="T33" fmla="*/ 84 h 84"/>
                  <a:gd name="T34" fmla="*/ 50 w 85"/>
                  <a:gd name="T35" fmla="*/ 84 h 84"/>
                  <a:gd name="T36" fmla="*/ 59 w 85"/>
                  <a:gd name="T37" fmla="*/ 82 h 84"/>
                  <a:gd name="T38" fmla="*/ 65 w 85"/>
                  <a:gd name="T39" fmla="*/ 77 h 84"/>
                  <a:gd name="T40" fmla="*/ 72 w 85"/>
                  <a:gd name="T41" fmla="*/ 71 h 84"/>
                  <a:gd name="T42" fmla="*/ 76 w 85"/>
                  <a:gd name="T43" fmla="*/ 64 h 84"/>
                  <a:gd name="T44" fmla="*/ 80 w 85"/>
                  <a:gd name="T45" fmla="*/ 58 h 84"/>
                  <a:gd name="T46" fmla="*/ 83 w 85"/>
                  <a:gd name="T47" fmla="*/ 49 h 84"/>
                  <a:gd name="T48" fmla="*/ 85 w 85"/>
                  <a:gd name="T49" fmla="*/ 41 h 84"/>
                  <a:gd name="T50" fmla="*/ 83 w 85"/>
                  <a:gd name="T51" fmla="*/ 32 h 84"/>
                  <a:gd name="T52" fmla="*/ 80 w 85"/>
                  <a:gd name="T53" fmla="*/ 26 h 84"/>
                  <a:gd name="T54" fmla="*/ 76 w 85"/>
                  <a:gd name="T55" fmla="*/ 17 h 84"/>
                  <a:gd name="T56" fmla="*/ 72 w 85"/>
                  <a:gd name="T57" fmla="*/ 10 h 84"/>
                  <a:gd name="T58" fmla="*/ 65 w 85"/>
                  <a:gd name="T59" fmla="*/ 6 h 84"/>
                  <a:gd name="T60" fmla="*/ 59 w 85"/>
                  <a:gd name="T61" fmla="*/ 2 h 84"/>
                  <a:gd name="T62" fmla="*/ 50 w 85"/>
                  <a:gd name="T63" fmla="*/ 0 h 84"/>
                  <a:gd name="T64" fmla="*/ 41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1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5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3" y="84"/>
                    </a:lnTo>
                    <a:lnTo>
                      <a:pt x="41" y="84"/>
                    </a:lnTo>
                    <a:lnTo>
                      <a:pt x="50" y="84"/>
                    </a:lnTo>
                    <a:lnTo>
                      <a:pt x="59" y="82"/>
                    </a:lnTo>
                    <a:lnTo>
                      <a:pt x="65" y="77"/>
                    </a:lnTo>
                    <a:lnTo>
                      <a:pt x="72" y="71"/>
                    </a:lnTo>
                    <a:lnTo>
                      <a:pt x="76" y="64"/>
                    </a:lnTo>
                    <a:lnTo>
                      <a:pt x="80" y="58"/>
                    </a:lnTo>
                    <a:lnTo>
                      <a:pt x="83" y="49"/>
                    </a:lnTo>
                    <a:lnTo>
                      <a:pt x="85" y="41"/>
                    </a:lnTo>
                    <a:lnTo>
                      <a:pt x="83" y="32"/>
                    </a:lnTo>
                    <a:lnTo>
                      <a:pt x="80" y="26"/>
                    </a:lnTo>
                    <a:lnTo>
                      <a:pt x="76" y="17"/>
                    </a:lnTo>
                    <a:lnTo>
                      <a:pt x="72" y="10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71" name="Shape 4484"/>
              <p:cNvSpPr>
                <a:spLocks noChangeAspect="1"/>
              </p:cNvSpPr>
              <p:nvPr/>
            </p:nvSpPr>
            <p:spPr bwMode="auto">
              <a:xfrm>
                <a:off x="1845" y="2329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0 h 84"/>
                  <a:gd name="T10" fmla="*/ 7 w 87"/>
                  <a:gd name="T11" fmla="*/ 17 h 84"/>
                  <a:gd name="T12" fmla="*/ 2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2 w 87"/>
                  <a:gd name="T21" fmla="*/ 58 h 84"/>
                  <a:gd name="T22" fmla="*/ 7 w 87"/>
                  <a:gd name="T23" fmla="*/ 64 h 84"/>
                  <a:gd name="T24" fmla="*/ 13 w 87"/>
                  <a:gd name="T25" fmla="*/ 71 h 84"/>
                  <a:gd name="T26" fmla="*/ 20 w 87"/>
                  <a:gd name="T27" fmla="*/ 77 h 84"/>
                  <a:gd name="T28" fmla="*/ 26 w 87"/>
                  <a:gd name="T29" fmla="*/ 82 h 84"/>
                  <a:gd name="T30" fmla="*/ 35 w 87"/>
                  <a:gd name="T31" fmla="*/ 84 h 84"/>
                  <a:gd name="T32" fmla="*/ 43 w 87"/>
                  <a:gd name="T33" fmla="*/ 84 h 84"/>
                  <a:gd name="T34" fmla="*/ 52 w 87"/>
                  <a:gd name="T35" fmla="*/ 84 h 84"/>
                  <a:gd name="T36" fmla="*/ 59 w 87"/>
                  <a:gd name="T37" fmla="*/ 82 h 84"/>
                  <a:gd name="T38" fmla="*/ 67 w 87"/>
                  <a:gd name="T39" fmla="*/ 77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5 w 87"/>
                  <a:gd name="T47" fmla="*/ 49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0 h 84"/>
                  <a:gd name="T58" fmla="*/ 67 w 87"/>
                  <a:gd name="T59" fmla="*/ 6 h 84"/>
                  <a:gd name="T60" fmla="*/ 59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9" y="82"/>
                    </a:lnTo>
                    <a:lnTo>
                      <a:pt x="67" y="77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0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72" name="Shape 4485"/>
              <p:cNvSpPr>
                <a:spLocks noChangeAspect="1"/>
              </p:cNvSpPr>
              <p:nvPr/>
            </p:nvSpPr>
            <p:spPr bwMode="auto">
              <a:xfrm>
                <a:off x="1845" y="2329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20 w 87"/>
                  <a:gd name="T7" fmla="*/ 6 h 84"/>
                  <a:gd name="T8" fmla="*/ 13 w 87"/>
                  <a:gd name="T9" fmla="*/ 10 h 84"/>
                  <a:gd name="T10" fmla="*/ 7 w 87"/>
                  <a:gd name="T11" fmla="*/ 17 h 84"/>
                  <a:gd name="T12" fmla="*/ 2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2 w 87"/>
                  <a:gd name="T21" fmla="*/ 58 h 84"/>
                  <a:gd name="T22" fmla="*/ 7 w 87"/>
                  <a:gd name="T23" fmla="*/ 64 h 84"/>
                  <a:gd name="T24" fmla="*/ 13 w 87"/>
                  <a:gd name="T25" fmla="*/ 71 h 84"/>
                  <a:gd name="T26" fmla="*/ 20 w 87"/>
                  <a:gd name="T27" fmla="*/ 77 h 84"/>
                  <a:gd name="T28" fmla="*/ 26 w 87"/>
                  <a:gd name="T29" fmla="*/ 82 h 84"/>
                  <a:gd name="T30" fmla="*/ 35 w 87"/>
                  <a:gd name="T31" fmla="*/ 84 h 84"/>
                  <a:gd name="T32" fmla="*/ 43 w 87"/>
                  <a:gd name="T33" fmla="*/ 84 h 84"/>
                  <a:gd name="T34" fmla="*/ 52 w 87"/>
                  <a:gd name="T35" fmla="*/ 84 h 84"/>
                  <a:gd name="T36" fmla="*/ 59 w 87"/>
                  <a:gd name="T37" fmla="*/ 82 h 84"/>
                  <a:gd name="T38" fmla="*/ 67 w 87"/>
                  <a:gd name="T39" fmla="*/ 77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5 w 87"/>
                  <a:gd name="T47" fmla="*/ 49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0 h 84"/>
                  <a:gd name="T58" fmla="*/ 67 w 87"/>
                  <a:gd name="T59" fmla="*/ 6 h 84"/>
                  <a:gd name="T60" fmla="*/ 59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3" y="10"/>
                    </a:lnTo>
                    <a:lnTo>
                      <a:pt x="7" y="17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2" y="58"/>
                    </a:lnTo>
                    <a:lnTo>
                      <a:pt x="7" y="64"/>
                    </a:lnTo>
                    <a:lnTo>
                      <a:pt x="13" y="71"/>
                    </a:lnTo>
                    <a:lnTo>
                      <a:pt x="20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9" y="82"/>
                    </a:lnTo>
                    <a:lnTo>
                      <a:pt x="67" y="77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5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0"/>
                    </a:lnTo>
                    <a:lnTo>
                      <a:pt x="67" y="6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73" name="Shape 4486"/>
              <p:cNvSpPr>
                <a:spLocks noChangeAspect="1"/>
              </p:cNvSpPr>
              <p:nvPr/>
            </p:nvSpPr>
            <p:spPr bwMode="auto">
              <a:xfrm>
                <a:off x="2029" y="213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4 h 84"/>
                  <a:gd name="T6" fmla="*/ 20 w 87"/>
                  <a:gd name="T7" fmla="*/ 7 h 84"/>
                  <a:gd name="T8" fmla="*/ 13 w 87"/>
                  <a:gd name="T9" fmla="*/ 13 h 84"/>
                  <a:gd name="T10" fmla="*/ 9 w 87"/>
                  <a:gd name="T11" fmla="*/ 20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6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6 h 84"/>
                  <a:gd name="T40" fmla="*/ 74 w 87"/>
                  <a:gd name="T41" fmla="*/ 71 h 84"/>
                  <a:gd name="T42" fmla="*/ 80 w 87"/>
                  <a:gd name="T43" fmla="*/ 65 h 84"/>
                  <a:gd name="T44" fmla="*/ 82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80 w 87"/>
                  <a:gd name="T55" fmla="*/ 20 h 84"/>
                  <a:gd name="T56" fmla="*/ 74 w 87"/>
                  <a:gd name="T57" fmla="*/ 13 h 84"/>
                  <a:gd name="T58" fmla="*/ 67 w 87"/>
                  <a:gd name="T59" fmla="*/ 7 h 84"/>
                  <a:gd name="T60" fmla="*/ 61 w 87"/>
                  <a:gd name="T61" fmla="*/ 4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80" y="20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74" name="Shape 4487"/>
              <p:cNvSpPr>
                <a:spLocks noChangeAspect="1"/>
              </p:cNvSpPr>
              <p:nvPr/>
            </p:nvSpPr>
            <p:spPr bwMode="auto">
              <a:xfrm>
                <a:off x="2029" y="2134"/>
                <a:ext cx="87" cy="84"/>
              </a:xfrm>
              <a:custGeom>
                <a:avLst/>
                <a:gdLst>
                  <a:gd name="T0" fmla="*/ 44 w 87"/>
                  <a:gd name="T1" fmla="*/ 0 h 84"/>
                  <a:gd name="T2" fmla="*/ 35 w 87"/>
                  <a:gd name="T3" fmla="*/ 0 h 84"/>
                  <a:gd name="T4" fmla="*/ 26 w 87"/>
                  <a:gd name="T5" fmla="*/ 4 h 84"/>
                  <a:gd name="T6" fmla="*/ 20 w 87"/>
                  <a:gd name="T7" fmla="*/ 7 h 84"/>
                  <a:gd name="T8" fmla="*/ 13 w 87"/>
                  <a:gd name="T9" fmla="*/ 13 h 84"/>
                  <a:gd name="T10" fmla="*/ 9 w 87"/>
                  <a:gd name="T11" fmla="*/ 20 h 84"/>
                  <a:gd name="T12" fmla="*/ 5 w 87"/>
                  <a:gd name="T13" fmla="*/ 26 h 84"/>
                  <a:gd name="T14" fmla="*/ 2 w 87"/>
                  <a:gd name="T15" fmla="*/ 32 h 84"/>
                  <a:gd name="T16" fmla="*/ 0 w 87"/>
                  <a:gd name="T17" fmla="*/ 41 h 84"/>
                  <a:gd name="T18" fmla="*/ 2 w 87"/>
                  <a:gd name="T19" fmla="*/ 50 h 84"/>
                  <a:gd name="T20" fmla="*/ 5 w 87"/>
                  <a:gd name="T21" fmla="*/ 58 h 84"/>
                  <a:gd name="T22" fmla="*/ 9 w 87"/>
                  <a:gd name="T23" fmla="*/ 65 h 84"/>
                  <a:gd name="T24" fmla="*/ 13 w 87"/>
                  <a:gd name="T25" fmla="*/ 71 h 84"/>
                  <a:gd name="T26" fmla="*/ 20 w 87"/>
                  <a:gd name="T27" fmla="*/ 76 h 84"/>
                  <a:gd name="T28" fmla="*/ 26 w 87"/>
                  <a:gd name="T29" fmla="*/ 80 h 84"/>
                  <a:gd name="T30" fmla="*/ 35 w 87"/>
                  <a:gd name="T31" fmla="*/ 82 h 84"/>
                  <a:gd name="T32" fmla="*/ 44 w 87"/>
                  <a:gd name="T33" fmla="*/ 84 h 84"/>
                  <a:gd name="T34" fmla="*/ 52 w 87"/>
                  <a:gd name="T35" fmla="*/ 82 h 84"/>
                  <a:gd name="T36" fmla="*/ 61 w 87"/>
                  <a:gd name="T37" fmla="*/ 80 h 84"/>
                  <a:gd name="T38" fmla="*/ 67 w 87"/>
                  <a:gd name="T39" fmla="*/ 76 h 84"/>
                  <a:gd name="T40" fmla="*/ 74 w 87"/>
                  <a:gd name="T41" fmla="*/ 71 h 84"/>
                  <a:gd name="T42" fmla="*/ 80 w 87"/>
                  <a:gd name="T43" fmla="*/ 65 h 84"/>
                  <a:gd name="T44" fmla="*/ 82 w 87"/>
                  <a:gd name="T45" fmla="*/ 58 h 84"/>
                  <a:gd name="T46" fmla="*/ 85 w 87"/>
                  <a:gd name="T47" fmla="*/ 50 h 84"/>
                  <a:gd name="T48" fmla="*/ 87 w 87"/>
                  <a:gd name="T49" fmla="*/ 41 h 84"/>
                  <a:gd name="T50" fmla="*/ 85 w 87"/>
                  <a:gd name="T51" fmla="*/ 32 h 84"/>
                  <a:gd name="T52" fmla="*/ 82 w 87"/>
                  <a:gd name="T53" fmla="*/ 26 h 84"/>
                  <a:gd name="T54" fmla="*/ 80 w 87"/>
                  <a:gd name="T55" fmla="*/ 20 h 84"/>
                  <a:gd name="T56" fmla="*/ 74 w 87"/>
                  <a:gd name="T57" fmla="*/ 13 h 84"/>
                  <a:gd name="T58" fmla="*/ 67 w 87"/>
                  <a:gd name="T59" fmla="*/ 7 h 84"/>
                  <a:gd name="T60" fmla="*/ 61 w 87"/>
                  <a:gd name="T61" fmla="*/ 4 h 84"/>
                  <a:gd name="T62" fmla="*/ 52 w 87"/>
                  <a:gd name="T63" fmla="*/ 0 h 84"/>
                  <a:gd name="T64" fmla="*/ 44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4" y="0"/>
                    </a:moveTo>
                    <a:lnTo>
                      <a:pt x="35" y="0"/>
                    </a:lnTo>
                    <a:lnTo>
                      <a:pt x="26" y="4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5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8"/>
                    </a:lnTo>
                    <a:lnTo>
                      <a:pt x="9" y="65"/>
                    </a:lnTo>
                    <a:lnTo>
                      <a:pt x="13" y="71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4" y="84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2" y="26"/>
                    </a:lnTo>
                    <a:lnTo>
                      <a:pt x="80" y="20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1" y="4"/>
                    </a:lnTo>
                    <a:lnTo>
                      <a:pt x="52" y="0"/>
                    </a:lnTo>
                    <a:lnTo>
                      <a:pt x="44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75" name="Shape 4488"/>
              <p:cNvSpPr>
                <a:spLocks noChangeAspect="1"/>
              </p:cNvSpPr>
              <p:nvPr/>
            </p:nvSpPr>
            <p:spPr bwMode="auto">
              <a:xfrm>
                <a:off x="2044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76" name="Shape 4489"/>
              <p:cNvSpPr>
                <a:spLocks noChangeAspect="1"/>
              </p:cNvSpPr>
              <p:nvPr/>
            </p:nvSpPr>
            <p:spPr bwMode="auto">
              <a:xfrm>
                <a:off x="2044" y="2259"/>
                <a:ext cx="85" cy="87"/>
              </a:xfrm>
              <a:custGeom>
                <a:avLst/>
                <a:gdLst>
                  <a:gd name="T0" fmla="*/ 42 w 85"/>
                  <a:gd name="T1" fmla="*/ 0 h 87"/>
                  <a:gd name="T2" fmla="*/ 33 w 85"/>
                  <a:gd name="T3" fmla="*/ 3 h 87"/>
                  <a:gd name="T4" fmla="*/ 26 w 85"/>
                  <a:gd name="T5" fmla="*/ 5 h 87"/>
                  <a:gd name="T6" fmla="*/ 18 w 85"/>
                  <a:gd name="T7" fmla="*/ 9 h 87"/>
                  <a:gd name="T8" fmla="*/ 11 w 85"/>
                  <a:gd name="T9" fmla="*/ 13 h 87"/>
                  <a:gd name="T10" fmla="*/ 7 w 85"/>
                  <a:gd name="T11" fmla="*/ 20 h 87"/>
                  <a:gd name="T12" fmla="*/ 3 w 85"/>
                  <a:gd name="T13" fmla="*/ 26 h 87"/>
                  <a:gd name="T14" fmla="*/ 0 w 85"/>
                  <a:gd name="T15" fmla="*/ 35 h 87"/>
                  <a:gd name="T16" fmla="*/ 0 w 85"/>
                  <a:gd name="T17" fmla="*/ 44 h 87"/>
                  <a:gd name="T18" fmla="*/ 0 w 85"/>
                  <a:gd name="T19" fmla="*/ 52 h 87"/>
                  <a:gd name="T20" fmla="*/ 3 w 85"/>
                  <a:gd name="T21" fmla="*/ 61 h 87"/>
                  <a:gd name="T22" fmla="*/ 7 w 85"/>
                  <a:gd name="T23" fmla="*/ 67 h 87"/>
                  <a:gd name="T24" fmla="*/ 11 w 85"/>
                  <a:gd name="T25" fmla="*/ 74 h 87"/>
                  <a:gd name="T26" fmla="*/ 18 w 85"/>
                  <a:gd name="T27" fmla="*/ 80 h 87"/>
                  <a:gd name="T28" fmla="*/ 26 w 85"/>
                  <a:gd name="T29" fmla="*/ 83 h 87"/>
                  <a:gd name="T30" fmla="*/ 33 w 85"/>
                  <a:gd name="T31" fmla="*/ 85 h 87"/>
                  <a:gd name="T32" fmla="*/ 42 w 85"/>
                  <a:gd name="T33" fmla="*/ 87 h 87"/>
                  <a:gd name="T34" fmla="*/ 50 w 85"/>
                  <a:gd name="T35" fmla="*/ 85 h 87"/>
                  <a:gd name="T36" fmla="*/ 59 w 85"/>
                  <a:gd name="T37" fmla="*/ 83 h 87"/>
                  <a:gd name="T38" fmla="*/ 65 w 85"/>
                  <a:gd name="T39" fmla="*/ 80 h 87"/>
                  <a:gd name="T40" fmla="*/ 72 w 85"/>
                  <a:gd name="T41" fmla="*/ 74 h 87"/>
                  <a:gd name="T42" fmla="*/ 78 w 85"/>
                  <a:gd name="T43" fmla="*/ 67 h 87"/>
                  <a:gd name="T44" fmla="*/ 83 w 85"/>
                  <a:gd name="T45" fmla="*/ 61 h 87"/>
                  <a:gd name="T46" fmla="*/ 85 w 85"/>
                  <a:gd name="T47" fmla="*/ 52 h 87"/>
                  <a:gd name="T48" fmla="*/ 85 w 85"/>
                  <a:gd name="T49" fmla="*/ 44 h 87"/>
                  <a:gd name="T50" fmla="*/ 85 w 85"/>
                  <a:gd name="T51" fmla="*/ 35 h 87"/>
                  <a:gd name="T52" fmla="*/ 83 w 85"/>
                  <a:gd name="T53" fmla="*/ 26 h 87"/>
                  <a:gd name="T54" fmla="*/ 78 w 85"/>
                  <a:gd name="T55" fmla="*/ 20 h 87"/>
                  <a:gd name="T56" fmla="*/ 72 w 85"/>
                  <a:gd name="T57" fmla="*/ 13 h 87"/>
                  <a:gd name="T58" fmla="*/ 65 w 85"/>
                  <a:gd name="T59" fmla="*/ 9 h 87"/>
                  <a:gd name="T60" fmla="*/ 59 w 85"/>
                  <a:gd name="T61" fmla="*/ 5 h 87"/>
                  <a:gd name="T62" fmla="*/ 50 w 85"/>
                  <a:gd name="T63" fmla="*/ 3 h 87"/>
                  <a:gd name="T64" fmla="*/ 42 w 85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7"/>
                  <a:gd name="T101" fmla="*/ 85 w 85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7">
                    <a:moveTo>
                      <a:pt x="42" y="0"/>
                    </a:moveTo>
                    <a:lnTo>
                      <a:pt x="33" y="3"/>
                    </a:lnTo>
                    <a:lnTo>
                      <a:pt x="26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6" y="83"/>
                    </a:lnTo>
                    <a:lnTo>
                      <a:pt x="33" y="85"/>
                    </a:lnTo>
                    <a:lnTo>
                      <a:pt x="42" y="87"/>
                    </a:lnTo>
                    <a:lnTo>
                      <a:pt x="50" y="85"/>
                    </a:lnTo>
                    <a:lnTo>
                      <a:pt x="59" y="83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8" y="67"/>
                    </a:lnTo>
                    <a:lnTo>
                      <a:pt x="83" y="61"/>
                    </a:lnTo>
                    <a:lnTo>
                      <a:pt x="85" y="52"/>
                    </a:lnTo>
                    <a:lnTo>
                      <a:pt x="85" y="44"/>
                    </a:lnTo>
                    <a:lnTo>
                      <a:pt x="85" y="35"/>
                    </a:lnTo>
                    <a:lnTo>
                      <a:pt x="83" y="26"/>
                    </a:lnTo>
                    <a:lnTo>
                      <a:pt x="78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3"/>
                    </a:lnTo>
                    <a:lnTo>
                      <a:pt x="42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77" name="Shape 4490"/>
              <p:cNvSpPr>
                <a:spLocks noChangeAspect="1"/>
              </p:cNvSpPr>
              <p:nvPr/>
            </p:nvSpPr>
            <p:spPr bwMode="auto">
              <a:xfrm>
                <a:off x="2629" y="2156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5 w 84"/>
                  <a:gd name="T3" fmla="*/ 2 h 84"/>
                  <a:gd name="T4" fmla="*/ 26 w 84"/>
                  <a:gd name="T5" fmla="*/ 4 h 84"/>
                  <a:gd name="T6" fmla="*/ 19 w 84"/>
                  <a:gd name="T7" fmla="*/ 8 h 84"/>
                  <a:gd name="T8" fmla="*/ 13 w 84"/>
                  <a:gd name="T9" fmla="*/ 13 h 84"/>
                  <a:gd name="T10" fmla="*/ 9 w 84"/>
                  <a:gd name="T11" fmla="*/ 19 h 84"/>
                  <a:gd name="T12" fmla="*/ 4 w 84"/>
                  <a:gd name="T13" fmla="*/ 26 h 84"/>
                  <a:gd name="T14" fmla="*/ 2 w 84"/>
                  <a:gd name="T15" fmla="*/ 34 h 84"/>
                  <a:gd name="T16" fmla="*/ 0 w 84"/>
                  <a:gd name="T17" fmla="*/ 43 h 84"/>
                  <a:gd name="T18" fmla="*/ 2 w 84"/>
                  <a:gd name="T19" fmla="*/ 52 h 84"/>
                  <a:gd name="T20" fmla="*/ 4 w 84"/>
                  <a:gd name="T21" fmla="*/ 58 h 84"/>
                  <a:gd name="T22" fmla="*/ 9 w 84"/>
                  <a:gd name="T23" fmla="*/ 67 h 84"/>
                  <a:gd name="T24" fmla="*/ 13 w 84"/>
                  <a:gd name="T25" fmla="*/ 71 h 84"/>
                  <a:gd name="T26" fmla="*/ 19 w 84"/>
                  <a:gd name="T27" fmla="*/ 77 h 84"/>
                  <a:gd name="T28" fmla="*/ 26 w 84"/>
                  <a:gd name="T29" fmla="*/ 82 h 84"/>
                  <a:gd name="T30" fmla="*/ 35 w 84"/>
                  <a:gd name="T31" fmla="*/ 84 h 84"/>
                  <a:gd name="T32" fmla="*/ 43 w 84"/>
                  <a:gd name="T33" fmla="*/ 84 h 84"/>
                  <a:gd name="T34" fmla="*/ 52 w 84"/>
                  <a:gd name="T35" fmla="*/ 84 h 84"/>
                  <a:gd name="T36" fmla="*/ 58 w 84"/>
                  <a:gd name="T37" fmla="*/ 82 h 84"/>
                  <a:gd name="T38" fmla="*/ 65 w 84"/>
                  <a:gd name="T39" fmla="*/ 77 h 84"/>
                  <a:gd name="T40" fmla="*/ 71 w 84"/>
                  <a:gd name="T41" fmla="*/ 71 h 84"/>
                  <a:gd name="T42" fmla="*/ 78 w 84"/>
                  <a:gd name="T43" fmla="*/ 67 h 84"/>
                  <a:gd name="T44" fmla="*/ 80 w 84"/>
                  <a:gd name="T45" fmla="*/ 58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4 h 84"/>
                  <a:gd name="T52" fmla="*/ 80 w 84"/>
                  <a:gd name="T53" fmla="*/ 26 h 84"/>
                  <a:gd name="T54" fmla="*/ 78 w 84"/>
                  <a:gd name="T55" fmla="*/ 19 h 84"/>
                  <a:gd name="T56" fmla="*/ 71 w 84"/>
                  <a:gd name="T57" fmla="*/ 13 h 84"/>
                  <a:gd name="T58" fmla="*/ 65 w 84"/>
                  <a:gd name="T59" fmla="*/ 8 h 84"/>
                  <a:gd name="T60" fmla="*/ 58 w 84"/>
                  <a:gd name="T61" fmla="*/ 4 h 84"/>
                  <a:gd name="T62" fmla="*/ 52 w 84"/>
                  <a:gd name="T63" fmla="*/ 2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8"/>
                    </a:lnTo>
                    <a:lnTo>
                      <a:pt x="9" y="67"/>
                    </a:lnTo>
                    <a:lnTo>
                      <a:pt x="13" y="71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5" y="77"/>
                    </a:lnTo>
                    <a:lnTo>
                      <a:pt x="71" y="71"/>
                    </a:lnTo>
                    <a:lnTo>
                      <a:pt x="78" y="67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78" name="Shape 4491"/>
              <p:cNvSpPr>
                <a:spLocks noChangeAspect="1"/>
              </p:cNvSpPr>
              <p:nvPr/>
            </p:nvSpPr>
            <p:spPr bwMode="auto">
              <a:xfrm>
                <a:off x="2629" y="2156"/>
                <a:ext cx="84" cy="84"/>
              </a:xfrm>
              <a:custGeom>
                <a:avLst/>
                <a:gdLst>
                  <a:gd name="T0" fmla="*/ 43 w 84"/>
                  <a:gd name="T1" fmla="*/ 0 h 84"/>
                  <a:gd name="T2" fmla="*/ 35 w 84"/>
                  <a:gd name="T3" fmla="*/ 2 h 84"/>
                  <a:gd name="T4" fmla="*/ 26 w 84"/>
                  <a:gd name="T5" fmla="*/ 4 h 84"/>
                  <a:gd name="T6" fmla="*/ 19 w 84"/>
                  <a:gd name="T7" fmla="*/ 8 h 84"/>
                  <a:gd name="T8" fmla="*/ 13 w 84"/>
                  <a:gd name="T9" fmla="*/ 13 h 84"/>
                  <a:gd name="T10" fmla="*/ 9 w 84"/>
                  <a:gd name="T11" fmla="*/ 19 h 84"/>
                  <a:gd name="T12" fmla="*/ 4 w 84"/>
                  <a:gd name="T13" fmla="*/ 26 h 84"/>
                  <a:gd name="T14" fmla="*/ 2 w 84"/>
                  <a:gd name="T15" fmla="*/ 34 h 84"/>
                  <a:gd name="T16" fmla="*/ 0 w 84"/>
                  <a:gd name="T17" fmla="*/ 43 h 84"/>
                  <a:gd name="T18" fmla="*/ 2 w 84"/>
                  <a:gd name="T19" fmla="*/ 52 h 84"/>
                  <a:gd name="T20" fmla="*/ 4 w 84"/>
                  <a:gd name="T21" fmla="*/ 58 h 84"/>
                  <a:gd name="T22" fmla="*/ 9 w 84"/>
                  <a:gd name="T23" fmla="*/ 67 h 84"/>
                  <a:gd name="T24" fmla="*/ 13 w 84"/>
                  <a:gd name="T25" fmla="*/ 71 h 84"/>
                  <a:gd name="T26" fmla="*/ 19 w 84"/>
                  <a:gd name="T27" fmla="*/ 77 h 84"/>
                  <a:gd name="T28" fmla="*/ 26 w 84"/>
                  <a:gd name="T29" fmla="*/ 82 h 84"/>
                  <a:gd name="T30" fmla="*/ 35 w 84"/>
                  <a:gd name="T31" fmla="*/ 84 h 84"/>
                  <a:gd name="T32" fmla="*/ 43 w 84"/>
                  <a:gd name="T33" fmla="*/ 84 h 84"/>
                  <a:gd name="T34" fmla="*/ 52 w 84"/>
                  <a:gd name="T35" fmla="*/ 84 h 84"/>
                  <a:gd name="T36" fmla="*/ 58 w 84"/>
                  <a:gd name="T37" fmla="*/ 82 h 84"/>
                  <a:gd name="T38" fmla="*/ 65 w 84"/>
                  <a:gd name="T39" fmla="*/ 77 h 84"/>
                  <a:gd name="T40" fmla="*/ 71 w 84"/>
                  <a:gd name="T41" fmla="*/ 71 h 84"/>
                  <a:gd name="T42" fmla="*/ 78 w 84"/>
                  <a:gd name="T43" fmla="*/ 67 h 84"/>
                  <a:gd name="T44" fmla="*/ 80 w 84"/>
                  <a:gd name="T45" fmla="*/ 58 h 84"/>
                  <a:gd name="T46" fmla="*/ 84 w 84"/>
                  <a:gd name="T47" fmla="*/ 52 h 84"/>
                  <a:gd name="T48" fmla="*/ 84 w 84"/>
                  <a:gd name="T49" fmla="*/ 43 h 84"/>
                  <a:gd name="T50" fmla="*/ 84 w 84"/>
                  <a:gd name="T51" fmla="*/ 34 h 84"/>
                  <a:gd name="T52" fmla="*/ 80 w 84"/>
                  <a:gd name="T53" fmla="*/ 26 h 84"/>
                  <a:gd name="T54" fmla="*/ 78 w 84"/>
                  <a:gd name="T55" fmla="*/ 19 h 84"/>
                  <a:gd name="T56" fmla="*/ 71 w 84"/>
                  <a:gd name="T57" fmla="*/ 13 h 84"/>
                  <a:gd name="T58" fmla="*/ 65 w 84"/>
                  <a:gd name="T59" fmla="*/ 8 h 84"/>
                  <a:gd name="T60" fmla="*/ 58 w 84"/>
                  <a:gd name="T61" fmla="*/ 4 h 84"/>
                  <a:gd name="T62" fmla="*/ 52 w 84"/>
                  <a:gd name="T63" fmla="*/ 2 h 84"/>
                  <a:gd name="T64" fmla="*/ 43 w 84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4"/>
                  <a:gd name="T101" fmla="*/ 84 w 84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4">
                    <a:moveTo>
                      <a:pt x="43" y="0"/>
                    </a:moveTo>
                    <a:lnTo>
                      <a:pt x="35" y="2"/>
                    </a:lnTo>
                    <a:lnTo>
                      <a:pt x="26" y="4"/>
                    </a:lnTo>
                    <a:lnTo>
                      <a:pt x="19" y="8"/>
                    </a:lnTo>
                    <a:lnTo>
                      <a:pt x="13" y="13"/>
                    </a:lnTo>
                    <a:lnTo>
                      <a:pt x="9" y="19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8"/>
                    </a:lnTo>
                    <a:lnTo>
                      <a:pt x="9" y="67"/>
                    </a:lnTo>
                    <a:lnTo>
                      <a:pt x="13" y="71"/>
                    </a:lnTo>
                    <a:lnTo>
                      <a:pt x="19" y="77"/>
                    </a:lnTo>
                    <a:lnTo>
                      <a:pt x="26" y="82"/>
                    </a:lnTo>
                    <a:lnTo>
                      <a:pt x="35" y="84"/>
                    </a:lnTo>
                    <a:lnTo>
                      <a:pt x="43" y="84"/>
                    </a:lnTo>
                    <a:lnTo>
                      <a:pt x="52" y="84"/>
                    </a:lnTo>
                    <a:lnTo>
                      <a:pt x="58" y="82"/>
                    </a:lnTo>
                    <a:lnTo>
                      <a:pt x="65" y="77"/>
                    </a:lnTo>
                    <a:lnTo>
                      <a:pt x="71" y="71"/>
                    </a:lnTo>
                    <a:lnTo>
                      <a:pt x="78" y="67"/>
                    </a:lnTo>
                    <a:lnTo>
                      <a:pt x="80" y="58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4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8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79" name="Shape 4492"/>
              <p:cNvSpPr>
                <a:spLocks noChangeAspect="1"/>
              </p:cNvSpPr>
              <p:nvPr/>
            </p:nvSpPr>
            <p:spPr bwMode="auto">
              <a:xfrm>
                <a:off x="2506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80" name="Shape 4493"/>
              <p:cNvSpPr>
                <a:spLocks noChangeAspect="1"/>
              </p:cNvSpPr>
              <p:nvPr/>
            </p:nvSpPr>
            <p:spPr bwMode="auto">
              <a:xfrm>
                <a:off x="2506" y="2175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7 h 82"/>
                  <a:gd name="T8" fmla="*/ 13 w 86"/>
                  <a:gd name="T9" fmla="*/ 11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3 h 82"/>
                  <a:gd name="T16" fmla="*/ 0 w 86"/>
                  <a:gd name="T17" fmla="*/ 41 h 82"/>
                  <a:gd name="T18" fmla="*/ 2 w 86"/>
                  <a:gd name="T19" fmla="*/ 50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6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1 w 86"/>
                  <a:gd name="T35" fmla="*/ 82 h 82"/>
                  <a:gd name="T36" fmla="*/ 60 w 86"/>
                  <a:gd name="T37" fmla="*/ 80 h 82"/>
                  <a:gd name="T38" fmla="*/ 67 w 86"/>
                  <a:gd name="T39" fmla="*/ 76 h 82"/>
                  <a:gd name="T40" fmla="*/ 73 w 86"/>
                  <a:gd name="T41" fmla="*/ 71 h 82"/>
                  <a:gd name="T42" fmla="*/ 77 w 86"/>
                  <a:gd name="T43" fmla="*/ 65 h 82"/>
                  <a:gd name="T44" fmla="*/ 82 w 86"/>
                  <a:gd name="T45" fmla="*/ 58 h 82"/>
                  <a:gd name="T46" fmla="*/ 84 w 86"/>
                  <a:gd name="T47" fmla="*/ 50 h 82"/>
                  <a:gd name="T48" fmla="*/ 86 w 86"/>
                  <a:gd name="T49" fmla="*/ 41 h 82"/>
                  <a:gd name="T50" fmla="*/ 84 w 86"/>
                  <a:gd name="T51" fmla="*/ 33 h 82"/>
                  <a:gd name="T52" fmla="*/ 82 w 86"/>
                  <a:gd name="T53" fmla="*/ 26 h 82"/>
                  <a:gd name="T54" fmla="*/ 77 w 86"/>
                  <a:gd name="T55" fmla="*/ 17 h 82"/>
                  <a:gd name="T56" fmla="*/ 73 w 86"/>
                  <a:gd name="T57" fmla="*/ 11 h 82"/>
                  <a:gd name="T58" fmla="*/ 67 w 86"/>
                  <a:gd name="T59" fmla="*/ 7 h 82"/>
                  <a:gd name="T60" fmla="*/ 60 w 86"/>
                  <a:gd name="T61" fmla="*/ 2 h 82"/>
                  <a:gd name="T62" fmla="*/ 51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1" y="82"/>
                    </a:lnTo>
                    <a:lnTo>
                      <a:pt x="60" y="80"/>
                    </a:lnTo>
                    <a:lnTo>
                      <a:pt x="67" y="76"/>
                    </a:lnTo>
                    <a:lnTo>
                      <a:pt x="73" y="71"/>
                    </a:lnTo>
                    <a:lnTo>
                      <a:pt x="77" y="65"/>
                    </a:lnTo>
                    <a:lnTo>
                      <a:pt x="82" y="58"/>
                    </a:lnTo>
                    <a:lnTo>
                      <a:pt x="84" y="50"/>
                    </a:lnTo>
                    <a:lnTo>
                      <a:pt x="86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7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60" y="2"/>
                    </a:lnTo>
                    <a:lnTo>
                      <a:pt x="51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81" name="Shape 4494"/>
              <p:cNvSpPr>
                <a:spLocks noChangeAspect="1"/>
              </p:cNvSpPr>
              <p:nvPr/>
            </p:nvSpPr>
            <p:spPr bwMode="auto">
              <a:xfrm>
                <a:off x="2629" y="2043"/>
                <a:ext cx="84" cy="85"/>
              </a:xfrm>
              <a:custGeom>
                <a:avLst/>
                <a:gdLst>
                  <a:gd name="T0" fmla="*/ 43 w 84"/>
                  <a:gd name="T1" fmla="*/ 0 h 85"/>
                  <a:gd name="T2" fmla="*/ 35 w 84"/>
                  <a:gd name="T3" fmla="*/ 2 h 85"/>
                  <a:gd name="T4" fmla="*/ 26 w 84"/>
                  <a:gd name="T5" fmla="*/ 5 h 85"/>
                  <a:gd name="T6" fmla="*/ 19 w 84"/>
                  <a:gd name="T7" fmla="*/ 9 h 85"/>
                  <a:gd name="T8" fmla="*/ 13 w 84"/>
                  <a:gd name="T9" fmla="*/ 13 h 85"/>
                  <a:gd name="T10" fmla="*/ 9 w 84"/>
                  <a:gd name="T11" fmla="*/ 20 h 85"/>
                  <a:gd name="T12" fmla="*/ 4 w 84"/>
                  <a:gd name="T13" fmla="*/ 26 h 85"/>
                  <a:gd name="T14" fmla="*/ 2 w 84"/>
                  <a:gd name="T15" fmla="*/ 35 h 85"/>
                  <a:gd name="T16" fmla="*/ 0 w 84"/>
                  <a:gd name="T17" fmla="*/ 43 h 85"/>
                  <a:gd name="T18" fmla="*/ 2 w 84"/>
                  <a:gd name="T19" fmla="*/ 52 h 85"/>
                  <a:gd name="T20" fmla="*/ 4 w 84"/>
                  <a:gd name="T21" fmla="*/ 59 h 85"/>
                  <a:gd name="T22" fmla="*/ 9 w 84"/>
                  <a:gd name="T23" fmla="*/ 65 h 85"/>
                  <a:gd name="T24" fmla="*/ 13 w 84"/>
                  <a:gd name="T25" fmla="*/ 72 h 85"/>
                  <a:gd name="T26" fmla="*/ 19 w 84"/>
                  <a:gd name="T27" fmla="*/ 78 h 85"/>
                  <a:gd name="T28" fmla="*/ 26 w 84"/>
                  <a:gd name="T29" fmla="*/ 80 h 85"/>
                  <a:gd name="T30" fmla="*/ 35 w 84"/>
                  <a:gd name="T31" fmla="*/ 85 h 85"/>
                  <a:gd name="T32" fmla="*/ 43 w 84"/>
                  <a:gd name="T33" fmla="*/ 85 h 85"/>
                  <a:gd name="T34" fmla="*/ 52 w 84"/>
                  <a:gd name="T35" fmla="*/ 85 h 85"/>
                  <a:gd name="T36" fmla="*/ 58 w 84"/>
                  <a:gd name="T37" fmla="*/ 80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0 w 84"/>
                  <a:gd name="T45" fmla="*/ 59 h 85"/>
                  <a:gd name="T46" fmla="*/ 84 w 84"/>
                  <a:gd name="T47" fmla="*/ 52 h 85"/>
                  <a:gd name="T48" fmla="*/ 84 w 84"/>
                  <a:gd name="T49" fmla="*/ 43 h 85"/>
                  <a:gd name="T50" fmla="*/ 84 w 84"/>
                  <a:gd name="T51" fmla="*/ 35 h 85"/>
                  <a:gd name="T52" fmla="*/ 80 w 84"/>
                  <a:gd name="T53" fmla="*/ 26 h 85"/>
                  <a:gd name="T54" fmla="*/ 78 w 84"/>
                  <a:gd name="T55" fmla="*/ 20 h 85"/>
                  <a:gd name="T56" fmla="*/ 71 w 84"/>
                  <a:gd name="T57" fmla="*/ 13 h 85"/>
                  <a:gd name="T58" fmla="*/ 65 w 84"/>
                  <a:gd name="T59" fmla="*/ 9 h 85"/>
                  <a:gd name="T60" fmla="*/ 58 w 84"/>
                  <a:gd name="T61" fmla="*/ 5 h 85"/>
                  <a:gd name="T62" fmla="*/ 52 w 84"/>
                  <a:gd name="T63" fmla="*/ 2 h 85"/>
                  <a:gd name="T64" fmla="*/ 43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0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82" name="Shape 4495"/>
              <p:cNvSpPr>
                <a:spLocks noChangeAspect="1"/>
              </p:cNvSpPr>
              <p:nvPr/>
            </p:nvSpPr>
            <p:spPr bwMode="auto">
              <a:xfrm>
                <a:off x="2629" y="2043"/>
                <a:ext cx="84" cy="85"/>
              </a:xfrm>
              <a:custGeom>
                <a:avLst/>
                <a:gdLst>
                  <a:gd name="T0" fmla="*/ 43 w 84"/>
                  <a:gd name="T1" fmla="*/ 0 h 85"/>
                  <a:gd name="T2" fmla="*/ 35 w 84"/>
                  <a:gd name="T3" fmla="*/ 2 h 85"/>
                  <a:gd name="T4" fmla="*/ 26 w 84"/>
                  <a:gd name="T5" fmla="*/ 5 h 85"/>
                  <a:gd name="T6" fmla="*/ 19 w 84"/>
                  <a:gd name="T7" fmla="*/ 9 h 85"/>
                  <a:gd name="T8" fmla="*/ 13 w 84"/>
                  <a:gd name="T9" fmla="*/ 13 h 85"/>
                  <a:gd name="T10" fmla="*/ 9 w 84"/>
                  <a:gd name="T11" fmla="*/ 20 h 85"/>
                  <a:gd name="T12" fmla="*/ 4 w 84"/>
                  <a:gd name="T13" fmla="*/ 26 h 85"/>
                  <a:gd name="T14" fmla="*/ 2 w 84"/>
                  <a:gd name="T15" fmla="*/ 35 h 85"/>
                  <a:gd name="T16" fmla="*/ 0 w 84"/>
                  <a:gd name="T17" fmla="*/ 43 h 85"/>
                  <a:gd name="T18" fmla="*/ 2 w 84"/>
                  <a:gd name="T19" fmla="*/ 52 h 85"/>
                  <a:gd name="T20" fmla="*/ 4 w 84"/>
                  <a:gd name="T21" fmla="*/ 59 h 85"/>
                  <a:gd name="T22" fmla="*/ 9 w 84"/>
                  <a:gd name="T23" fmla="*/ 65 h 85"/>
                  <a:gd name="T24" fmla="*/ 13 w 84"/>
                  <a:gd name="T25" fmla="*/ 72 h 85"/>
                  <a:gd name="T26" fmla="*/ 19 w 84"/>
                  <a:gd name="T27" fmla="*/ 78 h 85"/>
                  <a:gd name="T28" fmla="*/ 26 w 84"/>
                  <a:gd name="T29" fmla="*/ 80 h 85"/>
                  <a:gd name="T30" fmla="*/ 35 w 84"/>
                  <a:gd name="T31" fmla="*/ 85 h 85"/>
                  <a:gd name="T32" fmla="*/ 43 w 84"/>
                  <a:gd name="T33" fmla="*/ 85 h 85"/>
                  <a:gd name="T34" fmla="*/ 52 w 84"/>
                  <a:gd name="T35" fmla="*/ 85 h 85"/>
                  <a:gd name="T36" fmla="*/ 58 w 84"/>
                  <a:gd name="T37" fmla="*/ 80 h 85"/>
                  <a:gd name="T38" fmla="*/ 65 w 84"/>
                  <a:gd name="T39" fmla="*/ 78 h 85"/>
                  <a:gd name="T40" fmla="*/ 71 w 84"/>
                  <a:gd name="T41" fmla="*/ 72 h 85"/>
                  <a:gd name="T42" fmla="*/ 78 w 84"/>
                  <a:gd name="T43" fmla="*/ 65 h 85"/>
                  <a:gd name="T44" fmla="*/ 80 w 84"/>
                  <a:gd name="T45" fmla="*/ 59 h 85"/>
                  <a:gd name="T46" fmla="*/ 84 w 84"/>
                  <a:gd name="T47" fmla="*/ 52 h 85"/>
                  <a:gd name="T48" fmla="*/ 84 w 84"/>
                  <a:gd name="T49" fmla="*/ 43 h 85"/>
                  <a:gd name="T50" fmla="*/ 84 w 84"/>
                  <a:gd name="T51" fmla="*/ 35 h 85"/>
                  <a:gd name="T52" fmla="*/ 80 w 84"/>
                  <a:gd name="T53" fmla="*/ 26 h 85"/>
                  <a:gd name="T54" fmla="*/ 78 w 84"/>
                  <a:gd name="T55" fmla="*/ 20 h 85"/>
                  <a:gd name="T56" fmla="*/ 71 w 84"/>
                  <a:gd name="T57" fmla="*/ 13 h 85"/>
                  <a:gd name="T58" fmla="*/ 65 w 84"/>
                  <a:gd name="T59" fmla="*/ 9 h 85"/>
                  <a:gd name="T60" fmla="*/ 58 w 84"/>
                  <a:gd name="T61" fmla="*/ 5 h 85"/>
                  <a:gd name="T62" fmla="*/ 52 w 84"/>
                  <a:gd name="T63" fmla="*/ 2 h 85"/>
                  <a:gd name="T64" fmla="*/ 43 w 84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5"/>
                  <a:gd name="T101" fmla="*/ 84 w 84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5">
                    <a:moveTo>
                      <a:pt x="43" y="0"/>
                    </a:moveTo>
                    <a:lnTo>
                      <a:pt x="35" y="2"/>
                    </a:lnTo>
                    <a:lnTo>
                      <a:pt x="26" y="5"/>
                    </a:lnTo>
                    <a:lnTo>
                      <a:pt x="19" y="9"/>
                    </a:lnTo>
                    <a:lnTo>
                      <a:pt x="13" y="13"/>
                    </a:lnTo>
                    <a:lnTo>
                      <a:pt x="9" y="20"/>
                    </a:lnTo>
                    <a:lnTo>
                      <a:pt x="4" y="26"/>
                    </a:lnTo>
                    <a:lnTo>
                      <a:pt x="2" y="35"/>
                    </a:lnTo>
                    <a:lnTo>
                      <a:pt x="0" y="43"/>
                    </a:lnTo>
                    <a:lnTo>
                      <a:pt x="2" y="52"/>
                    </a:lnTo>
                    <a:lnTo>
                      <a:pt x="4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19" y="78"/>
                    </a:lnTo>
                    <a:lnTo>
                      <a:pt x="26" y="80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8" y="80"/>
                    </a:lnTo>
                    <a:lnTo>
                      <a:pt x="65" y="78"/>
                    </a:lnTo>
                    <a:lnTo>
                      <a:pt x="71" y="72"/>
                    </a:lnTo>
                    <a:lnTo>
                      <a:pt x="78" y="65"/>
                    </a:lnTo>
                    <a:lnTo>
                      <a:pt x="80" y="59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20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5"/>
                    </a:lnTo>
                    <a:lnTo>
                      <a:pt x="52" y="2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83" name="Shape 4496"/>
              <p:cNvSpPr>
                <a:spLocks noChangeAspect="1"/>
              </p:cNvSpPr>
              <p:nvPr/>
            </p:nvSpPr>
            <p:spPr bwMode="auto">
              <a:xfrm>
                <a:off x="2445" y="1968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19 w 87"/>
                  <a:gd name="T7" fmla="*/ 6 h 84"/>
                  <a:gd name="T8" fmla="*/ 13 w 87"/>
                  <a:gd name="T9" fmla="*/ 13 h 84"/>
                  <a:gd name="T10" fmla="*/ 6 w 87"/>
                  <a:gd name="T11" fmla="*/ 17 h 84"/>
                  <a:gd name="T12" fmla="*/ 4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4 w 87"/>
                  <a:gd name="T21" fmla="*/ 58 h 84"/>
                  <a:gd name="T22" fmla="*/ 6 w 87"/>
                  <a:gd name="T23" fmla="*/ 64 h 84"/>
                  <a:gd name="T24" fmla="*/ 13 w 87"/>
                  <a:gd name="T25" fmla="*/ 71 h 84"/>
                  <a:gd name="T26" fmla="*/ 19 w 87"/>
                  <a:gd name="T27" fmla="*/ 75 h 84"/>
                  <a:gd name="T28" fmla="*/ 26 w 87"/>
                  <a:gd name="T29" fmla="*/ 80 h 84"/>
                  <a:gd name="T30" fmla="*/ 35 w 87"/>
                  <a:gd name="T31" fmla="*/ 82 h 84"/>
                  <a:gd name="T32" fmla="*/ 43 w 87"/>
                  <a:gd name="T33" fmla="*/ 84 h 84"/>
                  <a:gd name="T34" fmla="*/ 52 w 87"/>
                  <a:gd name="T35" fmla="*/ 82 h 84"/>
                  <a:gd name="T36" fmla="*/ 58 w 87"/>
                  <a:gd name="T37" fmla="*/ 80 h 84"/>
                  <a:gd name="T38" fmla="*/ 67 w 87"/>
                  <a:gd name="T39" fmla="*/ 75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4 w 87"/>
                  <a:gd name="T47" fmla="*/ 49 h 84"/>
                  <a:gd name="T48" fmla="*/ 87 w 87"/>
                  <a:gd name="T49" fmla="*/ 41 h 84"/>
                  <a:gd name="T50" fmla="*/ 84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3 h 84"/>
                  <a:gd name="T58" fmla="*/ 67 w 87"/>
                  <a:gd name="T59" fmla="*/ 6 h 84"/>
                  <a:gd name="T60" fmla="*/ 58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7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4" y="58"/>
                    </a:lnTo>
                    <a:lnTo>
                      <a:pt x="6" y="64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7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84" name="Shape 4497"/>
              <p:cNvSpPr>
                <a:spLocks noChangeAspect="1"/>
              </p:cNvSpPr>
              <p:nvPr/>
            </p:nvSpPr>
            <p:spPr bwMode="auto">
              <a:xfrm>
                <a:off x="2445" y="1968"/>
                <a:ext cx="87" cy="84"/>
              </a:xfrm>
              <a:custGeom>
                <a:avLst/>
                <a:gdLst>
                  <a:gd name="T0" fmla="*/ 43 w 87"/>
                  <a:gd name="T1" fmla="*/ 0 h 84"/>
                  <a:gd name="T2" fmla="*/ 35 w 87"/>
                  <a:gd name="T3" fmla="*/ 0 h 84"/>
                  <a:gd name="T4" fmla="*/ 26 w 87"/>
                  <a:gd name="T5" fmla="*/ 2 h 84"/>
                  <a:gd name="T6" fmla="*/ 19 w 87"/>
                  <a:gd name="T7" fmla="*/ 6 h 84"/>
                  <a:gd name="T8" fmla="*/ 13 w 87"/>
                  <a:gd name="T9" fmla="*/ 13 h 84"/>
                  <a:gd name="T10" fmla="*/ 6 w 87"/>
                  <a:gd name="T11" fmla="*/ 17 h 84"/>
                  <a:gd name="T12" fmla="*/ 4 w 87"/>
                  <a:gd name="T13" fmla="*/ 26 h 84"/>
                  <a:gd name="T14" fmla="*/ 0 w 87"/>
                  <a:gd name="T15" fmla="*/ 32 h 84"/>
                  <a:gd name="T16" fmla="*/ 0 w 87"/>
                  <a:gd name="T17" fmla="*/ 41 h 84"/>
                  <a:gd name="T18" fmla="*/ 0 w 87"/>
                  <a:gd name="T19" fmla="*/ 49 h 84"/>
                  <a:gd name="T20" fmla="*/ 4 w 87"/>
                  <a:gd name="T21" fmla="*/ 58 h 84"/>
                  <a:gd name="T22" fmla="*/ 6 w 87"/>
                  <a:gd name="T23" fmla="*/ 64 h 84"/>
                  <a:gd name="T24" fmla="*/ 13 w 87"/>
                  <a:gd name="T25" fmla="*/ 71 h 84"/>
                  <a:gd name="T26" fmla="*/ 19 w 87"/>
                  <a:gd name="T27" fmla="*/ 75 h 84"/>
                  <a:gd name="T28" fmla="*/ 26 w 87"/>
                  <a:gd name="T29" fmla="*/ 80 h 84"/>
                  <a:gd name="T30" fmla="*/ 35 w 87"/>
                  <a:gd name="T31" fmla="*/ 82 h 84"/>
                  <a:gd name="T32" fmla="*/ 43 w 87"/>
                  <a:gd name="T33" fmla="*/ 84 h 84"/>
                  <a:gd name="T34" fmla="*/ 52 w 87"/>
                  <a:gd name="T35" fmla="*/ 82 h 84"/>
                  <a:gd name="T36" fmla="*/ 58 w 87"/>
                  <a:gd name="T37" fmla="*/ 80 h 84"/>
                  <a:gd name="T38" fmla="*/ 67 w 87"/>
                  <a:gd name="T39" fmla="*/ 75 h 84"/>
                  <a:gd name="T40" fmla="*/ 74 w 87"/>
                  <a:gd name="T41" fmla="*/ 71 h 84"/>
                  <a:gd name="T42" fmla="*/ 78 w 87"/>
                  <a:gd name="T43" fmla="*/ 64 h 84"/>
                  <a:gd name="T44" fmla="*/ 82 w 87"/>
                  <a:gd name="T45" fmla="*/ 58 h 84"/>
                  <a:gd name="T46" fmla="*/ 84 w 87"/>
                  <a:gd name="T47" fmla="*/ 49 h 84"/>
                  <a:gd name="T48" fmla="*/ 87 w 87"/>
                  <a:gd name="T49" fmla="*/ 41 h 84"/>
                  <a:gd name="T50" fmla="*/ 84 w 87"/>
                  <a:gd name="T51" fmla="*/ 32 h 84"/>
                  <a:gd name="T52" fmla="*/ 82 w 87"/>
                  <a:gd name="T53" fmla="*/ 26 h 84"/>
                  <a:gd name="T54" fmla="*/ 78 w 87"/>
                  <a:gd name="T55" fmla="*/ 17 h 84"/>
                  <a:gd name="T56" fmla="*/ 74 w 87"/>
                  <a:gd name="T57" fmla="*/ 13 h 84"/>
                  <a:gd name="T58" fmla="*/ 67 w 87"/>
                  <a:gd name="T59" fmla="*/ 6 h 84"/>
                  <a:gd name="T60" fmla="*/ 58 w 87"/>
                  <a:gd name="T61" fmla="*/ 2 h 84"/>
                  <a:gd name="T62" fmla="*/ 52 w 87"/>
                  <a:gd name="T63" fmla="*/ 0 h 84"/>
                  <a:gd name="T64" fmla="*/ 43 w 87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4"/>
                  <a:gd name="T101" fmla="*/ 87 w 87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4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6" y="17"/>
                    </a:lnTo>
                    <a:lnTo>
                      <a:pt x="4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4" y="58"/>
                    </a:lnTo>
                    <a:lnTo>
                      <a:pt x="6" y="64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4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5"/>
                    </a:lnTo>
                    <a:lnTo>
                      <a:pt x="74" y="71"/>
                    </a:lnTo>
                    <a:lnTo>
                      <a:pt x="78" y="64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7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4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85" name="Shape 4498"/>
              <p:cNvSpPr>
                <a:spLocks noChangeAspect="1"/>
              </p:cNvSpPr>
              <p:nvPr/>
            </p:nvSpPr>
            <p:spPr bwMode="auto">
              <a:xfrm>
                <a:off x="2553" y="1950"/>
                <a:ext cx="87" cy="85"/>
              </a:xfrm>
              <a:custGeom>
                <a:avLst/>
                <a:gdLst>
                  <a:gd name="T0" fmla="*/ 43 w 87"/>
                  <a:gd name="T1" fmla="*/ 0 h 85"/>
                  <a:gd name="T2" fmla="*/ 35 w 87"/>
                  <a:gd name="T3" fmla="*/ 0 h 85"/>
                  <a:gd name="T4" fmla="*/ 26 w 87"/>
                  <a:gd name="T5" fmla="*/ 2 h 85"/>
                  <a:gd name="T6" fmla="*/ 20 w 87"/>
                  <a:gd name="T7" fmla="*/ 7 h 85"/>
                  <a:gd name="T8" fmla="*/ 13 w 87"/>
                  <a:gd name="T9" fmla="*/ 11 h 85"/>
                  <a:gd name="T10" fmla="*/ 7 w 87"/>
                  <a:gd name="T11" fmla="*/ 18 h 85"/>
                  <a:gd name="T12" fmla="*/ 4 w 87"/>
                  <a:gd name="T13" fmla="*/ 26 h 85"/>
                  <a:gd name="T14" fmla="*/ 0 w 87"/>
                  <a:gd name="T15" fmla="*/ 33 h 85"/>
                  <a:gd name="T16" fmla="*/ 0 w 87"/>
                  <a:gd name="T17" fmla="*/ 41 h 85"/>
                  <a:gd name="T18" fmla="*/ 0 w 87"/>
                  <a:gd name="T19" fmla="*/ 50 h 85"/>
                  <a:gd name="T20" fmla="*/ 4 w 87"/>
                  <a:gd name="T21" fmla="*/ 59 h 85"/>
                  <a:gd name="T22" fmla="*/ 7 w 87"/>
                  <a:gd name="T23" fmla="*/ 65 h 85"/>
                  <a:gd name="T24" fmla="*/ 13 w 87"/>
                  <a:gd name="T25" fmla="*/ 72 h 85"/>
                  <a:gd name="T26" fmla="*/ 20 w 87"/>
                  <a:gd name="T27" fmla="*/ 78 h 85"/>
                  <a:gd name="T28" fmla="*/ 26 w 87"/>
                  <a:gd name="T29" fmla="*/ 82 h 85"/>
                  <a:gd name="T30" fmla="*/ 35 w 87"/>
                  <a:gd name="T31" fmla="*/ 85 h 85"/>
                  <a:gd name="T32" fmla="*/ 43 w 87"/>
                  <a:gd name="T33" fmla="*/ 85 h 85"/>
                  <a:gd name="T34" fmla="*/ 52 w 87"/>
                  <a:gd name="T35" fmla="*/ 85 h 85"/>
                  <a:gd name="T36" fmla="*/ 59 w 87"/>
                  <a:gd name="T37" fmla="*/ 82 h 85"/>
                  <a:gd name="T38" fmla="*/ 67 w 87"/>
                  <a:gd name="T39" fmla="*/ 78 h 85"/>
                  <a:gd name="T40" fmla="*/ 74 w 87"/>
                  <a:gd name="T41" fmla="*/ 72 h 85"/>
                  <a:gd name="T42" fmla="*/ 78 w 87"/>
                  <a:gd name="T43" fmla="*/ 65 h 85"/>
                  <a:gd name="T44" fmla="*/ 82 w 87"/>
                  <a:gd name="T45" fmla="*/ 59 h 85"/>
                  <a:gd name="T46" fmla="*/ 85 w 87"/>
                  <a:gd name="T47" fmla="*/ 50 h 85"/>
                  <a:gd name="T48" fmla="*/ 87 w 87"/>
                  <a:gd name="T49" fmla="*/ 41 h 85"/>
                  <a:gd name="T50" fmla="*/ 85 w 87"/>
                  <a:gd name="T51" fmla="*/ 33 h 85"/>
                  <a:gd name="T52" fmla="*/ 82 w 87"/>
                  <a:gd name="T53" fmla="*/ 26 h 85"/>
                  <a:gd name="T54" fmla="*/ 78 w 87"/>
                  <a:gd name="T55" fmla="*/ 18 h 85"/>
                  <a:gd name="T56" fmla="*/ 74 w 87"/>
                  <a:gd name="T57" fmla="*/ 11 h 85"/>
                  <a:gd name="T58" fmla="*/ 67 w 87"/>
                  <a:gd name="T59" fmla="*/ 7 h 85"/>
                  <a:gd name="T60" fmla="*/ 59 w 87"/>
                  <a:gd name="T61" fmla="*/ 2 h 85"/>
                  <a:gd name="T62" fmla="*/ 52 w 87"/>
                  <a:gd name="T63" fmla="*/ 0 h 85"/>
                  <a:gd name="T64" fmla="*/ 43 w 87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5"/>
                  <a:gd name="T101" fmla="*/ 87 w 87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5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4" y="59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8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7" y="78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86" name="Shape 4499"/>
              <p:cNvSpPr>
                <a:spLocks noChangeAspect="1"/>
              </p:cNvSpPr>
              <p:nvPr/>
            </p:nvSpPr>
            <p:spPr bwMode="auto">
              <a:xfrm>
                <a:off x="2553" y="1950"/>
                <a:ext cx="87" cy="85"/>
              </a:xfrm>
              <a:custGeom>
                <a:avLst/>
                <a:gdLst>
                  <a:gd name="T0" fmla="*/ 43 w 87"/>
                  <a:gd name="T1" fmla="*/ 0 h 85"/>
                  <a:gd name="T2" fmla="*/ 35 w 87"/>
                  <a:gd name="T3" fmla="*/ 0 h 85"/>
                  <a:gd name="T4" fmla="*/ 26 w 87"/>
                  <a:gd name="T5" fmla="*/ 2 h 85"/>
                  <a:gd name="T6" fmla="*/ 20 w 87"/>
                  <a:gd name="T7" fmla="*/ 7 h 85"/>
                  <a:gd name="T8" fmla="*/ 13 w 87"/>
                  <a:gd name="T9" fmla="*/ 11 h 85"/>
                  <a:gd name="T10" fmla="*/ 7 w 87"/>
                  <a:gd name="T11" fmla="*/ 18 h 85"/>
                  <a:gd name="T12" fmla="*/ 4 w 87"/>
                  <a:gd name="T13" fmla="*/ 26 h 85"/>
                  <a:gd name="T14" fmla="*/ 0 w 87"/>
                  <a:gd name="T15" fmla="*/ 33 h 85"/>
                  <a:gd name="T16" fmla="*/ 0 w 87"/>
                  <a:gd name="T17" fmla="*/ 41 h 85"/>
                  <a:gd name="T18" fmla="*/ 0 w 87"/>
                  <a:gd name="T19" fmla="*/ 50 h 85"/>
                  <a:gd name="T20" fmla="*/ 4 w 87"/>
                  <a:gd name="T21" fmla="*/ 59 h 85"/>
                  <a:gd name="T22" fmla="*/ 7 w 87"/>
                  <a:gd name="T23" fmla="*/ 65 h 85"/>
                  <a:gd name="T24" fmla="*/ 13 w 87"/>
                  <a:gd name="T25" fmla="*/ 72 h 85"/>
                  <a:gd name="T26" fmla="*/ 20 w 87"/>
                  <a:gd name="T27" fmla="*/ 78 h 85"/>
                  <a:gd name="T28" fmla="*/ 26 w 87"/>
                  <a:gd name="T29" fmla="*/ 82 h 85"/>
                  <a:gd name="T30" fmla="*/ 35 w 87"/>
                  <a:gd name="T31" fmla="*/ 85 h 85"/>
                  <a:gd name="T32" fmla="*/ 43 w 87"/>
                  <a:gd name="T33" fmla="*/ 85 h 85"/>
                  <a:gd name="T34" fmla="*/ 52 w 87"/>
                  <a:gd name="T35" fmla="*/ 85 h 85"/>
                  <a:gd name="T36" fmla="*/ 59 w 87"/>
                  <a:gd name="T37" fmla="*/ 82 h 85"/>
                  <a:gd name="T38" fmla="*/ 67 w 87"/>
                  <a:gd name="T39" fmla="*/ 78 h 85"/>
                  <a:gd name="T40" fmla="*/ 74 w 87"/>
                  <a:gd name="T41" fmla="*/ 72 h 85"/>
                  <a:gd name="T42" fmla="*/ 78 w 87"/>
                  <a:gd name="T43" fmla="*/ 65 h 85"/>
                  <a:gd name="T44" fmla="*/ 82 w 87"/>
                  <a:gd name="T45" fmla="*/ 59 h 85"/>
                  <a:gd name="T46" fmla="*/ 85 w 87"/>
                  <a:gd name="T47" fmla="*/ 50 h 85"/>
                  <a:gd name="T48" fmla="*/ 87 w 87"/>
                  <a:gd name="T49" fmla="*/ 41 h 85"/>
                  <a:gd name="T50" fmla="*/ 85 w 87"/>
                  <a:gd name="T51" fmla="*/ 33 h 85"/>
                  <a:gd name="T52" fmla="*/ 82 w 87"/>
                  <a:gd name="T53" fmla="*/ 26 h 85"/>
                  <a:gd name="T54" fmla="*/ 78 w 87"/>
                  <a:gd name="T55" fmla="*/ 18 h 85"/>
                  <a:gd name="T56" fmla="*/ 74 w 87"/>
                  <a:gd name="T57" fmla="*/ 11 h 85"/>
                  <a:gd name="T58" fmla="*/ 67 w 87"/>
                  <a:gd name="T59" fmla="*/ 7 h 85"/>
                  <a:gd name="T60" fmla="*/ 59 w 87"/>
                  <a:gd name="T61" fmla="*/ 2 h 85"/>
                  <a:gd name="T62" fmla="*/ 52 w 87"/>
                  <a:gd name="T63" fmla="*/ 0 h 85"/>
                  <a:gd name="T64" fmla="*/ 43 w 87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5"/>
                  <a:gd name="T101" fmla="*/ 87 w 87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5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7" y="18"/>
                    </a:lnTo>
                    <a:lnTo>
                      <a:pt x="4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4" y="59"/>
                    </a:lnTo>
                    <a:lnTo>
                      <a:pt x="7" y="65"/>
                    </a:lnTo>
                    <a:lnTo>
                      <a:pt x="13" y="72"/>
                    </a:lnTo>
                    <a:lnTo>
                      <a:pt x="20" y="78"/>
                    </a:lnTo>
                    <a:lnTo>
                      <a:pt x="26" y="82"/>
                    </a:lnTo>
                    <a:lnTo>
                      <a:pt x="35" y="85"/>
                    </a:lnTo>
                    <a:lnTo>
                      <a:pt x="43" y="85"/>
                    </a:lnTo>
                    <a:lnTo>
                      <a:pt x="52" y="85"/>
                    </a:lnTo>
                    <a:lnTo>
                      <a:pt x="59" y="82"/>
                    </a:lnTo>
                    <a:lnTo>
                      <a:pt x="67" y="78"/>
                    </a:lnTo>
                    <a:lnTo>
                      <a:pt x="74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78" y="18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59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87" name="Shape 4500"/>
              <p:cNvSpPr>
                <a:spLocks noChangeAspect="1"/>
              </p:cNvSpPr>
              <p:nvPr/>
            </p:nvSpPr>
            <p:spPr bwMode="auto">
              <a:xfrm>
                <a:off x="2625" y="2290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6 h 82"/>
                  <a:gd name="T8" fmla="*/ 13 w 86"/>
                  <a:gd name="T9" fmla="*/ 13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2 h 82"/>
                  <a:gd name="T16" fmla="*/ 0 w 86"/>
                  <a:gd name="T17" fmla="*/ 41 h 82"/>
                  <a:gd name="T18" fmla="*/ 2 w 86"/>
                  <a:gd name="T19" fmla="*/ 49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5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2 w 86"/>
                  <a:gd name="T35" fmla="*/ 82 h 82"/>
                  <a:gd name="T36" fmla="*/ 60 w 86"/>
                  <a:gd name="T37" fmla="*/ 80 h 82"/>
                  <a:gd name="T38" fmla="*/ 67 w 86"/>
                  <a:gd name="T39" fmla="*/ 75 h 82"/>
                  <a:gd name="T40" fmla="*/ 73 w 86"/>
                  <a:gd name="T41" fmla="*/ 71 h 82"/>
                  <a:gd name="T42" fmla="*/ 80 w 86"/>
                  <a:gd name="T43" fmla="*/ 65 h 82"/>
                  <a:gd name="T44" fmla="*/ 82 w 86"/>
                  <a:gd name="T45" fmla="*/ 58 h 82"/>
                  <a:gd name="T46" fmla="*/ 84 w 86"/>
                  <a:gd name="T47" fmla="*/ 49 h 82"/>
                  <a:gd name="T48" fmla="*/ 86 w 86"/>
                  <a:gd name="T49" fmla="*/ 41 h 82"/>
                  <a:gd name="T50" fmla="*/ 84 w 86"/>
                  <a:gd name="T51" fmla="*/ 32 h 82"/>
                  <a:gd name="T52" fmla="*/ 82 w 86"/>
                  <a:gd name="T53" fmla="*/ 26 h 82"/>
                  <a:gd name="T54" fmla="*/ 80 w 86"/>
                  <a:gd name="T55" fmla="*/ 17 h 82"/>
                  <a:gd name="T56" fmla="*/ 73 w 86"/>
                  <a:gd name="T57" fmla="*/ 13 h 82"/>
                  <a:gd name="T58" fmla="*/ 67 w 86"/>
                  <a:gd name="T59" fmla="*/ 6 h 82"/>
                  <a:gd name="T60" fmla="*/ 60 w 86"/>
                  <a:gd name="T61" fmla="*/ 2 h 82"/>
                  <a:gd name="T62" fmla="*/ 52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0" y="80"/>
                    </a:lnTo>
                    <a:lnTo>
                      <a:pt x="67" y="75"/>
                    </a:lnTo>
                    <a:lnTo>
                      <a:pt x="73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6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88" name="Shape 4501"/>
              <p:cNvSpPr>
                <a:spLocks noChangeAspect="1"/>
              </p:cNvSpPr>
              <p:nvPr/>
            </p:nvSpPr>
            <p:spPr bwMode="auto">
              <a:xfrm>
                <a:off x="2625" y="2290"/>
                <a:ext cx="86" cy="82"/>
              </a:xfrm>
              <a:custGeom>
                <a:avLst/>
                <a:gdLst>
                  <a:gd name="T0" fmla="*/ 43 w 86"/>
                  <a:gd name="T1" fmla="*/ 0 h 82"/>
                  <a:gd name="T2" fmla="*/ 34 w 86"/>
                  <a:gd name="T3" fmla="*/ 0 h 82"/>
                  <a:gd name="T4" fmla="*/ 26 w 86"/>
                  <a:gd name="T5" fmla="*/ 2 h 82"/>
                  <a:gd name="T6" fmla="*/ 19 w 86"/>
                  <a:gd name="T7" fmla="*/ 6 h 82"/>
                  <a:gd name="T8" fmla="*/ 13 w 86"/>
                  <a:gd name="T9" fmla="*/ 13 h 82"/>
                  <a:gd name="T10" fmla="*/ 8 w 86"/>
                  <a:gd name="T11" fmla="*/ 17 h 82"/>
                  <a:gd name="T12" fmla="*/ 4 w 86"/>
                  <a:gd name="T13" fmla="*/ 26 h 82"/>
                  <a:gd name="T14" fmla="*/ 2 w 86"/>
                  <a:gd name="T15" fmla="*/ 32 h 82"/>
                  <a:gd name="T16" fmla="*/ 0 w 86"/>
                  <a:gd name="T17" fmla="*/ 41 h 82"/>
                  <a:gd name="T18" fmla="*/ 2 w 86"/>
                  <a:gd name="T19" fmla="*/ 49 h 82"/>
                  <a:gd name="T20" fmla="*/ 4 w 86"/>
                  <a:gd name="T21" fmla="*/ 58 h 82"/>
                  <a:gd name="T22" fmla="*/ 8 w 86"/>
                  <a:gd name="T23" fmla="*/ 65 h 82"/>
                  <a:gd name="T24" fmla="*/ 13 w 86"/>
                  <a:gd name="T25" fmla="*/ 71 h 82"/>
                  <a:gd name="T26" fmla="*/ 19 w 86"/>
                  <a:gd name="T27" fmla="*/ 75 h 82"/>
                  <a:gd name="T28" fmla="*/ 26 w 86"/>
                  <a:gd name="T29" fmla="*/ 80 h 82"/>
                  <a:gd name="T30" fmla="*/ 34 w 86"/>
                  <a:gd name="T31" fmla="*/ 82 h 82"/>
                  <a:gd name="T32" fmla="*/ 43 w 86"/>
                  <a:gd name="T33" fmla="*/ 82 h 82"/>
                  <a:gd name="T34" fmla="*/ 52 w 86"/>
                  <a:gd name="T35" fmla="*/ 82 h 82"/>
                  <a:gd name="T36" fmla="*/ 60 w 86"/>
                  <a:gd name="T37" fmla="*/ 80 h 82"/>
                  <a:gd name="T38" fmla="*/ 67 w 86"/>
                  <a:gd name="T39" fmla="*/ 75 h 82"/>
                  <a:gd name="T40" fmla="*/ 73 w 86"/>
                  <a:gd name="T41" fmla="*/ 71 h 82"/>
                  <a:gd name="T42" fmla="*/ 80 w 86"/>
                  <a:gd name="T43" fmla="*/ 65 h 82"/>
                  <a:gd name="T44" fmla="*/ 82 w 86"/>
                  <a:gd name="T45" fmla="*/ 58 h 82"/>
                  <a:gd name="T46" fmla="*/ 84 w 86"/>
                  <a:gd name="T47" fmla="*/ 49 h 82"/>
                  <a:gd name="T48" fmla="*/ 86 w 86"/>
                  <a:gd name="T49" fmla="*/ 41 h 82"/>
                  <a:gd name="T50" fmla="*/ 84 w 86"/>
                  <a:gd name="T51" fmla="*/ 32 h 82"/>
                  <a:gd name="T52" fmla="*/ 82 w 86"/>
                  <a:gd name="T53" fmla="*/ 26 h 82"/>
                  <a:gd name="T54" fmla="*/ 80 w 86"/>
                  <a:gd name="T55" fmla="*/ 17 h 82"/>
                  <a:gd name="T56" fmla="*/ 73 w 86"/>
                  <a:gd name="T57" fmla="*/ 13 h 82"/>
                  <a:gd name="T58" fmla="*/ 67 w 86"/>
                  <a:gd name="T59" fmla="*/ 6 h 82"/>
                  <a:gd name="T60" fmla="*/ 60 w 86"/>
                  <a:gd name="T61" fmla="*/ 2 h 82"/>
                  <a:gd name="T62" fmla="*/ 52 w 86"/>
                  <a:gd name="T63" fmla="*/ 0 h 82"/>
                  <a:gd name="T64" fmla="*/ 43 w 86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"/>
                  <a:gd name="T100" fmla="*/ 0 h 82"/>
                  <a:gd name="T101" fmla="*/ 86 w 86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3"/>
                    </a:lnTo>
                    <a:lnTo>
                      <a:pt x="8" y="17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1"/>
                    </a:lnTo>
                    <a:lnTo>
                      <a:pt x="2" y="49"/>
                    </a:lnTo>
                    <a:lnTo>
                      <a:pt x="4" y="58"/>
                    </a:lnTo>
                    <a:lnTo>
                      <a:pt x="8" y="65"/>
                    </a:lnTo>
                    <a:lnTo>
                      <a:pt x="13" y="71"/>
                    </a:lnTo>
                    <a:lnTo>
                      <a:pt x="19" y="75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0" y="80"/>
                    </a:lnTo>
                    <a:lnTo>
                      <a:pt x="67" y="75"/>
                    </a:lnTo>
                    <a:lnTo>
                      <a:pt x="73" y="71"/>
                    </a:lnTo>
                    <a:lnTo>
                      <a:pt x="80" y="65"/>
                    </a:lnTo>
                    <a:lnTo>
                      <a:pt x="82" y="58"/>
                    </a:lnTo>
                    <a:lnTo>
                      <a:pt x="84" y="49"/>
                    </a:lnTo>
                    <a:lnTo>
                      <a:pt x="86" y="41"/>
                    </a:lnTo>
                    <a:lnTo>
                      <a:pt x="84" y="32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3" y="13"/>
                    </a:lnTo>
                    <a:lnTo>
                      <a:pt x="67" y="6"/>
                    </a:lnTo>
                    <a:lnTo>
                      <a:pt x="60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89" name="Shape 4502"/>
              <p:cNvSpPr>
                <a:spLocks noChangeAspect="1"/>
              </p:cNvSpPr>
              <p:nvPr/>
            </p:nvSpPr>
            <p:spPr bwMode="auto">
              <a:xfrm>
                <a:off x="2744" y="2093"/>
                <a:ext cx="84" cy="86"/>
              </a:xfrm>
              <a:custGeom>
                <a:avLst/>
                <a:gdLst>
                  <a:gd name="T0" fmla="*/ 41 w 84"/>
                  <a:gd name="T1" fmla="*/ 0 h 86"/>
                  <a:gd name="T2" fmla="*/ 32 w 84"/>
                  <a:gd name="T3" fmla="*/ 2 h 86"/>
                  <a:gd name="T4" fmla="*/ 26 w 84"/>
                  <a:gd name="T5" fmla="*/ 4 h 86"/>
                  <a:gd name="T6" fmla="*/ 17 w 84"/>
                  <a:gd name="T7" fmla="*/ 9 h 86"/>
                  <a:gd name="T8" fmla="*/ 10 w 84"/>
                  <a:gd name="T9" fmla="*/ 13 h 86"/>
                  <a:gd name="T10" fmla="*/ 6 w 84"/>
                  <a:gd name="T11" fmla="*/ 19 h 86"/>
                  <a:gd name="T12" fmla="*/ 2 w 84"/>
                  <a:gd name="T13" fmla="*/ 26 h 86"/>
                  <a:gd name="T14" fmla="*/ 0 w 84"/>
                  <a:gd name="T15" fmla="*/ 35 h 86"/>
                  <a:gd name="T16" fmla="*/ 0 w 84"/>
                  <a:gd name="T17" fmla="*/ 43 h 86"/>
                  <a:gd name="T18" fmla="*/ 0 w 84"/>
                  <a:gd name="T19" fmla="*/ 52 h 86"/>
                  <a:gd name="T20" fmla="*/ 2 w 84"/>
                  <a:gd name="T21" fmla="*/ 61 h 86"/>
                  <a:gd name="T22" fmla="*/ 6 w 84"/>
                  <a:gd name="T23" fmla="*/ 67 h 86"/>
                  <a:gd name="T24" fmla="*/ 10 w 84"/>
                  <a:gd name="T25" fmla="*/ 73 h 86"/>
                  <a:gd name="T26" fmla="*/ 17 w 84"/>
                  <a:gd name="T27" fmla="*/ 80 h 86"/>
                  <a:gd name="T28" fmla="*/ 26 w 84"/>
                  <a:gd name="T29" fmla="*/ 82 h 86"/>
                  <a:gd name="T30" fmla="*/ 32 w 84"/>
                  <a:gd name="T31" fmla="*/ 84 h 86"/>
                  <a:gd name="T32" fmla="*/ 41 w 84"/>
                  <a:gd name="T33" fmla="*/ 86 h 86"/>
                  <a:gd name="T34" fmla="*/ 49 w 84"/>
                  <a:gd name="T35" fmla="*/ 84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1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5 h 86"/>
                  <a:gd name="T52" fmla="*/ 80 w 84"/>
                  <a:gd name="T53" fmla="*/ 26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9 h 86"/>
                  <a:gd name="T60" fmla="*/ 58 w 84"/>
                  <a:gd name="T61" fmla="*/ 4 h 86"/>
                  <a:gd name="T62" fmla="*/ 49 w 84"/>
                  <a:gd name="T63" fmla="*/ 2 h 86"/>
                  <a:gd name="T64" fmla="*/ 41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61"/>
                    </a:lnTo>
                    <a:lnTo>
                      <a:pt x="6" y="67"/>
                    </a:lnTo>
                    <a:lnTo>
                      <a:pt x="10" y="73"/>
                    </a:lnTo>
                    <a:lnTo>
                      <a:pt x="17" y="80"/>
                    </a:lnTo>
                    <a:lnTo>
                      <a:pt x="26" y="82"/>
                    </a:lnTo>
                    <a:lnTo>
                      <a:pt x="32" y="84"/>
                    </a:lnTo>
                    <a:lnTo>
                      <a:pt x="41" y="86"/>
                    </a:lnTo>
                    <a:lnTo>
                      <a:pt x="49" y="84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90" name="Shape 4503"/>
              <p:cNvSpPr>
                <a:spLocks noChangeAspect="1"/>
              </p:cNvSpPr>
              <p:nvPr/>
            </p:nvSpPr>
            <p:spPr bwMode="auto">
              <a:xfrm>
                <a:off x="2744" y="2093"/>
                <a:ext cx="84" cy="86"/>
              </a:xfrm>
              <a:custGeom>
                <a:avLst/>
                <a:gdLst>
                  <a:gd name="T0" fmla="*/ 41 w 84"/>
                  <a:gd name="T1" fmla="*/ 0 h 86"/>
                  <a:gd name="T2" fmla="*/ 32 w 84"/>
                  <a:gd name="T3" fmla="*/ 2 h 86"/>
                  <a:gd name="T4" fmla="*/ 26 w 84"/>
                  <a:gd name="T5" fmla="*/ 4 h 86"/>
                  <a:gd name="T6" fmla="*/ 17 w 84"/>
                  <a:gd name="T7" fmla="*/ 9 h 86"/>
                  <a:gd name="T8" fmla="*/ 10 w 84"/>
                  <a:gd name="T9" fmla="*/ 13 h 86"/>
                  <a:gd name="T10" fmla="*/ 6 w 84"/>
                  <a:gd name="T11" fmla="*/ 19 h 86"/>
                  <a:gd name="T12" fmla="*/ 2 w 84"/>
                  <a:gd name="T13" fmla="*/ 26 h 86"/>
                  <a:gd name="T14" fmla="*/ 0 w 84"/>
                  <a:gd name="T15" fmla="*/ 35 h 86"/>
                  <a:gd name="T16" fmla="*/ 0 w 84"/>
                  <a:gd name="T17" fmla="*/ 43 h 86"/>
                  <a:gd name="T18" fmla="*/ 0 w 84"/>
                  <a:gd name="T19" fmla="*/ 52 h 86"/>
                  <a:gd name="T20" fmla="*/ 2 w 84"/>
                  <a:gd name="T21" fmla="*/ 61 h 86"/>
                  <a:gd name="T22" fmla="*/ 6 w 84"/>
                  <a:gd name="T23" fmla="*/ 67 h 86"/>
                  <a:gd name="T24" fmla="*/ 10 w 84"/>
                  <a:gd name="T25" fmla="*/ 73 h 86"/>
                  <a:gd name="T26" fmla="*/ 17 w 84"/>
                  <a:gd name="T27" fmla="*/ 80 h 86"/>
                  <a:gd name="T28" fmla="*/ 26 w 84"/>
                  <a:gd name="T29" fmla="*/ 82 h 86"/>
                  <a:gd name="T30" fmla="*/ 32 w 84"/>
                  <a:gd name="T31" fmla="*/ 84 h 86"/>
                  <a:gd name="T32" fmla="*/ 41 w 84"/>
                  <a:gd name="T33" fmla="*/ 86 h 86"/>
                  <a:gd name="T34" fmla="*/ 49 w 84"/>
                  <a:gd name="T35" fmla="*/ 84 h 86"/>
                  <a:gd name="T36" fmla="*/ 58 w 84"/>
                  <a:gd name="T37" fmla="*/ 82 h 86"/>
                  <a:gd name="T38" fmla="*/ 65 w 84"/>
                  <a:gd name="T39" fmla="*/ 80 h 86"/>
                  <a:gd name="T40" fmla="*/ 71 w 84"/>
                  <a:gd name="T41" fmla="*/ 73 h 86"/>
                  <a:gd name="T42" fmla="*/ 78 w 84"/>
                  <a:gd name="T43" fmla="*/ 67 h 86"/>
                  <a:gd name="T44" fmla="*/ 80 w 84"/>
                  <a:gd name="T45" fmla="*/ 61 h 86"/>
                  <a:gd name="T46" fmla="*/ 84 w 84"/>
                  <a:gd name="T47" fmla="*/ 52 h 86"/>
                  <a:gd name="T48" fmla="*/ 84 w 84"/>
                  <a:gd name="T49" fmla="*/ 43 h 86"/>
                  <a:gd name="T50" fmla="*/ 84 w 84"/>
                  <a:gd name="T51" fmla="*/ 35 h 86"/>
                  <a:gd name="T52" fmla="*/ 80 w 84"/>
                  <a:gd name="T53" fmla="*/ 26 h 86"/>
                  <a:gd name="T54" fmla="*/ 78 w 84"/>
                  <a:gd name="T55" fmla="*/ 19 h 86"/>
                  <a:gd name="T56" fmla="*/ 71 w 84"/>
                  <a:gd name="T57" fmla="*/ 13 h 86"/>
                  <a:gd name="T58" fmla="*/ 65 w 84"/>
                  <a:gd name="T59" fmla="*/ 9 h 86"/>
                  <a:gd name="T60" fmla="*/ 58 w 84"/>
                  <a:gd name="T61" fmla="*/ 4 h 86"/>
                  <a:gd name="T62" fmla="*/ 49 w 84"/>
                  <a:gd name="T63" fmla="*/ 2 h 86"/>
                  <a:gd name="T64" fmla="*/ 41 w 84"/>
                  <a:gd name="T65" fmla="*/ 0 h 8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6"/>
                  <a:gd name="T101" fmla="*/ 84 w 84"/>
                  <a:gd name="T102" fmla="*/ 86 h 8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6">
                    <a:moveTo>
                      <a:pt x="41" y="0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17" y="9"/>
                    </a:lnTo>
                    <a:lnTo>
                      <a:pt x="10" y="13"/>
                    </a:lnTo>
                    <a:lnTo>
                      <a:pt x="6" y="19"/>
                    </a:lnTo>
                    <a:lnTo>
                      <a:pt x="2" y="26"/>
                    </a:lnTo>
                    <a:lnTo>
                      <a:pt x="0" y="35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2" y="61"/>
                    </a:lnTo>
                    <a:lnTo>
                      <a:pt x="6" y="67"/>
                    </a:lnTo>
                    <a:lnTo>
                      <a:pt x="10" y="73"/>
                    </a:lnTo>
                    <a:lnTo>
                      <a:pt x="17" y="80"/>
                    </a:lnTo>
                    <a:lnTo>
                      <a:pt x="26" y="82"/>
                    </a:lnTo>
                    <a:lnTo>
                      <a:pt x="32" y="84"/>
                    </a:lnTo>
                    <a:lnTo>
                      <a:pt x="41" y="86"/>
                    </a:lnTo>
                    <a:lnTo>
                      <a:pt x="49" y="84"/>
                    </a:lnTo>
                    <a:lnTo>
                      <a:pt x="58" y="82"/>
                    </a:lnTo>
                    <a:lnTo>
                      <a:pt x="65" y="80"/>
                    </a:lnTo>
                    <a:lnTo>
                      <a:pt x="71" y="73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4" y="52"/>
                    </a:lnTo>
                    <a:lnTo>
                      <a:pt x="84" y="43"/>
                    </a:lnTo>
                    <a:lnTo>
                      <a:pt x="84" y="35"/>
                    </a:lnTo>
                    <a:lnTo>
                      <a:pt x="80" y="26"/>
                    </a:lnTo>
                    <a:lnTo>
                      <a:pt x="78" y="19"/>
                    </a:lnTo>
                    <a:lnTo>
                      <a:pt x="71" y="13"/>
                    </a:lnTo>
                    <a:lnTo>
                      <a:pt x="65" y="9"/>
                    </a:lnTo>
                    <a:lnTo>
                      <a:pt x="58" y="4"/>
                    </a:lnTo>
                    <a:lnTo>
                      <a:pt x="49" y="2"/>
                    </a:lnTo>
                    <a:lnTo>
                      <a:pt x="41" y="0"/>
                    </a:lnTo>
                  </a:path>
                </a:pathLst>
              </a:custGeom>
              <a:noFill/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91" name="Shape 4504"/>
              <p:cNvSpPr>
                <a:spLocks noChangeAspect="1"/>
              </p:cNvSpPr>
              <p:nvPr/>
            </p:nvSpPr>
            <p:spPr bwMode="auto">
              <a:xfrm>
                <a:off x="2514" y="2069"/>
                <a:ext cx="87" cy="82"/>
              </a:xfrm>
              <a:custGeom>
                <a:avLst/>
                <a:gdLst>
                  <a:gd name="T0" fmla="*/ 43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6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9 h 82"/>
                  <a:gd name="T22" fmla="*/ 9 w 87"/>
                  <a:gd name="T23" fmla="*/ 65 h 82"/>
                  <a:gd name="T24" fmla="*/ 13 w 87"/>
                  <a:gd name="T25" fmla="*/ 72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3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72 h 82"/>
                  <a:gd name="T42" fmla="*/ 80 w 87"/>
                  <a:gd name="T43" fmla="*/ 65 h 82"/>
                  <a:gd name="T44" fmla="*/ 82 w 87"/>
                  <a:gd name="T45" fmla="*/ 59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2 w 87"/>
                  <a:gd name="T53" fmla="*/ 26 h 82"/>
                  <a:gd name="T54" fmla="*/ 80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3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92" name="Shape 4505"/>
              <p:cNvSpPr>
                <a:spLocks noChangeAspect="1"/>
              </p:cNvSpPr>
              <p:nvPr/>
            </p:nvSpPr>
            <p:spPr bwMode="auto">
              <a:xfrm>
                <a:off x="2514" y="2069"/>
                <a:ext cx="87" cy="82"/>
              </a:xfrm>
              <a:custGeom>
                <a:avLst/>
                <a:gdLst>
                  <a:gd name="T0" fmla="*/ 43 w 87"/>
                  <a:gd name="T1" fmla="*/ 0 h 82"/>
                  <a:gd name="T2" fmla="*/ 35 w 87"/>
                  <a:gd name="T3" fmla="*/ 0 h 82"/>
                  <a:gd name="T4" fmla="*/ 26 w 87"/>
                  <a:gd name="T5" fmla="*/ 2 h 82"/>
                  <a:gd name="T6" fmla="*/ 20 w 87"/>
                  <a:gd name="T7" fmla="*/ 7 h 82"/>
                  <a:gd name="T8" fmla="*/ 13 w 87"/>
                  <a:gd name="T9" fmla="*/ 11 h 82"/>
                  <a:gd name="T10" fmla="*/ 9 w 87"/>
                  <a:gd name="T11" fmla="*/ 17 h 82"/>
                  <a:gd name="T12" fmla="*/ 5 w 87"/>
                  <a:gd name="T13" fmla="*/ 26 h 82"/>
                  <a:gd name="T14" fmla="*/ 2 w 87"/>
                  <a:gd name="T15" fmla="*/ 33 h 82"/>
                  <a:gd name="T16" fmla="*/ 0 w 87"/>
                  <a:gd name="T17" fmla="*/ 41 h 82"/>
                  <a:gd name="T18" fmla="*/ 2 w 87"/>
                  <a:gd name="T19" fmla="*/ 50 h 82"/>
                  <a:gd name="T20" fmla="*/ 5 w 87"/>
                  <a:gd name="T21" fmla="*/ 59 h 82"/>
                  <a:gd name="T22" fmla="*/ 9 w 87"/>
                  <a:gd name="T23" fmla="*/ 65 h 82"/>
                  <a:gd name="T24" fmla="*/ 13 w 87"/>
                  <a:gd name="T25" fmla="*/ 72 h 82"/>
                  <a:gd name="T26" fmla="*/ 20 w 87"/>
                  <a:gd name="T27" fmla="*/ 76 h 82"/>
                  <a:gd name="T28" fmla="*/ 26 w 87"/>
                  <a:gd name="T29" fmla="*/ 80 h 82"/>
                  <a:gd name="T30" fmla="*/ 35 w 87"/>
                  <a:gd name="T31" fmla="*/ 82 h 82"/>
                  <a:gd name="T32" fmla="*/ 43 w 87"/>
                  <a:gd name="T33" fmla="*/ 82 h 82"/>
                  <a:gd name="T34" fmla="*/ 52 w 87"/>
                  <a:gd name="T35" fmla="*/ 82 h 82"/>
                  <a:gd name="T36" fmla="*/ 61 w 87"/>
                  <a:gd name="T37" fmla="*/ 80 h 82"/>
                  <a:gd name="T38" fmla="*/ 67 w 87"/>
                  <a:gd name="T39" fmla="*/ 76 h 82"/>
                  <a:gd name="T40" fmla="*/ 74 w 87"/>
                  <a:gd name="T41" fmla="*/ 72 h 82"/>
                  <a:gd name="T42" fmla="*/ 80 w 87"/>
                  <a:gd name="T43" fmla="*/ 65 h 82"/>
                  <a:gd name="T44" fmla="*/ 82 w 87"/>
                  <a:gd name="T45" fmla="*/ 59 h 82"/>
                  <a:gd name="T46" fmla="*/ 85 w 87"/>
                  <a:gd name="T47" fmla="*/ 50 h 82"/>
                  <a:gd name="T48" fmla="*/ 87 w 87"/>
                  <a:gd name="T49" fmla="*/ 41 h 82"/>
                  <a:gd name="T50" fmla="*/ 85 w 87"/>
                  <a:gd name="T51" fmla="*/ 33 h 82"/>
                  <a:gd name="T52" fmla="*/ 82 w 87"/>
                  <a:gd name="T53" fmla="*/ 26 h 82"/>
                  <a:gd name="T54" fmla="*/ 80 w 87"/>
                  <a:gd name="T55" fmla="*/ 17 h 82"/>
                  <a:gd name="T56" fmla="*/ 74 w 87"/>
                  <a:gd name="T57" fmla="*/ 11 h 82"/>
                  <a:gd name="T58" fmla="*/ 67 w 87"/>
                  <a:gd name="T59" fmla="*/ 7 h 82"/>
                  <a:gd name="T60" fmla="*/ 61 w 87"/>
                  <a:gd name="T61" fmla="*/ 2 h 82"/>
                  <a:gd name="T62" fmla="*/ 52 w 87"/>
                  <a:gd name="T63" fmla="*/ 0 h 82"/>
                  <a:gd name="T64" fmla="*/ 43 w 87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7"/>
                  <a:gd name="T100" fmla="*/ 0 h 82"/>
                  <a:gd name="T101" fmla="*/ 87 w 87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7" h="82">
                    <a:moveTo>
                      <a:pt x="43" y="0"/>
                    </a:moveTo>
                    <a:lnTo>
                      <a:pt x="35" y="0"/>
                    </a:lnTo>
                    <a:lnTo>
                      <a:pt x="26" y="2"/>
                    </a:lnTo>
                    <a:lnTo>
                      <a:pt x="20" y="7"/>
                    </a:lnTo>
                    <a:lnTo>
                      <a:pt x="13" y="11"/>
                    </a:lnTo>
                    <a:lnTo>
                      <a:pt x="9" y="17"/>
                    </a:lnTo>
                    <a:lnTo>
                      <a:pt x="5" y="26"/>
                    </a:lnTo>
                    <a:lnTo>
                      <a:pt x="2" y="33"/>
                    </a:lnTo>
                    <a:lnTo>
                      <a:pt x="0" y="41"/>
                    </a:lnTo>
                    <a:lnTo>
                      <a:pt x="2" y="50"/>
                    </a:lnTo>
                    <a:lnTo>
                      <a:pt x="5" y="59"/>
                    </a:lnTo>
                    <a:lnTo>
                      <a:pt x="9" y="65"/>
                    </a:lnTo>
                    <a:lnTo>
                      <a:pt x="13" y="72"/>
                    </a:lnTo>
                    <a:lnTo>
                      <a:pt x="20" y="76"/>
                    </a:lnTo>
                    <a:lnTo>
                      <a:pt x="26" y="80"/>
                    </a:lnTo>
                    <a:lnTo>
                      <a:pt x="35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61" y="80"/>
                    </a:lnTo>
                    <a:lnTo>
                      <a:pt x="67" y="76"/>
                    </a:lnTo>
                    <a:lnTo>
                      <a:pt x="74" y="72"/>
                    </a:lnTo>
                    <a:lnTo>
                      <a:pt x="80" y="65"/>
                    </a:lnTo>
                    <a:lnTo>
                      <a:pt x="82" y="59"/>
                    </a:lnTo>
                    <a:lnTo>
                      <a:pt x="85" y="50"/>
                    </a:lnTo>
                    <a:lnTo>
                      <a:pt x="87" y="41"/>
                    </a:lnTo>
                    <a:lnTo>
                      <a:pt x="85" y="33"/>
                    </a:lnTo>
                    <a:lnTo>
                      <a:pt x="82" y="26"/>
                    </a:lnTo>
                    <a:lnTo>
                      <a:pt x="80" y="17"/>
                    </a:lnTo>
                    <a:lnTo>
                      <a:pt x="74" y="11"/>
                    </a:lnTo>
                    <a:lnTo>
                      <a:pt x="67" y="7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noFill/>
              <a:ln w="20638" algn="ctr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93" name="Shape 4506"/>
              <p:cNvSpPr>
                <a:spLocks noChangeAspect="1"/>
              </p:cNvSpPr>
              <p:nvPr/>
            </p:nvSpPr>
            <p:spPr bwMode="auto">
              <a:xfrm>
                <a:off x="2700" y="1937"/>
                <a:ext cx="83" cy="87"/>
              </a:xfrm>
              <a:custGeom>
                <a:avLst/>
                <a:gdLst>
                  <a:gd name="T0" fmla="*/ 42 w 83"/>
                  <a:gd name="T1" fmla="*/ 0 h 87"/>
                  <a:gd name="T2" fmla="*/ 33 w 83"/>
                  <a:gd name="T3" fmla="*/ 2 h 87"/>
                  <a:gd name="T4" fmla="*/ 24 w 83"/>
                  <a:gd name="T5" fmla="*/ 5 h 87"/>
                  <a:gd name="T6" fmla="*/ 18 w 83"/>
                  <a:gd name="T7" fmla="*/ 9 h 87"/>
                  <a:gd name="T8" fmla="*/ 11 w 83"/>
                  <a:gd name="T9" fmla="*/ 13 h 87"/>
                  <a:gd name="T10" fmla="*/ 7 w 83"/>
                  <a:gd name="T11" fmla="*/ 20 h 87"/>
                  <a:gd name="T12" fmla="*/ 3 w 83"/>
                  <a:gd name="T13" fmla="*/ 26 h 87"/>
                  <a:gd name="T14" fmla="*/ 0 w 83"/>
                  <a:gd name="T15" fmla="*/ 35 h 87"/>
                  <a:gd name="T16" fmla="*/ 0 w 83"/>
                  <a:gd name="T17" fmla="*/ 44 h 87"/>
                  <a:gd name="T18" fmla="*/ 0 w 83"/>
                  <a:gd name="T19" fmla="*/ 52 h 87"/>
                  <a:gd name="T20" fmla="*/ 3 w 83"/>
                  <a:gd name="T21" fmla="*/ 61 h 87"/>
                  <a:gd name="T22" fmla="*/ 7 w 83"/>
                  <a:gd name="T23" fmla="*/ 67 h 87"/>
                  <a:gd name="T24" fmla="*/ 11 w 83"/>
                  <a:gd name="T25" fmla="*/ 74 h 87"/>
                  <a:gd name="T26" fmla="*/ 18 w 83"/>
                  <a:gd name="T27" fmla="*/ 80 h 87"/>
                  <a:gd name="T28" fmla="*/ 24 w 83"/>
                  <a:gd name="T29" fmla="*/ 82 h 87"/>
                  <a:gd name="T30" fmla="*/ 33 w 83"/>
                  <a:gd name="T31" fmla="*/ 87 h 87"/>
                  <a:gd name="T32" fmla="*/ 42 w 83"/>
                  <a:gd name="T33" fmla="*/ 87 h 87"/>
                  <a:gd name="T34" fmla="*/ 50 w 83"/>
                  <a:gd name="T35" fmla="*/ 87 h 87"/>
                  <a:gd name="T36" fmla="*/ 59 w 83"/>
                  <a:gd name="T37" fmla="*/ 82 h 87"/>
                  <a:gd name="T38" fmla="*/ 65 w 83"/>
                  <a:gd name="T39" fmla="*/ 80 h 87"/>
                  <a:gd name="T40" fmla="*/ 72 w 83"/>
                  <a:gd name="T41" fmla="*/ 74 h 87"/>
                  <a:gd name="T42" fmla="*/ 76 w 83"/>
                  <a:gd name="T43" fmla="*/ 67 h 87"/>
                  <a:gd name="T44" fmla="*/ 80 w 83"/>
                  <a:gd name="T45" fmla="*/ 61 h 87"/>
                  <a:gd name="T46" fmla="*/ 83 w 83"/>
                  <a:gd name="T47" fmla="*/ 52 h 87"/>
                  <a:gd name="T48" fmla="*/ 83 w 83"/>
                  <a:gd name="T49" fmla="*/ 44 h 87"/>
                  <a:gd name="T50" fmla="*/ 83 w 83"/>
                  <a:gd name="T51" fmla="*/ 35 h 87"/>
                  <a:gd name="T52" fmla="*/ 80 w 83"/>
                  <a:gd name="T53" fmla="*/ 26 h 87"/>
                  <a:gd name="T54" fmla="*/ 76 w 83"/>
                  <a:gd name="T55" fmla="*/ 20 h 87"/>
                  <a:gd name="T56" fmla="*/ 72 w 83"/>
                  <a:gd name="T57" fmla="*/ 13 h 87"/>
                  <a:gd name="T58" fmla="*/ 65 w 83"/>
                  <a:gd name="T59" fmla="*/ 9 h 87"/>
                  <a:gd name="T60" fmla="*/ 59 w 83"/>
                  <a:gd name="T61" fmla="*/ 5 h 87"/>
                  <a:gd name="T62" fmla="*/ 50 w 83"/>
                  <a:gd name="T63" fmla="*/ 2 h 87"/>
                  <a:gd name="T64" fmla="*/ 42 w 83"/>
                  <a:gd name="T65" fmla="*/ 0 h 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3"/>
                  <a:gd name="T100" fmla="*/ 0 h 87"/>
                  <a:gd name="T101" fmla="*/ 83 w 83"/>
                  <a:gd name="T102" fmla="*/ 87 h 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3" h="87">
                    <a:moveTo>
                      <a:pt x="42" y="0"/>
                    </a:moveTo>
                    <a:lnTo>
                      <a:pt x="33" y="2"/>
                    </a:lnTo>
                    <a:lnTo>
                      <a:pt x="24" y="5"/>
                    </a:lnTo>
                    <a:lnTo>
                      <a:pt x="18" y="9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3" y="26"/>
                    </a:lnTo>
                    <a:lnTo>
                      <a:pt x="0" y="35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3" y="61"/>
                    </a:lnTo>
                    <a:lnTo>
                      <a:pt x="7" y="67"/>
                    </a:lnTo>
                    <a:lnTo>
                      <a:pt x="11" y="74"/>
                    </a:lnTo>
                    <a:lnTo>
                      <a:pt x="18" y="80"/>
                    </a:lnTo>
                    <a:lnTo>
                      <a:pt x="24" y="82"/>
                    </a:lnTo>
                    <a:lnTo>
                      <a:pt x="33" y="87"/>
                    </a:lnTo>
                    <a:lnTo>
                      <a:pt x="42" y="87"/>
                    </a:lnTo>
                    <a:lnTo>
                      <a:pt x="50" y="87"/>
                    </a:lnTo>
                    <a:lnTo>
                      <a:pt x="59" y="82"/>
                    </a:lnTo>
                    <a:lnTo>
                      <a:pt x="65" y="80"/>
                    </a:lnTo>
                    <a:lnTo>
                      <a:pt x="72" y="74"/>
                    </a:lnTo>
                    <a:lnTo>
                      <a:pt x="76" y="67"/>
                    </a:lnTo>
                    <a:lnTo>
                      <a:pt x="80" y="61"/>
                    </a:lnTo>
                    <a:lnTo>
                      <a:pt x="83" y="52"/>
                    </a:lnTo>
                    <a:lnTo>
                      <a:pt x="83" y="44"/>
                    </a:lnTo>
                    <a:lnTo>
                      <a:pt x="83" y="35"/>
                    </a:lnTo>
                    <a:lnTo>
                      <a:pt x="80" y="26"/>
                    </a:lnTo>
                    <a:lnTo>
                      <a:pt x="76" y="20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0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3324" name="Shape 4137"/>
            <p:cNvSpPr>
              <a:spLocks noChangeAspect="1"/>
            </p:cNvSpPr>
            <p:nvPr/>
          </p:nvSpPr>
          <p:spPr bwMode="auto">
            <a:xfrm>
              <a:off x="3300" y="1937"/>
              <a:ext cx="109" cy="114"/>
            </a:xfrm>
            <a:custGeom>
              <a:avLst/>
              <a:gdLst>
                <a:gd name="T0" fmla="*/ 215 w 83"/>
                <a:gd name="T1" fmla="*/ 0 h 87"/>
                <a:gd name="T2" fmla="*/ 167 w 83"/>
                <a:gd name="T3" fmla="*/ 12 h 87"/>
                <a:gd name="T4" fmla="*/ 125 w 83"/>
                <a:gd name="T5" fmla="*/ 28 h 87"/>
                <a:gd name="T6" fmla="*/ 95 w 83"/>
                <a:gd name="T7" fmla="*/ 48 h 87"/>
                <a:gd name="T8" fmla="*/ 55 w 83"/>
                <a:gd name="T9" fmla="*/ 66 h 87"/>
                <a:gd name="T10" fmla="*/ 37 w 83"/>
                <a:gd name="T11" fmla="*/ 101 h 87"/>
                <a:gd name="T12" fmla="*/ 16 w 83"/>
                <a:gd name="T13" fmla="*/ 132 h 87"/>
                <a:gd name="T14" fmla="*/ 0 w 83"/>
                <a:gd name="T15" fmla="*/ 178 h 87"/>
                <a:gd name="T16" fmla="*/ 0 w 83"/>
                <a:gd name="T17" fmla="*/ 225 h 87"/>
                <a:gd name="T18" fmla="*/ 0 w 83"/>
                <a:gd name="T19" fmla="*/ 262 h 87"/>
                <a:gd name="T20" fmla="*/ 16 w 83"/>
                <a:gd name="T21" fmla="*/ 311 h 87"/>
                <a:gd name="T22" fmla="*/ 37 w 83"/>
                <a:gd name="T23" fmla="*/ 339 h 87"/>
                <a:gd name="T24" fmla="*/ 55 w 83"/>
                <a:gd name="T25" fmla="*/ 375 h 87"/>
                <a:gd name="T26" fmla="*/ 95 w 83"/>
                <a:gd name="T27" fmla="*/ 408 h 87"/>
                <a:gd name="T28" fmla="*/ 125 w 83"/>
                <a:gd name="T29" fmla="*/ 411 h 87"/>
                <a:gd name="T30" fmla="*/ 167 w 83"/>
                <a:gd name="T31" fmla="*/ 439 h 87"/>
                <a:gd name="T32" fmla="*/ 215 w 83"/>
                <a:gd name="T33" fmla="*/ 439 h 87"/>
                <a:gd name="T34" fmla="*/ 259 w 83"/>
                <a:gd name="T35" fmla="*/ 439 h 87"/>
                <a:gd name="T36" fmla="*/ 302 w 83"/>
                <a:gd name="T37" fmla="*/ 411 h 87"/>
                <a:gd name="T38" fmla="*/ 332 w 83"/>
                <a:gd name="T39" fmla="*/ 408 h 87"/>
                <a:gd name="T40" fmla="*/ 370 w 83"/>
                <a:gd name="T41" fmla="*/ 375 h 87"/>
                <a:gd name="T42" fmla="*/ 390 w 83"/>
                <a:gd name="T43" fmla="*/ 339 h 87"/>
                <a:gd name="T44" fmla="*/ 411 w 83"/>
                <a:gd name="T45" fmla="*/ 311 h 87"/>
                <a:gd name="T46" fmla="*/ 425 w 83"/>
                <a:gd name="T47" fmla="*/ 262 h 87"/>
                <a:gd name="T48" fmla="*/ 425 w 83"/>
                <a:gd name="T49" fmla="*/ 225 h 87"/>
                <a:gd name="T50" fmla="*/ 425 w 83"/>
                <a:gd name="T51" fmla="*/ 178 h 87"/>
                <a:gd name="T52" fmla="*/ 411 w 83"/>
                <a:gd name="T53" fmla="*/ 132 h 87"/>
                <a:gd name="T54" fmla="*/ 390 w 83"/>
                <a:gd name="T55" fmla="*/ 101 h 87"/>
                <a:gd name="T56" fmla="*/ 370 w 83"/>
                <a:gd name="T57" fmla="*/ 66 h 87"/>
                <a:gd name="T58" fmla="*/ 332 w 83"/>
                <a:gd name="T59" fmla="*/ 48 h 87"/>
                <a:gd name="T60" fmla="*/ 302 w 83"/>
                <a:gd name="T61" fmla="*/ 28 h 87"/>
                <a:gd name="T62" fmla="*/ 259 w 83"/>
                <a:gd name="T63" fmla="*/ 12 h 87"/>
                <a:gd name="T64" fmla="*/ 215 w 83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7"/>
                <a:gd name="T101" fmla="*/ 83 w 83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7">
                  <a:moveTo>
                    <a:pt x="42" y="0"/>
                  </a:moveTo>
                  <a:lnTo>
                    <a:pt x="33" y="2"/>
                  </a:lnTo>
                  <a:lnTo>
                    <a:pt x="24" y="5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4" y="82"/>
                  </a:lnTo>
                  <a:lnTo>
                    <a:pt x="33" y="87"/>
                  </a:lnTo>
                  <a:lnTo>
                    <a:pt x="42" y="87"/>
                  </a:lnTo>
                  <a:lnTo>
                    <a:pt x="50" y="87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3" y="52"/>
                  </a:lnTo>
                  <a:lnTo>
                    <a:pt x="83" y="44"/>
                  </a:lnTo>
                  <a:lnTo>
                    <a:pt x="83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0" y="2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25" name="Shape 4138"/>
            <p:cNvSpPr>
              <a:spLocks noChangeAspect="1"/>
            </p:cNvSpPr>
            <p:nvPr/>
          </p:nvSpPr>
          <p:spPr bwMode="auto">
            <a:xfrm>
              <a:off x="3402" y="2301"/>
              <a:ext cx="115" cy="111"/>
            </a:xfrm>
            <a:custGeom>
              <a:avLst/>
              <a:gdLst>
                <a:gd name="T0" fmla="*/ 235 w 87"/>
                <a:gd name="T1" fmla="*/ 0 h 84"/>
                <a:gd name="T2" fmla="*/ 186 w 87"/>
                <a:gd name="T3" fmla="*/ 0 h 84"/>
                <a:gd name="T4" fmla="*/ 136 w 87"/>
                <a:gd name="T5" fmla="*/ 12 h 84"/>
                <a:gd name="T6" fmla="*/ 103 w 87"/>
                <a:gd name="T7" fmla="*/ 37 h 84"/>
                <a:gd name="T8" fmla="*/ 66 w 87"/>
                <a:gd name="T9" fmla="*/ 59 h 84"/>
                <a:gd name="T10" fmla="*/ 49 w 87"/>
                <a:gd name="T11" fmla="*/ 87 h 84"/>
                <a:gd name="T12" fmla="*/ 28 w 87"/>
                <a:gd name="T13" fmla="*/ 136 h 84"/>
                <a:gd name="T14" fmla="*/ 12 w 87"/>
                <a:gd name="T15" fmla="*/ 170 h 84"/>
                <a:gd name="T16" fmla="*/ 0 w 87"/>
                <a:gd name="T17" fmla="*/ 217 h 84"/>
                <a:gd name="T18" fmla="*/ 12 w 87"/>
                <a:gd name="T19" fmla="*/ 266 h 84"/>
                <a:gd name="T20" fmla="*/ 28 w 87"/>
                <a:gd name="T21" fmla="*/ 311 h 84"/>
                <a:gd name="T22" fmla="*/ 49 w 87"/>
                <a:gd name="T23" fmla="*/ 349 h 84"/>
                <a:gd name="T24" fmla="*/ 66 w 87"/>
                <a:gd name="T25" fmla="*/ 379 h 84"/>
                <a:gd name="T26" fmla="*/ 103 w 87"/>
                <a:gd name="T27" fmla="*/ 415 h 84"/>
                <a:gd name="T28" fmla="*/ 136 w 87"/>
                <a:gd name="T29" fmla="*/ 426 h 84"/>
                <a:gd name="T30" fmla="*/ 186 w 87"/>
                <a:gd name="T31" fmla="*/ 447 h 84"/>
                <a:gd name="T32" fmla="*/ 235 w 87"/>
                <a:gd name="T33" fmla="*/ 447 h 84"/>
                <a:gd name="T34" fmla="*/ 278 w 87"/>
                <a:gd name="T35" fmla="*/ 447 h 84"/>
                <a:gd name="T36" fmla="*/ 325 w 87"/>
                <a:gd name="T37" fmla="*/ 426 h 84"/>
                <a:gd name="T38" fmla="*/ 360 w 87"/>
                <a:gd name="T39" fmla="*/ 415 h 84"/>
                <a:gd name="T40" fmla="*/ 397 w 87"/>
                <a:gd name="T41" fmla="*/ 379 h 84"/>
                <a:gd name="T42" fmla="*/ 416 w 87"/>
                <a:gd name="T43" fmla="*/ 349 h 84"/>
                <a:gd name="T44" fmla="*/ 444 w 87"/>
                <a:gd name="T45" fmla="*/ 311 h 84"/>
                <a:gd name="T46" fmla="*/ 452 w 87"/>
                <a:gd name="T47" fmla="*/ 266 h 84"/>
                <a:gd name="T48" fmla="*/ 465 w 87"/>
                <a:gd name="T49" fmla="*/ 217 h 84"/>
                <a:gd name="T50" fmla="*/ 452 w 87"/>
                <a:gd name="T51" fmla="*/ 170 h 84"/>
                <a:gd name="T52" fmla="*/ 444 w 87"/>
                <a:gd name="T53" fmla="*/ 136 h 84"/>
                <a:gd name="T54" fmla="*/ 416 w 87"/>
                <a:gd name="T55" fmla="*/ 87 h 84"/>
                <a:gd name="T56" fmla="*/ 397 w 87"/>
                <a:gd name="T57" fmla="*/ 59 h 84"/>
                <a:gd name="T58" fmla="*/ 360 w 87"/>
                <a:gd name="T59" fmla="*/ 37 h 84"/>
                <a:gd name="T60" fmla="*/ 325 w 87"/>
                <a:gd name="T61" fmla="*/ 12 h 84"/>
                <a:gd name="T62" fmla="*/ 278 w 87"/>
                <a:gd name="T63" fmla="*/ 0 h 84"/>
                <a:gd name="T64" fmla="*/ 23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5" y="58"/>
                  </a:lnTo>
                  <a:lnTo>
                    <a:pt x="9" y="65"/>
                  </a:lnTo>
                  <a:lnTo>
                    <a:pt x="13" y="71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4" y="84"/>
                  </a:lnTo>
                  <a:lnTo>
                    <a:pt x="52" y="84"/>
                  </a:lnTo>
                  <a:lnTo>
                    <a:pt x="61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3" y="58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26" name="Shape 4139"/>
            <p:cNvSpPr>
              <a:spLocks noChangeAspect="1"/>
            </p:cNvSpPr>
            <p:nvPr/>
          </p:nvSpPr>
          <p:spPr bwMode="auto">
            <a:xfrm>
              <a:off x="3402" y="2301"/>
              <a:ext cx="115" cy="111"/>
            </a:xfrm>
            <a:custGeom>
              <a:avLst/>
              <a:gdLst>
                <a:gd name="T0" fmla="*/ 235 w 87"/>
                <a:gd name="T1" fmla="*/ 0 h 84"/>
                <a:gd name="T2" fmla="*/ 186 w 87"/>
                <a:gd name="T3" fmla="*/ 0 h 84"/>
                <a:gd name="T4" fmla="*/ 136 w 87"/>
                <a:gd name="T5" fmla="*/ 12 h 84"/>
                <a:gd name="T6" fmla="*/ 103 w 87"/>
                <a:gd name="T7" fmla="*/ 37 h 84"/>
                <a:gd name="T8" fmla="*/ 66 w 87"/>
                <a:gd name="T9" fmla="*/ 59 h 84"/>
                <a:gd name="T10" fmla="*/ 49 w 87"/>
                <a:gd name="T11" fmla="*/ 87 h 84"/>
                <a:gd name="T12" fmla="*/ 28 w 87"/>
                <a:gd name="T13" fmla="*/ 136 h 84"/>
                <a:gd name="T14" fmla="*/ 12 w 87"/>
                <a:gd name="T15" fmla="*/ 170 h 84"/>
                <a:gd name="T16" fmla="*/ 0 w 87"/>
                <a:gd name="T17" fmla="*/ 217 h 84"/>
                <a:gd name="T18" fmla="*/ 12 w 87"/>
                <a:gd name="T19" fmla="*/ 266 h 84"/>
                <a:gd name="T20" fmla="*/ 28 w 87"/>
                <a:gd name="T21" fmla="*/ 311 h 84"/>
                <a:gd name="T22" fmla="*/ 49 w 87"/>
                <a:gd name="T23" fmla="*/ 349 h 84"/>
                <a:gd name="T24" fmla="*/ 66 w 87"/>
                <a:gd name="T25" fmla="*/ 379 h 84"/>
                <a:gd name="T26" fmla="*/ 103 w 87"/>
                <a:gd name="T27" fmla="*/ 415 h 84"/>
                <a:gd name="T28" fmla="*/ 136 w 87"/>
                <a:gd name="T29" fmla="*/ 426 h 84"/>
                <a:gd name="T30" fmla="*/ 186 w 87"/>
                <a:gd name="T31" fmla="*/ 447 h 84"/>
                <a:gd name="T32" fmla="*/ 235 w 87"/>
                <a:gd name="T33" fmla="*/ 447 h 84"/>
                <a:gd name="T34" fmla="*/ 278 w 87"/>
                <a:gd name="T35" fmla="*/ 447 h 84"/>
                <a:gd name="T36" fmla="*/ 325 w 87"/>
                <a:gd name="T37" fmla="*/ 426 h 84"/>
                <a:gd name="T38" fmla="*/ 360 w 87"/>
                <a:gd name="T39" fmla="*/ 415 h 84"/>
                <a:gd name="T40" fmla="*/ 397 w 87"/>
                <a:gd name="T41" fmla="*/ 379 h 84"/>
                <a:gd name="T42" fmla="*/ 416 w 87"/>
                <a:gd name="T43" fmla="*/ 349 h 84"/>
                <a:gd name="T44" fmla="*/ 444 w 87"/>
                <a:gd name="T45" fmla="*/ 311 h 84"/>
                <a:gd name="T46" fmla="*/ 452 w 87"/>
                <a:gd name="T47" fmla="*/ 266 h 84"/>
                <a:gd name="T48" fmla="*/ 465 w 87"/>
                <a:gd name="T49" fmla="*/ 217 h 84"/>
                <a:gd name="T50" fmla="*/ 452 w 87"/>
                <a:gd name="T51" fmla="*/ 170 h 84"/>
                <a:gd name="T52" fmla="*/ 444 w 87"/>
                <a:gd name="T53" fmla="*/ 136 h 84"/>
                <a:gd name="T54" fmla="*/ 416 w 87"/>
                <a:gd name="T55" fmla="*/ 87 h 84"/>
                <a:gd name="T56" fmla="*/ 397 w 87"/>
                <a:gd name="T57" fmla="*/ 59 h 84"/>
                <a:gd name="T58" fmla="*/ 360 w 87"/>
                <a:gd name="T59" fmla="*/ 37 h 84"/>
                <a:gd name="T60" fmla="*/ 325 w 87"/>
                <a:gd name="T61" fmla="*/ 12 h 84"/>
                <a:gd name="T62" fmla="*/ 278 w 87"/>
                <a:gd name="T63" fmla="*/ 0 h 84"/>
                <a:gd name="T64" fmla="*/ 23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5" y="58"/>
                  </a:lnTo>
                  <a:lnTo>
                    <a:pt x="9" y="65"/>
                  </a:lnTo>
                  <a:lnTo>
                    <a:pt x="13" y="71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4" y="84"/>
                  </a:lnTo>
                  <a:lnTo>
                    <a:pt x="52" y="84"/>
                  </a:lnTo>
                  <a:lnTo>
                    <a:pt x="61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3" y="58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27" name="Shape 4140"/>
            <p:cNvSpPr>
              <a:spLocks noChangeAspect="1"/>
            </p:cNvSpPr>
            <p:nvPr/>
          </p:nvSpPr>
          <p:spPr bwMode="auto">
            <a:xfrm>
              <a:off x="3490" y="2005"/>
              <a:ext cx="112" cy="115"/>
            </a:xfrm>
            <a:custGeom>
              <a:avLst/>
              <a:gdLst>
                <a:gd name="T0" fmla="*/ 229 w 85"/>
                <a:gd name="T1" fmla="*/ 0 h 87"/>
                <a:gd name="T2" fmla="*/ 182 w 85"/>
                <a:gd name="T3" fmla="*/ 12 h 87"/>
                <a:gd name="T4" fmla="*/ 136 w 85"/>
                <a:gd name="T5" fmla="*/ 28 h 87"/>
                <a:gd name="T6" fmla="*/ 103 w 85"/>
                <a:gd name="T7" fmla="*/ 49 h 87"/>
                <a:gd name="T8" fmla="*/ 66 w 85"/>
                <a:gd name="T9" fmla="*/ 66 h 87"/>
                <a:gd name="T10" fmla="*/ 49 w 85"/>
                <a:gd name="T11" fmla="*/ 103 h 87"/>
                <a:gd name="T12" fmla="*/ 28 w 85"/>
                <a:gd name="T13" fmla="*/ 136 h 87"/>
                <a:gd name="T14" fmla="*/ 16 w 85"/>
                <a:gd name="T15" fmla="*/ 186 h 87"/>
                <a:gd name="T16" fmla="*/ 0 w 85"/>
                <a:gd name="T17" fmla="*/ 229 h 87"/>
                <a:gd name="T18" fmla="*/ 16 w 85"/>
                <a:gd name="T19" fmla="*/ 278 h 87"/>
                <a:gd name="T20" fmla="*/ 28 w 85"/>
                <a:gd name="T21" fmla="*/ 325 h 87"/>
                <a:gd name="T22" fmla="*/ 49 w 85"/>
                <a:gd name="T23" fmla="*/ 360 h 87"/>
                <a:gd name="T24" fmla="*/ 66 w 85"/>
                <a:gd name="T25" fmla="*/ 397 h 87"/>
                <a:gd name="T26" fmla="*/ 103 w 85"/>
                <a:gd name="T27" fmla="*/ 428 h 87"/>
                <a:gd name="T28" fmla="*/ 136 w 85"/>
                <a:gd name="T29" fmla="*/ 436 h 87"/>
                <a:gd name="T30" fmla="*/ 182 w 85"/>
                <a:gd name="T31" fmla="*/ 452 h 87"/>
                <a:gd name="T32" fmla="*/ 229 w 85"/>
                <a:gd name="T33" fmla="*/ 465 h 87"/>
                <a:gd name="T34" fmla="*/ 274 w 85"/>
                <a:gd name="T35" fmla="*/ 452 h 87"/>
                <a:gd name="T36" fmla="*/ 311 w 85"/>
                <a:gd name="T37" fmla="*/ 436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26 w 85"/>
                <a:gd name="T45" fmla="*/ 325 h 87"/>
                <a:gd name="T46" fmla="*/ 447 w 85"/>
                <a:gd name="T47" fmla="*/ 278 h 87"/>
                <a:gd name="T48" fmla="*/ 447 w 85"/>
                <a:gd name="T49" fmla="*/ 229 h 87"/>
                <a:gd name="T50" fmla="*/ 447 w 85"/>
                <a:gd name="T51" fmla="*/ 186 h 87"/>
                <a:gd name="T52" fmla="*/ 426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74 w 85"/>
                <a:gd name="T63" fmla="*/ 12 h 87"/>
                <a:gd name="T64" fmla="*/ 229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4" y="0"/>
                  </a:moveTo>
                  <a:lnTo>
                    <a:pt x="35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9" y="20"/>
                  </a:lnTo>
                  <a:lnTo>
                    <a:pt x="5" y="26"/>
                  </a:lnTo>
                  <a:lnTo>
                    <a:pt x="3" y="35"/>
                  </a:lnTo>
                  <a:lnTo>
                    <a:pt x="0" y="43"/>
                  </a:lnTo>
                  <a:lnTo>
                    <a:pt x="3" y="52"/>
                  </a:lnTo>
                  <a:lnTo>
                    <a:pt x="5" y="61"/>
                  </a:lnTo>
                  <a:lnTo>
                    <a:pt x="9" y="67"/>
                  </a:lnTo>
                  <a:lnTo>
                    <a:pt x="13" y="74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5"/>
                  </a:lnTo>
                  <a:lnTo>
                    <a:pt x="44" y="87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1" y="61"/>
                  </a:lnTo>
                  <a:lnTo>
                    <a:pt x="85" y="52"/>
                  </a:lnTo>
                  <a:lnTo>
                    <a:pt x="85" y="43"/>
                  </a:lnTo>
                  <a:lnTo>
                    <a:pt x="85" y="35"/>
                  </a:lnTo>
                  <a:lnTo>
                    <a:pt x="81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2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28" name="Shape 4141"/>
            <p:cNvSpPr>
              <a:spLocks noChangeAspect="1"/>
            </p:cNvSpPr>
            <p:nvPr/>
          </p:nvSpPr>
          <p:spPr bwMode="auto">
            <a:xfrm>
              <a:off x="3490" y="2005"/>
              <a:ext cx="112" cy="115"/>
            </a:xfrm>
            <a:custGeom>
              <a:avLst/>
              <a:gdLst>
                <a:gd name="T0" fmla="*/ 229 w 85"/>
                <a:gd name="T1" fmla="*/ 0 h 87"/>
                <a:gd name="T2" fmla="*/ 182 w 85"/>
                <a:gd name="T3" fmla="*/ 12 h 87"/>
                <a:gd name="T4" fmla="*/ 136 w 85"/>
                <a:gd name="T5" fmla="*/ 28 h 87"/>
                <a:gd name="T6" fmla="*/ 103 w 85"/>
                <a:gd name="T7" fmla="*/ 49 h 87"/>
                <a:gd name="T8" fmla="*/ 66 w 85"/>
                <a:gd name="T9" fmla="*/ 66 h 87"/>
                <a:gd name="T10" fmla="*/ 49 w 85"/>
                <a:gd name="T11" fmla="*/ 103 h 87"/>
                <a:gd name="T12" fmla="*/ 28 w 85"/>
                <a:gd name="T13" fmla="*/ 136 h 87"/>
                <a:gd name="T14" fmla="*/ 16 w 85"/>
                <a:gd name="T15" fmla="*/ 186 h 87"/>
                <a:gd name="T16" fmla="*/ 0 w 85"/>
                <a:gd name="T17" fmla="*/ 229 h 87"/>
                <a:gd name="T18" fmla="*/ 16 w 85"/>
                <a:gd name="T19" fmla="*/ 278 h 87"/>
                <a:gd name="T20" fmla="*/ 28 w 85"/>
                <a:gd name="T21" fmla="*/ 325 h 87"/>
                <a:gd name="T22" fmla="*/ 49 w 85"/>
                <a:gd name="T23" fmla="*/ 360 h 87"/>
                <a:gd name="T24" fmla="*/ 66 w 85"/>
                <a:gd name="T25" fmla="*/ 397 h 87"/>
                <a:gd name="T26" fmla="*/ 103 w 85"/>
                <a:gd name="T27" fmla="*/ 428 h 87"/>
                <a:gd name="T28" fmla="*/ 136 w 85"/>
                <a:gd name="T29" fmla="*/ 436 h 87"/>
                <a:gd name="T30" fmla="*/ 182 w 85"/>
                <a:gd name="T31" fmla="*/ 452 h 87"/>
                <a:gd name="T32" fmla="*/ 229 w 85"/>
                <a:gd name="T33" fmla="*/ 465 h 87"/>
                <a:gd name="T34" fmla="*/ 274 w 85"/>
                <a:gd name="T35" fmla="*/ 452 h 87"/>
                <a:gd name="T36" fmla="*/ 311 w 85"/>
                <a:gd name="T37" fmla="*/ 436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26 w 85"/>
                <a:gd name="T45" fmla="*/ 325 h 87"/>
                <a:gd name="T46" fmla="*/ 447 w 85"/>
                <a:gd name="T47" fmla="*/ 278 h 87"/>
                <a:gd name="T48" fmla="*/ 447 w 85"/>
                <a:gd name="T49" fmla="*/ 229 h 87"/>
                <a:gd name="T50" fmla="*/ 447 w 85"/>
                <a:gd name="T51" fmla="*/ 186 h 87"/>
                <a:gd name="T52" fmla="*/ 426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74 w 85"/>
                <a:gd name="T63" fmla="*/ 12 h 87"/>
                <a:gd name="T64" fmla="*/ 229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4" y="0"/>
                  </a:moveTo>
                  <a:lnTo>
                    <a:pt x="35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9" y="20"/>
                  </a:lnTo>
                  <a:lnTo>
                    <a:pt x="5" y="26"/>
                  </a:lnTo>
                  <a:lnTo>
                    <a:pt x="3" y="35"/>
                  </a:lnTo>
                  <a:lnTo>
                    <a:pt x="0" y="43"/>
                  </a:lnTo>
                  <a:lnTo>
                    <a:pt x="3" y="52"/>
                  </a:lnTo>
                  <a:lnTo>
                    <a:pt x="5" y="61"/>
                  </a:lnTo>
                  <a:lnTo>
                    <a:pt x="9" y="67"/>
                  </a:lnTo>
                  <a:lnTo>
                    <a:pt x="13" y="74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5"/>
                  </a:lnTo>
                  <a:lnTo>
                    <a:pt x="44" y="87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1" y="61"/>
                  </a:lnTo>
                  <a:lnTo>
                    <a:pt x="85" y="52"/>
                  </a:lnTo>
                  <a:lnTo>
                    <a:pt x="85" y="43"/>
                  </a:lnTo>
                  <a:lnTo>
                    <a:pt x="85" y="35"/>
                  </a:lnTo>
                  <a:lnTo>
                    <a:pt x="81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2" y="2"/>
                  </a:lnTo>
                  <a:lnTo>
                    <a:pt x="44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29" name="Shape 4142"/>
            <p:cNvSpPr>
              <a:spLocks noChangeAspect="1"/>
            </p:cNvSpPr>
            <p:nvPr/>
          </p:nvSpPr>
          <p:spPr bwMode="auto">
            <a:xfrm>
              <a:off x="3040" y="2453"/>
              <a:ext cx="112" cy="107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103 w 85"/>
                <a:gd name="T7" fmla="*/ 29 h 82"/>
                <a:gd name="T8" fmla="*/ 66 w 85"/>
                <a:gd name="T9" fmla="*/ 50 h 82"/>
                <a:gd name="T10" fmla="*/ 37 w 85"/>
                <a:gd name="T11" fmla="*/ 85 h 82"/>
                <a:gd name="T12" fmla="*/ 28 w 85"/>
                <a:gd name="T13" fmla="*/ 114 h 82"/>
                <a:gd name="T14" fmla="*/ 0 w 85"/>
                <a:gd name="T15" fmla="*/ 160 h 82"/>
                <a:gd name="T16" fmla="*/ 0 w 85"/>
                <a:gd name="T17" fmla="*/ 202 h 82"/>
                <a:gd name="T18" fmla="*/ 0 w 85"/>
                <a:gd name="T19" fmla="*/ 245 h 82"/>
                <a:gd name="T20" fmla="*/ 28 w 85"/>
                <a:gd name="T21" fmla="*/ 275 h 82"/>
                <a:gd name="T22" fmla="*/ 37 w 85"/>
                <a:gd name="T23" fmla="*/ 320 h 82"/>
                <a:gd name="T24" fmla="*/ 66 w 85"/>
                <a:gd name="T25" fmla="*/ 351 h 82"/>
                <a:gd name="T26" fmla="*/ 103 w 85"/>
                <a:gd name="T27" fmla="*/ 371 h 82"/>
                <a:gd name="T28" fmla="*/ 136 w 85"/>
                <a:gd name="T29" fmla="*/ 393 h 82"/>
                <a:gd name="T30" fmla="*/ 171 w 85"/>
                <a:gd name="T31" fmla="*/ 407 h 82"/>
                <a:gd name="T32" fmla="*/ 215 w 85"/>
                <a:gd name="T33" fmla="*/ 407 h 82"/>
                <a:gd name="T34" fmla="*/ 264 w 85"/>
                <a:gd name="T35" fmla="*/ 407 h 82"/>
                <a:gd name="T36" fmla="*/ 311 w 85"/>
                <a:gd name="T37" fmla="*/ 393 h 82"/>
                <a:gd name="T38" fmla="*/ 340 w 85"/>
                <a:gd name="T39" fmla="*/ 371 h 82"/>
                <a:gd name="T40" fmla="*/ 377 w 85"/>
                <a:gd name="T41" fmla="*/ 351 h 82"/>
                <a:gd name="T42" fmla="*/ 398 w 85"/>
                <a:gd name="T43" fmla="*/ 320 h 82"/>
                <a:gd name="T44" fmla="*/ 416 w 85"/>
                <a:gd name="T45" fmla="*/ 275 h 82"/>
                <a:gd name="T46" fmla="*/ 434 w 85"/>
                <a:gd name="T47" fmla="*/ 245 h 82"/>
                <a:gd name="T48" fmla="*/ 447 w 85"/>
                <a:gd name="T49" fmla="*/ 202 h 82"/>
                <a:gd name="T50" fmla="*/ 434 w 85"/>
                <a:gd name="T51" fmla="*/ 160 h 82"/>
                <a:gd name="T52" fmla="*/ 416 w 85"/>
                <a:gd name="T53" fmla="*/ 114 h 82"/>
                <a:gd name="T54" fmla="*/ 398 w 85"/>
                <a:gd name="T55" fmla="*/ 85 h 82"/>
                <a:gd name="T56" fmla="*/ 377 w 85"/>
                <a:gd name="T57" fmla="*/ 50 h 82"/>
                <a:gd name="T58" fmla="*/ 340 w 85"/>
                <a:gd name="T59" fmla="*/ 29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5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5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3" y="49"/>
                  </a:lnTo>
                  <a:lnTo>
                    <a:pt x="85" y="41"/>
                  </a:lnTo>
                  <a:lnTo>
                    <a:pt x="83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30" name="Shape 4143"/>
            <p:cNvSpPr>
              <a:spLocks noChangeAspect="1"/>
            </p:cNvSpPr>
            <p:nvPr/>
          </p:nvSpPr>
          <p:spPr bwMode="auto">
            <a:xfrm>
              <a:off x="3040" y="2453"/>
              <a:ext cx="112" cy="107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103 w 85"/>
                <a:gd name="T7" fmla="*/ 29 h 82"/>
                <a:gd name="T8" fmla="*/ 66 w 85"/>
                <a:gd name="T9" fmla="*/ 50 h 82"/>
                <a:gd name="T10" fmla="*/ 37 w 85"/>
                <a:gd name="T11" fmla="*/ 85 h 82"/>
                <a:gd name="T12" fmla="*/ 28 w 85"/>
                <a:gd name="T13" fmla="*/ 114 h 82"/>
                <a:gd name="T14" fmla="*/ 0 w 85"/>
                <a:gd name="T15" fmla="*/ 160 h 82"/>
                <a:gd name="T16" fmla="*/ 0 w 85"/>
                <a:gd name="T17" fmla="*/ 202 h 82"/>
                <a:gd name="T18" fmla="*/ 0 w 85"/>
                <a:gd name="T19" fmla="*/ 245 h 82"/>
                <a:gd name="T20" fmla="*/ 28 w 85"/>
                <a:gd name="T21" fmla="*/ 275 h 82"/>
                <a:gd name="T22" fmla="*/ 37 w 85"/>
                <a:gd name="T23" fmla="*/ 320 h 82"/>
                <a:gd name="T24" fmla="*/ 66 w 85"/>
                <a:gd name="T25" fmla="*/ 351 h 82"/>
                <a:gd name="T26" fmla="*/ 103 w 85"/>
                <a:gd name="T27" fmla="*/ 371 h 82"/>
                <a:gd name="T28" fmla="*/ 136 w 85"/>
                <a:gd name="T29" fmla="*/ 393 h 82"/>
                <a:gd name="T30" fmla="*/ 171 w 85"/>
                <a:gd name="T31" fmla="*/ 407 h 82"/>
                <a:gd name="T32" fmla="*/ 215 w 85"/>
                <a:gd name="T33" fmla="*/ 407 h 82"/>
                <a:gd name="T34" fmla="*/ 264 w 85"/>
                <a:gd name="T35" fmla="*/ 407 h 82"/>
                <a:gd name="T36" fmla="*/ 311 w 85"/>
                <a:gd name="T37" fmla="*/ 393 h 82"/>
                <a:gd name="T38" fmla="*/ 340 w 85"/>
                <a:gd name="T39" fmla="*/ 371 h 82"/>
                <a:gd name="T40" fmla="*/ 377 w 85"/>
                <a:gd name="T41" fmla="*/ 351 h 82"/>
                <a:gd name="T42" fmla="*/ 398 w 85"/>
                <a:gd name="T43" fmla="*/ 320 h 82"/>
                <a:gd name="T44" fmla="*/ 416 w 85"/>
                <a:gd name="T45" fmla="*/ 275 h 82"/>
                <a:gd name="T46" fmla="*/ 434 w 85"/>
                <a:gd name="T47" fmla="*/ 245 h 82"/>
                <a:gd name="T48" fmla="*/ 447 w 85"/>
                <a:gd name="T49" fmla="*/ 202 h 82"/>
                <a:gd name="T50" fmla="*/ 434 w 85"/>
                <a:gd name="T51" fmla="*/ 160 h 82"/>
                <a:gd name="T52" fmla="*/ 416 w 85"/>
                <a:gd name="T53" fmla="*/ 114 h 82"/>
                <a:gd name="T54" fmla="*/ 398 w 85"/>
                <a:gd name="T55" fmla="*/ 85 h 82"/>
                <a:gd name="T56" fmla="*/ 377 w 85"/>
                <a:gd name="T57" fmla="*/ 50 h 82"/>
                <a:gd name="T58" fmla="*/ 340 w 85"/>
                <a:gd name="T59" fmla="*/ 29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5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5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3" y="49"/>
                  </a:lnTo>
                  <a:lnTo>
                    <a:pt x="85" y="41"/>
                  </a:lnTo>
                  <a:lnTo>
                    <a:pt x="83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31" name="Shape 4144"/>
            <p:cNvSpPr>
              <a:spLocks noChangeAspect="1"/>
            </p:cNvSpPr>
            <p:nvPr/>
          </p:nvSpPr>
          <p:spPr bwMode="auto">
            <a:xfrm>
              <a:off x="3314" y="2453"/>
              <a:ext cx="108" cy="107"/>
            </a:xfrm>
            <a:custGeom>
              <a:avLst/>
              <a:gdLst>
                <a:gd name="T0" fmla="*/ 215 w 82"/>
                <a:gd name="T1" fmla="*/ 0 h 82"/>
                <a:gd name="T2" fmla="*/ 171 w 82"/>
                <a:gd name="T3" fmla="*/ 0 h 82"/>
                <a:gd name="T4" fmla="*/ 136 w 82"/>
                <a:gd name="T5" fmla="*/ 12 h 82"/>
                <a:gd name="T6" fmla="*/ 95 w 82"/>
                <a:gd name="T7" fmla="*/ 29 h 82"/>
                <a:gd name="T8" fmla="*/ 66 w 82"/>
                <a:gd name="T9" fmla="*/ 50 h 82"/>
                <a:gd name="T10" fmla="*/ 37 w 82"/>
                <a:gd name="T11" fmla="*/ 85 h 82"/>
                <a:gd name="T12" fmla="*/ 12 w 82"/>
                <a:gd name="T13" fmla="*/ 114 h 82"/>
                <a:gd name="T14" fmla="*/ 0 w 82"/>
                <a:gd name="T15" fmla="*/ 160 h 82"/>
                <a:gd name="T16" fmla="*/ 0 w 82"/>
                <a:gd name="T17" fmla="*/ 202 h 82"/>
                <a:gd name="T18" fmla="*/ 0 w 82"/>
                <a:gd name="T19" fmla="*/ 245 h 82"/>
                <a:gd name="T20" fmla="*/ 12 w 82"/>
                <a:gd name="T21" fmla="*/ 275 h 82"/>
                <a:gd name="T22" fmla="*/ 37 w 82"/>
                <a:gd name="T23" fmla="*/ 320 h 82"/>
                <a:gd name="T24" fmla="*/ 66 w 82"/>
                <a:gd name="T25" fmla="*/ 351 h 82"/>
                <a:gd name="T26" fmla="*/ 95 w 82"/>
                <a:gd name="T27" fmla="*/ 371 h 82"/>
                <a:gd name="T28" fmla="*/ 136 w 82"/>
                <a:gd name="T29" fmla="*/ 393 h 82"/>
                <a:gd name="T30" fmla="*/ 171 w 82"/>
                <a:gd name="T31" fmla="*/ 407 h 82"/>
                <a:gd name="T32" fmla="*/ 215 w 82"/>
                <a:gd name="T33" fmla="*/ 407 h 82"/>
                <a:gd name="T34" fmla="*/ 262 w 82"/>
                <a:gd name="T35" fmla="*/ 407 h 82"/>
                <a:gd name="T36" fmla="*/ 311 w 82"/>
                <a:gd name="T37" fmla="*/ 393 h 82"/>
                <a:gd name="T38" fmla="*/ 340 w 82"/>
                <a:gd name="T39" fmla="*/ 371 h 82"/>
                <a:gd name="T40" fmla="*/ 377 w 82"/>
                <a:gd name="T41" fmla="*/ 351 h 82"/>
                <a:gd name="T42" fmla="*/ 398 w 82"/>
                <a:gd name="T43" fmla="*/ 320 h 82"/>
                <a:gd name="T44" fmla="*/ 416 w 82"/>
                <a:gd name="T45" fmla="*/ 275 h 82"/>
                <a:gd name="T46" fmla="*/ 427 w 82"/>
                <a:gd name="T47" fmla="*/ 245 h 82"/>
                <a:gd name="T48" fmla="*/ 427 w 82"/>
                <a:gd name="T49" fmla="*/ 202 h 82"/>
                <a:gd name="T50" fmla="*/ 427 w 82"/>
                <a:gd name="T51" fmla="*/ 160 h 82"/>
                <a:gd name="T52" fmla="*/ 416 w 82"/>
                <a:gd name="T53" fmla="*/ 114 h 82"/>
                <a:gd name="T54" fmla="*/ 398 w 82"/>
                <a:gd name="T55" fmla="*/ 85 h 82"/>
                <a:gd name="T56" fmla="*/ 377 w 82"/>
                <a:gd name="T57" fmla="*/ 50 h 82"/>
                <a:gd name="T58" fmla="*/ 340 w 82"/>
                <a:gd name="T59" fmla="*/ 29 h 82"/>
                <a:gd name="T60" fmla="*/ 311 w 82"/>
                <a:gd name="T61" fmla="*/ 12 h 82"/>
                <a:gd name="T62" fmla="*/ 262 w 82"/>
                <a:gd name="T63" fmla="*/ 0 h 82"/>
                <a:gd name="T64" fmla="*/ 215 w 82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2"/>
                <a:gd name="T101" fmla="*/ 82 w 82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2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2" y="49"/>
                  </a:lnTo>
                  <a:lnTo>
                    <a:pt x="82" y="41"/>
                  </a:lnTo>
                  <a:lnTo>
                    <a:pt x="82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32" name="Shape 4145"/>
            <p:cNvSpPr>
              <a:spLocks noChangeAspect="1"/>
            </p:cNvSpPr>
            <p:nvPr/>
          </p:nvSpPr>
          <p:spPr bwMode="auto">
            <a:xfrm>
              <a:off x="3314" y="2453"/>
              <a:ext cx="108" cy="107"/>
            </a:xfrm>
            <a:custGeom>
              <a:avLst/>
              <a:gdLst>
                <a:gd name="T0" fmla="*/ 215 w 82"/>
                <a:gd name="T1" fmla="*/ 0 h 82"/>
                <a:gd name="T2" fmla="*/ 171 w 82"/>
                <a:gd name="T3" fmla="*/ 0 h 82"/>
                <a:gd name="T4" fmla="*/ 136 w 82"/>
                <a:gd name="T5" fmla="*/ 12 h 82"/>
                <a:gd name="T6" fmla="*/ 95 w 82"/>
                <a:gd name="T7" fmla="*/ 29 h 82"/>
                <a:gd name="T8" fmla="*/ 66 w 82"/>
                <a:gd name="T9" fmla="*/ 50 h 82"/>
                <a:gd name="T10" fmla="*/ 37 w 82"/>
                <a:gd name="T11" fmla="*/ 85 h 82"/>
                <a:gd name="T12" fmla="*/ 12 w 82"/>
                <a:gd name="T13" fmla="*/ 114 h 82"/>
                <a:gd name="T14" fmla="*/ 0 w 82"/>
                <a:gd name="T15" fmla="*/ 160 h 82"/>
                <a:gd name="T16" fmla="*/ 0 w 82"/>
                <a:gd name="T17" fmla="*/ 202 h 82"/>
                <a:gd name="T18" fmla="*/ 0 w 82"/>
                <a:gd name="T19" fmla="*/ 245 h 82"/>
                <a:gd name="T20" fmla="*/ 12 w 82"/>
                <a:gd name="T21" fmla="*/ 275 h 82"/>
                <a:gd name="T22" fmla="*/ 37 w 82"/>
                <a:gd name="T23" fmla="*/ 320 h 82"/>
                <a:gd name="T24" fmla="*/ 66 w 82"/>
                <a:gd name="T25" fmla="*/ 351 h 82"/>
                <a:gd name="T26" fmla="*/ 95 w 82"/>
                <a:gd name="T27" fmla="*/ 371 h 82"/>
                <a:gd name="T28" fmla="*/ 136 w 82"/>
                <a:gd name="T29" fmla="*/ 393 h 82"/>
                <a:gd name="T30" fmla="*/ 171 w 82"/>
                <a:gd name="T31" fmla="*/ 407 h 82"/>
                <a:gd name="T32" fmla="*/ 215 w 82"/>
                <a:gd name="T33" fmla="*/ 407 h 82"/>
                <a:gd name="T34" fmla="*/ 262 w 82"/>
                <a:gd name="T35" fmla="*/ 407 h 82"/>
                <a:gd name="T36" fmla="*/ 311 w 82"/>
                <a:gd name="T37" fmla="*/ 393 h 82"/>
                <a:gd name="T38" fmla="*/ 340 w 82"/>
                <a:gd name="T39" fmla="*/ 371 h 82"/>
                <a:gd name="T40" fmla="*/ 377 w 82"/>
                <a:gd name="T41" fmla="*/ 351 h 82"/>
                <a:gd name="T42" fmla="*/ 398 w 82"/>
                <a:gd name="T43" fmla="*/ 320 h 82"/>
                <a:gd name="T44" fmla="*/ 416 w 82"/>
                <a:gd name="T45" fmla="*/ 275 h 82"/>
                <a:gd name="T46" fmla="*/ 427 w 82"/>
                <a:gd name="T47" fmla="*/ 245 h 82"/>
                <a:gd name="T48" fmla="*/ 427 w 82"/>
                <a:gd name="T49" fmla="*/ 202 h 82"/>
                <a:gd name="T50" fmla="*/ 427 w 82"/>
                <a:gd name="T51" fmla="*/ 160 h 82"/>
                <a:gd name="T52" fmla="*/ 416 w 82"/>
                <a:gd name="T53" fmla="*/ 114 h 82"/>
                <a:gd name="T54" fmla="*/ 398 w 82"/>
                <a:gd name="T55" fmla="*/ 85 h 82"/>
                <a:gd name="T56" fmla="*/ 377 w 82"/>
                <a:gd name="T57" fmla="*/ 50 h 82"/>
                <a:gd name="T58" fmla="*/ 340 w 82"/>
                <a:gd name="T59" fmla="*/ 29 h 82"/>
                <a:gd name="T60" fmla="*/ 311 w 82"/>
                <a:gd name="T61" fmla="*/ 12 h 82"/>
                <a:gd name="T62" fmla="*/ 262 w 82"/>
                <a:gd name="T63" fmla="*/ 0 h 82"/>
                <a:gd name="T64" fmla="*/ 215 w 82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2"/>
                <a:gd name="T101" fmla="*/ 82 w 82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2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2" y="49"/>
                  </a:lnTo>
                  <a:lnTo>
                    <a:pt x="82" y="41"/>
                  </a:lnTo>
                  <a:lnTo>
                    <a:pt x="82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33" name="Shape 4146"/>
            <p:cNvSpPr>
              <a:spLocks noChangeAspect="1"/>
            </p:cNvSpPr>
            <p:nvPr/>
          </p:nvSpPr>
          <p:spPr bwMode="auto">
            <a:xfrm>
              <a:off x="3553" y="2193"/>
              <a:ext cx="115" cy="114"/>
            </a:xfrm>
            <a:custGeom>
              <a:avLst/>
              <a:gdLst>
                <a:gd name="T0" fmla="*/ 229 w 87"/>
                <a:gd name="T1" fmla="*/ 0 h 86"/>
                <a:gd name="T2" fmla="*/ 186 w 87"/>
                <a:gd name="T3" fmla="*/ 0 h 86"/>
                <a:gd name="T4" fmla="*/ 136 w 87"/>
                <a:gd name="T5" fmla="*/ 21 h 86"/>
                <a:gd name="T6" fmla="*/ 103 w 87"/>
                <a:gd name="T7" fmla="*/ 36 h 86"/>
                <a:gd name="T8" fmla="*/ 66 w 87"/>
                <a:gd name="T9" fmla="*/ 70 h 86"/>
                <a:gd name="T10" fmla="*/ 49 w 87"/>
                <a:gd name="T11" fmla="*/ 102 h 86"/>
                <a:gd name="T12" fmla="*/ 21 w 87"/>
                <a:gd name="T13" fmla="*/ 141 h 86"/>
                <a:gd name="T14" fmla="*/ 12 w 87"/>
                <a:gd name="T15" fmla="*/ 187 h 86"/>
                <a:gd name="T16" fmla="*/ 0 w 87"/>
                <a:gd name="T17" fmla="*/ 236 h 86"/>
                <a:gd name="T18" fmla="*/ 12 w 87"/>
                <a:gd name="T19" fmla="*/ 281 h 86"/>
                <a:gd name="T20" fmla="*/ 21 w 87"/>
                <a:gd name="T21" fmla="*/ 314 h 86"/>
                <a:gd name="T22" fmla="*/ 49 w 87"/>
                <a:gd name="T23" fmla="*/ 363 h 86"/>
                <a:gd name="T24" fmla="*/ 66 w 87"/>
                <a:gd name="T25" fmla="*/ 399 h 86"/>
                <a:gd name="T26" fmla="*/ 103 w 87"/>
                <a:gd name="T27" fmla="*/ 423 h 86"/>
                <a:gd name="T28" fmla="*/ 136 w 87"/>
                <a:gd name="T29" fmla="*/ 444 h 86"/>
                <a:gd name="T30" fmla="*/ 186 w 87"/>
                <a:gd name="T31" fmla="*/ 453 h 86"/>
                <a:gd name="T32" fmla="*/ 229 w 87"/>
                <a:gd name="T33" fmla="*/ 465 h 86"/>
                <a:gd name="T34" fmla="*/ 278 w 87"/>
                <a:gd name="T35" fmla="*/ 453 h 86"/>
                <a:gd name="T36" fmla="*/ 325 w 87"/>
                <a:gd name="T37" fmla="*/ 444 h 86"/>
                <a:gd name="T38" fmla="*/ 360 w 87"/>
                <a:gd name="T39" fmla="*/ 423 h 86"/>
                <a:gd name="T40" fmla="*/ 397 w 87"/>
                <a:gd name="T41" fmla="*/ 399 h 86"/>
                <a:gd name="T42" fmla="*/ 428 w 87"/>
                <a:gd name="T43" fmla="*/ 363 h 86"/>
                <a:gd name="T44" fmla="*/ 436 w 87"/>
                <a:gd name="T45" fmla="*/ 314 h 86"/>
                <a:gd name="T46" fmla="*/ 447 w 87"/>
                <a:gd name="T47" fmla="*/ 281 h 86"/>
                <a:gd name="T48" fmla="*/ 465 w 87"/>
                <a:gd name="T49" fmla="*/ 236 h 86"/>
                <a:gd name="T50" fmla="*/ 447 w 87"/>
                <a:gd name="T51" fmla="*/ 187 h 86"/>
                <a:gd name="T52" fmla="*/ 436 w 87"/>
                <a:gd name="T53" fmla="*/ 141 h 86"/>
                <a:gd name="T54" fmla="*/ 428 w 87"/>
                <a:gd name="T55" fmla="*/ 102 h 86"/>
                <a:gd name="T56" fmla="*/ 397 w 87"/>
                <a:gd name="T57" fmla="*/ 70 h 86"/>
                <a:gd name="T58" fmla="*/ 360 w 87"/>
                <a:gd name="T59" fmla="*/ 36 h 86"/>
                <a:gd name="T60" fmla="*/ 325 w 87"/>
                <a:gd name="T61" fmla="*/ 21 h 86"/>
                <a:gd name="T62" fmla="*/ 278 w 87"/>
                <a:gd name="T63" fmla="*/ 0 h 86"/>
                <a:gd name="T64" fmla="*/ 229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0"/>
                  </a:lnTo>
                  <a:lnTo>
                    <a:pt x="26" y="4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8"/>
                  </a:lnTo>
                  <a:lnTo>
                    <a:pt x="9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78"/>
                  </a:lnTo>
                  <a:lnTo>
                    <a:pt x="74" y="73"/>
                  </a:lnTo>
                  <a:lnTo>
                    <a:pt x="80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7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80" y="19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4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34" name="Shape 4147"/>
            <p:cNvSpPr>
              <a:spLocks noChangeAspect="1"/>
            </p:cNvSpPr>
            <p:nvPr/>
          </p:nvSpPr>
          <p:spPr bwMode="auto">
            <a:xfrm>
              <a:off x="3553" y="2193"/>
              <a:ext cx="115" cy="114"/>
            </a:xfrm>
            <a:custGeom>
              <a:avLst/>
              <a:gdLst>
                <a:gd name="T0" fmla="*/ 229 w 87"/>
                <a:gd name="T1" fmla="*/ 0 h 86"/>
                <a:gd name="T2" fmla="*/ 186 w 87"/>
                <a:gd name="T3" fmla="*/ 0 h 86"/>
                <a:gd name="T4" fmla="*/ 136 w 87"/>
                <a:gd name="T5" fmla="*/ 21 h 86"/>
                <a:gd name="T6" fmla="*/ 103 w 87"/>
                <a:gd name="T7" fmla="*/ 36 h 86"/>
                <a:gd name="T8" fmla="*/ 66 w 87"/>
                <a:gd name="T9" fmla="*/ 70 h 86"/>
                <a:gd name="T10" fmla="*/ 49 w 87"/>
                <a:gd name="T11" fmla="*/ 102 h 86"/>
                <a:gd name="T12" fmla="*/ 21 w 87"/>
                <a:gd name="T13" fmla="*/ 141 h 86"/>
                <a:gd name="T14" fmla="*/ 12 w 87"/>
                <a:gd name="T15" fmla="*/ 187 h 86"/>
                <a:gd name="T16" fmla="*/ 0 w 87"/>
                <a:gd name="T17" fmla="*/ 236 h 86"/>
                <a:gd name="T18" fmla="*/ 12 w 87"/>
                <a:gd name="T19" fmla="*/ 281 h 86"/>
                <a:gd name="T20" fmla="*/ 21 w 87"/>
                <a:gd name="T21" fmla="*/ 314 h 86"/>
                <a:gd name="T22" fmla="*/ 49 w 87"/>
                <a:gd name="T23" fmla="*/ 363 h 86"/>
                <a:gd name="T24" fmla="*/ 66 w 87"/>
                <a:gd name="T25" fmla="*/ 399 h 86"/>
                <a:gd name="T26" fmla="*/ 103 w 87"/>
                <a:gd name="T27" fmla="*/ 423 h 86"/>
                <a:gd name="T28" fmla="*/ 136 w 87"/>
                <a:gd name="T29" fmla="*/ 444 h 86"/>
                <a:gd name="T30" fmla="*/ 186 w 87"/>
                <a:gd name="T31" fmla="*/ 453 h 86"/>
                <a:gd name="T32" fmla="*/ 229 w 87"/>
                <a:gd name="T33" fmla="*/ 465 h 86"/>
                <a:gd name="T34" fmla="*/ 278 w 87"/>
                <a:gd name="T35" fmla="*/ 453 h 86"/>
                <a:gd name="T36" fmla="*/ 325 w 87"/>
                <a:gd name="T37" fmla="*/ 444 h 86"/>
                <a:gd name="T38" fmla="*/ 360 w 87"/>
                <a:gd name="T39" fmla="*/ 423 h 86"/>
                <a:gd name="T40" fmla="*/ 397 w 87"/>
                <a:gd name="T41" fmla="*/ 399 h 86"/>
                <a:gd name="T42" fmla="*/ 428 w 87"/>
                <a:gd name="T43" fmla="*/ 363 h 86"/>
                <a:gd name="T44" fmla="*/ 436 w 87"/>
                <a:gd name="T45" fmla="*/ 314 h 86"/>
                <a:gd name="T46" fmla="*/ 447 w 87"/>
                <a:gd name="T47" fmla="*/ 281 h 86"/>
                <a:gd name="T48" fmla="*/ 465 w 87"/>
                <a:gd name="T49" fmla="*/ 236 h 86"/>
                <a:gd name="T50" fmla="*/ 447 w 87"/>
                <a:gd name="T51" fmla="*/ 187 h 86"/>
                <a:gd name="T52" fmla="*/ 436 w 87"/>
                <a:gd name="T53" fmla="*/ 141 h 86"/>
                <a:gd name="T54" fmla="*/ 428 w 87"/>
                <a:gd name="T55" fmla="*/ 102 h 86"/>
                <a:gd name="T56" fmla="*/ 397 w 87"/>
                <a:gd name="T57" fmla="*/ 70 h 86"/>
                <a:gd name="T58" fmla="*/ 360 w 87"/>
                <a:gd name="T59" fmla="*/ 36 h 86"/>
                <a:gd name="T60" fmla="*/ 325 w 87"/>
                <a:gd name="T61" fmla="*/ 21 h 86"/>
                <a:gd name="T62" fmla="*/ 278 w 87"/>
                <a:gd name="T63" fmla="*/ 0 h 86"/>
                <a:gd name="T64" fmla="*/ 229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0"/>
                  </a:lnTo>
                  <a:lnTo>
                    <a:pt x="26" y="4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8"/>
                  </a:lnTo>
                  <a:lnTo>
                    <a:pt x="9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78"/>
                  </a:lnTo>
                  <a:lnTo>
                    <a:pt x="74" y="73"/>
                  </a:lnTo>
                  <a:lnTo>
                    <a:pt x="80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7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80" y="19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4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35" name="Shape 4148"/>
            <p:cNvSpPr>
              <a:spLocks noChangeAspect="1"/>
            </p:cNvSpPr>
            <p:nvPr/>
          </p:nvSpPr>
          <p:spPr bwMode="auto">
            <a:xfrm>
              <a:off x="3576" y="2360"/>
              <a:ext cx="112" cy="115"/>
            </a:xfrm>
            <a:custGeom>
              <a:avLst/>
              <a:gdLst>
                <a:gd name="T0" fmla="*/ 217 w 85"/>
                <a:gd name="T1" fmla="*/ 0 h 87"/>
                <a:gd name="T2" fmla="*/ 171 w 85"/>
                <a:gd name="T3" fmla="*/ 16 h 87"/>
                <a:gd name="T4" fmla="*/ 136 w 85"/>
                <a:gd name="T5" fmla="*/ 28 h 87"/>
                <a:gd name="T6" fmla="*/ 95 w 85"/>
                <a:gd name="T7" fmla="*/ 49 h 87"/>
                <a:gd name="T8" fmla="*/ 55 w 85"/>
                <a:gd name="T9" fmla="*/ 66 h 87"/>
                <a:gd name="T10" fmla="*/ 37 w 85"/>
                <a:gd name="T11" fmla="*/ 103 h 87"/>
                <a:gd name="T12" fmla="*/ 16 w 85"/>
                <a:gd name="T13" fmla="*/ 136 h 87"/>
                <a:gd name="T14" fmla="*/ 0 w 85"/>
                <a:gd name="T15" fmla="*/ 186 h 87"/>
                <a:gd name="T16" fmla="*/ 0 w 85"/>
                <a:gd name="T17" fmla="*/ 235 h 87"/>
                <a:gd name="T18" fmla="*/ 0 w 85"/>
                <a:gd name="T19" fmla="*/ 278 h 87"/>
                <a:gd name="T20" fmla="*/ 16 w 85"/>
                <a:gd name="T21" fmla="*/ 325 h 87"/>
                <a:gd name="T22" fmla="*/ 37 w 85"/>
                <a:gd name="T23" fmla="*/ 360 h 87"/>
                <a:gd name="T24" fmla="*/ 55 w 85"/>
                <a:gd name="T25" fmla="*/ 397 h 87"/>
                <a:gd name="T26" fmla="*/ 95 w 85"/>
                <a:gd name="T27" fmla="*/ 428 h 87"/>
                <a:gd name="T28" fmla="*/ 136 w 85"/>
                <a:gd name="T29" fmla="*/ 444 h 87"/>
                <a:gd name="T30" fmla="*/ 171 w 85"/>
                <a:gd name="T31" fmla="*/ 452 h 87"/>
                <a:gd name="T32" fmla="*/ 217 w 85"/>
                <a:gd name="T33" fmla="*/ 465 h 87"/>
                <a:gd name="T34" fmla="*/ 264 w 85"/>
                <a:gd name="T35" fmla="*/ 452 h 87"/>
                <a:gd name="T36" fmla="*/ 311 w 85"/>
                <a:gd name="T37" fmla="*/ 444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34 w 85"/>
                <a:gd name="T45" fmla="*/ 325 h 87"/>
                <a:gd name="T46" fmla="*/ 447 w 85"/>
                <a:gd name="T47" fmla="*/ 278 h 87"/>
                <a:gd name="T48" fmla="*/ 447 w 85"/>
                <a:gd name="T49" fmla="*/ 235 h 87"/>
                <a:gd name="T50" fmla="*/ 447 w 85"/>
                <a:gd name="T51" fmla="*/ 186 h 87"/>
                <a:gd name="T52" fmla="*/ 434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64 w 85"/>
                <a:gd name="T63" fmla="*/ 16 h 87"/>
                <a:gd name="T64" fmla="*/ 217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2" y="0"/>
                  </a:moveTo>
                  <a:lnTo>
                    <a:pt x="33" y="3"/>
                  </a:lnTo>
                  <a:lnTo>
                    <a:pt x="26" y="5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3"/>
                  </a:lnTo>
                  <a:lnTo>
                    <a:pt x="33" y="85"/>
                  </a:lnTo>
                  <a:lnTo>
                    <a:pt x="42" y="87"/>
                  </a:lnTo>
                  <a:lnTo>
                    <a:pt x="50" y="85"/>
                  </a:lnTo>
                  <a:lnTo>
                    <a:pt x="59" y="83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3" y="61"/>
                  </a:lnTo>
                  <a:lnTo>
                    <a:pt x="85" y="52"/>
                  </a:lnTo>
                  <a:lnTo>
                    <a:pt x="85" y="44"/>
                  </a:lnTo>
                  <a:lnTo>
                    <a:pt x="85" y="35"/>
                  </a:lnTo>
                  <a:lnTo>
                    <a:pt x="83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0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36" name="Shape 4149"/>
            <p:cNvSpPr>
              <a:spLocks noChangeAspect="1"/>
            </p:cNvSpPr>
            <p:nvPr/>
          </p:nvSpPr>
          <p:spPr bwMode="auto">
            <a:xfrm>
              <a:off x="3576" y="2360"/>
              <a:ext cx="112" cy="115"/>
            </a:xfrm>
            <a:custGeom>
              <a:avLst/>
              <a:gdLst>
                <a:gd name="T0" fmla="*/ 217 w 85"/>
                <a:gd name="T1" fmla="*/ 0 h 87"/>
                <a:gd name="T2" fmla="*/ 171 w 85"/>
                <a:gd name="T3" fmla="*/ 16 h 87"/>
                <a:gd name="T4" fmla="*/ 136 w 85"/>
                <a:gd name="T5" fmla="*/ 28 h 87"/>
                <a:gd name="T6" fmla="*/ 95 w 85"/>
                <a:gd name="T7" fmla="*/ 49 h 87"/>
                <a:gd name="T8" fmla="*/ 55 w 85"/>
                <a:gd name="T9" fmla="*/ 66 h 87"/>
                <a:gd name="T10" fmla="*/ 37 w 85"/>
                <a:gd name="T11" fmla="*/ 103 h 87"/>
                <a:gd name="T12" fmla="*/ 16 w 85"/>
                <a:gd name="T13" fmla="*/ 136 h 87"/>
                <a:gd name="T14" fmla="*/ 0 w 85"/>
                <a:gd name="T15" fmla="*/ 186 h 87"/>
                <a:gd name="T16" fmla="*/ 0 w 85"/>
                <a:gd name="T17" fmla="*/ 235 h 87"/>
                <a:gd name="T18" fmla="*/ 0 w 85"/>
                <a:gd name="T19" fmla="*/ 278 h 87"/>
                <a:gd name="T20" fmla="*/ 16 w 85"/>
                <a:gd name="T21" fmla="*/ 325 h 87"/>
                <a:gd name="T22" fmla="*/ 37 w 85"/>
                <a:gd name="T23" fmla="*/ 360 h 87"/>
                <a:gd name="T24" fmla="*/ 55 w 85"/>
                <a:gd name="T25" fmla="*/ 397 h 87"/>
                <a:gd name="T26" fmla="*/ 95 w 85"/>
                <a:gd name="T27" fmla="*/ 428 h 87"/>
                <a:gd name="T28" fmla="*/ 136 w 85"/>
                <a:gd name="T29" fmla="*/ 444 h 87"/>
                <a:gd name="T30" fmla="*/ 171 w 85"/>
                <a:gd name="T31" fmla="*/ 452 h 87"/>
                <a:gd name="T32" fmla="*/ 217 w 85"/>
                <a:gd name="T33" fmla="*/ 465 h 87"/>
                <a:gd name="T34" fmla="*/ 264 w 85"/>
                <a:gd name="T35" fmla="*/ 452 h 87"/>
                <a:gd name="T36" fmla="*/ 311 w 85"/>
                <a:gd name="T37" fmla="*/ 444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34 w 85"/>
                <a:gd name="T45" fmla="*/ 325 h 87"/>
                <a:gd name="T46" fmla="*/ 447 w 85"/>
                <a:gd name="T47" fmla="*/ 278 h 87"/>
                <a:gd name="T48" fmla="*/ 447 w 85"/>
                <a:gd name="T49" fmla="*/ 235 h 87"/>
                <a:gd name="T50" fmla="*/ 447 w 85"/>
                <a:gd name="T51" fmla="*/ 186 h 87"/>
                <a:gd name="T52" fmla="*/ 434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64 w 85"/>
                <a:gd name="T63" fmla="*/ 16 h 87"/>
                <a:gd name="T64" fmla="*/ 217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2" y="0"/>
                  </a:moveTo>
                  <a:lnTo>
                    <a:pt x="33" y="3"/>
                  </a:lnTo>
                  <a:lnTo>
                    <a:pt x="26" y="5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3"/>
                  </a:lnTo>
                  <a:lnTo>
                    <a:pt x="33" y="85"/>
                  </a:lnTo>
                  <a:lnTo>
                    <a:pt x="42" y="87"/>
                  </a:lnTo>
                  <a:lnTo>
                    <a:pt x="50" y="85"/>
                  </a:lnTo>
                  <a:lnTo>
                    <a:pt x="59" y="83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3" y="61"/>
                  </a:lnTo>
                  <a:lnTo>
                    <a:pt x="85" y="52"/>
                  </a:lnTo>
                  <a:lnTo>
                    <a:pt x="85" y="44"/>
                  </a:lnTo>
                  <a:lnTo>
                    <a:pt x="85" y="35"/>
                  </a:lnTo>
                  <a:lnTo>
                    <a:pt x="83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0" y="3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37" name="Shape 4150"/>
            <p:cNvSpPr>
              <a:spLocks noChangeAspect="1"/>
            </p:cNvSpPr>
            <p:nvPr/>
          </p:nvSpPr>
          <p:spPr bwMode="auto">
            <a:xfrm>
              <a:off x="3206" y="2225"/>
              <a:ext cx="111" cy="110"/>
            </a:xfrm>
            <a:custGeom>
              <a:avLst/>
              <a:gdLst>
                <a:gd name="T0" fmla="*/ 229 w 84"/>
                <a:gd name="T1" fmla="*/ 0 h 84"/>
                <a:gd name="T2" fmla="*/ 186 w 84"/>
                <a:gd name="T3" fmla="*/ 12 h 84"/>
                <a:gd name="T4" fmla="*/ 136 w 84"/>
                <a:gd name="T5" fmla="*/ 21 h 84"/>
                <a:gd name="T6" fmla="*/ 102 w 84"/>
                <a:gd name="T7" fmla="*/ 38 h 84"/>
                <a:gd name="T8" fmla="*/ 66 w 84"/>
                <a:gd name="T9" fmla="*/ 65 h 84"/>
                <a:gd name="T10" fmla="*/ 49 w 84"/>
                <a:gd name="T11" fmla="*/ 96 h 84"/>
                <a:gd name="T12" fmla="*/ 21 w 84"/>
                <a:gd name="T13" fmla="*/ 132 h 84"/>
                <a:gd name="T14" fmla="*/ 12 w 84"/>
                <a:gd name="T15" fmla="*/ 173 h 84"/>
                <a:gd name="T16" fmla="*/ 0 w 84"/>
                <a:gd name="T17" fmla="*/ 216 h 84"/>
                <a:gd name="T18" fmla="*/ 12 w 84"/>
                <a:gd name="T19" fmla="*/ 262 h 84"/>
                <a:gd name="T20" fmla="*/ 21 w 84"/>
                <a:gd name="T21" fmla="*/ 295 h 84"/>
                <a:gd name="T22" fmla="*/ 49 w 84"/>
                <a:gd name="T23" fmla="*/ 339 h 84"/>
                <a:gd name="T24" fmla="*/ 66 w 84"/>
                <a:gd name="T25" fmla="*/ 360 h 84"/>
                <a:gd name="T26" fmla="*/ 102 w 84"/>
                <a:gd name="T27" fmla="*/ 389 h 84"/>
                <a:gd name="T28" fmla="*/ 136 w 84"/>
                <a:gd name="T29" fmla="*/ 411 h 84"/>
                <a:gd name="T30" fmla="*/ 186 w 84"/>
                <a:gd name="T31" fmla="*/ 423 h 84"/>
                <a:gd name="T32" fmla="*/ 229 w 84"/>
                <a:gd name="T33" fmla="*/ 423 h 84"/>
                <a:gd name="T34" fmla="*/ 277 w 84"/>
                <a:gd name="T35" fmla="*/ 423 h 84"/>
                <a:gd name="T36" fmla="*/ 311 w 84"/>
                <a:gd name="T37" fmla="*/ 411 h 84"/>
                <a:gd name="T38" fmla="*/ 349 w 84"/>
                <a:gd name="T39" fmla="*/ 389 h 84"/>
                <a:gd name="T40" fmla="*/ 379 w 84"/>
                <a:gd name="T41" fmla="*/ 360 h 84"/>
                <a:gd name="T42" fmla="*/ 415 w 84"/>
                <a:gd name="T43" fmla="*/ 339 h 84"/>
                <a:gd name="T44" fmla="*/ 426 w 84"/>
                <a:gd name="T45" fmla="*/ 295 h 84"/>
                <a:gd name="T46" fmla="*/ 447 w 84"/>
                <a:gd name="T47" fmla="*/ 262 h 84"/>
                <a:gd name="T48" fmla="*/ 447 w 84"/>
                <a:gd name="T49" fmla="*/ 216 h 84"/>
                <a:gd name="T50" fmla="*/ 447 w 84"/>
                <a:gd name="T51" fmla="*/ 173 h 84"/>
                <a:gd name="T52" fmla="*/ 426 w 84"/>
                <a:gd name="T53" fmla="*/ 132 h 84"/>
                <a:gd name="T54" fmla="*/ 415 w 84"/>
                <a:gd name="T55" fmla="*/ 96 h 84"/>
                <a:gd name="T56" fmla="*/ 379 w 84"/>
                <a:gd name="T57" fmla="*/ 65 h 84"/>
                <a:gd name="T58" fmla="*/ 349 w 84"/>
                <a:gd name="T59" fmla="*/ 38 h 84"/>
                <a:gd name="T60" fmla="*/ 311 w 84"/>
                <a:gd name="T61" fmla="*/ 21 h 84"/>
                <a:gd name="T62" fmla="*/ 277 w 84"/>
                <a:gd name="T63" fmla="*/ 12 h 84"/>
                <a:gd name="T64" fmla="*/ 229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3" y="0"/>
                  </a:moveTo>
                  <a:lnTo>
                    <a:pt x="35" y="2"/>
                  </a:lnTo>
                  <a:lnTo>
                    <a:pt x="26" y="4"/>
                  </a:lnTo>
                  <a:lnTo>
                    <a:pt x="19" y="8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8"/>
                  </a:lnTo>
                  <a:lnTo>
                    <a:pt x="9" y="67"/>
                  </a:lnTo>
                  <a:lnTo>
                    <a:pt x="13" y="71"/>
                  </a:lnTo>
                  <a:lnTo>
                    <a:pt x="19" y="77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4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5" y="77"/>
                  </a:lnTo>
                  <a:lnTo>
                    <a:pt x="71" y="71"/>
                  </a:lnTo>
                  <a:lnTo>
                    <a:pt x="78" y="67"/>
                  </a:lnTo>
                  <a:lnTo>
                    <a:pt x="80" y="58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4"/>
                  </a:lnTo>
                  <a:lnTo>
                    <a:pt x="80" y="26"/>
                  </a:lnTo>
                  <a:lnTo>
                    <a:pt x="78" y="19"/>
                  </a:lnTo>
                  <a:lnTo>
                    <a:pt x="71" y="13"/>
                  </a:lnTo>
                  <a:lnTo>
                    <a:pt x="65" y="8"/>
                  </a:lnTo>
                  <a:lnTo>
                    <a:pt x="58" y="4"/>
                  </a:lnTo>
                  <a:lnTo>
                    <a:pt x="52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38" name="Shape 4151"/>
            <p:cNvSpPr>
              <a:spLocks noChangeAspect="1"/>
            </p:cNvSpPr>
            <p:nvPr/>
          </p:nvSpPr>
          <p:spPr bwMode="auto">
            <a:xfrm>
              <a:off x="3206" y="2225"/>
              <a:ext cx="111" cy="110"/>
            </a:xfrm>
            <a:custGeom>
              <a:avLst/>
              <a:gdLst>
                <a:gd name="T0" fmla="*/ 229 w 84"/>
                <a:gd name="T1" fmla="*/ 0 h 84"/>
                <a:gd name="T2" fmla="*/ 186 w 84"/>
                <a:gd name="T3" fmla="*/ 12 h 84"/>
                <a:gd name="T4" fmla="*/ 136 w 84"/>
                <a:gd name="T5" fmla="*/ 21 h 84"/>
                <a:gd name="T6" fmla="*/ 102 w 84"/>
                <a:gd name="T7" fmla="*/ 38 h 84"/>
                <a:gd name="T8" fmla="*/ 66 w 84"/>
                <a:gd name="T9" fmla="*/ 65 h 84"/>
                <a:gd name="T10" fmla="*/ 49 w 84"/>
                <a:gd name="T11" fmla="*/ 96 h 84"/>
                <a:gd name="T12" fmla="*/ 21 w 84"/>
                <a:gd name="T13" fmla="*/ 132 h 84"/>
                <a:gd name="T14" fmla="*/ 12 w 84"/>
                <a:gd name="T15" fmla="*/ 173 h 84"/>
                <a:gd name="T16" fmla="*/ 0 w 84"/>
                <a:gd name="T17" fmla="*/ 216 h 84"/>
                <a:gd name="T18" fmla="*/ 12 w 84"/>
                <a:gd name="T19" fmla="*/ 262 h 84"/>
                <a:gd name="T20" fmla="*/ 21 w 84"/>
                <a:gd name="T21" fmla="*/ 295 h 84"/>
                <a:gd name="T22" fmla="*/ 49 w 84"/>
                <a:gd name="T23" fmla="*/ 339 h 84"/>
                <a:gd name="T24" fmla="*/ 66 w 84"/>
                <a:gd name="T25" fmla="*/ 360 h 84"/>
                <a:gd name="T26" fmla="*/ 102 w 84"/>
                <a:gd name="T27" fmla="*/ 389 h 84"/>
                <a:gd name="T28" fmla="*/ 136 w 84"/>
                <a:gd name="T29" fmla="*/ 411 h 84"/>
                <a:gd name="T30" fmla="*/ 186 w 84"/>
                <a:gd name="T31" fmla="*/ 423 h 84"/>
                <a:gd name="T32" fmla="*/ 229 w 84"/>
                <a:gd name="T33" fmla="*/ 423 h 84"/>
                <a:gd name="T34" fmla="*/ 277 w 84"/>
                <a:gd name="T35" fmla="*/ 423 h 84"/>
                <a:gd name="T36" fmla="*/ 311 w 84"/>
                <a:gd name="T37" fmla="*/ 411 h 84"/>
                <a:gd name="T38" fmla="*/ 349 w 84"/>
                <a:gd name="T39" fmla="*/ 389 h 84"/>
                <a:gd name="T40" fmla="*/ 379 w 84"/>
                <a:gd name="T41" fmla="*/ 360 h 84"/>
                <a:gd name="T42" fmla="*/ 415 w 84"/>
                <a:gd name="T43" fmla="*/ 339 h 84"/>
                <a:gd name="T44" fmla="*/ 426 w 84"/>
                <a:gd name="T45" fmla="*/ 295 h 84"/>
                <a:gd name="T46" fmla="*/ 447 w 84"/>
                <a:gd name="T47" fmla="*/ 262 h 84"/>
                <a:gd name="T48" fmla="*/ 447 w 84"/>
                <a:gd name="T49" fmla="*/ 216 h 84"/>
                <a:gd name="T50" fmla="*/ 447 w 84"/>
                <a:gd name="T51" fmla="*/ 173 h 84"/>
                <a:gd name="T52" fmla="*/ 426 w 84"/>
                <a:gd name="T53" fmla="*/ 132 h 84"/>
                <a:gd name="T54" fmla="*/ 415 w 84"/>
                <a:gd name="T55" fmla="*/ 96 h 84"/>
                <a:gd name="T56" fmla="*/ 379 w 84"/>
                <a:gd name="T57" fmla="*/ 65 h 84"/>
                <a:gd name="T58" fmla="*/ 349 w 84"/>
                <a:gd name="T59" fmla="*/ 38 h 84"/>
                <a:gd name="T60" fmla="*/ 311 w 84"/>
                <a:gd name="T61" fmla="*/ 21 h 84"/>
                <a:gd name="T62" fmla="*/ 277 w 84"/>
                <a:gd name="T63" fmla="*/ 12 h 84"/>
                <a:gd name="T64" fmla="*/ 229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3" y="0"/>
                  </a:moveTo>
                  <a:lnTo>
                    <a:pt x="35" y="2"/>
                  </a:lnTo>
                  <a:lnTo>
                    <a:pt x="26" y="4"/>
                  </a:lnTo>
                  <a:lnTo>
                    <a:pt x="19" y="8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8"/>
                  </a:lnTo>
                  <a:lnTo>
                    <a:pt x="9" y="67"/>
                  </a:lnTo>
                  <a:lnTo>
                    <a:pt x="13" y="71"/>
                  </a:lnTo>
                  <a:lnTo>
                    <a:pt x="19" y="77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4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5" y="77"/>
                  </a:lnTo>
                  <a:lnTo>
                    <a:pt x="71" y="71"/>
                  </a:lnTo>
                  <a:lnTo>
                    <a:pt x="78" y="67"/>
                  </a:lnTo>
                  <a:lnTo>
                    <a:pt x="80" y="58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4"/>
                  </a:lnTo>
                  <a:lnTo>
                    <a:pt x="80" y="26"/>
                  </a:lnTo>
                  <a:lnTo>
                    <a:pt x="78" y="19"/>
                  </a:lnTo>
                  <a:lnTo>
                    <a:pt x="71" y="13"/>
                  </a:lnTo>
                  <a:lnTo>
                    <a:pt x="65" y="8"/>
                  </a:lnTo>
                  <a:lnTo>
                    <a:pt x="58" y="4"/>
                  </a:lnTo>
                  <a:lnTo>
                    <a:pt x="52" y="2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39" name="Shape 4152"/>
            <p:cNvSpPr>
              <a:spLocks noChangeAspect="1"/>
            </p:cNvSpPr>
            <p:nvPr/>
          </p:nvSpPr>
          <p:spPr bwMode="auto">
            <a:xfrm>
              <a:off x="3044" y="2250"/>
              <a:ext cx="114" cy="108"/>
            </a:xfrm>
            <a:custGeom>
              <a:avLst/>
              <a:gdLst>
                <a:gd name="T0" fmla="*/ 236 w 86"/>
                <a:gd name="T1" fmla="*/ 0 h 82"/>
                <a:gd name="T2" fmla="*/ 187 w 86"/>
                <a:gd name="T3" fmla="*/ 0 h 82"/>
                <a:gd name="T4" fmla="*/ 141 w 86"/>
                <a:gd name="T5" fmla="*/ 12 h 82"/>
                <a:gd name="T6" fmla="*/ 102 w 86"/>
                <a:gd name="T7" fmla="*/ 37 h 82"/>
                <a:gd name="T8" fmla="*/ 70 w 86"/>
                <a:gd name="T9" fmla="*/ 55 h 82"/>
                <a:gd name="T10" fmla="*/ 48 w 86"/>
                <a:gd name="T11" fmla="*/ 87 h 82"/>
                <a:gd name="T12" fmla="*/ 21 w 86"/>
                <a:gd name="T13" fmla="*/ 136 h 82"/>
                <a:gd name="T14" fmla="*/ 12 w 86"/>
                <a:gd name="T15" fmla="*/ 171 h 82"/>
                <a:gd name="T16" fmla="*/ 0 w 86"/>
                <a:gd name="T17" fmla="*/ 215 h 82"/>
                <a:gd name="T18" fmla="*/ 12 w 86"/>
                <a:gd name="T19" fmla="*/ 262 h 82"/>
                <a:gd name="T20" fmla="*/ 21 w 86"/>
                <a:gd name="T21" fmla="*/ 302 h 82"/>
                <a:gd name="T22" fmla="*/ 48 w 86"/>
                <a:gd name="T23" fmla="*/ 340 h 82"/>
                <a:gd name="T24" fmla="*/ 70 w 86"/>
                <a:gd name="T25" fmla="*/ 373 h 82"/>
                <a:gd name="T26" fmla="*/ 102 w 86"/>
                <a:gd name="T27" fmla="*/ 398 h 82"/>
                <a:gd name="T28" fmla="*/ 141 w 86"/>
                <a:gd name="T29" fmla="*/ 416 h 82"/>
                <a:gd name="T30" fmla="*/ 187 w 86"/>
                <a:gd name="T31" fmla="*/ 427 h 82"/>
                <a:gd name="T32" fmla="*/ 236 w 86"/>
                <a:gd name="T33" fmla="*/ 427 h 82"/>
                <a:gd name="T34" fmla="*/ 277 w 86"/>
                <a:gd name="T35" fmla="*/ 427 h 82"/>
                <a:gd name="T36" fmla="*/ 329 w 86"/>
                <a:gd name="T37" fmla="*/ 416 h 82"/>
                <a:gd name="T38" fmla="*/ 363 w 86"/>
                <a:gd name="T39" fmla="*/ 398 h 82"/>
                <a:gd name="T40" fmla="*/ 399 w 86"/>
                <a:gd name="T41" fmla="*/ 373 h 82"/>
                <a:gd name="T42" fmla="*/ 416 w 86"/>
                <a:gd name="T43" fmla="*/ 340 h 82"/>
                <a:gd name="T44" fmla="*/ 444 w 86"/>
                <a:gd name="T45" fmla="*/ 302 h 82"/>
                <a:gd name="T46" fmla="*/ 453 w 86"/>
                <a:gd name="T47" fmla="*/ 262 h 82"/>
                <a:gd name="T48" fmla="*/ 465 w 86"/>
                <a:gd name="T49" fmla="*/ 215 h 82"/>
                <a:gd name="T50" fmla="*/ 453 w 86"/>
                <a:gd name="T51" fmla="*/ 171 h 82"/>
                <a:gd name="T52" fmla="*/ 444 w 86"/>
                <a:gd name="T53" fmla="*/ 136 h 82"/>
                <a:gd name="T54" fmla="*/ 416 w 86"/>
                <a:gd name="T55" fmla="*/ 87 h 82"/>
                <a:gd name="T56" fmla="*/ 399 w 86"/>
                <a:gd name="T57" fmla="*/ 55 h 82"/>
                <a:gd name="T58" fmla="*/ 363 w 86"/>
                <a:gd name="T59" fmla="*/ 37 h 82"/>
                <a:gd name="T60" fmla="*/ 329 w 86"/>
                <a:gd name="T61" fmla="*/ 12 h 82"/>
                <a:gd name="T62" fmla="*/ 277 w 86"/>
                <a:gd name="T63" fmla="*/ 0 h 82"/>
                <a:gd name="T64" fmla="*/ 236 w 86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2"/>
                <a:gd name="T101" fmla="*/ 86 w 86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7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4" y="58"/>
                  </a:lnTo>
                  <a:lnTo>
                    <a:pt x="8" y="65"/>
                  </a:lnTo>
                  <a:lnTo>
                    <a:pt x="13" y="71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1" y="82"/>
                  </a:lnTo>
                  <a:lnTo>
                    <a:pt x="60" y="80"/>
                  </a:lnTo>
                  <a:lnTo>
                    <a:pt x="67" y="76"/>
                  </a:lnTo>
                  <a:lnTo>
                    <a:pt x="73" y="71"/>
                  </a:lnTo>
                  <a:lnTo>
                    <a:pt x="77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6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7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2"/>
                  </a:lnTo>
                  <a:lnTo>
                    <a:pt x="51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40" name="Shape 4153"/>
            <p:cNvSpPr>
              <a:spLocks noChangeAspect="1"/>
            </p:cNvSpPr>
            <p:nvPr/>
          </p:nvSpPr>
          <p:spPr bwMode="auto">
            <a:xfrm>
              <a:off x="3044" y="2250"/>
              <a:ext cx="114" cy="108"/>
            </a:xfrm>
            <a:custGeom>
              <a:avLst/>
              <a:gdLst>
                <a:gd name="T0" fmla="*/ 236 w 86"/>
                <a:gd name="T1" fmla="*/ 0 h 82"/>
                <a:gd name="T2" fmla="*/ 187 w 86"/>
                <a:gd name="T3" fmla="*/ 0 h 82"/>
                <a:gd name="T4" fmla="*/ 141 w 86"/>
                <a:gd name="T5" fmla="*/ 12 h 82"/>
                <a:gd name="T6" fmla="*/ 102 w 86"/>
                <a:gd name="T7" fmla="*/ 37 h 82"/>
                <a:gd name="T8" fmla="*/ 70 w 86"/>
                <a:gd name="T9" fmla="*/ 55 h 82"/>
                <a:gd name="T10" fmla="*/ 48 w 86"/>
                <a:gd name="T11" fmla="*/ 87 h 82"/>
                <a:gd name="T12" fmla="*/ 21 w 86"/>
                <a:gd name="T13" fmla="*/ 136 h 82"/>
                <a:gd name="T14" fmla="*/ 12 w 86"/>
                <a:gd name="T15" fmla="*/ 171 h 82"/>
                <a:gd name="T16" fmla="*/ 0 w 86"/>
                <a:gd name="T17" fmla="*/ 215 h 82"/>
                <a:gd name="T18" fmla="*/ 12 w 86"/>
                <a:gd name="T19" fmla="*/ 262 h 82"/>
                <a:gd name="T20" fmla="*/ 21 w 86"/>
                <a:gd name="T21" fmla="*/ 302 h 82"/>
                <a:gd name="T22" fmla="*/ 48 w 86"/>
                <a:gd name="T23" fmla="*/ 340 h 82"/>
                <a:gd name="T24" fmla="*/ 70 w 86"/>
                <a:gd name="T25" fmla="*/ 373 h 82"/>
                <a:gd name="T26" fmla="*/ 102 w 86"/>
                <a:gd name="T27" fmla="*/ 398 h 82"/>
                <a:gd name="T28" fmla="*/ 141 w 86"/>
                <a:gd name="T29" fmla="*/ 416 h 82"/>
                <a:gd name="T30" fmla="*/ 187 w 86"/>
                <a:gd name="T31" fmla="*/ 427 h 82"/>
                <a:gd name="T32" fmla="*/ 236 w 86"/>
                <a:gd name="T33" fmla="*/ 427 h 82"/>
                <a:gd name="T34" fmla="*/ 277 w 86"/>
                <a:gd name="T35" fmla="*/ 427 h 82"/>
                <a:gd name="T36" fmla="*/ 329 w 86"/>
                <a:gd name="T37" fmla="*/ 416 h 82"/>
                <a:gd name="T38" fmla="*/ 363 w 86"/>
                <a:gd name="T39" fmla="*/ 398 h 82"/>
                <a:gd name="T40" fmla="*/ 399 w 86"/>
                <a:gd name="T41" fmla="*/ 373 h 82"/>
                <a:gd name="T42" fmla="*/ 416 w 86"/>
                <a:gd name="T43" fmla="*/ 340 h 82"/>
                <a:gd name="T44" fmla="*/ 444 w 86"/>
                <a:gd name="T45" fmla="*/ 302 h 82"/>
                <a:gd name="T46" fmla="*/ 453 w 86"/>
                <a:gd name="T47" fmla="*/ 262 h 82"/>
                <a:gd name="T48" fmla="*/ 465 w 86"/>
                <a:gd name="T49" fmla="*/ 215 h 82"/>
                <a:gd name="T50" fmla="*/ 453 w 86"/>
                <a:gd name="T51" fmla="*/ 171 h 82"/>
                <a:gd name="T52" fmla="*/ 444 w 86"/>
                <a:gd name="T53" fmla="*/ 136 h 82"/>
                <a:gd name="T54" fmla="*/ 416 w 86"/>
                <a:gd name="T55" fmla="*/ 87 h 82"/>
                <a:gd name="T56" fmla="*/ 399 w 86"/>
                <a:gd name="T57" fmla="*/ 55 h 82"/>
                <a:gd name="T58" fmla="*/ 363 w 86"/>
                <a:gd name="T59" fmla="*/ 37 h 82"/>
                <a:gd name="T60" fmla="*/ 329 w 86"/>
                <a:gd name="T61" fmla="*/ 12 h 82"/>
                <a:gd name="T62" fmla="*/ 277 w 86"/>
                <a:gd name="T63" fmla="*/ 0 h 82"/>
                <a:gd name="T64" fmla="*/ 236 w 86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2"/>
                <a:gd name="T101" fmla="*/ 86 w 86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7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4" y="58"/>
                  </a:lnTo>
                  <a:lnTo>
                    <a:pt x="8" y="65"/>
                  </a:lnTo>
                  <a:lnTo>
                    <a:pt x="13" y="71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1" y="82"/>
                  </a:lnTo>
                  <a:lnTo>
                    <a:pt x="60" y="80"/>
                  </a:lnTo>
                  <a:lnTo>
                    <a:pt x="67" y="76"/>
                  </a:lnTo>
                  <a:lnTo>
                    <a:pt x="73" y="71"/>
                  </a:lnTo>
                  <a:lnTo>
                    <a:pt x="77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6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7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2"/>
                  </a:lnTo>
                  <a:lnTo>
                    <a:pt x="51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41" name="Shape 4154"/>
            <p:cNvSpPr>
              <a:spLocks noChangeAspect="1"/>
            </p:cNvSpPr>
            <p:nvPr/>
          </p:nvSpPr>
          <p:spPr bwMode="auto">
            <a:xfrm>
              <a:off x="3206" y="2076"/>
              <a:ext cx="111" cy="112"/>
            </a:xfrm>
            <a:custGeom>
              <a:avLst/>
              <a:gdLst>
                <a:gd name="T0" fmla="*/ 229 w 84"/>
                <a:gd name="T1" fmla="*/ 0 h 85"/>
                <a:gd name="T2" fmla="*/ 186 w 84"/>
                <a:gd name="T3" fmla="*/ 12 h 85"/>
                <a:gd name="T4" fmla="*/ 136 w 84"/>
                <a:gd name="T5" fmla="*/ 28 h 85"/>
                <a:gd name="T6" fmla="*/ 102 w 84"/>
                <a:gd name="T7" fmla="*/ 49 h 85"/>
                <a:gd name="T8" fmla="*/ 66 w 84"/>
                <a:gd name="T9" fmla="*/ 66 h 85"/>
                <a:gd name="T10" fmla="*/ 49 w 84"/>
                <a:gd name="T11" fmla="*/ 103 h 85"/>
                <a:gd name="T12" fmla="*/ 21 w 84"/>
                <a:gd name="T13" fmla="*/ 136 h 85"/>
                <a:gd name="T14" fmla="*/ 12 w 84"/>
                <a:gd name="T15" fmla="*/ 182 h 85"/>
                <a:gd name="T16" fmla="*/ 0 w 84"/>
                <a:gd name="T17" fmla="*/ 225 h 85"/>
                <a:gd name="T18" fmla="*/ 12 w 84"/>
                <a:gd name="T19" fmla="*/ 274 h 85"/>
                <a:gd name="T20" fmla="*/ 21 w 84"/>
                <a:gd name="T21" fmla="*/ 311 h 85"/>
                <a:gd name="T22" fmla="*/ 49 w 84"/>
                <a:gd name="T23" fmla="*/ 340 h 85"/>
                <a:gd name="T24" fmla="*/ 66 w 84"/>
                <a:gd name="T25" fmla="*/ 377 h 85"/>
                <a:gd name="T26" fmla="*/ 102 w 84"/>
                <a:gd name="T27" fmla="*/ 410 h 85"/>
                <a:gd name="T28" fmla="*/ 136 w 84"/>
                <a:gd name="T29" fmla="*/ 416 h 85"/>
                <a:gd name="T30" fmla="*/ 186 w 84"/>
                <a:gd name="T31" fmla="*/ 447 h 85"/>
                <a:gd name="T32" fmla="*/ 229 w 84"/>
                <a:gd name="T33" fmla="*/ 447 h 85"/>
                <a:gd name="T34" fmla="*/ 277 w 84"/>
                <a:gd name="T35" fmla="*/ 447 h 85"/>
                <a:gd name="T36" fmla="*/ 311 w 84"/>
                <a:gd name="T37" fmla="*/ 416 h 85"/>
                <a:gd name="T38" fmla="*/ 349 w 84"/>
                <a:gd name="T39" fmla="*/ 410 h 85"/>
                <a:gd name="T40" fmla="*/ 379 w 84"/>
                <a:gd name="T41" fmla="*/ 377 h 85"/>
                <a:gd name="T42" fmla="*/ 415 w 84"/>
                <a:gd name="T43" fmla="*/ 340 h 85"/>
                <a:gd name="T44" fmla="*/ 426 w 84"/>
                <a:gd name="T45" fmla="*/ 311 h 85"/>
                <a:gd name="T46" fmla="*/ 447 w 84"/>
                <a:gd name="T47" fmla="*/ 274 h 85"/>
                <a:gd name="T48" fmla="*/ 447 w 84"/>
                <a:gd name="T49" fmla="*/ 225 h 85"/>
                <a:gd name="T50" fmla="*/ 447 w 84"/>
                <a:gd name="T51" fmla="*/ 182 h 85"/>
                <a:gd name="T52" fmla="*/ 426 w 84"/>
                <a:gd name="T53" fmla="*/ 136 h 85"/>
                <a:gd name="T54" fmla="*/ 415 w 84"/>
                <a:gd name="T55" fmla="*/ 103 h 85"/>
                <a:gd name="T56" fmla="*/ 379 w 84"/>
                <a:gd name="T57" fmla="*/ 66 h 85"/>
                <a:gd name="T58" fmla="*/ 349 w 84"/>
                <a:gd name="T59" fmla="*/ 49 h 85"/>
                <a:gd name="T60" fmla="*/ 311 w 84"/>
                <a:gd name="T61" fmla="*/ 28 h 85"/>
                <a:gd name="T62" fmla="*/ 277 w 84"/>
                <a:gd name="T63" fmla="*/ 12 h 85"/>
                <a:gd name="T64" fmla="*/ 229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3" y="0"/>
                  </a:moveTo>
                  <a:lnTo>
                    <a:pt x="35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9"/>
                  </a:lnTo>
                  <a:lnTo>
                    <a:pt x="9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0"/>
                  </a:lnTo>
                  <a:lnTo>
                    <a:pt x="35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0" y="59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5"/>
                  </a:lnTo>
                  <a:lnTo>
                    <a:pt x="80" y="26"/>
                  </a:lnTo>
                  <a:lnTo>
                    <a:pt x="78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2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42" name="Shape 4155"/>
            <p:cNvSpPr>
              <a:spLocks noChangeAspect="1"/>
            </p:cNvSpPr>
            <p:nvPr/>
          </p:nvSpPr>
          <p:spPr bwMode="auto">
            <a:xfrm>
              <a:off x="3206" y="2076"/>
              <a:ext cx="111" cy="112"/>
            </a:xfrm>
            <a:custGeom>
              <a:avLst/>
              <a:gdLst>
                <a:gd name="T0" fmla="*/ 229 w 84"/>
                <a:gd name="T1" fmla="*/ 0 h 85"/>
                <a:gd name="T2" fmla="*/ 186 w 84"/>
                <a:gd name="T3" fmla="*/ 12 h 85"/>
                <a:gd name="T4" fmla="*/ 136 w 84"/>
                <a:gd name="T5" fmla="*/ 28 h 85"/>
                <a:gd name="T6" fmla="*/ 102 w 84"/>
                <a:gd name="T7" fmla="*/ 49 h 85"/>
                <a:gd name="T8" fmla="*/ 66 w 84"/>
                <a:gd name="T9" fmla="*/ 66 h 85"/>
                <a:gd name="T10" fmla="*/ 49 w 84"/>
                <a:gd name="T11" fmla="*/ 103 h 85"/>
                <a:gd name="T12" fmla="*/ 21 w 84"/>
                <a:gd name="T13" fmla="*/ 136 h 85"/>
                <a:gd name="T14" fmla="*/ 12 w 84"/>
                <a:gd name="T15" fmla="*/ 182 h 85"/>
                <a:gd name="T16" fmla="*/ 0 w 84"/>
                <a:gd name="T17" fmla="*/ 225 h 85"/>
                <a:gd name="T18" fmla="*/ 12 w 84"/>
                <a:gd name="T19" fmla="*/ 274 h 85"/>
                <a:gd name="T20" fmla="*/ 21 w 84"/>
                <a:gd name="T21" fmla="*/ 311 h 85"/>
                <a:gd name="T22" fmla="*/ 49 w 84"/>
                <a:gd name="T23" fmla="*/ 340 h 85"/>
                <a:gd name="T24" fmla="*/ 66 w 84"/>
                <a:gd name="T25" fmla="*/ 377 h 85"/>
                <a:gd name="T26" fmla="*/ 102 w 84"/>
                <a:gd name="T27" fmla="*/ 410 h 85"/>
                <a:gd name="T28" fmla="*/ 136 w 84"/>
                <a:gd name="T29" fmla="*/ 416 h 85"/>
                <a:gd name="T30" fmla="*/ 186 w 84"/>
                <a:gd name="T31" fmla="*/ 447 h 85"/>
                <a:gd name="T32" fmla="*/ 229 w 84"/>
                <a:gd name="T33" fmla="*/ 447 h 85"/>
                <a:gd name="T34" fmla="*/ 277 w 84"/>
                <a:gd name="T35" fmla="*/ 447 h 85"/>
                <a:gd name="T36" fmla="*/ 311 w 84"/>
                <a:gd name="T37" fmla="*/ 416 h 85"/>
                <a:gd name="T38" fmla="*/ 349 w 84"/>
                <a:gd name="T39" fmla="*/ 410 h 85"/>
                <a:gd name="T40" fmla="*/ 379 w 84"/>
                <a:gd name="T41" fmla="*/ 377 h 85"/>
                <a:gd name="T42" fmla="*/ 415 w 84"/>
                <a:gd name="T43" fmla="*/ 340 h 85"/>
                <a:gd name="T44" fmla="*/ 426 w 84"/>
                <a:gd name="T45" fmla="*/ 311 h 85"/>
                <a:gd name="T46" fmla="*/ 447 w 84"/>
                <a:gd name="T47" fmla="*/ 274 h 85"/>
                <a:gd name="T48" fmla="*/ 447 w 84"/>
                <a:gd name="T49" fmla="*/ 225 h 85"/>
                <a:gd name="T50" fmla="*/ 447 w 84"/>
                <a:gd name="T51" fmla="*/ 182 h 85"/>
                <a:gd name="T52" fmla="*/ 426 w 84"/>
                <a:gd name="T53" fmla="*/ 136 h 85"/>
                <a:gd name="T54" fmla="*/ 415 w 84"/>
                <a:gd name="T55" fmla="*/ 103 h 85"/>
                <a:gd name="T56" fmla="*/ 379 w 84"/>
                <a:gd name="T57" fmla="*/ 66 h 85"/>
                <a:gd name="T58" fmla="*/ 349 w 84"/>
                <a:gd name="T59" fmla="*/ 49 h 85"/>
                <a:gd name="T60" fmla="*/ 311 w 84"/>
                <a:gd name="T61" fmla="*/ 28 h 85"/>
                <a:gd name="T62" fmla="*/ 277 w 84"/>
                <a:gd name="T63" fmla="*/ 12 h 85"/>
                <a:gd name="T64" fmla="*/ 229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3" y="0"/>
                  </a:moveTo>
                  <a:lnTo>
                    <a:pt x="35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9"/>
                  </a:lnTo>
                  <a:lnTo>
                    <a:pt x="9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0"/>
                  </a:lnTo>
                  <a:lnTo>
                    <a:pt x="35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0" y="59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5"/>
                  </a:lnTo>
                  <a:lnTo>
                    <a:pt x="80" y="26"/>
                  </a:lnTo>
                  <a:lnTo>
                    <a:pt x="78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2" y="2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43" name="Shape 4156"/>
            <p:cNvSpPr>
              <a:spLocks noChangeAspect="1"/>
            </p:cNvSpPr>
            <p:nvPr/>
          </p:nvSpPr>
          <p:spPr bwMode="auto">
            <a:xfrm>
              <a:off x="2964" y="1978"/>
              <a:ext cx="115" cy="110"/>
            </a:xfrm>
            <a:custGeom>
              <a:avLst/>
              <a:gdLst>
                <a:gd name="T0" fmla="*/ 229 w 87"/>
                <a:gd name="T1" fmla="*/ 0 h 84"/>
                <a:gd name="T2" fmla="*/ 186 w 87"/>
                <a:gd name="T3" fmla="*/ 0 h 84"/>
                <a:gd name="T4" fmla="*/ 136 w 87"/>
                <a:gd name="T5" fmla="*/ 12 h 84"/>
                <a:gd name="T6" fmla="*/ 102 w 87"/>
                <a:gd name="T7" fmla="*/ 29 h 84"/>
                <a:gd name="T8" fmla="*/ 66 w 87"/>
                <a:gd name="T9" fmla="*/ 65 h 84"/>
                <a:gd name="T10" fmla="*/ 34 w 87"/>
                <a:gd name="T11" fmla="*/ 85 h 84"/>
                <a:gd name="T12" fmla="*/ 21 w 87"/>
                <a:gd name="T13" fmla="*/ 132 h 84"/>
                <a:gd name="T14" fmla="*/ 0 w 87"/>
                <a:gd name="T15" fmla="*/ 161 h 84"/>
                <a:gd name="T16" fmla="*/ 0 w 87"/>
                <a:gd name="T17" fmla="*/ 210 h 84"/>
                <a:gd name="T18" fmla="*/ 0 w 87"/>
                <a:gd name="T19" fmla="*/ 247 h 84"/>
                <a:gd name="T20" fmla="*/ 21 w 87"/>
                <a:gd name="T21" fmla="*/ 295 h 84"/>
                <a:gd name="T22" fmla="*/ 34 w 87"/>
                <a:gd name="T23" fmla="*/ 323 h 84"/>
                <a:gd name="T24" fmla="*/ 66 w 87"/>
                <a:gd name="T25" fmla="*/ 360 h 84"/>
                <a:gd name="T26" fmla="*/ 102 w 87"/>
                <a:gd name="T27" fmla="*/ 377 h 84"/>
                <a:gd name="T28" fmla="*/ 136 w 87"/>
                <a:gd name="T29" fmla="*/ 406 h 84"/>
                <a:gd name="T30" fmla="*/ 186 w 87"/>
                <a:gd name="T31" fmla="*/ 411 h 84"/>
                <a:gd name="T32" fmla="*/ 229 w 87"/>
                <a:gd name="T33" fmla="*/ 423 h 84"/>
                <a:gd name="T34" fmla="*/ 278 w 87"/>
                <a:gd name="T35" fmla="*/ 411 h 84"/>
                <a:gd name="T36" fmla="*/ 311 w 87"/>
                <a:gd name="T37" fmla="*/ 406 h 84"/>
                <a:gd name="T38" fmla="*/ 360 w 87"/>
                <a:gd name="T39" fmla="*/ 377 h 84"/>
                <a:gd name="T40" fmla="*/ 397 w 87"/>
                <a:gd name="T41" fmla="*/ 360 h 84"/>
                <a:gd name="T42" fmla="*/ 416 w 87"/>
                <a:gd name="T43" fmla="*/ 323 h 84"/>
                <a:gd name="T44" fmla="*/ 436 w 87"/>
                <a:gd name="T45" fmla="*/ 295 h 84"/>
                <a:gd name="T46" fmla="*/ 447 w 87"/>
                <a:gd name="T47" fmla="*/ 247 h 84"/>
                <a:gd name="T48" fmla="*/ 465 w 87"/>
                <a:gd name="T49" fmla="*/ 210 h 84"/>
                <a:gd name="T50" fmla="*/ 447 w 87"/>
                <a:gd name="T51" fmla="*/ 161 h 84"/>
                <a:gd name="T52" fmla="*/ 436 w 87"/>
                <a:gd name="T53" fmla="*/ 132 h 84"/>
                <a:gd name="T54" fmla="*/ 416 w 87"/>
                <a:gd name="T55" fmla="*/ 85 h 84"/>
                <a:gd name="T56" fmla="*/ 397 w 87"/>
                <a:gd name="T57" fmla="*/ 65 h 84"/>
                <a:gd name="T58" fmla="*/ 360 w 87"/>
                <a:gd name="T59" fmla="*/ 29 h 84"/>
                <a:gd name="T60" fmla="*/ 311 w 87"/>
                <a:gd name="T61" fmla="*/ 12 h 84"/>
                <a:gd name="T62" fmla="*/ 278 w 87"/>
                <a:gd name="T63" fmla="*/ 0 h 84"/>
                <a:gd name="T64" fmla="*/ 229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6" y="17"/>
                  </a:lnTo>
                  <a:lnTo>
                    <a:pt x="4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4" y="58"/>
                  </a:lnTo>
                  <a:lnTo>
                    <a:pt x="6" y="64"/>
                  </a:lnTo>
                  <a:lnTo>
                    <a:pt x="13" y="71"/>
                  </a:lnTo>
                  <a:lnTo>
                    <a:pt x="19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4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78" y="64"/>
                  </a:lnTo>
                  <a:lnTo>
                    <a:pt x="82" y="58"/>
                  </a:lnTo>
                  <a:lnTo>
                    <a:pt x="84" y="49"/>
                  </a:lnTo>
                  <a:lnTo>
                    <a:pt x="87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44" name="Shape 4157"/>
            <p:cNvSpPr>
              <a:spLocks noChangeAspect="1"/>
            </p:cNvSpPr>
            <p:nvPr/>
          </p:nvSpPr>
          <p:spPr bwMode="auto">
            <a:xfrm>
              <a:off x="2964" y="1978"/>
              <a:ext cx="115" cy="110"/>
            </a:xfrm>
            <a:custGeom>
              <a:avLst/>
              <a:gdLst>
                <a:gd name="T0" fmla="*/ 229 w 87"/>
                <a:gd name="T1" fmla="*/ 0 h 84"/>
                <a:gd name="T2" fmla="*/ 186 w 87"/>
                <a:gd name="T3" fmla="*/ 0 h 84"/>
                <a:gd name="T4" fmla="*/ 136 w 87"/>
                <a:gd name="T5" fmla="*/ 12 h 84"/>
                <a:gd name="T6" fmla="*/ 102 w 87"/>
                <a:gd name="T7" fmla="*/ 29 h 84"/>
                <a:gd name="T8" fmla="*/ 66 w 87"/>
                <a:gd name="T9" fmla="*/ 65 h 84"/>
                <a:gd name="T10" fmla="*/ 34 w 87"/>
                <a:gd name="T11" fmla="*/ 85 h 84"/>
                <a:gd name="T12" fmla="*/ 21 w 87"/>
                <a:gd name="T13" fmla="*/ 132 h 84"/>
                <a:gd name="T14" fmla="*/ 0 w 87"/>
                <a:gd name="T15" fmla="*/ 161 h 84"/>
                <a:gd name="T16" fmla="*/ 0 w 87"/>
                <a:gd name="T17" fmla="*/ 210 h 84"/>
                <a:gd name="T18" fmla="*/ 0 w 87"/>
                <a:gd name="T19" fmla="*/ 247 h 84"/>
                <a:gd name="T20" fmla="*/ 21 w 87"/>
                <a:gd name="T21" fmla="*/ 295 h 84"/>
                <a:gd name="T22" fmla="*/ 34 w 87"/>
                <a:gd name="T23" fmla="*/ 323 h 84"/>
                <a:gd name="T24" fmla="*/ 66 w 87"/>
                <a:gd name="T25" fmla="*/ 360 h 84"/>
                <a:gd name="T26" fmla="*/ 102 w 87"/>
                <a:gd name="T27" fmla="*/ 377 h 84"/>
                <a:gd name="T28" fmla="*/ 136 w 87"/>
                <a:gd name="T29" fmla="*/ 406 h 84"/>
                <a:gd name="T30" fmla="*/ 186 w 87"/>
                <a:gd name="T31" fmla="*/ 411 h 84"/>
                <a:gd name="T32" fmla="*/ 229 w 87"/>
                <a:gd name="T33" fmla="*/ 423 h 84"/>
                <a:gd name="T34" fmla="*/ 278 w 87"/>
                <a:gd name="T35" fmla="*/ 411 h 84"/>
                <a:gd name="T36" fmla="*/ 311 w 87"/>
                <a:gd name="T37" fmla="*/ 406 h 84"/>
                <a:gd name="T38" fmla="*/ 360 w 87"/>
                <a:gd name="T39" fmla="*/ 377 h 84"/>
                <a:gd name="T40" fmla="*/ 397 w 87"/>
                <a:gd name="T41" fmla="*/ 360 h 84"/>
                <a:gd name="T42" fmla="*/ 416 w 87"/>
                <a:gd name="T43" fmla="*/ 323 h 84"/>
                <a:gd name="T44" fmla="*/ 436 w 87"/>
                <a:gd name="T45" fmla="*/ 295 h 84"/>
                <a:gd name="T46" fmla="*/ 447 w 87"/>
                <a:gd name="T47" fmla="*/ 247 h 84"/>
                <a:gd name="T48" fmla="*/ 465 w 87"/>
                <a:gd name="T49" fmla="*/ 210 h 84"/>
                <a:gd name="T50" fmla="*/ 447 w 87"/>
                <a:gd name="T51" fmla="*/ 161 h 84"/>
                <a:gd name="T52" fmla="*/ 436 w 87"/>
                <a:gd name="T53" fmla="*/ 132 h 84"/>
                <a:gd name="T54" fmla="*/ 416 w 87"/>
                <a:gd name="T55" fmla="*/ 85 h 84"/>
                <a:gd name="T56" fmla="*/ 397 w 87"/>
                <a:gd name="T57" fmla="*/ 65 h 84"/>
                <a:gd name="T58" fmla="*/ 360 w 87"/>
                <a:gd name="T59" fmla="*/ 29 h 84"/>
                <a:gd name="T60" fmla="*/ 311 w 87"/>
                <a:gd name="T61" fmla="*/ 12 h 84"/>
                <a:gd name="T62" fmla="*/ 278 w 87"/>
                <a:gd name="T63" fmla="*/ 0 h 84"/>
                <a:gd name="T64" fmla="*/ 229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6" y="17"/>
                  </a:lnTo>
                  <a:lnTo>
                    <a:pt x="4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4" y="58"/>
                  </a:lnTo>
                  <a:lnTo>
                    <a:pt x="6" y="64"/>
                  </a:lnTo>
                  <a:lnTo>
                    <a:pt x="13" y="71"/>
                  </a:lnTo>
                  <a:lnTo>
                    <a:pt x="19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4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78" y="64"/>
                  </a:lnTo>
                  <a:lnTo>
                    <a:pt x="82" y="58"/>
                  </a:lnTo>
                  <a:lnTo>
                    <a:pt x="84" y="49"/>
                  </a:lnTo>
                  <a:lnTo>
                    <a:pt x="87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45" name="Shape 4158"/>
            <p:cNvSpPr>
              <a:spLocks noChangeAspect="1"/>
            </p:cNvSpPr>
            <p:nvPr/>
          </p:nvSpPr>
          <p:spPr bwMode="auto">
            <a:xfrm>
              <a:off x="3106" y="1954"/>
              <a:ext cx="115" cy="112"/>
            </a:xfrm>
            <a:custGeom>
              <a:avLst/>
              <a:gdLst>
                <a:gd name="T0" fmla="*/ 229 w 87"/>
                <a:gd name="T1" fmla="*/ 0 h 85"/>
                <a:gd name="T2" fmla="*/ 186 w 87"/>
                <a:gd name="T3" fmla="*/ 0 h 85"/>
                <a:gd name="T4" fmla="*/ 136 w 87"/>
                <a:gd name="T5" fmla="*/ 12 h 85"/>
                <a:gd name="T6" fmla="*/ 103 w 87"/>
                <a:gd name="T7" fmla="*/ 37 h 85"/>
                <a:gd name="T8" fmla="*/ 66 w 87"/>
                <a:gd name="T9" fmla="*/ 55 h 85"/>
                <a:gd name="T10" fmla="*/ 37 w 87"/>
                <a:gd name="T11" fmla="*/ 95 h 85"/>
                <a:gd name="T12" fmla="*/ 21 w 87"/>
                <a:gd name="T13" fmla="*/ 136 h 85"/>
                <a:gd name="T14" fmla="*/ 0 w 87"/>
                <a:gd name="T15" fmla="*/ 171 h 85"/>
                <a:gd name="T16" fmla="*/ 0 w 87"/>
                <a:gd name="T17" fmla="*/ 215 h 85"/>
                <a:gd name="T18" fmla="*/ 0 w 87"/>
                <a:gd name="T19" fmla="*/ 264 h 85"/>
                <a:gd name="T20" fmla="*/ 21 w 87"/>
                <a:gd name="T21" fmla="*/ 311 h 85"/>
                <a:gd name="T22" fmla="*/ 37 w 87"/>
                <a:gd name="T23" fmla="*/ 340 h 85"/>
                <a:gd name="T24" fmla="*/ 66 w 87"/>
                <a:gd name="T25" fmla="*/ 377 h 85"/>
                <a:gd name="T26" fmla="*/ 103 w 87"/>
                <a:gd name="T27" fmla="*/ 410 h 85"/>
                <a:gd name="T28" fmla="*/ 136 w 87"/>
                <a:gd name="T29" fmla="*/ 427 h 85"/>
                <a:gd name="T30" fmla="*/ 186 w 87"/>
                <a:gd name="T31" fmla="*/ 447 h 85"/>
                <a:gd name="T32" fmla="*/ 229 w 87"/>
                <a:gd name="T33" fmla="*/ 447 h 85"/>
                <a:gd name="T34" fmla="*/ 278 w 87"/>
                <a:gd name="T35" fmla="*/ 447 h 85"/>
                <a:gd name="T36" fmla="*/ 315 w 87"/>
                <a:gd name="T37" fmla="*/ 427 h 85"/>
                <a:gd name="T38" fmla="*/ 360 w 87"/>
                <a:gd name="T39" fmla="*/ 410 h 85"/>
                <a:gd name="T40" fmla="*/ 397 w 87"/>
                <a:gd name="T41" fmla="*/ 377 h 85"/>
                <a:gd name="T42" fmla="*/ 416 w 87"/>
                <a:gd name="T43" fmla="*/ 340 h 85"/>
                <a:gd name="T44" fmla="*/ 436 w 87"/>
                <a:gd name="T45" fmla="*/ 311 h 85"/>
                <a:gd name="T46" fmla="*/ 452 w 87"/>
                <a:gd name="T47" fmla="*/ 264 h 85"/>
                <a:gd name="T48" fmla="*/ 465 w 87"/>
                <a:gd name="T49" fmla="*/ 215 h 85"/>
                <a:gd name="T50" fmla="*/ 452 w 87"/>
                <a:gd name="T51" fmla="*/ 171 h 85"/>
                <a:gd name="T52" fmla="*/ 436 w 87"/>
                <a:gd name="T53" fmla="*/ 136 h 85"/>
                <a:gd name="T54" fmla="*/ 416 w 87"/>
                <a:gd name="T55" fmla="*/ 95 h 85"/>
                <a:gd name="T56" fmla="*/ 397 w 87"/>
                <a:gd name="T57" fmla="*/ 55 h 85"/>
                <a:gd name="T58" fmla="*/ 360 w 87"/>
                <a:gd name="T59" fmla="*/ 37 h 85"/>
                <a:gd name="T60" fmla="*/ 315 w 87"/>
                <a:gd name="T61" fmla="*/ 12 h 85"/>
                <a:gd name="T62" fmla="*/ 278 w 87"/>
                <a:gd name="T63" fmla="*/ 0 h 85"/>
                <a:gd name="T64" fmla="*/ 229 w 87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5"/>
                <a:gd name="T101" fmla="*/ 87 w 87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5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7" y="18"/>
                  </a:lnTo>
                  <a:lnTo>
                    <a:pt x="4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4" y="59"/>
                  </a:lnTo>
                  <a:lnTo>
                    <a:pt x="7" y="65"/>
                  </a:lnTo>
                  <a:lnTo>
                    <a:pt x="13" y="72"/>
                  </a:lnTo>
                  <a:lnTo>
                    <a:pt x="20" y="78"/>
                  </a:lnTo>
                  <a:lnTo>
                    <a:pt x="26" y="82"/>
                  </a:lnTo>
                  <a:lnTo>
                    <a:pt x="35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7" y="78"/>
                  </a:lnTo>
                  <a:lnTo>
                    <a:pt x="74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78" y="18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59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46" name="Shape 4159"/>
            <p:cNvSpPr>
              <a:spLocks noChangeAspect="1"/>
            </p:cNvSpPr>
            <p:nvPr/>
          </p:nvSpPr>
          <p:spPr bwMode="auto">
            <a:xfrm>
              <a:off x="3106" y="1954"/>
              <a:ext cx="115" cy="112"/>
            </a:xfrm>
            <a:custGeom>
              <a:avLst/>
              <a:gdLst>
                <a:gd name="T0" fmla="*/ 229 w 87"/>
                <a:gd name="T1" fmla="*/ 0 h 85"/>
                <a:gd name="T2" fmla="*/ 186 w 87"/>
                <a:gd name="T3" fmla="*/ 0 h 85"/>
                <a:gd name="T4" fmla="*/ 136 w 87"/>
                <a:gd name="T5" fmla="*/ 12 h 85"/>
                <a:gd name="T6" fmla="*/ 103 w 87"/>
                <a:gd name="T7" fmla="*/ 37 h 85"/>
                <a:gd name="T8" fmla="*/ 66 w 87"/>
                <a:gd name="T9" fmla="*/ 55 h 85"/>
                <a:gd name="T10" fmla="*/ 37 w 87"/>
                <a:gd name="T11" fmla="*/ 95 h 85"/>
                <a:gd name="T12" fmla="*/ 21 w 87"/>
                <a:gd name="T13" fmla="*/ 136 h 85"/>
                <a:gd name="T14" fmla="*/ 0 w 87"/>
                <a:gd name="T15" fmla="*/ 171 h 85"/>
                <a:gd name="T16" fmla="*/ 0 w 87"/>
                <a:gd name="T17" fmla="*/ 215 h 85"/>
                <a:gd name="T18" fmla="*/ 0 w 87"/>
                <a:gd name="T19" fmla="*/ 264 h 85"/>
                <a:gd name="T20" fmla="*/ 21 w 87"/>
                <a:gd name="T21" fmla="*/ 311 h 85"/>
                <a:gd name="T22" fmla="*/ 37 w 87"/>
                <a:gd name="T23" fmla="*/ 340 h 85"/>
                <a:gd name="T24" fmla="*/ 66 w 87"/>
                <a:gd name="T25" fmla="*/ 377 h 85"/>
                <a:gd name="T26" fmla="*/ 103 w 87"/>
                <a:gd name="T27" fmla="*/ 410 h 85"/>
                <a:gd name="T28" fmla="*/ 136 w 87"/>
                <a:gd name="T29" fmla="*/ 427 h 85"/>
                <a:gd name="T30" fmla="*/ 186 w 87"/>
                <a:gd name="T31" fmla="*/ 447 h 85"/>
                <a:gd name="T32" fmla="*/ 229 w 87"/>
                <a:gd name="T33" fmla="*/ 447 h 85"/>
                <a:gd name="T34" fmla="*/ 278 w 87"/>
                <a:gd name="T35" fmla="*/ 447 h 85"/>
                <a:gd name="T36" fmla="*/ 315 w 87"/>
                <a:gd name="T37" fmla="*/ 427 h 85"/>
                <a:gd name="T38" fmla="*/ 360 w 87"/>
                <a:gd name="T39" fmla="*/ 410 h 85"/>
                <a:gd name="T40" fmla="*/ 397 w 87"/>
                <a:gd name="T41" fmla="*/ 377 h 85"/>
                <a:gd name="T42" fmla="*/ 416 w 87"/>
                <a:gd name="T43" fmla="*/ 340 h 85"/>
                <a:gd name="T44" fmla="*/ 436 w 87"/>
                <a:gd name="T45" fmla="*/ 311 h 85"/>
                <a:gd name="T46" fmla="*/ 452 w 87"/>
                <a:gd name="T47" fmla="*/ 264 h 85"/>
                <a:gd name="T48" fmla="*/ 465 w 87"/>
                <a:gd name="T49" fmla="*/ 215 h 85"/>
                <a:gd name="T50" fmla="*/ 452 w 87"/>
                <a:gd name="T51" fmla="*/ 171 h 85"/>
                <a:gd name="T52" fmla="*/ 436 w 87"/>
                <a:gd name="T53" fmla="*/ 136 h 85"/>
                <a:gd name="T54" fmla="*/ 416 w 87"/>
                <a:gd name="T55" fmla="*/ 95 h 85"/>
                <a:gd name="T56" fmla="*/ 397 w 87"/>
                <a:gd name="T57" fmla="*/ 55 h 85"/>
                <a:gd name="T58" fmla="*/ 360 w 87"/>
                <a:gd name="T59" fmla="*/ 37 h 85"/>
                <a:gd name="T60" fmla="*/ 315 w 87"/>
                <a:gd name="T61" fmla="*/ 12 h 85"/>
                <a:gd name="T62" fmla="*/ 278 w 87"/>
                <a:gd name="T63" fmla="*/ 0 h 85"/>
                <a:gd name="T64" fmla="*/ 229 w 87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5"/>
                <a:gd name="T101" fmla="*/ 87 w 87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5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7" y="18"/>
                  </a:lnTo>
                  <a:lnTo>
                    <a:pt x="4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4" y="59"/>
                  </a:lnTo>
                  <a:lnTo>
                    <a:pt x="7" y="65"/>
                  </a:lnTo>
                  <a:lnTo>
                    <a:pt x="13" y="72"/>
                  </a:lnTo>
                  <a:lnTo>
                    <a:pt x="20" y="78"/>
                  </a:lnTo>
                  <a:lnTo>
                    <a:pt x="26" y="82"/>
                  </a:lnTo>
                  <a:lnTo>
                    <a:pt x="35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7" y="78"/>
                  </a:lnTo>
                  <a:lnTo>
                    <a:pt x="74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78" y="18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59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47" name="Shape 4160"/>
            <p:cNvSpPr>
              <a:spLocks noChangeAspect="1"/>
            </p:cNvSpPr>
            <p:nvPr/>
          </p:nvSpPr>
          <p:spPr bwMode="auto">
            <a:xfrm>
              <a:off x="3201" y="2401"/>
              <a:ext cx="113" cy="108"/>
            </a:xfrm>
            <a:custGeom>
              <a:avLst/>
              <a:gdLst>
                <a:gd name="T0" fmla="*/ 219 w 86"/>
                <a:gd name="T1" fmla="*/ 0 h 82"/>
                <a:gd name="T2" fmla="*/ 176 w 86"/>
                <a:gd name="T3" fmla="*/ 0 h 82"/>
                <a:gd name="T4" fmla="*/ 134 w 86"/>
                <a:gd name="T5" fmla="*/ 12 h 82"/>
                <a:gd name="T6" fmla="*/ 99 w 86"/>
                <a:gd name="T7" fmla="*/ 32 h 82"/>
                <a:gd name="T8" fmla="*/ 66 w 86"/>
                <a:gd name="T9" fmla="*/ 66 h 82"/>
                <a:gd name="T10" fmla="*/ 42 w 86"/>
                <a:gd name="T11" fmla="*/ 87 h 82"/>
                <a:gd name="T12" fmla="*/ 21 w 86"/>
                <a:gd name="T13" fmla="*/ 136 h 82"/>
                <a:gd name="T14" fmla="*/ 12 w 86"/>
                <a:gd name="T15" fmla="*/ 165 h 82"/>
                <a:gd name="T16" fmla="*/ 0 w 86"/>
                <a:gd name="T17" fmla="*/ 215 h 82"/>
                <a:gd name="T18" fmla="*/ 12 w 86"/>
                <a:gd name="T19" fmla="*/ 258 h 82"/>
                <a:gd name="T20" fmla="*/ 21 w 86"/>
                <a:gd name="T21" fmla="*/ 302 h 82"/>
                <a:gd name="T22" fmla="*/ 42 w 86"/>
                <a:gd name="T23" fmla="*/ 340 h 82"/>
                <a:gd name="T24" fmla="*/ 66 w 86"/>
                <a:gd name="T25" fmla="*/ 373 h 82"/>
                <a:gd name="T26" fmla="*/ 99 w 86"/>
                <a:gd name="T27" fmla="*/ 390 h 82"/>
                <a:gd name="T28" fmla="*/ 134 w 86"/>
                <a:gd name="T29" fmla="*/ 416 h 82"/>
                <a:gd name="T30" fmla="*/ 176 w 86"/>
                <a:gd name="T31" fmla="*/ 427 h 82"/>
                <a:gd name="T32" fmla="*/ 219 w 86"/>
                <a:gd name="T33" fmla="*/ 427 h 82"/>
                <a:gd name="T34" fmla="*/ 265 w 86"/>
                <a:gd name="T35" fmla="*/ 427 h 82"/>
                <a:gd name="T36" fmla="*/ 311 w 86"/>
                <a:gd name="T37" fmla="*/ 416 h 82"/>
                <a:gd name="T38" fmla="*/ 346 w 86"/>
                <a:gd name="T39" fmla="*/ 390 h 82"/>
                <a:gd name="T40" fmla="*/ 376 w 86"/>
                <a:gd name="T41" fmla="*/ 373 h 82"/>
                <a:gd name="T42" fmla="*/ 411 w 86"/>
                <a:gd name="T43" fmla="*/ 340 h 82"/>
                <a:gd name="T44" fmla="*/ 424 w 86"/>
                <a:gd name="T45" fmla="*/ 302 h 82"/>
                <a:gd name="T46" fmla="*/ 434 w 86"/>
                <a:gd name="T47" fmla="*/ 258 h 82"/>
                <a:gd name="T48" fmla="*/ 440 w 86"/>
                <a:gd name="T49" fmla="*/ 215 h 82"/>
                <a:gd name="T50" fmla="*/ 434 w 86"/>
                <a:gd name="T51" fmla="*/ 165 h 82"/>
                <a:gd name="T52" fmla="*/ 424 w 86"/>
                <a:gd name="T53" fmla="*/ 136 h 82"/>
                <a:gd name="T54" fmla="*/ 411 w 86"/>
                <a:gd name="T55" fmla="*/ 87 h 82"/>
                <a:gd name="T56" fmla="*/ 376 w 86"/>
                <a:gd name="T57" fmla="*/ 66 h 82"/>
                <a:gd name="T58" fmla="*/ 346 w 86"/>
                <a:gd name="T59" fmla="*/ 32 h 82"/>
                <a:gd name="T60" fmla="*/ 311 w 86"/>
                <a:gd name="T61" fmla="*/ 12 h 82"/>
                <a:gd name="T62" fmla="*/ 265 w 86"/>
                <a:gd name="T63" fmla="*/ 0 h 82"/>
                <a:gd name="T64" fmla="*/ 219 w 86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2"/>
                <a:gd name="T101" fmla="*/ 86 w 86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8" y="17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4" y="58"/>
                  </a:lnTo>
                  <a:lnTo>
                    <a:pt x="8" y="65"/>
                  </a:lnTo>
                  <a:lnTo>
                    <a:pt x="13" y="71"/>
                  </a:lnTo>
                  <a:lnTo>
                    <a:pt x="19" y="75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60" y="80"/>
                  </a:lnTo>
                  <a:lnTo>
                    <a:pt x="67" y="75"/>
                  </a:lnTo>
                  <a:lnTo>
                    <a:pt x="73" y="71"/>
                  </a:lnTo>
                  <a:lnTo>
                    <a:pt x="80" y="65"/>
                  </a:lnTo>
                  <a:lnTo>
                    <a:pt x="82" y="58"/>
                  </a:lnTo>
                  <a:lnTo>
                    <a:pt x="84" y="49"/>
                  </a:lnTo>
                  <a:lnTo>
                    <a:pt x="86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80" y="17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48" name="Shape 4161"/>
            <p:cNvSpPr>
              <a:spLocks noChangeAspect="1"/>
            </p:cNvSpPr>
            <p:nvPr/>
          </p:nvSpPr>
          <p:spPr bwMode="auto">
            <a:xfrm>
              <a:off x="3201" y="2401"/>
              <a:ext cx="113" cy="108"/>
            </a:xfrm>
            <a:custGeom>
              <a:avLst/>
              <a:gdLst>
                <a:gd name="T0" fmla="*/ 219 w 86"/>
                <a:gd name="T1" fmla="*/ 0 h 82"/>
                <a:gd name="T2" fmla="*/ 176 w 86"/>
                <a:gd name="T3" fmla="*/ 0 h 82"/>
                <a:gd name="T4" fmla="*/ 134 w 86"/>
                <a:gd name="T5" fmla="*/ 12 h 82"/>
                <a:gd name="T6" fmla="*/ 99 w 86"/>
                <a:gd name="T7" fmla="*/ 32 h 82"/>
                <a:gd name="T8" fmla="*/ 66 w 86"/>
                <a:gd name="T9" fmla="*/ 66 h 82"/>
                <a:gd name="T10" fmla="*/ 42 w 86"/>
                <a:gd name="T11" fmla="*/ 87 h 82"/>
                <a:gd name="T12" fmla="*/ 21 w 86"/>
                <a:gd name="T13" fmla="*/ 136 h 82"/>
                <a:gd name="T14" fmla="*/ 12 w 86"/>
                <a:gd name="T15" fmla="*/ 165 h 82"/>
                <a:gd name="T16" fmla="*/ 0 w 86"/>
                <a:gd name="T17" fmla="*/ 215 h 82"/>
                <a:gd name="T18" fmla="*/ 12 w 86"/>
                <a:gd name="T19" fmla="*/ 258 h 82"/>
                <a:gd name="T20" fmla="*/ 21 w 86"/>
                <a:gd name="T21" fmla="*/ 302 h 82"/>
                <a:gd name="T22" fmla="*/ 42 w 86"/>
                <a:gd name="T23" fmla="*/ 340 h 82"/>
                <a:gd name="T24" fmla="*/ 66 w 86"/>
                <a:gd name="T25" fmla="*/ 373 h 82"/>
                <a:gd name="T26" fmla="*/ 99 w 86"/>
                <a:gd name="T27" fmla="*/ 390 h 82"/>
                <a:gd name="T28" fmla="*/ 134 w 86"/>
                <a:gd name="T29" fmla="*/ 416 h 82"/>
                <a:gd name="T30" fmla="*/ 176 w 86"/>
                <a:gd name="T31" fmla="*/ 427 h 82"/>
                <a:gd name="T32" fmla="*/ 219 w 86"/>
                <a:gd name="T33" fmla="*/ 427 h 82"/>
                <a:gd name="T34" fmla="*/ 265 w 86"/>
                <a:gd name="T35" fmla="*/ 427 h 82"/>
                <a:gd name="T36" fmla="*/ 311 w 86"/>
                <a:gd name="T37" fmla="*/ 416 h 82"/>
                <a:gd name="T38" fmla="*/ 346 w 86"/>
                <a:gd name="T39" fmla="*/ 390 h 82"/>
                <a:gd name="T40" fmla="*/ 376 w 86"/>
                <a:gd name="T41" fmla="*/ 373 h 82"/>
                <a:gd name="T42" fmla="*/ 411 w 86"/>
                <a:gd name="T43" fmla="*/ 340 h 82"/>
                <a:gd name="T44" fmla="*/ 424 w 86"/>
                <a:gd name="T45" fmla="*/ 302 h 82"/>
                <a:gd name="T46" fmla="*/ 434 w 86"/>
                <a:gd name="T47" fmla="*/ 258 h 82"/>
                <a:gd name="T48" fmla="*/ 440 w 86"/>
                <a:gd name="T49" fmla="*/ 215 h 82"/>
                <a:gd name="T50" fmla="*/ 434 w 86"/>
                <a:gd name="T51" fmla="*/ 165 h 82"/>
                <a:gd name="T52" fmla="*/ 424 w 86"/>
                <a:gd name="T53" fmla="*/ 136 h 82"/>
                <a:gd name="T54" fmla="*/ 411 w 86"/>
                <a:gd name="T55" fmla="*/ 87 h 82"/>
                <a:gd name="T56" fmla="*/ 376 w 86"/>
                <a:gd name="T57" fmla="*/ 66 h 82"/>
                <a:gd name="T58" fmla="*/ 346 w 86"/>
                <a:gd name="T59" fmla="*/ 32 h 82"/>
                <a:gd name="T60" fmla="*/ 311 w 86"/>
                <a:gd name="T61" fmla="*/ 12 h 82"/>
                <a:gd name="T62" fmla="*/ 265 w 86"/>
                <a:gd name="T63" fmla="*/ 0 h 82"/>
                <a:gd name="T64" fmla="*/ 219 w 86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2"/>
                <a:gd name="T101" fmla="*/ 86 w 86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8" y="17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4" y="58"/>
                  </a:lnTo>
                  <a:lnTo>
                    <a:pt x="8" y="65"/>
                  </a:lnTo>
                  <a:lnTo>
                    <a:pt x="13" y="71"/>
                  </a:lnTo>
                  <a:lnTo>
                    <a:pt x="19" y="75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60" y="80"/>
                  </a:lnTo>
                  <a:lnTo>
                    <a:pt x="67" y="75"/>
                  </a:lnTo>
                  <a:lnTo>
                    <a:pt x="73" y="71"/>
                  </a:lnTo>
                  <a:lnTo>
                    <a:pt x="80" y="65"/>
                  </a:lnTo>
                  <a:lnTo>
                    <a:pt x="82" y="58"/>
                  </a:lnTo>
                  <a:lnTo>
                    <a:pt x="84" y="49"/>
                  </a:lnTo>
                  <a:lnTo>
                    <a:pt x="86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80" y="17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49" name="Shape 4162"/>
            <p:cNvSpPr>
              <a:spLocks noChangeAspect="1"/>
            </p:cNvSpPr>
            <p:nvPr/>
          </p:nvSpPr>
          <p:spPr bwMode="auto">
            <a:xfrm>
              <a:off x="3357" y="2142"/>
              <a:ext cx="111" cy="113"/>
            </a:xfrm>
            <a:custGeom>
              <a:avLst/>
              <a:gdLst>
                <a:gd name="T0" fmla="*/ 217 w 84"/>
                <a:gd name="T1" fmla="*/ 0 h 86"/>
                <a:gd name="T2" fmla="*/ 170 w 84"/>
                <a:gd name="T3" fmla="*/ 12 h 86"/>
                <a:gd name="T4" fmla="*/ 136 w 84"/>
                <a:gd name="T5" fmla="*/ 21 h 86"/>
                <a:gd name="T6" fmla="*/ 87 w 84"/>
                <a:gd name="T7" fmla="*/ 49 h 86"/>
                <a:gd name="T8" fmla="*/ 50 w 84"/>
                <a:gd name="T9" fmla="*/ 66 h 86"/>
                <a:gd name="T10" fmla="*/ 34 w 84"/>
                <a:gd name="T11" fmla="*/ 99 h 86"/>
                <a:gd name="T12" fmla="*/ 12 w 84"/>
                <a:gd name="T13" fmla="*/ 134 h 86"/>
                <a:gd name="T14" fmla="*/ 0 w 84"/>
                <a:gd name="T15" fmla="*/ 180 h 86"/>
                <a:gd name="T16" fmla="*/ 0 w 84"/>
                <a:gd name="T17" fmla="*/ 219 h 86"/>
                <a:gd name="T18" fmla="*/ 0 w 84"/>
                <a:gd name="T19" fmla="*/ 265 h 86"/>
                <a:gd name="T20" fmla="*/ 12 w 84"/>
                <a:gd name="T21" fmla="*/ 313 h 86"/>
                <a:gd name="T22" fmla="*/ 34 w 84"/>
                <a:gd name="T23" fmla="*/ 346 h 86"/>
                <a:gd name="T24" fmla="*/ 50 w 84"/>
                <a:gd name="T25" fmla="*/ 376 h 86"/>
                <a:gd name="T26" fmla="*/ 87 w 84"/>
                <a:gd name="T27" fmla="*/ 411 h 86"/>
                <a:gd name="T28" fmla="*/ 136 w 84"/>
                <a:gd name="T29" fmla="*/ 424 h 86"/>
                <a:gd name="T30" fmla="*/ 170 w 84"/>
                <a:gd name="T31" fmla="*/ 434 h 86"/>
                <a:gd name="T32" fmla="*/ 217 w 84"/>
                <a:gd name="T33" fmla="*/ 440 h 86"/>
                <a:gd name="T34" fmla="*/ 264 w 84"/>
                <a:gd name="T35" fmla="*/ 434 h 86"/>
                <a:gd name="T36" fmla="*/ 311 w 84"/>
                <a:gd name="T37" fmla="*/ 424 h 86"/>
                <a:gd name="T38" fmla="*/ 349 w 84"/>
                <a:gd name="T39" fmla="*/ 411 h 86"/>
                <a:gd name="T40" fmla="*/ 379 w 84"/>
                <a:gd name="T41" fmla="*/ 376 h 86"/>
                <a:gd name="T42" fmla="*/ 415 w 84"/>
                <a:gd name="T43" fmla="*/ 346 h 86"/>
                <a:gd name="T44" fmla="*/ 426 w 84"/>
                <a:gd name="T45" fmla="*/ 313 h 86"/>
                <a:gd name="T46" fmla="*/ 447 w 84"/>
                <a:gd name="T47" fmla="*/ 265 h 86"/>
                <a:gd name="T48" fmla="*/ 447 w 84"/>
                <a:gd name="T49" fmla="*/ 219 h 86"/>
                <a:gd name="T50" fmla="*/ 447 w 84"/>
                <a:gd name="T51" fmla="*/ 180 h 86"/>
                <a:gd name="T52" fmla="*/ 426 w 84"/>
                <a:gd name="T53" fmla="*/ 134 h 86"/>
                <a:gd name="T54" fmla="*/ 415 w 84"/>
                <a:gd name="T55" fmla="*/ 99 h 86"/>
                <a:gd name="T56" fmla="*/ 379 w 84"/>
                <a:gd name="T57" fmla="*/ 66 h 86"/>
                <a:gd name="T58" fmla="*/ 349 w 84"/>
                <a:gd name="T59" fmla="*/ 49 h 86"/>
                <a:gd name="T60" fmla="*/ 311 w 84"/>
                <a:gd name="T61" fmla="*/ 21 h 86"/>
                <a:gd name="T62" fmla="*/ 264 w 84"/>
                <a:gd name="T63" fmla="*/ 12 h 86"/>
                <a:gd name="T64" fmla="*/ 217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7" y="9"/>
                  </a:lnTo>
                  <a:lnTo>
                    <a:pt x="10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61"/>
                  </a:lnTo>
                  <a:lnTo>
                    <a:pt x="6" y="67"/>
                  </a:lnTo>
                  <a:lnTo>
                    <a:pt x="10" y="73"/>
                  </a:lnTo>
                  <a:lnTo>
                    <a:pt x="17" y="80"/>
                  </a:lnTo>
                  <a:lnTo>
                    <a:pt x="26" y="82"/>
                  </a:lnTo>
                  <a:lnTo>
                    <a:pt x="32" y="84"/>
                  </a:lnTo>
                  <a:lnTo>
                    <a:pt x="41" y="86"/>
                  </a:lnTo>
                  <a:lnTo>
                    <a:pt x="49" y="84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3"/>
                  </a:lnTo>
                  <a:lnTo>
                    <a:pt x="78" y="67"/>
                  </a:lnTo>
                  <a:lnTo>
                    <a:pt x="80" y="61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5"/>
                  </a:lnTo>
                  <a:lnTo>
                    <a:pt x="80" y="26"/>
                  </a:lnTo>
                  <a:lnTo>
                    <a:pt x="78" y="19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50" name="Shape 4163"/>
            <p:cNvSpPr>
              <a:spLocks noChangeAspect="1"/>
            </p:cNvSpPr>
            <p:nvPr/>
          </p:nvSpPr>
          <p:spPr bwMode="auto">
            <a:xfrm>
              <a:off x="3357" y="2142"/>
              <a:ext cx="111" cy="113"/>
            </a:xfrm>
            <a:custGeom>
              <a:avLst/>
              <a:gdLst>
                <a:gd name="T0" fmla="*/ 217 w 84"/>
                <a:gd name="T1" fmla="*/ 0 h 86"/>
                <a:gd name="T2" fmla="*/ 170 w 84"/>
                <a:gd name="T3" fmla="*/ 12 h 86"/>
                <a:gd name="T4" fmla="*/ 136 w 84"/>
                <a:gd name="T5" fmla="*/ 21 h 86"/>
                <a:gd name="T6" fmla="*/ 87 w 84"/>
                <a:gd name="T7" fmla="*/ 49 h 86"/>
                <a:gd name="T8" fmla="*/ 50 w 84"/>
                <a:gd name="T9" fmla="*/ 66 h 86"/>
                <a:gd name="T10" fmla="*/ 34 w 84"/>
                <a:gd name="T11" fmla="*/ 99 h 86"/>
                <a:gd name="T12" fmla="*/ 12 w 84"/>
                <a:gd name="T13" fmla="*/ 134 h 86"/>
                <a:gd name="T14" fmla="*/ 0 w 84"/>
                <a:gd name="T15" fmla="*/ 180 h 86"/>
                <a:gd name="T16" fmla="*/ 0 w 84"/>
                <a:gd name="T17" fmla="*/ 219 h 86"/>
                <a:gd name="T18" fmla="*/ 0 w 84"/>
                <a:gd name="T19" fmla="*/ 265 h 86"/>
                <a:gd name="T20" fmla="*/ 12 w 84"/>
                <a:gd name="T21" fmla="*/ 313 h 86"/>
                <a:gd name="T22" fmla="*/ 34 w 84"/>
                <a:gd name="T23" fmla="*/ 346 h 86"/>
                <a:gd name="T24" fmla="*/ 50 w 84"/>
                <a:gd name="T25" fmla="*/ 376 h 86"/>
                <a:gd name="T26" fmla="*/ 87 w 84"/>
                <a:gd name="T27" fmla="*/ 411 h 86"/>
                <a:gd name="T28" fmla="*/ 136 w 84"/>
                <a:gd name="T29" fmla="*/ 424 h 86"/>
                <a:gd name="T30" fmla="*/ 170 w 84"/>
                <a:gd name="T31" fmla="*/ 434 h 86"/>
                <a:gd name="T32" fmla="*/ 217 w 84"/>
                <a:gd name="T33" fmla="*/ 440 h 86"/>
                <a:gd name="T34" fmla="*/ 264 w 84"/>
                <a:gd name="T35" fmla="*/ 434 h 86"/>
                <a:gd name="T36" fmla="*/ 311 w 84"/>
                <a:gd name="T37" fmla="*/ 424 h 86"/>
                <a:gd name="T38" fmla="*/ 349 w 84"/>
                <a:gd name="T39" fmla="*/ 411 h 86"/>
                <a:gd name="T40" fmla="*/ 379 w 84"/>
                <a:gd name="T41" fmla="*/ 376 h 86"/>
                <a:gd name="T42" fmla="*/ 415 w 84"/>
                <a:gd name="T43" fmla="*/ 346 h 86"/>
                <a:gd name="T44" fmla="*/ 426 w 84"/>
                <a:gd name="T45" fmla="*/ 313 h 86"/>
                <a:gd name="T46" fmla="*/ 447 w 84"/>
                <a:gd name="T47" fmla="*/ 265 h 86"/>
                <a:gd name="T48" fmla="*/ 447 w 84"/>
                <a:gd name="T49" fmla="*/ 219 h 86"/>
                <a:gd name="T50" fmla="*/ 447 w 84"/>
                <a:gd name="T51" fmla="*/ 180 h 86"/>
                <a:gd name="T52" fmla="*/ 426 w 84"/>
                <a:gd name="T53" fmla="*/ 134 h 86"/>
                <a:gd name="T54" fmla="*/ 415 w 84"/>
                <a:gd name="T55" fmla="*/ 99 h 86"/>
                <a:gd name="T56" fmla="*/ 379 w 84"/>
                <a:gd name="T57" fmla="*/ 66 h 86"/>
                <a:gd name="T58" fmla="*/ 349 w 84"/>
                <a:gd name="T59" fmla="*/ 49 h 86"/>
                <a:gd name="T60" fmla="*/ 311 w 84"/>
                <a:gd name="T61" fmla="*/ 21 h 86"/>
                <a:gd name="T62" fmla="*/ 264 w 84"/>
                <a:gd name="T63" fmla="*/ 12 h 86"/>
                <a:gd name="T64" fmla="*/ 217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7" y="9"/>
                  </a:lnTo>
                  <a:lnTo>
                    <a:pt x="10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61"/>
                  </a:lnTo>
                  <a:lnTo>
                    <a:pt x="6" y="67"/>
                  </a:lnTo>
                  <a:lnTo>
                    <a:pt x="10" y="73"/>
                  </a:lnTo>
                  <a:lnTo>
                    <a:pt x="17" y="80"/>
                  </a:lnTo>
                  <a:lnTo>
                    <a:pt x="26" y="82"/>
                  </a:lnTo>
                  <a:lnTo>
                    <a:pt x="32" y="84"/>
                  </a:lnTo>
                  <a:lnTo>
                    <a:pt x="41" y="86"/>
                  </a:lnTo>
                  <a:lnTo>
                    <a:pt x="49" y="84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3"/>
                  </a:lnTo>
                  <a:lnTo>
                    <a:pt x="78" y="67"/>
                  </a:lnTo>
                  <a:lnTo>
                    <a:pt x="80" y="61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5"/>
                  </a:lnTo>
                  <a:lnTo>
                    <a:pt x="80" y="26"/>
                  </a:lnTo>
                  <a:lnTo>
                    <a:pt x="78" y="19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51" name="Shape 4164"/>
            <p:cNvSpPr>
              <a:spLocks noChangeAspect="1"/>
            </p:cNvSpPr>
            <p:nvPr/>
          </p:nvSpPr>
          <p:spPr bwMode="auto">
            <a:xfrm>
              <a:off x="3055" y="2111"/>
              <a:ext cx="114" cy="107"/>
            </a:xfrm>
            <a:custGeom>
              <a:avLst/>
              <a:gdLst>
                <a:gd name="T0" fmla="*/ 216 w 87"/>
                <a:gd name="T1" fmla="*/ 0 h 82"/>
                <a:gd name="T2" fmla="*/ 178 w 87"/>
                <a:gd name="T3" fmla="*/ 0 h 82"/>
                <a:gd name="T4" fmla="*/ 132 w 87"/>
                <a:gd name="T5" fmla="*/ 12 h 82"/>
                <a:gd name="T6" fmla="*/ 101 w 87"/>
                <a:gd name="T7" fmla="*/ 35 h 82"/>
                <a:gd name="T8" fmla="*/ 66 w 87"/>
                <a:gd name="T9" fmla="*/ 51 h 82"/>
                <a:gd name="T10" fmla="*/ 48 w 87"/>
                <a:gd name="T11" fmla="*/ 85 h 82"/>
                <a:gd name="T12" fmla="*/ 28 w 87"/>
                <a:gd name="T13" fmla="*/ 127 h 82"/>
                <a:gd name="T14" fmla="*/ 12 w 87"/>
                <a:gd name="T15" fmla="*/ 162 h 82"/>
                <a:gd name="T16" fmla="*/ 0 w 87"/>
                <a:gd name="T17" fmla="*/ 202 h 82"/>
                <a:gd name="T18" fmla="*/ 12 w 87"/>
                <a:gd name="T19" fmla="*/ 247 h 82"/>
                <a:gd name="T20" fmla="*/ 28 w 87"/>
                <a:gd name="T21" fmla="*/ 290 h 82"/>
                <a:gd name="T22" fmla="*/ 48 w 87"/>
                <a:gd name="T23" fmla="*/ 322 h 82"/>
                <a:gd name="T24" fmla="*/ 66 w 87"/>
                <a:gd name="T25" fmla="*/ 358 h 82"/>
                <a:gd name="T26" fmla="*/ 101 w 87"/>
                <a:gd name="T27" fmla="*/ 373 h 82"/>
                <a:gd name="T28" fmla="*/ 132 w 87"/>
                <a:gd name="T29" fmla="*/ 393 h 82"/>
                <a:gd name="T30" fmla="*/ 178 w 87"/>
                <a:gd name="T31" fmla="*/ 407 h 82"/>
                <a:gd name="T32" fmla="*/ 216 w 87"/>
                <a:gd name="T33" fmla="*/ 407 h 82"/>
                <a:gd name="T34" fmla="*/ 262 w 87"/>
                <a:gd name="T35" fmla="*/ 407 h 82"/>
                <a:gd name="T36" fmla="*/ 311 w 87"/>
                <a:gd name="T37" fmla="*/ 393 h 82"/>
                <a:gd name="T38" fmla="*/ 339 w 87"/>
                <a:gd name="T39" fmla="*/ 373 h 82"/>
                <a:gd name="T40" fmla="*/ 375 w 87"/>
                <a:gd name="T41" fmla="*/ 358 h 82"/>
                <a:gd name="T42" fmla="*/ 408 w 87"/>
                <a:gd name="T43" fmla="*/ 322 h 82"/>
                <a:gd name="T44" fmla="*/ 411 w 87"/>
                <a:gd name="T45" fmla="*/ 290 h 82"/>
                <a:gd name="T46" fmla="*/ 427 w 87"/>
                <a:gd name="T47" fmla="*/ 247 h 82"/>
                <a:gd name="T48" fmla="*/ 439 w 87"/>
                <a:gd name="T49" fmla="*/ 202 h 82"/>
                <a:gd name="T50" fmla="*/ 427 w 87"/>
                <a:gd name="T51" fmla="*/ 162 h 82"/>
                <a:gd name="T52" fmla="*/ 411 w 87"/>
                <a:gd name="T53" fmla="*/ 127 h 82"/>
                <a:gd name="T54" fmla="*/ 408 w 87"/>
                <a:gd name="T55" fmla="*/ 85 h 82"/>
                <a:gd name="T56" fmla="*/ 375 w 87"/>
                <a:gd name="T57" fmla="*/ 51 h 82"/>
                <a:gd name="T58" fmla="*/ 339 w 87"/>
                <a:gd name="T59" fmla="*/ 35 h 82"/>
                <a:gd name="T60" fmla="*/ 311 w 87"/>
                <a:gd name="T61" fmla="*/ 12 h 82"/>
                <a:gd name="T62" fmla="*/ 262 w 87"/>
                <a:gd name="T63" fmla="*/ 0 h 82"/>
                <a:gd name="T64" fmla="*/ 216 w 87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2"/>
                <a:gd name="T101" fmla="*/ 87 w 87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2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5" y="59"/>
                  </a:lnTo>
                  <a:lnTo>
                    <a:pt x="9" y="65"/>
                  </a:lnTo>
                  <a:lnTo>
                    <a:pt x="13" y="72"/>
                  </a:lnTo>
                  <a:lnTo>
                    <a:pt x="20" y="76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61" y="80"/>
                  </a:lnTo>
                  <a:lnTo>
                    <a:pt x="67" y="76"/>
                  </a:lnTo>
                  <a:lnTo>
                    <a:pt x="74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80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52" name="Shape 4165"/>
            <p:cNvSpPr>
              <a:spLocks noChangeAspect="1"/>
            </p:cNvSpPr>
            <p:nvPr/>
          </p:nvSpPr>
          <p:spPr bwMode="auto">
            <a:xfrm>
              <a:off x="3055" y="2111"/>
              <a:ext cx="114" cy="107"/>
            </a:xfrm>
            <a:custGeom>
              <a:avLst/>
              <a:gdLst>
                <a:gd name="T0" fmla="*/ 216 w 87"/>
                <a:gd name="T1" fmla="*/ 0 h 82"/>
                <a:gd name="T2" fmla="*/ 178 w 87"/>
                <a:gd name="T3" fmla="*/ 0 h 82"/>
                <a:gd name="T4" fmla="*/ 132 w 87"/>
                <a:gd name="T5" fmla="*/ 12 h 82"/>
                <a:gd name="T6" fmla="*/ 101 w 87"/>
                <a:gd name="T7" fmla="*/ 35 h 82"/>
                <a:gd name="T8" fmla="*/ 66 w 87"/>
                <a:gd name="T9" fmla="*/ 51 h 82"/>
                <a:gd name="T10" fmla="*/ 48 w 87"/>
                <a:gd name="T11" fmla="*/ 85 h 82"/>
                <a:gd name="T12" fmla="*/ 28 w 87"/>
                <a:gd name="T13" fmla="*/ 127 h 82"/>
                <a:gd name="T14" fmla="*/ 12 w 87"/>
                <a:gd name="T15" fmla="*/ 162 h 82"/>
                <a:gd name="T16" fmla="*/ 0 w 87"/>
                <a:gd name="T17" fmla="*/ 202 h 82"/>
                <a:gd name="T18" fmla="*/ 12 w 87"/>
                <a:gd name="T19" fmla="*/ 247 h 82"/>
                <a:gd name="T20" fmla="*/ 28 w 87"/>
                <a:gd name="T21" fmla="*/ 290 h 82"/>
                <a:gd name="T22" fmla="*/ 48 w 87"/>
                <a:gd name="T23" fmla="*/ 322 h 82"/>
                <a:gd name="T24" fmla="*/ 66 w 87"/>
                <a:gd name="T25" fmla="*/ 358 h 82"/>
                <a:gd name="T26" fmla="*/ 101 w 87"/>
                <a:gd name="T27" fmla="*/ 373 h 82"/>
                <a:gd name="T28" fmla="*/ 132 w 87"/>
                <a:gd name="T29" fmla="*/ 393 h 82"/>
                <a:gd name="T30" fmla="*/ 178 w 87"/>
                <a:gd name="T31" fmla="*/ 407 h 82"/>
                <a:gd name="T32" fmla="*/ 216 w 87"/>
                <a:gd name="T33" fmla="*/ 407 h 82"/>
                <a:gd name="T34" fmla="*/ 262 w 87"/>
                <a:gd name="T35" fmla="*/ 407 h 82"/>
                <a:gd name="T36" fmla="*/ 311 w 87"/>
                <a:gd name="T37" fmla="*/ 393 h 82"/>
                <a:gd name="T38" fmla="*/ 339 w 87"/>
                <a:gd name="T39" fmla="*/ 373 h 82"/>
                <a:gd name="T40" fmla="*/ 375 w 87"/>
                <a:gd name="T41" fmla="*/ 358 h 82"/>
                <a:gd name="T42" fmla="*/ 408 w 87"/>
                <a:gd name="T43" fmla="*/ 322 h 82"/>
                <a:gd name="T44" fmla="*/ 411 w 87"/>
                <a:gd name="T45" fmla="*/ 290 h 82"/>
                <a:gd name="T46" fmla="*/ 427 w 87"/>
                <a:gd name="T47" fmla="*/ 247 h 82"/>
                <a:gd name="T48" fmla="*/ 439 w 87"/>
                <a:gd name="T49" fmla="*/ 202 h 82"/>
                <a:gd name="T50" fmla="*/ 427 w 87"/>
                <a:gd name="T51" fmla="*/ 162 h 82"/>
                <a:gd name="T52" fmla="*/ 411 w 87"/>
                <a:gd name="T53" fmla="*/ 127 h 82"/>
                <a:gd name="T54" fmla="*/ 408 w 87"/>
                <a:gd name="T55" fmla="*/ 85 h 82"/>
                <a:gd name="T56" fmla="*/ 375 w 87"/>
                <a:gd name="T57" fmla="*/ 51 h 82"/>
                <a:gd name="T58" fmla="*/ 339 w 87"/>
                <a:gd name="T59" fmla="*/ 35 h 82"/>
                <a:gd name="T60" fmla="*/ 311 w 87"/>
                <a:gd name="T61" fmla="*/ 12 h 82"/>
                <a:gd name="T62" fmla="*/ 262 w 87"/>
                <a:gd name="T63" fmla="*/ 0 h 82"/>
                <a:gd name="T64" fmla="*/ 216 w 87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2"/>
                <a:gd name="T101" fmla="*/ 87 w 87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2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5" y="59"/>
                  </a:lnTo>
                  <a:lnTo>
                    <a:pt x="9" y="65"/>
                  </a:lnTo>
                  <a:lnTo>
                    <a:pt x="13" y="72"/>
                  </a:lnTo>
                  <a:lnTo>
                    <a:pt x="20" y="76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61" y="80"/>
                  </a:lnTo>
                  <a:lnTo>
                    <a:pt x="67" y="76"/>
                  </a:lnTo>
                  <a:lnTo>
                    <a:pt x="74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80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53" name="Shape 4166"/>
            <p:cNvSpPr>
              <a:spLocks noChangeAspect="1"/>
            </p:cNvSpPr>
            <p:nvPr/>
          </p:nvSpPr>
          <p:spPr bwMode="auto">
            <a:xfrm>
              <a:off x="3300" y="1937"/>
              <a:ext cx="109" cy="114"/>
            </a:xfrm>
            <a:custGeom>
              <a:avLst/>
              <a:gdLst>
                <a:gd name="T0" fmla="*/ 215 w 83"/>
                <a:gd name="T1" fmla="*/ 0 h 87"/>
                <a:gd name="T2" fmla="*/ 167 w 83"/>
                <a:gd name="T3" fmla="*/ 12 h 87"/>
                <a:gd name="T4" fmla="*/ 125 w 83"/>
                <a:gd name="T5" fmla="*/ 28 h 87"/>
                <a:gd name="T6" fmla="*/ 95 w 83"/>
                <a:gd name="T7" fmla="*/ 48 h 87"/>
                <a:gd name="T8" fmla="*/ 55 w 83"/>
                <a:gd name="T9" fmla="*/ 66 h 87"/>
                <a:gd name="T10" fmla="*/ 37 w 83"/>
                <a:gd name="T11" fmla="*/ 101 h 87"/>
                <a:gd name="T12" fmla="*/ 16 w 83"/>
                <a:gd name="T13" fmla="*/ 132 h 87"/>
                <a:gd name="T14" fmla="*/ 0 w 83"/>
                <a:gd name="T15" fmla="*/ 178 h 87"/>
                <a:gd name="T16" fmla="*/ 0 w 83"/>
                <a:gd name="T17" fmla="*/ 225 h 87"/>
                <a:gd name="T18" fmla="*/ 0 w 83"/>
                <a:gd name="T19" fmla="*/ 262 h 87"/>
                <a:gd name="T20" fmla="*/ 16 w 83"/>
                <a:gd name="T21" fmla="*/ 311 h 87"/>
                <a:gd name="T22" fmla="*/ 37 w 83"/>
                <a:gd name="T23" fmla="*/ 339 h 87"/>
                <a:gd name="T24" fmla="*/ 55 w 83"/>
                <a:gd name="T25" fmla="*/ 375 h 87"/>
                <a:gd name="T26" fmla="*/ 95 w 83"/>
                <a:gd name="T27" fmla="*/ 408 h 87"/>
                <a:gd name="T28" fmla="*/ 125 w 83"/>
                <a:gd name="T29" fmla="*/ 411 h 87"/>
                <a:gd name="T30" fmla="*/ 167 w 83"/>
                <a:gd name="T31" fmla="*/ 439 h 87"/>
                <a:gd name="T32" fmla="*/ 215 w 83"/>
                <a:gd name="T33" fmla="*/ 439 h 87"/>
                <a:gd name="T34" fmla="*/ 259 w 83"/>
                <a:gd name="T35" fmla="*/ 439 h 87"/>
                <a:gd name="T36" fmla="*/ 302 w 83"/>
                <a:gd name="T37" fmla="*/ 411 h 87"/>
                <a:gd name="T38" fmla="*/ 332 w 83"/>
                <a:gd name="T39" fmla="*/ 408 h 87"/>
                <a:gd name="T40" fmla="*/ 370 w 83"/>
                <a:gd name="T41" fmla="*/ 375 h 87"/>
                <a:gd name="T42" fmla="*/ 390 w 83"/>
                <a:gd name="T43" fmla="*/ 339 h 87"/>
                <a:gd name="T44" fmla="*/ 411 w 83"/>
                <a:gd name="T45" fmla="*/ 311 h 87"/>
                <a:gd name="T46" fmla="*/ 425 w 83"/>
                <a:gd name="T47" fmla="*/ 262 h 87"/>
                <a:gd name="T48" fmla="*/ 425 w 83"/>
                <a:gd name="T49" fmla="*/ 225 h 87"/>
                <a:gd name="T50" fmla="*/ 425 w 83"/>
                <a:gd name="T51" fmla="*/ 178 h 87"/>
                <a:gd name="T52" fmla="*/ 411 w 83"/>
                <a:gd name="T53" fmla="*/ 132 h 87"/>
                <a:gd name="T54" fmla="*/ 390 w 83"/>
                <a:gd name="T55" fmla="*/ 101 h 87"/>
                <a:gd name="T56" fmla="*/ 370 w 83"/>
                <a:gd name="T57" fmla="*/ 66 h 87"/>
                <a:gd name="T58" fmla="*/ 332 w 83"/>
                <a:gd name="T59" fmla="*/ 48 h 87"/>
                <a:gd name="T60" fmla="*/ 302 w 83"/>
                <a:gd name="T61" fmla="*/ 28 h 87"/>
                <a:gd name="T62" fmla="*/ 259 w 83"/>
                <a:gd name="T63" fmla="*/ 12 h 87"/>
                <a:gd name="T64" fmla="*/ 215 w 83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7"/>
                <a:gd name="T101" fmla="*/ 83 w 83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7">
                  <a:moveTo>
                    <a:pt x="42" y="0"/>
                  </a:moveTo>
                  <a:lnTo>
                    <a:pt x="33" y="2"/>
                  </a:lnTo>
                  <a:lnTo>
                    <a:pt x="24" y="5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4" y="82"/>
                  </a:lnTo>
                  <a:lnTo>
                    <a:pt x="33" y="87"/>
                  </a:lnTo>
                  <a:lnTo>
                    <a:pt x="42" y="87"/>
                  </a:lnTo>
                  <a:lnTo>
                    <a:pt x="50" y="87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3" y="52"/>
                  </a:lnTo>
                  <a:lnTo>
                    <a:pt x="83" y="44"/>
                  </a:lnTo>
                  <a:lnTo>
                    <a:pt x="83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0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54" name="Shape 4167"/>
            <p:cNvSpPr>
              <a:spLocks noChangeAspect="1"/>
            </p:cNvSpPr>
            <p:nvPr/>
          </p:nvSpPr>
          <p:spPr bwMode="auto">
            <a:xfrm>
              <a:off x="3300" y="1937"/>
              <a:ext cx="109" cy="114"/>
            </a:xfrm>
            <a:custGeom>
              <a:avLst/>
              <a:gdLst>
                <a:gd name="T0" fmla="*/ 215 w 83"/>
                <a:gd name="T1" fmla="*/ 0 h 87"/>
                <a:gd name="T2" fmla="*/ 167 w 83"/>
                <a:gd name="T3" fmla="*/ 12 h 87"/>
                <a:gd name="T4" fmla="*/ 125 w 83"/>
                <a:gd name="T5" fmla="*/ 28 h 87"/>
                <a:gd name="T6" fmla="*/ 95 w 83"/>
                <a:gd name="T7" fmla="*/ 48 h 87"/>
                <a:gd name="T8" fmla="*/ 55 w 83"/>
                <a:gd name="T9" fmla="*/ 66 h 87"/>
                <a:gd name="T10" fmla="*/ 37 w 83"/>
                <a:gd name="T11" fmla="*/ 101 h 87"/>
                <a:gd name="T12" fmla="*/ 16 w 83"/>
                <a:gd name="T13" fmla="*/ 132 h 87"/>
                <a:gd name="T14" fmla="*/ 0 w 83"/>
                <a:gd name="T15" fmla="*/ 178 h 87"/>
                <a:gd name="T16" fmla="*/ 0 w 83"/>
                <a:gd name="T17" fmla="*/ 225 h 87"/>
                <a:gd name="T18" fmla="*/ 0 w 83"/>
                <a:gd name="T19" fmla="*/ 262 h 87"/>
                <a:gd name="T20" fmla="*/ 16 w 83"/>
                <a:gd name="T21" fmla="*/ 311 h 87"/>
                <a:gd name="T22" fmla="*/ 37 w 83"/>
                <a:gd name="T23" fmla="*/ 339 h 87"/>
                <a:gd name="T24" fmla="*/ 55 w 83"/>
                <a:gd name="T25" fmla="*/ 375 h 87"/>
                <a:gd name="T26" fmla="*/ 95 w 83"/>
                <a:gd name="T27" fmla="*/ 408 h 87"/>
                <a:gd name="T28" fmla="*/ 125 w 83"/>
                <a:gd name="T29" fmla="*/ 411 h 87"/>
                <a:gd name="T30" fmla="*/ 167 w 83"/>
                <a:gd name="T31" fmla="*/ 439 h 87"/>
                <a:gd name="T32" fmla="*/ 215 w 83"/>
                <a:gd name="T33" fmla="*/ 439 h 87"/>
                <a:gd name="T34" fmla="*/ 259 w 83"/>
                <a:gd name="T35" fmla="*/ 439 h 87"/>
                <a:gd name="T36" fmla="*/ 302 w 83"/>
                <a:gd name="T37" fmla="*/ 411 h 87"/>
                <a:gd name="T38" fmla="*/ 332 w 83"/>
                <a:gd name="T39" fmla="*/ 408 h 87"/>
                <a:gd name="T40" fmla="*/ 370 w 83"/>
                <a:gd name="T41" fmla="*/ 375 h 87"/>
                <a:gd name="T42" fmla="*/ 390 w 83"/>
                <a:gd name="T43" fmla="*/ 339 h 87"/>
                <a:gd name="T44" fmla="*/ 411 w 83"/>
                <a:gd name="T45" fmla="*/ 311 h 87"/>
                <a:gd name="T46" fmla="*/ 425 w 83"/>
                <a:gd name="T47" fmla="*/ 262 h 87"/>
                <a:gd name="T48" fmla="*/ 425 w 83"/>
                <a:gd name="T49" fmla="*/ 225 h 87"/>
                <a:gd name="T50" fmla="*/ 425 w 83"/>
                <a:gd name="T51" fmla="*/ 178 h 87"/>
                <a:gd name="T52" fmla="*/ 411 w 83"/>
                <a:gd name="T53" fmla="*/ 132 h 87"/>
                <a:gd name="T54" fmla="*/ 390 w 83"/>
                <a:gd name="T55" fmla="*/ 101 h 87"/>
                <a:gd name="T56" fmla="*/ 370 w 83"/>
                <a:gd name="T57" fmla="*/ 66 h 87"/>
                <a:gd name="T58" fmla="*/ 332 w 83"/>
                <a:gd name="T59" fmla="*/ 48 h 87"/>
                <a:gd name="T60" fmla="*/ 302 w 83"/>
                <a:gd name="T61" fmla="*/ 28 h 87"/>
                <a:gd name="T62" fmla="*/ 259 w 83"/>
                <a:gd name="T63" fmla="*/ 12 h 87"/>
                <a:gd name="T64" fmla="*/ 215 w 83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7"/>
                <a:gd name="T101" fmla="*/ 83 w 83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7">
                  <a:moveTo>
                    <a:pt x="42" y="0"/>
                  </a:moveTo>
                  <a:lnTo>
                    <a:pt x="33" y="2"/>
                  </a:lnTo>
                  <a:lnTo>
                    <a:pt x="24" y="5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4" y="82"/>
                  </a:lnTo>
                  <a:lnTo>
                    <a:pt x="33" y="87"/>
                  </a:lnTo>
                  <a:lnTo>
                    <a:pt x="42" y="87"/>
                  </a:lnTo>
                  <a:lnTo>
                    <a:pt x="50" y="87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3" y="52"/>
                  </a:lnTo>
                  <a:lnTo>
                    <a:pt x="83" y="44"/>
                  </a:lnTo>
                  <a:lnTo>
                    <a:pt x="83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0" y="2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55" name="Shape 4168"/>
            <p:cNvSpPr>
              <a:spLocks noChangeAspect="1"/>
            </p:cNvSpPr>
            <p:nvPr/>
          </p:nvSpPr>
          <p:spPr bwMode="auto">
            <a:xfrm>
              <a:off x="3402" y="2301"/>
              <a:ext cx="115" cy="111"/>
            </a:xfrm>
            <a:custGeom>
              <a:avLst/>
              <a:gdLst>
                <a:gd name="T0" fmla="*/ 235 w 87"/>
                <a:gd name="T1" fmla="*/ 0 h 84"/>
                <a:gd name="T2" fmla="*/ 186 w 87"/>
                <a:gd name="T3" fmla="*/ 0 h 84"/>
                <a:gd name="T4" fmla="*/ 136 w 87"/>
                <a:gd name="T5" fmla="*/ 12 h 84"/>
                <a:gd name="T6" fmla="*/ 103 w 87"/>
                <a:gd name="T7" fmla="*/ 37 h 84"/>
                <a:gd name="T8" fmla="*/ 66 w 87"/>
                <a:gd name="T9" fmla="*/ 59 h 84"/>
                <a:gd name="T10" fmla="*/ 49 w 87"/>
                <a:gd name="T11" fmla="*/ 87 h 84"/>
                <a:gd name="T12" fmla="*/ 28 w 87"/>
                <a:gd name="T13" fmla="*/ 136 h 84"/>
                <a:gd name="T14" fmla="*/ 12 w 87"/>
                <a:gd name="T15" fmla="*/ 170 h 84"/>
                <a:gd name="T16" fmla="*/ 0 w 87"/>
                <a:gd name="T17" fmla="*/ 217 h 84"/>
                <a:gd name="T18" fmla="*/ 12 w 87"/>
                <a:gd name="T19" fmla="*/ 266 h 84"/>
                <a:gd name="T20" fmla="*/ 28 w 87"/>
                <a:gd name="T21" fmla="*/ 311 h 84"/>
                <a:gd name="T22" fmla="*/ 49 w 87"/>
                <a:gd name="T23" fmla="*/ 349 h 84"/>
                <a:gd name="T24" fmla="*/ 66 w 87"/>
                <a:gd name="T25" fmla="*/ 379 h 84"/>
                <a:gd name="T26" fmla="*/ 103 w 87"/>
                <a:gd name="T27" fmla="*/ 415 h 84"/>
                <a:gd name="T28" fmla="*/ 136 w 87"/>
                <a:gd name="T29" fmla="*/ 426 h 84"/>
                <a:gd name="T30" fmla="*/ 186 w 87"/>
                <a:gd name="T31" fmla="*/ 447 h 84"/>
                <a:gd name="T32" fmla="*/ 235 w 87"/>
                <a:gd name="T33" fmla="*/ 447 h 84"/>
                <a:gd name="T34" fmla="*/ 278 w 87"/>
                <a:gd name="T35" fmla="*/ 447 h 84"/>
                <a:gd name="T36" fmla="*/ 325 w 87"/>
                <a:gd name="T37" fmla="*/ 426 h 84"/>
                <a:gd name="T38" fmla="*/ 360 w 87"/>
                <a:gd name="T39" fmla="*/ 415 h 84"/>
                <a:gd name="T40" fmla="*/ 397 w 87"/>
                <a:gd name="T41" fmla="*/ 379 h 84"/>
                <a:gd name="T42" fmla="*/ 416 w 87"/>
                <a:gd name="T43" fmla="*/ 349 h 84"/>
                <a:gd name="T44" fmla="*/ 444 w 87"/>
                <a:gd name="T45" fmla="*/ 311 h 84"/>
                <a:gd name="T46" fmla="*/ 452 w 87"/>
                <a:gd name="T47" fmla="*/ 266 h 84"/>
                <a:gd name="T48" fmla="*/ 465 w 87"/>
                <a:gd name="T49" fmla="*/ 217 h 84"/>
                <a:gd name="T50" fmla="*/ 452 w 87"/>
                <a:gd name="T51" fmla="*/ 170 h 84"/>
                <a:gd name="T52" fmla="*/ 444 w 87"/>
                <a:gd name="T53" fmla="*/ 136 h 84"/>
                <a:gd name="T54" fmla="*/ 416 w 87"/>
                <a:gd name="T55" fmla="*/ 87 h 84"/>
                <a:gd name="T56" fmla="*/ 397 w 87"/>
                <a:gd name="T57" fmla="*/ 59 h 84"/>
                <a:gd name="T58" fmla="*/ 360 w 87"/>
                <a:gd name="T59" fmla="*/ 37 h 84"/>
                <a:gd name="T60" fmla="*/ 325 w 87"/>
                <a:gd name="T61" fmla="*/ 12 h 84"/>
                <a:gd name="T62" fmla="*/ 278 w 87"/>
                <a:gd name="T63" fmla="*/ 0 h 84"/>
                <a:gd name="T64" fmla="*/ 23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5" y="58"/>
                  </a:lnTo>
                  <a:lnTo>
                    <a:pt x="9" y="65"/>
                  </a:lnTo>
                  <a:lnTo>
                    <a:pt x="13" y="71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4" y="84"/>
                  </a:lnTo>
                  <a:lnTo>
                    <a:pt x="52" y="84"/>
                  </a:lnTo>
                  <a:lnTo>
                    <a:pt x="61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3" y="58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56" name="Shape 4169"/>
            <p:cNvSpPr>
              <a:spLocks noChangeAspect="1"/>
            </p:cNvSpPr>
            <p:nvPr/>
          </p:nvSpPr>
          <p:spPr bwMode="auto">
            <a:xfrm>
              <a:off x="3402" y="2301"/>
              <a:ext cx="115" cy="111"/>
            </a:xfrm>
            <a:custGeom>
              <a:avLst/>
              <a:gdLst>
                <a:gd name="T0" fmla="*/ 235 w 87"/>
                <a:gd name="T1" fmla="*/ 0 h 84"/>
                <a:gd name="T2" fmla="*/ 186 w 87"/>
                <a:gd name="T3" fmla="*/ 0 h 84"/>
                <a:gd name="T4" fmla="*/ 136 w 87"/>
                <a:gd name="T5" fmla="*/ 12 h 84"/>
                <a:gd name="T6" fmla="*/ 103 w 87"/>
                <a:gd name="T7" fmla="*/ 37 h 84"/>
                <a:gd name="T8" fmla="*/ 66 w 87"/>
                <a:gd name="T9" fmla="*/ 59 h 84"/>
                <a:gd name="T10" fmla="*/ 49 w 87"/>
                <a:gd name="T11" fmla="*/ 87 h 84"/>
                <a:gd name="T12" fmla="*/ 28 w 87"/>
                <a:gd name="T13" fmla="*/ 136 h 84"/>
                <a:gd name="T14" fmla="*/ 12 w 87"/>
                <a:gd name="T15" fmla="*/ 170 h 84"/>
                <a:gd name="T16" fmla="*/ 0 w 87"/>
                <a:gd name="T17" fmla="*/ 217 h 84"/>
                <a:gd name="T18" fmla="*/ 12 w 87"/>
                <a:gd name="T19" fmla="*/ 266 h 84"/>
                <a:gd name="T20" fmla="*/ 28 w 87"/>
                <a:gd name="T21" fmla="*/ 311 h 84"/>
                <a:gd name="T22" fmla="*/ 49 w 87"/>
                <a:gd name="T23" fmla="*/ 349 h 84"/>
                <a:gd name="T24" fmla="*/ 66 w 87"/>
                <a:gd name="T25" fmla="*/ 379 h 84"/>
                <a:gd name="T26" fmla="*/ 103 w 87"/>
                <a:gd name="T27" fmla="*/ 415 h 84"/>
                <a:gd name="T28" fmla="*/ 136 w 87"/>
                <a:gd name="T29" fmla="*/ 426 h 84"/>
                <a:gd name="T30" fmla="*/ 186 w 87"/>
                <a:gd name="T31" fmla="*/ 447 h 84"/>
                <a:gd name="T32" fmla="*/ 235 w 87"/>
                <a:gd name="T33" fmla="*/ 447 h 84"/>
                <a:gd name="T34" fmla="*/ 278 w 87"/>
                <a:gd name="T35" fmla="*/ 447 h 84"/>
                <a:gd name="T36" fmla="*/ 325 w 87"/>
                <a:gd name="T37" fmla="*/ 426 h 84"/>
                <a:gd name="T38" fmla="*/ 360 w 87"/>
                <a:gd name="T39" fmla="*/ 415 h 84"/>
                <a:gd name="T40" fmla="*/ 397 w 87"/>
                <a:gd name="T41" fmla="*/ 379 h 84"/>
                <a:gd name="T42" fmla="*/ 416 w 87"/>
                <a:gd name="T43" fmla="*/ 349 h 84"/>
                <a:gd name="T44" fmla="*/ 444 w 87"/>
                <a:gd name="T45" fmla="*/ 311 h 84"/>
                <a:gd name="T46" fmla="*/ 452 w 87"/>
                <a:gd name="T47" fmla="*/ 266 h 84"/>
                <a:gd name="T48" fmla="*/ 465 w 87"/>
                <a:gd name="T49" fmla="*/ 217 h 84"/>
                <a:gd name="T50" fmla="*/ 452 w 87"/>
                <a:gd name="T51" fmla="*/ 170 h 84"/>
                <a:gd name="T52" fmla="*/ 444 w 87"/>
                <a:gd name="T53" fmla="*/ 136 h 84"/>
                <a:gd name="T54" fmla="*/ 416 w 87"/>
                <a:gd name="T55" fmla="*/ 87 h 84"/>
                <a:gd name="T56" fmla="*/ 397 w 87"/>
                <a:gd name="T57" fmla="*/ 59 h 84"/>
                <a:gd name="T58" fmla="*/ 360 w 87"/>
                <a:gd name="T59" fmla="*/ 37 h 84"/>
                <a:gd name="T60" fmla="*/ 325 w 87"/>
                <a:gd name="T61" fmla="*/ 12 h 84"/>
                <a:gd name="T62" fmla="*/ 278 w 87"/>
                <a:gd name="T63" fmla="*/ 0 h 84"/>
                <a:gd name="T64" fmla="*/ 23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7"/>
                  </a:lnTo>
                  <a:lnTo>
                    <a:pt x="13" y="11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5" y="58"/>
                  </a:lnTo>
                  <a:lnTo>
                    <a:pt x="9" y="65"/>
                  </a:lnTo>
                  <a:lnTo>
                    <a:pt x="13" y="71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4" y="84"/>
                  </a:lnTo>
                  <a:lnTo>
                    <a:pt x="52" y="84"/>
                  </a:lnTo>
                  <a:lnTo>
                    <a:pt x="61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3" y="58"/>
                  </a:lnTo>
                  <a:lnTo>
                    <a:pt x="85" y="50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57" name="Shape 4170"/>
            <p:cNvSpPr>
              <a:spLocks noChangeAspect="1"/>
            </p:cNvSpPr>
            <p:nvPr/>
          </p:nvSpPr>
          <p:spPr bwMode="auto">
            <a:xfrm>
              <a:off x="3490" y="2005"/>
              <a:ext cx="112" cy="115"/>
            </a:xfrm>
            <a:custGeom>
              <a:avLst/>
              <a:gdLst>
                <a:gd name="T0" fmla="*/ 229 w 85"/>
                <a:gd name="T1" fmla="*/ 0 h 87"/>
                <a:gd name="T2" fmla="*/ 182 w 85"/>
                <a:gd name="T3" fmla="*/ 12 h 87"/>
                <a:gd name="T4" fmla="*/ 136 w 85"/>
                <a:gd name="T5" fmla="*/ 28 h 87"/>
                <a:gd name="T6" fmla="*/ 103 w 85"/>
                <a:gd name="T7" fmla="*/ 49 h 87"/>
                <a:gd name="T8" fmla="*/ 66 w 85"/>
                <a:gd name="T9" fmla="*/ 66 h 87"/>
                <a:gd name="T10" fmla="*/ 49 w 85"/>
                <a:gd name="T11" fmla="*/ 103 h 87"/>
                <a:gd name="T12" fmla="*/ 28 w 85"/>
                <a:gd name="T13" fmla="*/ 136 h 87"/>
                <a:gd name="T14" fmla="*/ 16 w 85"/>
                <a:gd name="T15" fmla="*/ 186 h 87"/>
                <a:gd name="T16" fmla="*/ 0 w 85"/>
                <a:gd name="T17" fmla="*/ 229 h 87"/>
                <a:gd name="T18" fmla="*/ 16 w 85"/>
                <a:gd name="T19" fmla="*/ 278 h 87"/>
                <a:gd name="T20" fmla="*/ 28 w 85"/>
                <a:gd name="T21" fmla="*/ 325 h 87"/>
                <a:gd name="T22" fmla="*/ 49 w 85"/>
                <a:gd name="T23" fmla="*/ 360 h 87"/>
                <a:gd name="T24" fmla="*/ 66 w 85"/>
                <a:gd name="T25" fmla="*/ 397 h 87"/>
                <a:gd name="T26" fmla="*/ 103 w 85"/>
                <a:gd name="T27" fmla="*/ 428 h 87"/>
                <a:gd name="T28" fmla="*/ 136 w 85"/>
                <a:gd name="T29" fmla="*/ 436 h 87"/>
                <a:gd name="T30" fmla="*/ 182 w 85"/>
                <a:gd name="T31" fmla="*/ 452 h 87"/>
                <a:gd name="T32" fmla="*/ 229 w 85"/>
                <a:gd name="T33" fmla="*/ 465 h 87"/>
                <a:gd name="T34" fmla="*/ 274 w 85"/>
                <a:gd name="T35" fmla="*/ 452 h 87"/>
                <a:gd name="T36" fmla="*/ 311 w 85"/>
                <a:gd name="T37" fmla="*/ 436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26 w 85"/>
                <a:gd name="T45" fmla="*/ 325 h 87"/>
                <a:gd name="T46" fmla="*/ 447 w 85"/>
                <a:gd name="T47" fmla="*/ 278 h 87"/>
                <a:gd name="T48" fmla="*/ 447 w 85"/>
                <a:gd name="T49" fmla="*/ 229 h 87"/>
                <a:gd name="T50" fmla="*/ 447 w 85"/>
                <a:gd name="T51" fmla="*/ 186 h 87"/>
                <a:gd name="T52" fmla="*/ 426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74 w 85"/>
                <a:gd name="T63" fmla="*/ 12 h 87"/>
                <a:gd name="T64" fmla="*/ 229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4" y="0"/>
                  </a:moveTo>
                  <a:lnTo>
                    <a:pt x="35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9" y="20"/>
                  </a:lnTo>
                  <a:lnTo>
                    <a:pt x="5" y="26"/>
                  </a:lnTo>
                  <a:lnTo>
                    <a:pt x="3" y="35"/>
                  </a:lnTo>
                  <a:lnTo>
                    <a:pt x="0" y="43"/>
                  </a:lnTo>
                  <a:lnTo>
                    <a:pt x="3" y="52"/>
                  </a:lnTo>
                  <a:lnTo>
                    <a:pt x="5" y="61"/>
                  </a:lnTo>
                  <a:lnTo>
                    <a:pt x="9" y="67"/>
                  </a:lnTo>
                  <a:lnTo>
                    <a:pt x="13" y="74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5"/>
                  </a:lnTo>
                  <a:lnTo>
                    <a:pt x="44" y="87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1" y="61"/>
                  </a:lnTo>
                  <a:lnTo>
                    <a:pt x="85" y="52"/>
                  </a:lnTo>
                  <a:lnTo>
                    <a:pt x="85" y="43"/>
                  </a:lnTo>
                  <a:lnTo>
                    <a:pt x="85" y="35"/>
                  </a:lnTo>
                  <a:lnTo>
                    <a:pt x="81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2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58" name="Shape 4171"/>
            <p:cNvSpPr>
              <a:spLocks noChangeAspect="1"/>
            </p:cNvSpPr>
            <p:nvPr/>
          </p:nvSpPr>
          <p:spPr bwMode="auto">
            <a:xfrm>
              <a:off x="3490" y="2005"/>
              <a:ext cx="112" cy="115"/>
            </a:xfrm>
            <a:custGeom>
              <a:avLst/>
              <a:gdLst>
                <a:gd name="T0" fmla="*/ 229 w 85"/>
                <a:gd name="T1" fmla="*/ 0 h 87"/>
                <a:gd name="T2" fmla="*/ 182 w 85"/>
                <a:gd name="T3" fmla="*/ 12 h 87"/>
                <a:gd name="T4" fmla="*/ 136 w 85"/>
                <a:gd name="T5" fmla="*/ 28 h 87"/>
                <a:gd name="T6" fmla="*/ 103 w 85"/>
                <a:gd name="T7" fmla="*/ 49 h 87"/>
                <a:gd name="T8" fmla="*/ 66 w 85"/>
                <a:gd name="T9" fmla="*/ 66 h 87"/>
                <a:gd name="T10" fmla="*/ 49 w 85"/>
                <a:gd name="T11" fmla="*/ 103 h 87"/>
                <a:gd name="T12" fmla="*/ 28 w 85"/>
                <a:gd name="T13" fmla="*/ 136 h 87"/>
                <a:gd name="T14" fmla="*/ 16 w 85"/>
                <a:gd name="T15" fmla="*/ 186 h 87"/>
                <a:gd name="T16" fmla="*/ 0 w 85"/>
                <a:gd name="T17" fmla="*/ 229 h 87"/>
                <a:gd name="T18" fmla="*/ 16 w 85"/>
                <a:gd name="T19" fmla="*/ 278 h 87"/>
                <a:gd name="T20" fmla="*/ 28 w 85"/>
                <a:gd name="T21" fmla="*/ 325 h 87"/>
                <a:gd name="T22" fmla="*/ 49 w 85"/>
                <a:gd name="T23" fmla="*/ 360 h 87"/>
                <a:gd name="T24" fmla="*/ 66 w 85"/>
                <a:gd name="T25" fmla="*/ 397 h 87"/>
                <a:gd name="T26" fmla="*/ 103 w 85"/>
                <a:gd name="T27" fmla="*/ 428 h 87"/>
                <a:gd name="T28" fmla="*/ 136 w 85"/>
                <a:gd name="T29" fmla="*/ 436 h 87"/>
                <a:gd name="T30" fmla="*/ 182 w 85"/>
                <a:gd name="T31" fmla="*/ 452 h 87"/>
                <a:gd name="T32" fmla="*/ 229 w 85"/>
                <a:gd name="T33" fmla="*/ 465 h 87"/>
                <a:gd name="T34" fmla="*/ 274 w 85"/>
                <a:gd name="T35" fmla="*/ 452 h 87"/>
                <a:gd name="T36" fmla="*/ 311 w 85"/>
                <a:gd name="T37" fmla="*/ 436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26 w 85"/>
                <a:gd name="T45" fmla="*/ 325 h 87"/>
                <a:gd name="T46" fmla="*/ 447 w 85"/>
                <a:gd name="T47" fmla="*/ 278 h 87"/>
                <a:gd name="T48" fmla="*/ 447 w 85"/>
                <a:gd name="T49" fmla="*/ 229 h 87"/>
                <a:gd name="T50" fmla="*/ 447 w 85"/>
                <a:gd name="T51" fmla="*/ 186 h 87"/>
                <a:gd name="T52" fmla="*/ 426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74 w 85"/>
                <a:gd name="T63" fmla="*/ 12 h 87"/>
                <a:gd name="T64" fmla="*/ 229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4" y="0"/>
                  </a:moveTo>
                  <a:lnTo>
                    <a:pt x="35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9" y="20"/>
                  </a:lnTo>
                  <a:lnTo>
                    <a:pt x="5" y="26"/>
                  </a:lnTo>
                  <a:lnTo>
                    <a:pt x="3" y="35"/>
                  </a:lnTo>
                  <a:lnTo>
                    <a:pt x="0" y="43"/>
                  </a:lnTo>
                  <a:lnTo>
                    <a:pt x="3" y="52"/>
                  </a:lnTo>
                  <a:lnTo>
                    <a:pt x="5" y="61"/>
                  </a:lnTo>
                  <a:lnTo>
                    <a:pt x="9" y="67"/>
                  </a:lnTo>
                  <a:lnTo>
                    <a:pt x="13" y="74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5"/>
                  </a:lnTo>
                  <a:lnTo>
                    <a:pt x="44" y="87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1" y="61"/>
                  </a:lnTo>
                  <a:lnTo>
                    <a:pt x="85" y="52"/>
                  </a:lnTo>
                  <a:lnTo>
                    <a:pt x="85" y="43"/>
                  </a:lnTo>
                  <a:lnTo>
                    <a:pt x="85" y="35"/>
                  </a:lnTo>
                  <a:lnTo>
                    <a:pt x="81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2" y="2"/>
                  </a:lnTo>
                  <a:lnTo>
                    <a:pt x="44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59" name="Shape 4172"/>
            <p:cNvSpPr>
              <a:spLocks noChangeAspect="1"/>
            </p:cNvSpPr>
            <p:nvPr/>
          </p:nvSpPr>
          <p:spPr bwMode="auto">
            <a:xfrm>
              <a:off x="3040" y="2453"/>
              <a:ext cx="112" cy="107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103 w 85"/>
                <a:gd name="T7" fmla="*/ 29 h 82"/>
                <a:gd name="T8" fmla="*/ 66 w 85"/>
                <a:gd name="T9" fmla="*/ 50 h 82"/>
                <a:gd name="T10" fmla="*/ 37 w 85"/>
                <a:gd name="T11" fmla="*/ 85 h 82"/>
                <a:gd name="T12" fmla="*/ 28 w 85"/>
                <a:gd name="T13" fmla="*/ 114 h 82"/>
                <a:gd name="T14" fmla="*/ 0 w 85"/>
                <a:gd name="T15" fmla="*/ 160 h 82"/>
                <a:gd name="T16" fmla="*/ 0 w 85"/>
                <a:gd name="T17" fmla="*/ 202 h 82"/>
                <a:gd name="T18" fmla="*/ 0 w 85"/>
                <a:gd name="T19" fmla="*/ 245 h 82"/>
                <a:gd name="T20" fmla="*/ 28 w 85"/>
                <a:gd name="T21" fmla="*/ 275 h 82"/>
                <a:gd name="T22" fmla="*/ 37 w 85"/>
                <a:gd name="T23" fmla="*/ 320 h 82"/>
                <a:gd name="T24" fmla="*/ 66 w 85"/>
                <a:gd name="T25" fmla="*/ 351 h 82"/>
                <a:gd name="T26" fmla="*/ 103 w 85"/>
                <a:gd name="T27" fmla="*/ 371 h 82"/>
                <a:gd name="T28" fmla="*/ 136 w 85"/>
                <a:gd name="T29" fmla="*/ 393 h 82"/>
                <a:gd name="T30" fmla="*/ 171 w 85"/>
                <a:gd name="T31" fmla="*/ 407 h 82"/>
                <a:gd name="T32" fmla="*/ 215 w 85"/>
                <a:gd name="T33" fmla="*/ 407 h 82"/>
                <a:gd name="T34" fmla="*/ 264 w 85"/>
                <a:gd name="T35" fmla="*/ 407 h 82"/>
                <a:gd name="T36" fmla="*/ 311 w 85"/>
                <a:gd name="T37" fmla="*/ 393 h 82"/>
                <a:gd name="T38" fmla="*/ 340 w 85"/>
                <a:gd name="T39" fmla="*/ 371 h 82"/>
                <a:gd name="T40" fmla="*/ 377 w 85"/>
                <a:gd name="T41" fmla="*/ 351 h 82"/>
                <a:gd name="T42" fmla="*/ 398 w 85"/>
                <a:gd name="T43" fmla="*/ 320 h 82"/>
                <a:gd name="T44" fmla="*/ 416 w 85"/>
                <a:gd name="T45" fmla="*/ 275 h 82"/>
                <a:gd name="T46" fmla="*/ 434 w 85"/>
                <a:gd name="T47" fmla="*/ 245 h 82"/>
                <a:gd name="T48" fmla="*/ 447 w 85"/>
                <a:gd name="T49" fmla="*/ 202 h 82"/>
                <a:gd name="T50" fmla="*/ 434 w 85"/>
                <a:gd name="T51" fmla="*/ 160 h 82"/>
                <a:gd name="T52" fmla="*/ 416 w 85"/>
                <a:gd name="T53" fmla="*/ 114 h 82"/>
                <a:gd name="T54" fmla="*/ 398 w 85"/>
                <a:gd name="T55" fmla="*/ 85 h 82"/>
                <a:gd name="T56" fmla="*/ 377 w 85"/>
                <a:gd name="T57" fmla="*/ 50 h 82"/>
                <a:gd name="T58" fmla="*/ 340 w 85"/>
                <a:gd name="T59" fmla="*/ 29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5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5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3" y="49"/>
                  </a:lnTo>
                  <a:lnTo>
                    <a:pt x="85" y="41"/>
                  </a:lnTo>
                  <a:lnTo>
                    <a:pt x="83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60" name="Shape 4173"/>
            <p:cNvSpPr>
              <a:spLocks noChangeAspect="1"/>
            </p:cNvSpPr>
            <p:nvPr/>
          </p:nvSpPr>
          <p:spPr bwMode="auto">
            <a:xfrm>
              <a:off x="3040" y="2453"/>
              <a:ext cx="112" cy="107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103 w 85"/>
                <a:gd name="T7" fmla="*/ 29 h 82"/>
                <a:gd name="T8" fmla="*/ 66 w 85"/>
                <a:gd name="T9" fmla="*/ 50 h 82"/>
                <a:gd name="T10" fmla="*/ 37 w 85"/>
                <a:gd name="T11" fmla="*/ 85 h 82"/>
                <a:gd name="T12" fmla="*/ 28 w 85"/>
                <a:gd name="T13" fmla="*/ 114 h 82"/>
                <a:gd name="T14" fmla="*/ 0 w 85"/>
                <a:gd name="T15" fmla="*/ 160 h 82"/>
                <a:gd name="T16" fmla="*/ 0 w 85"/>
                <a:gd name="T17" fmla="*/ 202 h 82"/>
                <a:gd name="T18" fmla="*/ 0 w 85"/>
                <a:gd name="T19" fmla="*/ 245 h 82"/>
                <a:gd name="T20" fmla="*/ 28 w 85"/>
                <a:gd name="T21" fmla="*/ 275 h 82"/>
                <a:gd name="T22" fmla="*/ 37 w 85"/>
                <a:gd name="T23" fmla="*/ 320 h 82"/>
                <a:gd name="T24" fmla="*/ 66 w 85"/>
                <a:gd name="T25" fmla="*/ 351 h 82"/>
                <a:gd name="T26" fmla="*/ 103 w 85"/>
                <a:gd name="T27" fmla="*/ 371 h 82"/>
                <a:gd name="T28" fmla="*/ 136 w 85"/>
                <a:gd name="T29" fmla="*/ 393 h 82"/>
                <a:gd name="T30" fmla="*/ 171 w 85"/>
                <a:gd name="T31" fmla="*/ 407 h 82"/>
                <a:gd name="T32" fmla="*/ 215 w 85"/>
                <a:gd name="T33" fmla="*/ 407 h 82"/>
                <a:gd name="T34" fmla="*/ 264 w 85"/>
                <a:gd name="T35" fmla="*/ 407 h 82"/>
                <a:gd name="T36" fmla="*/ 311 w 85"/>
                <a:gd name="T37" fmla="*/ 393 h 82"/>
                <a:gd name="T38" fmla="*/ 340 w 85"/>
                <a:gd name="T39" fmla="*/ 371 h 82"/>
                <a:gd name="T40" fmla="*/ 377 w 85"/>
                <a:gd name="T41" fmla="*/ 351 h 82"/>
                <a:gd name="T42" fmla="*/ 398 w 85"/>
                <a:gd name="T43" fmla="*/ 320 h 82"/>
                <a:gd name="T44" fmla="*/ 416 w 85"/>
                <a:gd name="T45" fmla="*/ 275 h 82"/>
                <a:gd name="T46" fmla="*/ 434 w 85"/>
                <a:gd name="T47" fmla="*/ 245 h 82"/>
                <a:gd name="T48" fmla="*/ 447 w 85"/>
                <a:gd name="T49" fmla="*/ 202 h 82"/>
                <a:gd name="T50" fmla="*/ 434 w 85"/>
                <a:gd name="T51" fmla="*/ 160 h 82"/>
                <a:gd name="T52" fmla="*/ 416 w 85"/>
                <a:gd name="T53" fmla="*/ 114 h 82"/>
                <a:gd name="T54" fmla="*/ 398 w 85"/>
                <a:gd name="T55" fmla="*/ 85 h 82"/>
                <a:gd name="T56" fmla="*/ 377 w 85"/>
                <a:gd name="T57" fmla="*/ 50 h 82"/>
                <a:gd name="T58" fmla="*/ 340 w 85"/>
                <a:gd name="T59" fmla="*/ 29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5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5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3" y="49"/>
                  </a:lnTo>
                  <a:lnTo>
                    <a:pt x="85" y="41"/>
                  </a:lnTo>
                  <a:lnTo>
                    <a:pt x="83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61" name="Shape 4174"/>
            <p:cNvSpPr>
              <a:spLocks noChangeAspect="1"/>
            </p:cNvSpPr>
            <p:nvPr/>
          </p:nvSpPr>
          <p:spPr bwMode="auto">
            <a:xfrm>
              <a:off x="3314" y="2453"/>
              <a:ext cx="108" cy="107"/>
            </a:xfrm>
            <a:custGeom>
              <a:avLst/>
              <a:gdLst>
                <a:gd name="T0" fmla="*/ 215 w 82"/>
                <a:gd name="T1" fmla="*/ 0 h 82"/>
                <a:gd name="T2" fmla="*/ 171 w 82"/>
                <a:gd name="T3" fmla="*/ 0 h 82"/>
                <a:gd name="T4" fmla="*/ 136 w 82"/>
                <a:gd name="T5" fmla="*/ 12 h 82"/>
                <a:gd name="T6" fmla="*/ 95 w 82"/>
                <a:gd name="T7" fmla="*/ 29 h 82"/>
                <a:gd name="T8" fmla="*/ 66 w 82"/>
                <a:gd name="T9" fmla="*/ 50 h 82"/>
                <a:gd name="T10" fmla="*/ 37 w 82"/>
                <a:gd name="T11" fmla="*/ 85 h 82"/>
                <a:gd name="T12" fmla="*/ 12 w 82"/>
                <a:gd name="T13" fmla="*/ 114 h 82"/>
                <a:gd name="T14" fmla="*/ 0 w 82"/>
                <a:gd name="T15" fmla="*/ 160 h 82"/>
                <a:gd name="T16" fmla="*/ 0 w 82"/>
                <a:gd name="T17" fmla="*/ 202 h 82"/>
                <a:gd name="T18" fmla="*/ 0 w 82"/>
                <a:gd name="T19" fmla="*/ 245 h 82"/>
                <a:gd name="T20" fmla="*/ 12 w 82"/>
                <a:gd name="T21" fmla="*/ 275 h 82"/>
                <a:gd name="T22" fmla="*/ 37 w 82"/>
                <a:gd name="T23" fmla="*/ 320 h 82"/>
                <a:gd name="T24" fmla="*/ 66 w 82"/>
                <a:gd name="T25" fmla="*/ 351 h 82"/>
                <a:gd name="T26" fmla="*/ 95 w 82"/>
                <a:gd name="T27" fmla="*/ 371 h 82"/>
                <a:gd name="T28" fmla="*/ 136 w 82"/>
                <a:gd name="T29" fmla="*/ 393 h 82"/>
                <a:gd name="T30" fmla="*/ 171 w 82"/>
                <a:gd name="T31" fmla="*/ 407 h 82"/>
                <a:gd name="T32" fmla="*/ 215 w 82"/>
                <a:gd name="T33" fmla="*/ 407 h 82"/>
                <a:gd name="T34" fmla="*/ 262 w 82"/>
                <a:gd name="T35" fmla="*/ 407 h 82"/>
                <a:gd name="T36" fmla="*/ 311 w 82"/>
                <a:gd name="T37" fmla="*/ 393 h 82"/>
                <a:gd name="T38" fmla="*/ 340 w 82"/>
                <a:gd name="T39" fmla="*/ 371 h 82"/>
                <a:gd name="T40" fmla="*/ 377 w 82"/>
                <a:gd name="T41" fmla="*/ 351 h 82"/>
                <a:gd name="T42" fmla="*/ 398 w 82"/>
                <a:gd name="T43" fmla="*/ 320 h 82"/>
                <a:gd name="T44" fmla="*/ 416 w 82"/>
                <a:gd name="T45" fmla="*/ 275 h 82"/>
                <a:gd name="T46" fmla="*/ 427 w 82"/>
                <a:gd name="T47" fmla="*/ 245 h 82"/>
                <a:gd name="T48" fmla="*/ 427 w 82"/>
                <a:gd name="T49" fmla="*/ 202 h 82"/>
                <a:gd name="T50" fmla="*/ 427 w 82"/>
                <a:gd name="T51" fmla="*/ 160 h 82"/>
                <a:gd name="T52" fmla="*/ 416 w 82"/>
                <a:gd name="T53" fmla="*/ 114 h 82"/>
                <a:gd name="T54" fmla="*/ 398 w 82"/>
                <a:gd name="T55" fmla="*/ 85 h 82"/>
                <a:gd name="T56" fmla="*/ 377 w 82"/>
                <a:gd name="T57" fmla="*/ 50 h 82"/>
                <a:gd name="T58" fmla="*/ 340 w 82"/>
                <a:gd name="T59" fmla="*/ 29 h 82"/>
                <a:gd name="T60" fmla="*/ 311 w 82"/>
                <a:gd name="T61" fmla="*/ 12 h 82"/>
                <a:gd name="T62" fmla="*/ 262 w 82"/>
                <a:gd name="T63" fmla="*/ 0 h 82"/>
                <a:gd name="T64" fmla="*/ 215 w 82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2"/>
                <a:gd name="T101" fmla="*/ 82 w 82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2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2" y="49"/>
                  </a:lnTo>
                  <a:lnTo>
                    <a:pt x="82" y="41"/>
                  </a:lnTo>
                  <a:lnTo>
                    <a:pt x="82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62" name="Shape 4175"/>
            <p:cNvSpPr>
              <a:spLocks noChangeAspect="1"/>
            </p:cNvSpPr>
            <p:nvPr/>
          </p:nvSpPr>
          <p:spPr bwMode="auto">
            <a:xfrm>
              <a:off x="3314" y="2453"/>
              <a:ext cx="108" cy="107"/>
            </a:xfrm>
            <a:custGeom>
              <a:avLst/>
              <a:gdLst>
                <a:gd name="T0" fmla="*/ 215 w 82"/>
                <a:gd name="T1" fmla="*/ 0 h 82"/>
                <a:gd name="T2" fmla="*/ 171 w 82"/>
                <a:gd name="T3" fmla="*/ 0 h 82"/>
                <a:gd name="T4" fmla="*/ 136 w 82"/>
                <a:gd name="T5" fmla="*/ 12 h 82"/>
                <a:gd name="T6" fmla="*/ 95 w 82"/>
                <a:gd name="T7" fmla="*/ 29 h 82"/>
                <a:gd name="T8" fmla="*/ 66 w 82"/>
                <a:gd name="T9" fmla="*/ 50 h 82"/>
                <a:gd name="T10" fmla="*/ 37 w 82"/>
                <a:gd name="T11" fmla="*/ 85 h 82"/>
                <a:gd name="T12" fmla="*/ 12 w 82"/>
                <a:gd name="T13" fmla="*/ 114 h 82"/>
                <a:gd name="T14" fmla="*/ 0 w 82"/>
                <a:gd name="T15" fmla="*/ 160 h 82"/>
                <a:gd name="T16" fmla="*/ 0 w 82"/>
                <a:gd name="T17" fmla="*/ 202 h 82"/>
                <a:gd name="T18" fmla="*/ 0 w 82"/>
                <a:gd name="T19" fmla="*/ 245 h 82"/>
                <a:gd name="T20" fmla="*/ 12 w 82"/>
                <a:gd name="T21" fmla="*/ 275 h 82"/>
                <a:gd name="T22" fmla="*/ 37 w 82"/>
                <a:gd name="T23" fmla="*/ 320 h 82"/>
                <a:gd name="T24" fmla="*/ 66 w 82"/>
                <a:gd name="T25" fmla="*/ 351 h 82"/>
                <a:gd name="T26" fmla="*/ 95 w 82"/>
                <a:gd name="T27" fmla="*/ 371 h 82"/>
                <a:gd name="T28" fmla="*/ 136 w 82"/>
                <a:gd name="T29" fmla="*/ 393 h 82"/>
                <a:gd name="T30" fmla="*/ 171 w 82"/>
                <a:gd name="T31" fmla="*/ 407 h 82"/>
                <a:gd name="T32" fmla="*/ 215 w 82"/>
                <a:gd name="T33" fmla="*/ 407 h 82"/>
                <a:gd name="T34" fmla="*/ 262 w 82"/>
                <a:gd name="T35" fmla="*/ 407 h 82"/>
                <a:gd name="T36" fmla="*/ 311 w 82"/>
                <a:gd name="T37" fmla="*/ 393 h 82"/>
                <a:gd name="T38" fmla="*/ 340 w 82"/>
                <a:gd name="T39" fmla="*/ 371 h 82"/>
                <a:gd name="T40" fmla="*/ 377 w 82"/>
                <a:gd name="T41" fmla="*/ 351 h 82"/>
                <a:gd name="T42" fmla="*/ 398 w 82"/>
                <a:gd name="T43" fmla="*/ 320 h 82"/>
                <a:gd name="T44" fmla="*/ 416 w 82"/>
                <a:gd name="T45" fmla="*/ 275 h 82"/>
                <a:gd name="T46" fmla="*/ 427 w 82"/>
                <a:gd name="T47" fmla="*/ 245 h 82"/>
                <a:gd name="T48" fmla="*/ 427 w 82"/>
                <a:gd name="T49" fmla="*/ 202 h 82"/>
                <a:gd name="T50" fmla="*/ 427 w 82"/>
                <a:gd name="T51" fmla="*/ 160 h 82"/>
                <a:gd name="T52" fmla="*/ 416 w 82"/>
                <a:gd name="T53" fmla="*/ 114 h 82"/>
                <a:gd name="T54" fmla="*/ 398 w 82"/>
                <a:gd name="T55" fmla="*/ 85 h 82"/>
                <a:gd name="T56" fmla="*/ 377 w 82"/>
                <a:gd name="T57" fmla="*/ 50 h 82"/>
                <a:gd name="T58" fmla="*/ 340 w 82"/>
                <a:gd name="T59" fmla="*/ 29 h 82"/>
                <a:gd name="T60" fmla="*/ 311 w 82"/>
                <a:gd name="T61" fmla="*/ 12 h 82"/>
                <a:gd name="T62" fmla="*/ 262 w 82"/>
                <a:gd name="T63" fmla="*/ 0 h 82"/>
                <a:gd name="T64" fmla="*/ 215 w 82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2"/>
                <a:gd name="T101" fmla="*/ 82 w 82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3" y="10"/>
                  </a:lnTo>
                  <a:lnTo>
                    <a:pt x="7" y="17"/>
                  </a:lnTo>
                  <a:lnTo>
                    <a:pt x="2" y="23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6"/>
                  </a:lnTo>
                  <a:lnTo>
                    <a:pt x="7" y="64"/>
                  </a:lnTo>
                  <a:lnTo>
                    <a:pt x="13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4"/>
                  </a:lnTo>
                  <a:lnTo>
                    <a:pt x="80" y="56"/>
                  </a:lnTo>
                  <a:lnTo>
                    <a:pt x="82" y="49"/>
                  </a:lnTo>
                  <a:lnTo>
                    <a:pt x="82" y="41"/>
                  </a:lnTo>
                  <a:lnTo>
                    <a:pt x="82" y="32"/>
                  </a:lnTo>
                  <a:lnTo>
                    <a:pt x="80" y="23"/>
                  </a:lnTo>
                  <a:lnTo>
                    <a:pt x="76" y="17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63" name="Shape 4176"/>
            <p:cNvSpPr>
              <a:spLocks noChangeAspect="1"/>
            </p:cNvSpPr>
            <p:nvPr/>
          </p:nvSpPr>
          <p:spPr bwMode="auto">
            <a:xfrm>
              <a:off x="3553" y="2193"/>
              <a:ext cx="115" cy="114"/>
            </a:xfrm>
            <a:custGeom>
              <a:avLst/>
              <a:gdLst>
                <a:gd name="T0" fmla="*/ 229 w 87"/>
                <a:gd name="T1" fmla="*/ 0 h 86"/>
                <a:gd name="T2" fmla="*/ 186 w 87"/>
                <a:gd name="T3" fmla="*/ 0 h 86"/>
                <a:gd name="T4" fmla="*/ 136 w 87"/>
                <a:gd name="T5" fmla="*/ 21 h 86"/>
                <a:gd name="T6" fmla="*/ 103 w 87"/>
                <a:gd name="T7" fmla="*/ 36 h 86"/>
                <a:gd name="T8" fmla="*/ 66 w 87"/>
                <a:gd name="T9" fmla="*/ 70 h 86"/>
                <a:gd name="T10" fmla="*/ 49 w 87"/>
                <a:gd name="T11" fmla="*/ 102 h 86"/>
                <a:gd name="T12" fmla="*/ 21 w 87"/>
                <a:gd name="T13" fmla="*/ 141 h 86"/>
                <a:gd name="T14" fmla="*/ 12 w 87"/>
                <a:gd name="T15" fmla="*/ 187 h 86"/>
                <a:gd name="T16" fmla="*/ 0 w 87"/>
                <a:gd name="T17" fmla="*/ 236 h 86"/>
                <a:gd name="T18" fmla="*/ 12 w 87"/>
                <a:gd name="T19" fmla="*/ 281 h 86"/>
                <a:gd name="T20" fmla="*/ 21 w 87"/>
                <a:gd name="T21" fmla="*/ 314 h 86"/>
                <a:gd name="T22" fmla="*/ 49 w 87"/>
                <a:gd name="T23" fmla="*/ 363 h 86"/>
                <a:gd name="T24" fmla="*/ 66 w 87"/>
                <a:gd name="T25" fmla="*/ 399 h 86"/>
                <a:gd name="T26" fmla="*/ 103 w 87"/>
                <a:gd name="T27" fmla="*/ 423 h 86"/>
                <a:gd name="T28" fmla="*/ 136 w 87"/>
                <a:gd name="T29" fmla="*/ 444 h 86"/>
                <a:gd name="T30" fmla="*/ 186 w 87"/>
                <a:gd name="T31" fmla="*/ 453 h 86"/>
                <a:gd name="T32" fmla="*/ 229 w 87"/>
                <a:gd name="T33" fmla="*/ 465 h 86"/>
                <a:gd name="T34" fmla="*/ 278 w 87"/>
                <a:gd name="T35" fmla="*/ 453 h 86"/>
                <a:gd name="T36" fmla="*/ 325 w 87"/>
                <a:gd name="T37" fmla="*/ 444 h 86"/>
                <a:gd name="T38" fmla="*/ 360 w 87"/>
                <a:gd name="T39" fmla="*/ 423 h 86"/>
                <a:gd name="T40" fmla="*/ 397 w 87"/>
                <a:gd name="T41" fmla="*/ 399 h 86"/>
                <a:gd name="T42" fmla="*/ 428 w 87"/>
                <a:gd name="T43" fmla="*/ 363 h 86"/>
                <a:gd name="T44" fmla="*/ 436 w 87"/>
                <a:gd name="T45" fmla="*/ 314 h 86"/>
                <a:gd name="T46" fmla="*/ 447 w 87"/>
                <a:gd name="T47" fmla="*/ 281 h 86"/>
                <a:gd name="T48" fmla="*/ 465 w 87"/>
                <a:gd name="T49" fmla="*/ 236 h 86"/>
                <a:gd name="T50" fmla="*/ 447 w 87"/>
                <a:gd name="T51" fmla="*/ 187 h 86"/>
                <a:gd name="T52" fmla="*/ 436 w 87"/>
                <a:gd name="T53" fmla="*/ 141 h 86"/>
                <a:gd name="T54" fmla="*/ 428 w 87"/>
                <a:gd name="T55" fmla="*/ 102 h 86"/>
                <a:gd name="T56" fmla="*/ 397 w 87"/>
                <a:gd name="T57" fmla="*/ 70 h 86"/>
                <a:gd name="T58" fmla="*/ 360 w 87"/>
                <a:gd name="T59" fmla="*/ 36 h 86"/>
                <a:gd name="T60" fmla="*/ 325 w 87"/>
                <a:gd name="T61" fmla="*/ 21 h 86"/>
                <a:gd name="T62" fmla="*/ 278 w 87"/>
                <a:gd name="T63" fmla="*/ 0 h 86"/>
                <a:gd name="T64" fmla="*/ 229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0"/>
                  </a:lnTo>
                  <a:lnTo>
                    <a:pt x="26" y="4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8"/>
                  </a:lnTo>
                  <a:lnTo>
                    <a:pt x="9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78"/>
                  </a:lnTo>
                  <a:lnTo>
                    <a:pt x="74" y="73"/>
                  </a:lnTo>
                  <a:lnTo>
                    <a:pt x="80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7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80" y="19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4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64" name="Shape 4177"/>
            <p:cNvSpPr>
              <a:spLocks noChangeAspect="1"/>
            </p:cNvSpPr>
            <p:nvPr/>
          </p:nvSpPr>
          <p:spPr bwMode="auto">
            <a:xfrm>
              <a:off x="3553" y="2193"/>
              <a:ext cx="115" cy="114"/>
            </a:xfrm>
            <a:custGeom>
              <a:avLst/>
              <a:gdLst>
                <a:gd name="T0" fmla="*/ 229 w 87"/>
                <a:gd name="T1" fmla="*/ 0 h 86"/>
                <a:gd name="T2" fmla="*/ 186 w 87"/>
                <a:gd name="T3" fmla="*/ 0 h 86"/>
                <a:gd name="T4" fmla="*/ 136 w 87"/>
                <a:gd name="T5" fmla="*/ 21 h 86"/>
                <a:gd name="T6" fmla="*/ 103 w 87"/>
                <a:gd name="T7" fmla="*/ 36 h 86"/>
                <a:gd name="T8" fmla="*/ 66 w 87"/>
                <a:gd name="T9" fmla="*/ 70 h 86"/>
                <a:gd name="T10" fmla="*/ 49 w 87"/>
                <a:gd name="T11" fmla="*/ 102 h 86"/>
                <a:gd name="T12" fmla="*/ 21 w 87"/>
                <a:gd name="T13" fmla="*/ 141 h 86"/>
                <a:gd name="T14" fmla="*/ 12 w 87"/>
                <a:gd name="T15" fmla="*/ 187 h 86"/>
                <a:gd name="T16" fmla="*/ 0 w 87"/>
                <a:gd name="T17" fmla="*/ 236 h 86"/>
                <a:gd name="T18" fmla="*/ 12 w 87"/>
                <a:gd name="T19" fmla="*/ 281 h 86"/>
                <a:gd name="T20" fmla="*/ 21 w 87"/>
                <a:gd name="T21" fmla="*/ 314 h 86"/>
                <a:gd name="T22" fmla="*/ 49 w 87"/>
                <a:gd name="T23" fmla="*/ 363 h 86"/>
                <a:gd name="T24" fmla="*/ 66 w 87"/>
                <a:gd name="T25" fmla="*/ 399 h 86"/>
                <a:gd name="T26" fmla="*/ 103 w 87"/>
                <a:gd name="T27" fmla="*/ 423 h 86"/>
                <a:gd name="T28" fmla="*/ 136 w 87"/>
                <a:gd name="T29" fmla="*/ 444 h 86"/>
                <a:gd name="T30" fmla="*/ 186 w 87"/>
                <a:gd name="T31" fmla="*/ 453 h 86"/>
                <a:gd name="T32" fmla="*/ 229 w 87"/>
                <a:gd name="T33" fmla="*/ 465 h 86"/>
                <a:gd name="T34" fmla="*/ 278 w 87"/>
                <a:gd name="T35" fmla="*/ 453 h 86"/>
                <a:gd name="T36" fmla="*/ 325 w 87"/>
                <a:gd name="T37" fmla="*/ 444 h 86"/>
                <a:gd name="T38" fmla="*/ 360 w 87"/>
                <a:gd name="T39" fmla="*/ 423 h 86"/>
                <a:gd name="T40" fmla="*/ 397 w 87"/>
                <a:gd name="T41" fmla="*/ 399 h 86"/>
                <a:gd name="T42" fmla="*/ 428 w 87"/>
                <a:gd name="T43" fmla="*/ 363 h 86"/>
                <a:gd name="T44" fmla="*/ 436 w 87"/>
                <a:gd name="T45" fmla="*/ 314 h 86"/>
                <a:gd name="T46" fmla="*/ 447 w 87"/>
                <a:gd name="T47" fmla="*/ 281 h 86"/>
                <a:gd name="T48" fmla="*/ 465 w 87"/>
                <a:gd name="T49" fmla="*/ 236 h 86"/>
                <a:gd name="T50" fmla="*/ 447 w 87"/>
                <a:gd name="T51" fmla="*/ 187 h 86"/>
                <a:gd name="T52" fmla="*/ 436 w 87"/>
                <a:gd name="T53" fmla="*/ 141 h 86"/>
                <a:gd name="T54" fmla="*/ 428 w 87"/>
                <a:gd name="T55" fmla="*/ 102 h 86"/>
                <a:gd name="T56" fmla="*/ 397 w 87"/>
                <a:gd name="T57" fmla="*/ 70 h 86"/>
                <a:gd name="T58" fmla="*/ 360 w 87"/>
                <a:gd name="T59" fmla="*/ 36 h 86"/>
                <a:gd name="T60" fmla="*/ 325 w 87"/>
                <a:gd name="T61" fmla="*/ 21 h 86"/>
                <a:gd name="T62" fmla="*/ 278 w 87"/>
                <a:gd name="T63" fmla="*/ 0 h 86"/>
                <a:gd name="T64" fmla="*/ 229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0"/>
                  </a:lnTo>
                  <a:lnTo>
                    <a:pt x="26" y="4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0" y="43"/>
                  </a:lnTo>
                  <a:lnTo>
                    <a:pt x="2" y="52"/>
                  </a:lnTo>
                  <a:lnTo>
                    <a:pt x="4" y="58"/>
                  </a:lnTo>
                  <a:lnTo>
                    <a:pt x="9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78"/>
                  </a:lnTo>
                  <a:lnTo>
                    <a:pt x="74" y="73"/>
                  </a:lnTo>
                  <a:lnTo>
                    <a:pt x="80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7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80" y="19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4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65" name="Shape 4178"/>
            <p:cNvSpPr>
              <a:spLocks noChangeAspect="1"/>
            </p:cNvSpPr>
            <p:nvPr/>
          </p:nvSpPr>
          <p:spPr bwMode="auto">
            <a:xfrm>
              <a:off x="3576" y="2360"/>
              <a:ext cx="112" cy="115"/>
            </a:xfrm>
            <a:custGeom>
              <a:avLst/>
              <a:gdLst>
                <a:gd name="T0" fmla="*/ 217 w 85"/>
                <a:gd name="T1" fmla="*/ 0 h 87"/>
                <a:gd name="T2" fmla="*/ 171 w 85"/>
                <a:gd name="T3" fmla="*/ 16 h 87"/>
                <a:gd name="T4" fmla="*/ 136 w 85"/>
                <a:gd name="T5" fmla="*/ 28 h 87"/>
                <a:gd name="T6" fmla="*/ 95 w 85"/>
                <a:gd name="T7" fmla="*/ 49 h 87"/>
                <a:gd name="T8" fmla="*/ 55 w 85"/>
                <a:gd name="T9" fmla="*/ 66 h 87"/>
                <a:gd name="T10" fmla="*/ 37 w 85"/>
                <a:gd name="T11" fmla="*/ 103 h 87"/>
                <a:gd name="T12" fmla="*/ 16 w 85"/>
                <a:gd name="T13" fmla="*/ 136 h 87"/>
                <a:gd name="T14" fmla="*/ 0 w 85"/>
                <a:gd name="T15" fmla="*/ 186 h 87"/>
                <a:gd name="T16" fmla="*/ 0 w 85"/>
                <a:gd name="T17" fmla="*/ 235 h 87"/>
                <a:gd name="T18" fmla="*/ 0 w 85"/>
                <a:gd name="T19" fmla="*/ 278 h 87"/>
                <a:gd name="T20" fmla="*/ 16 w 85"/>
                <a:gd name="T21" fmla="*/ 325 h 87"/>
                <a:gd name="T22" fmla="*/ 37 w 85"/>
                <a:gd name="T23" fmla="*/ 360 h 87"/>
                <a:gd name="T24" fmla="*/ 55 w 85"/>
                <a:gd name="T25" fmla="*/ 397 h 87"/>
                <a:gd name="T26" fmla="*/ 95 w 85"/>
                <a:gd name="T27" fmla="*/ 428 h 87"/>
                <a:gd name="T28" fmla="*/ 136 w 85"/>
                <a:gd name="T29" fmla="*/ 444 h 87"/>
                <a:gd name="T30" fmla="*/ 171 w 85"/>
                <a:gd name="T31" fmla="*/ 452 h 87"/>
                <a:gd name="T32" fmla="*/ 217 w 85"/>
                <a:gd name="T33" fmla="*/ 465 h 87"/>
                <a:gd name="T34" fmla="*/ 264 w 85"/>
                <a:gd name="T35" fmla="*/ 452 h 87"/>
                <a:gd name="T36" fmla="*/ 311 w 85"/>
                <a:gd name="T37" fmla="*/ 444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34 w 85"/>
                <a:gd name="T45" fmla="*/ 325 h 87"/>
                <a:gd name="T46" fmla="*/ 447 w 85"/>
                <a:gd name="T47" fmla="*/ 278 h 87"/>
                <a:gd name="T48" fmla="*/ 447 w 85"/>
                <a:gd name="T49" fmla="*/ 235 h 87"/>
                <a:gd name="T50" fmla="*/ 447 w 85"/>
                <a:gd name="T51" fmla="*/ 186 h 87"/>
                <a:gd name="T52" fmla="*/ 434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64 w 85"/>
                <a:gd name="T63" fmla="*/ 16 h 87"/>
                <a:gd name="T64" fmla="*/ 217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2" y="0"/>
                  </a:moveTo>
                  <a:lnTo>
                    <a:pt x="33" y="3"/>
                  </a:lnTo>
                  <a:lnTo>
                    <a:pt x="26" y="5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3"/>
                  </a:lnTo>
                  <a:lnTo>
                    <a:pt x="33" y="85"/>
                  </a:lnTo>
                  <a:lnTo>
                    <a:pt x="42" y="87"/>
                  </a:lnTo>
                  <a:lnTo>
                    <a:pt x="50" y="85"/>
                  </a:lnTo>
                  <a:lnTo>
                    <a:pt x="59" y="83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3" y="61"/>
                  </a:lnTo>
                  <a:lnTo>
                    <a:pt x="85" y="52"/>
                  </a:lnTo>
                  <a:lnTo>
                    <a:pt x="85" y="44"/>
                  </a:lnTo>
                  <a:lnTo>
                    <a:pt x="85" y="35"/>
                  </a:lnTo>
                  <a:lnTo>
                    <a:pt x="83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0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66" name="Shape 4179"/>
            <p:cNvSpPr>
              <a:spLocks noChangeAspect="1"/>
            </p:cNvSpPr>
            <p:nvPr/>
          </p:nvSpPr>
          <p:spPr bwMode="auto">
            <a:xfrm>
              <a:off x="3576" y="2360"/>
              <a:ext cx="112" cy="115"/>
            </a:xfrm>
            <a:custGeom>
              <a:avLst/>
              <a:gdLst>
                <a:gd name="T0" fmla="*/ 217 w 85"/>
                <a:gd name="T1" fmla="*/ 0 h 87"/>
                <a:gd name="T2" fmla="*/ 171 w 85"/>
                <a:gd name="T3" fmla="*/ 16 h 87"/>
                <a:gd name="T4" fmla="*/ 136 w 85"/>
                <a:gd name="T5" fmla="*/ 28 h 87"/>
                <a:gd name="T6" fmla="*/ 95 w 85"/>
                <a:gd name="T7" fmla="*/ 49 h 87"/>
                <a:gd name="T8" fmla="*/ 55 w 85"/>
                <a:gd name="T9" fmla="*/ 66 h 87"/>
                <a:gd name="T10" fmla="*/ 37 w 85"/>
                <a:gd name="T11" fmla="*/ 103 h 87"/>
                <a:gd name="T12" fmla="*/ 16 w 85"/>
                <a:gd name="T13" fmla="*/ 136 h 87"/>
                <a:gd name="T14" fmla="*/ 0 w 85"/>
                <a:gd name="T15" fmla="*/ 186 h 87"/>
                <a:gd name="T16" fmla="*/ 0 w 85"/>
                <a:gd name="T17" fmla="*/ 235 h 87"/>
                <a:gd name="T18" fmla="*/ 0 w 85"/>
                <a:gd name="T19" fmla="*/ 278 h 87"/>
                <a:gd name="T20" fmla="*/ 16 w 85"/>
                <a:gd name="T21" fmla="*/ 325 h 87"/>
                <a:gd name="T22" fmla="*/ 37 w 85"/>
                <a:gd name="T23" fmla="*/ 360 h 87"/>
                <a:gd name="T24" fmla="*/ 55 w 85"/>
                <a:gd name="T25" fmla="*/ 397 h 87"/>
                <a:gd name="T26" fmla="*/ 95 w 85"/>
                <a:gd name="T27" fmla="*/ 428 h 87"/>
                <a:gd name="T28" fmla="*/ 136 w 85"/>
                <a:gd name="T29" fmla="*/ 444 h 87"/>
                <a:gd name="T30" fmla="*/ 171 w 85"/>
                <a:gd name="T31" fmla="*/ 452 h 87"/>
                <a:gd name="T32" fmla="*/ 217 w 85"/>
                <a:gd name="T33" fmla="*/ 465 h 87"/>
                <a:gd name="T34" fmla="*/ 264 w 85"/>
                <a:gd name="T35" fmla="*/ 452 h 87"/>
                <a:gd name="T36" fmla="*/ 311 w 85"/>
                <a:gd name="T37" fmla="*/ 444 h 87"/>
                <a:gd name="T38" fmla="*/ 340 w 85"/>
                <a:gd name="T39" fmla="*/ 428 h 87"/>
                <a:gd name="T40" fmla="*/ 377 w 85"/>
                <a:gd name="T41" fmla="*/ 397 h 87"/>
                <a:gd name="T42" fmla="*/ 410 w 85"/>
                <a:gd name="T43" fmla="*/ 360 h 87"/>
                <a:gd name="T44" fmla="*/ 434 w 85"/>
                <a:gd name="T45" fmla="*/ 325 h 87"/>
                <a:gd name="T46" fmla="*/ 447 w 85"/>
                <a:gd name="T47" fmla="*/ 278 h 87"/>
                <a:gd name="T48" fmla="*/ 447 w 85"/>
                <a:gd name="T49" fmla="*/ 235 h 87"/>
                <a:gd name="T50" fmla="*/ 447 w 85"/>
                <a:gd name="T51" fmla="*/ 186 h 87"/>
                <a:gd name="T52" fmla="*/ 434 w 85"/>
                <a:gd name="T53" fmla="*/ 136 h 87"/>
                <a:gd name="T54" fmla="*/ 410 w 85"/>
                <a:gd name="T55" fmla="*/ 103 h 87"/>
                <a:gd name="T56" fmla="*/ 377 w 85"/>
                <a:gd name="T57" fmla="*/ 66 h 87"/>
                <a:gd name="T58" fmla="*/ 340 w 85"/>
                <a:gd name="T59" fmla="*/ 49 h 87"/>
                <a:gd name="T60" fmla="*/ 311 w 85"/>
                <a:gd name="T61" fmla="*/ 28 h 87"/>
                <a:gd name="T62" fmla="*/ 264 w 85"/>
                <a:gd name="T63" fmla="*/ 16 h 87"/>
                <a:gd name="T64" fmla="*/ 217 w 85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7"/>
                <a:gd name="T101" fmla="*/ 85 w 85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7">
                  <a:moveTo>
                    <a:pt x="42" y="0"/>
                  </a:moveTo>
                  <a:lnTo>
                    <a:pt x="33" y="3"/>
                  </a:lnTo>
                  <a:lnTo>
                    <a:pt x="26" y="5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3"/>
                  </a:lnTo>
                  <a:lnTo>
                    <a:pt x="33" y="85"/>
                  </a:lnTo>
                  <a:lnTo>
                    <a:pt x="42" y="87"/>
                  </a:lnTo>
                  <a:lnTo>
                    <a:pt x="50" y="85"/>
                  </a:lnTo>
                  <a:lnTo>
                    <a:pt x="59" y="83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8" y="67"/>
                  </a:lnTo>
                  <a:lnTo>
                    <a:pt x="83" y="61"/>
                  </a:lnTo>
                  <a:lnTo>
                    <a:pt x="85" y="52"/>
                  </a:lnTo>
                  <a:lnTo>
                    <a:pt x="85" y="44"/>
                  </a:lnTo>
                  <a:lnTo>
                    <a:pt x="85" y="35"/>
                  </a:lnTo>
                  <a:lnTo>
                    <a:pt x="83" y="26"/>
                  </a:lnTo>
                  <a:lnTo>
                    <a:pt x="78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5"/>
                  </a:lnTo>
                  <a:lnTo>
                    <a:pt x="50" y="3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67" name="Shape 4180"/>
            <p:cNvSpPr>
              <a:spLocks noChangeAspect="1"/>
            </p:cNvSpPr>
            <p:nvPr/>
          </p:nvSpPr>
          <p:spPr bwMode="auto">
            <a:xfrm>
              <a:off x="4234" y="2225"/>
              <a:ext cx="109" cy="110"/>
            </a:xfrm>
            <a:custGeom>
              <a:avLst/>
              <a:gdLst>
                <a:gd name="T0" fmla="*/ 215 w 83"/>
                <a:gd name="T1" fmla="*/ 0 h 84"/>
                <a:gd name="T2" fmla="*/ 167 w 83"/>
                <a:gd name="T3" fmla="*/ 12 h 84"/>
                <a:gd name="T4" fmla="*/ 133 w 83"/>
                <a:gd name="T5" fmla="*/ 21 h 84"/>
                <a:gd name="T6" fmla="*/ 95 w 83"/>
                <a:gd name="T7" fmla="*/ 38 h 84"/>
                <a:gd name="T8" fmla="*/ 55 w 83"/>
                <a:gd name="T9" fmla="*/ 65 h 84"/>
                <a:gd name="T10" fmla="*/ 37 w 83"/>
                <a:gd name="T11" fmla="*/ 96 h 84"/>
                <a:gd name="T12" fmla="*/ 16 w 83"/>
                <a:gd name="T13" fmla="*/ 132 h 84"/>
                <a:gd name="T14" fmla="*/ 0 w 83"/>
                <a:gd name="T15" fmla="*/ 173 h 84"/>
                <a:gd name="T16" fmla="*/ 0 w 83"/>
                <a:gd name="T17" fmla="*/ 216 h 84"/>
                <a:gd name="T18" fmla="*/ 0 w 83"/>
                <a:gd name="T19" fmla="*/ 262 h 84"/>
                <a:gd name="T20" fmla="*/ 16 w 83"/>
                <a:gd name="T21" fmla="*/ 295 h 84"/>
                <a:gd name="T22" fmla="*/ 37 w 83"/>
                <a:gd name="T23" fmla="*/ 339 h 84"/>
                <a:gd name="T24" fmla="*/ 55 w 83"/>
                <a:gd name="T25" fmla="*/ 360 h 84"/>
                <a:gd name="T26" fmla="*/ 95 w 83"/>
                <a:gd name="T27" fmla="*/ 389 h 84"/>
                <a:gd name="T28" fmla="*/ 133 w 83"/>
                <a:gd name="T29" fmla="*/ 411 h 84"/>
                <a:gd name="T30" fmla="*/ 167 w 83"/>
                <a:gd name="T31" fmla="*/ 423 h 84"/>
                <a:gd name="T32" fmla="*/ 215 w 83"/>
                <a:gd name="T33" fmla="*/ 423 h 84"/>
                <a:gd name="T34" fmla="*/ 259 w 83"/>
                <a:gd name="T35" fmla="*/ 423 h 84"/>
                <a:gd name="T36" fmla="*/ 302 w 83"/>
                <a:gd name="T37" fmla="*/ 411 h 84"/>
                <a:gd name="T38" fmla="*/ 332 w 83"/>
                <a:gd name="T39" fmla="*/ 389 h 84"/>
                <a:gd name="T40" fmla="*/ 370 w 83"/>
                <a:gd name="T41" fmla="*/ 360 h 84"/>
                <a:gd name="T42" fmla="*/ 390 w 83"/>
                <a:gd name="T43" fmla="*/ 339 h 84"/>
                <a:gd name="T44" fmla="*/ 414 w 83"/>
                <a:gd name="T45" fmla="*/ 295 h 84"/>
                <a:gd name="T46" fmla="*/ 425 w 83"/>
                <a:gd name="T47" fmla="*/ 262 h 84"/>
                <a:gd name="T48" fmla="*/ 425 w 83"/>
                <a:gd name="T49" fmla="*/ 216 h 84"/>
                <a:gd name="T50" fmla="*/ 425 w 83"/>
                <a:gd name="T51" fmla="*/ 173 h 84"/>
                <a:gd name="T52" fmla="*/ 414 w 83"/>
                <a:gd name="T53" fmla="*/ 132 h 84"/>
                <a:gd name="T54" fmla="*/ 390 w 83"/>
                <a:gd name="T55" fmla="*/ 96 h 84"/>
                <a:gd name="T56" fmla="*/ 370 w 83"/>
                <a:gd name="T57" fmla="*/ 65 h 84"/>
                <a:gd name="T58" fmla="*/ 332 w 83"/>
                <a:gd name="T59" fmla="*/ 38 h 84"/>
                <a:gd name="T60" fmla="*/ 302 w 83"/>
                <a:gd name="T61" fmla="*/ 21 h 84"/>
                <a:gd name="T62" fmla="*/ 259 w 83"/>
                <a:gd name="T63" fmla="*/ 12 h 84"/>
                <a:gd name="T64" fmla="*/ 215 w 83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4"/>
                <a:gd name="T101" fmla="*/ 83 w 83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4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8"/>
                  </a:lnTo>
                  <a:lnTo>
                    <a:pt x="11" y="13"/>
                  </a:lnTo>
                  <a:lnTo>
                    <a:pt x="7" y="19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58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8" y="77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4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77"/>
                  </a:lnTo>
                  <a:lnTo>
                    <a:pt x="72" y="71"/>
                  </a:lnTo>
                  <a:lnTo>
                    <a:pt x="76" y="67"/>
                  </a:lnTo>
                  <a:lnTo>
                    <a:pt x="81" y="58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4"/>
                  </a:lnTo>
                  <a:lnTo>
                    <a:pt x="81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8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68" name="Shape 4181"/>
            <p:cNvSpPr>
              <a:spLocks noChangeAspect="1"/>
            </p:cNvSpPr>
            <p:nvPr/>
          </p:nvSpPr>
          <p:spPr bwMode="auto">
            <a:xfrm>
              <a:off x="4234" y="2225"/>
              <a:ext cx="109" cy="110"/>
            </a:xfrm>
            <a:custGeom>
              <a:avLst/>
              <a:gdLst>
                <a:gd name="T0" fmla="*/ 215 w 83"/>
                <a:gd name="T1" fmla="*/ 0 h 84"/>
                <a:gd name="T2" fmla="*/ 167 w 83"/>
                <a:gd name="T3" fmla="*/ 12 h 84"/>
                <a:gd name="T4" fmla="*/ 133 w 83"/>
                <a:gd name="T5" fmla="*/ 21 h 84"/>
                <a:gd name="T6" fmla="*/ 95 w 83"/>
                <a:gd name="T7" fmla="*/ 38 h 84"/>
                <a:gd name="T8" fmla="*/ 55 w 83"/>
                <a:gd name="T9" fmla="*/ 65 h 84"/>
                <a:gd name="T10" fmla="*/ 37 w 83"/>
                <a:gd name="T11" fmla="*/ 96 h 84"/>
                <a:gd name="T12" fmla="*/ 16 w 83"/>
                <a:gd name="T13" fmla="*/ 132 h 84"/>
                <a:gd name="T14" fmla="*/ 0 w 83"/>
                <a:gd name="T15" fmla="*/ 173 h 84"/>
                <a:gd name="T16" fmla="*/ 0 w 83"/>
                <a:gd name="T17" fmla="*/ 216 h 84"/>
                <a:gd name="T18" fmla="*/ 0 w 83"/>
                <a:gd name="T19" fmla="*/ 262 h 84"/>
                <a:gd name="T20" fmla="*/ 16 w 83"/>
                <a:gd name="T21" fmla="*/ 295 h 84"/>
                <a:gd name="T22" fmla="*/ 37 w 83"/>
                <a:gd name="T23" fmla="*/ 339 h 84"/>
                <a:gd name="T24" fmla="*/ 55 w 83"/>
                <a:gd name="T25" fmla="*/ 360 h 84"/>
                <a:gd name="T26" fmla="*/ 95 w 83"/>
                <a:gd name="T27" fmla="*/ 389 h 84"/>
                <a:gd name="T28" fmla="*/ 133 w 83"/>
                <a:gd name="T29" fmla="*/ 411 h 84"/>
                <a:gd name="T30" fmla="*/ 167 w 83"/>
                <a:gd name="T31" fmla="*/ 423 h 84"/>
                <a:gd name="T32" fmla="*/ 215 w 83"/>
                <a:gd name="T33" fmla="*/ 423 h 84"/>
                <a:gd name="T34" fmla="*/ 259 w 83"/>
                <a:gd name="T35" fmla="*/ 423 h 84"/>
                <a:gd name="T36" fmla="*/ 302 w 83"/>
                <a:gd name="T37" fmla="*/ 411 h 84"/>
                <a:gd name="T38" fmla="*/ 332 w 83"/>
                <a:gd name="T39" fmla="*/ 389 h 84"/>
                <a:gd name="T40" fmla="*/ 370 w 83"/>
                <a:gd name="T41" fmla="*/ 360 h 84"/>
                <a:gd name="T42" fmla="*/ 390 w 83"/>
                <a:gd name="T43" fmla="*/ 339 h 84"/>
                <a:gd name="T44" fmla="*/ 414 w 83"/>
                <a:gd name="T45" fmla="*/ 295 h 84"/>
                <a:gd name="T46" fmla="*/ 425 w 83"/>
                <a:gd name="T47" fmla="*/ 262 h 84"/>
                <a:gd name="T48" fmla="*/ 425 w 83"/>
                <a:gd name="T49" fmla="*/ 216 h 84"/>
                <a:gd name="T50" fmla="*/ 425 w 83"/>
                <a:gd name="T51" fmla="*/ 173 h 84"/>
                <a:gd name="T52" fmla="*/ 414 w 83"/>
                <a:gd name="T53" fmla="*/ 132 h 84"/>
                <a:gd name="T54" fmla="*/ 390 w 83"/>
                <a:gd name="T55" fmla="*/ 96 h 84"/>
                <a:gd name="T56" fmla="*/ 370 w 83"/>
                <a:gd name="T57" fmla="*/ 65 h 84"/>
                <a:gd name="T58" fmla="*/ 332 w 83"/>
                <a:gd name="T59" fmla="*/ 38 h 84"/>
                <a:gd name="T60" fmla="*/ 302 w 83"/>
                <a:gd name="T61" fmla="*/ 21 h 84"/>
                <a:gd name="T62" fmla="*/ 259 w 83"/>
                <a:gd name="T63" fmla="*/ 12 h 84"/>
                <a:gd name="T64" fmla="*/ 215 w 83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4"/>
                <a:gd name="T101" fmla="*/ 83 w 83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4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8"/>
                  </a:lnTo>
                  <a:lnTo>
                    <a:pt x="11" y="13"/>
                  </a:lnTo>
                  <a:lnTo>
                    <a:pt x="7" y="19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58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8" y="77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4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77"/>
                  </a:lnTo>
                  <a:lnTo>
                    <a:pt x="72" y="71"/>
                  </a:lnTo>
                  <a:lnTo>
                    <a:pt x="76" y="67"/>
                  </a:lnTo>
                  <a:lnTo>
                    <a:pt x="81" y="58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4"/>
                  </a:lnTo>
                  <a:lnTo>
                    <a:pt x="81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8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69" name="Shape 4182"/>
            <p:cNvSpPr>
              <a:spLocks noChangeAspect="1"/>
            </p:cNvSpPr>
            <p:nvPr/>
          </p:nvSpPr>
          <p:spPr bwMode="auto">
            <a:xfrm>
              <a:off x="4072" y="2250"/>
              <a:ext cx="112" cy="108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87 w 85"/>
                <a:gd name="T7" fmla="*/ 37 h 82"/>
                <a:gd name="T8" fmla="*/ 55 w 85"/>
                <a:gd name="T9" fmla="*/ 55 h 82"/>
                <a:gd name="T10" fmla="*/ 37 w 85"/>
                <a:gd name="T11" fmla="*/ 87 h 82"/>
                <a:gd name="T12" fmla="*/ 12 w 85"/>
                <a:gd name="T13" fmla="*/ 136 h 82"/>
                <a:gd name="T14" fmla="*/ 0 w 85"/>
                <a:gd name="T15" fmla="*/ 171 h 82"/>
                <a:gd name="T16" fmla="*/ 0 w 85"/>
                <a:gd name="T17" fmla="*/ 215 h 82"/>
                <a:gd name="T18" fmla="*/ 0 w 85"/>
                <a:gd name="T19" fmla="*/ 262 h 82"/>
                <a:gd name="T20" fmla="*/ 12 w 85"/>
                <a:gd name="T21" fmla="*/ 302 h 82"/>
                <a:gd name="T22" fmla="*/ 37 w 85"/>
                <a:gd name="T23" fmla="*/ 340 h 82"/>
                <a:gd name="T24" fmla="*/ 55 w 85"/>
                <a:gd name="T25" fmla="*/ 373 h 82"/>
                <a:gd name="T26" fmla="*/ 87 w 85"/>
                <a:gd name="T27" fmla="*/ 398 h 82"/>
                <a:gd name="T28" fmla="*/ 136 w 85"/>
                <a:gd name="T29" fmla="*/ 416 h 82"/>
                <a:gd name="T30" fmla="*/ 171 w 85"/>
                <a:gd name="T31" fmla="*/ 427 h 82"/>
                <a:gd name="T32" fmla="*/ 215 w 85"/>
                <a:gd name="T33" fmla="*/ 427 h 82"/>
                <a:gd name="T34" fmla="*/ 264 w 85"/>
                <a:gd name="T35" fmla="*/ 427 h 82"/>
                <a:gd name="T36" fmla="*/ 311 w 85"/>
                <a:gd name="T37" fmla="*/ 416 h 82"/>
                <a:gd name="T38" fmla="*/ 340 w 85"/>
                <a:gd name="T39" fmla="*/ 398 h 82"/>
                <a:gd name="T40" fmla="*/ 377 w 85"/>
                <a:gd name="T41" fmla="*/ 373 h 82"/>
                <a:gd name="T42" fmla="*/ 410 w 85"/>
                <a:gd name="T43" fmla="*/ 340 h 82"/>
                <a:gd name="T44" fmla="*/ 427 w 85"/>
                <a:gd name="T45" fmla="*/ 302 h 82"/>
                <a:gd name="T46" fmla="*/ 447 w 85"/>
                <a:gd name="T47" fmla="*/ 262 h 82"/>
                <a:gd name="T48" fmla="*/ 447 w 85"/>
                <a:gd name="T49" fmla="*/ 215 h 82"/>
                <a:gd name="T50" fmla="*/ 447 w 85"/>
                <a:gd name="T51" fmla="*/ 171 h 82"/>
                <a:gd name="T52" fmla="*/ 427 w 85"/>
                <a:gd name="T53" fmla="*/ 136 h 82"/>
                <a:gd name="T54" fmla="*/ 410 w 85"/>
                <a:gd name="T55" fmla="*/ 87 h 82"/>
                <a:gd name="T56" fmla="*/ 377 w 85"/>
                <a:gd name="T57" fmla="*/ 55 h 82"/>
                <a:gd name="T58" fmla="*/ 340 w 85"/>
                <a:gd name="T59" fmla="*/ 37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6"/>
                  </a:lnTo>
                  <a:lnTo>
                    <a:pt x="72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50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5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70" name="Shape 4183"/>
            <p:cNvSpPr>
              <a:spLocks noChangeAspect="1"/>
            </p:cNvSpPr>
            <p:nvPr/>
          </p:nvSpPr>
          <p:spPr bwMode="auto">
            <a:xfrm>
              <a:off x="4072" y="2250"/>
              <a:ext cx="112" cy="108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87 w 85"/>
                <a:gd name="T7" fmla="*/ 37 h 82"/>
                <a:gd name="T8" fmla="*/ 55 w 85"/>
                <a:gd name="T9" fmla="*/ 55 h 82"/>
                <a:gd name="T10" fmla="*/ 37 w 85"/>
                <a:gd name="T11" fmla="*/ 87 h 82"/>
                <a:gd name="T12" fmla="*/ 12 w 85"/>
                <a:gd name="T13" fmla="*/ 136 h 82"/>
                <a:gd name="T14" fmla="*/ 0 w 85"/>
                <a:gd name="T15" fmla="*/ 171 h 82"/>
                <a:gd name="T16" fmla="*/ 0 w 85"/>
                <a:gd name="T17" fmla="*/ 215 h 82"/>
                <a:gd name="T18" fmla="*/ 0 w 85"/>
                <a:gd name="T19" fmla="*/ 262 h 82"/>
                <a:gd name="T20" fmla="*/ 12 w 85"/>
                <a:gd name="T21" fmla="*/ 302 h 82"/>
                <a:gd name="T22" fmla="*/ 37 w 85"/>
                <a:gd name="T23" fmla="*/ 340 h 82"/>
                <a:gd name="T24" fmla="*/ 55 w 85"/>
                <a:gd name="T25" fmla="*/ 373 h 82"/>
                <a:gd name="T26" fmla="*/ 87 w 85"/>
                <a:gd name="T27" fmla="*/ 398 h 82"/>
                <a:gd name="T28" fmla="*/ 136 w 85"/>
                <a:gd name="T29" fmla="*/ 416 h 82"/>
                <a:gd name="T30" fmla="*/ 171 w 85"/>
                <a:gd name="T31" fmla="*/ 427 h 82"/>
                <a:gd name="T32" fmla="*/ 215 w 85"/>
                <a:gd name="T33" fmla="*/ 427 h 82"/>
                <a:gd name="T34" fmla="*/ 264 w 85"/>
                <a:gd name="T35" fmla="*/ 427 h 82"/>
                <a:gd name="T36" fmla="*/ 311 w 85"/>
                <a:gd name="T37" fmla="*/ 416 h 82"/>
                <a:gd name="T38" fmla="*/ 340 w 85"/>
                <a:gd name="T39" fmla="*/ 398 h 82"/>
                <a:gd name="T40" fmla="*/ 377 w 85"/>
                <a:gd name="T41" fmla="*/ 373 h 82"/>
                <a:gd name="T42" fmla="*/ 410 w 85"/>
                <a:gd name="T43" fmla="*/ 340 h 82"/>
                <a:gd name="T44" fmla="*/ 427 w 85"/>
                <a:gd name="T45" fmla="*/ 302 h 82"/>
                <a:gd name="T46" fmla="*/ 447 w 85"/>
                <a:gd name="T47" fmla="*/ 262 h 82"/>
                <a:gd name="T48" fmla="*/ 447 w 85"/>
                <a:gd name="T49" fmla="*/ 215 h 82"/>
                <a:gd name="T50" fmla="*/ 447 w 85"/>
                <a:gd name="T51" fmla="*/ 171 h 82"/>
                <a:gd name="T52" fmla="*/ 427 w 85"/>
                <a:gd name="T53" fmla="*/ 136 h 82"/>
                <a:gd name="T54" fmla="*/ 410 w 85"/>
                <a:gd name="T55" fmla="*/ 87 h 82"/>
                <a:gd name="T56" fmla="*/ 377 w 85"/>
                <a:gd name="T57" fmla="*/ 55 h 82"/>
                <a:gd name="T58" fmla="*/ 340 w 85"/>
                <a:gd name="T59" fmla="*/ 37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6"/>
                  </a:lnTo>
                  <a:lnTo>
                    <a:pt x="72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50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5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71" name="Shape 4184"/>
            <p:cNvSpPr>
              <a:spLocks noChangeAspect="1"/>
            </p:cNvSpPr>
            <p:nvPr/>
          </p:nvSpPr>
          <p:spPr bwMode="auto">
            <a:xfrm>
              <a:off x="4234" y="2074"/>
              <a:ext cx="109" cy="114"/>
            </a:xfrm>
            <a:custGeom>
              <a:avLst/>
              <a:gdLst>
                <a:gd name="T0" fmla="*/ 215 w 83"/>
                <a:gd name="T1" fmla="*/ 0 h 87"/>
                <a:gd name="T2" fmla="*/ 167 w 83"/>
                <a:gd name="T3" fmla="*/ 12 h 87"/>
                <a:gd name="T4" fmla="*/ 133 w 83"/>
                <a:gd name="T5" fmla="*/ 21 h 87"/>
                <a:gd name="T6" fmla="*/ 95 w 83"/>
                <a:gd name="T7" fmla="*/ 48 h 87"/>
                <a:gd name="T8" fmla="*/ 55 w 83"/>
                <a:gd name="T9" fmla="*/ 66 h 87"/>
                <a:gd name="T10" fmla="*/ 37 w 83"/>
                <a:gd name="T11" fmla="*/ 101 h 87"/>
                <a:gd name="T12" fmla="*/ 16 w 83"/>
                <a:gd name="T13" fmla="*/ 132 h 87"/>
                <a:gd name="T14" fmla="*/ 0 w 83"/>
                <a:gd name="T15" fmla="*/ 178 h 87"/>
                <a:gd name="T16" fmla="*/ 0 w 83"/>
                <a:gd name="T17" fmla="*/ 216 h 87"/>
                <a:gd name="T18" fmla="*/ 0 w 83"/>
                <a:gd name="T19" fmla="*/ 262 h 87"/>
                <a:gd name="T20" fmla="*/ 16 w 83"/>
                <a:gd name="T21" fmla="*/ 311 h 87"/>
                <a:gd name="T22" fmla="*/ 37 w 83"/>
                <a:gd name="T23" fmla="*/ 339 h 87"/>
                <a:gd name="T24" fmla="*/ 55 w 83"/>
                <a:gd name="T25" fmla="*/ 375 h 87"/>
                <a:gd name="T26" fmla="*/ 95 w 83"/>
                <a:gd name="T27" fmla="*/ 408 h 87"/>
                <a:gd name="T28" fmla="*/ 133 w 83"/>
                <a:gd name="T29" fmla="*/ 411 h 87"/>
                <a:gd name="T30" fmla="*/ 167 w 83"/>
                <a:gd name="T31" fmla="*/ 426 h 87"/>
                <a:gd name="T32" fmla="*/ 215 w 83"/>
                <a:gd name="T33" fmla="*/ 439 h 87"/>
                <a:gd name="T34" fmla="*/ 259 w 83"/>
                <a:gd name="T35" fmla="*/ 426 h 87"/>
                <a:gd name="T36" fmla="*/ 302 w 83"/>
                <a:gd name="T37" fmla="*/ 411 h 87"/>
                <a:gd name="T38" fmla="*/ 332 w 83"/>
                <a:gd name="T39" fmla="*/ 408 h 87"/>
                <a:gd name="T40" fmla="*/ 370 w 83"/>
                <a:gd name="T41" fmla="*/ 375 h 87"/>
                <a:gd name="T42" fmla="*/ 390 w 83"/>
                <a:gd name="T43" fmla="*/ 339 h 87"/>
                <a:gd name="T44" fmla="*/ 414 w 83"/>
                <a:gd name="T45" fmla="*/ 311 h 87"/>
                <a:gd name="T46" fmla="*/ 425 w 83"/>
                <a:gd name="T47" fmla="*/ 262 h 87"/>
                <a:gd name="T48" fmla="*/ 425 w 83"/>
                <a:gd name="T49" fmla="*/ 216 h 87"/>
                <a:gd name="T50" fmla="*/ 425 w 83"/>
                <a:gd name="T51" fmla="*/ 178 h 87"/>
                <a:gd name="T52" fmla="*/ 414 w 83"/>
                <a:gd name="T53" fmla="*/ 132 h 87"/>
                <a:gd name="T54" fmla="*/ 390 w 83"/>
                <a:gd name="T55" fmla="*/ 101 h 87"/>
                <a:gd name="T56" fmla="*/ 370 w 83"/>
                <a:gd name="T57" fmla="*/ 66 h 87"/>
                <a:gd name="T58" fmla="*/ 332 w 83"/>
                <a:gd name="T59" fmla="*/ 48 h 87"/>
                <a:gd name="T60" fmla="*/ 302 w 83"/>
                <a:gd name="T61" fmla="*/ 21 h 87"/>
                <a:gd name="T62" fmla="*/ 259 w 83"/>
                <a:gd name="T63" fmla="*/ 12 h 87"/>
                <a:gd name="T64" fmla="*/ 215 w 83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7"/>
                <a:gd name="T101" fmla="*/ 83 w 83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7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7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6" y="67"/>
                  </a:lnTo>
                  <a:lnTo>
                    <a:pt x="81" y="61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5"/>
                  </a:lnTo>
                  <a:lnTo>
                    <a:pt x="81" y="26"/>
                  </a:lnTo>
                  <a:lnTo>
                    <a:pt x="76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72" name="Shape 4185"/>
            <p:cNvSpPr>
              <a:spLocks noChangeAspect="1"/>
            </p:cNvSpPr>
            <p:nvPr/>
          </p:nvSpPr>
          <p:spPr bwMode="auto">
            <a:xfrm>
              <a:off x="4234" y="2074"/>
              <a:ext cx="109" cy="114"/>
            </a:xfrm>
            <a:custGeom>
              <a:avLst/>
              <a:gdLst>
                <a:gd name="T0" fmla="*/ 215 w 83"/>
                <a:gd name="T1" fmla="*/ 0 h 87"/>
                <a:gd name="T2" fmla="*/ 167 w 83"/>
                <a:gd name="T3" fmla="*/ 12 h 87"/>
                <a:gd name="T4" fmla="*/ 133 w 83"/>
                <a:gd name="T5" fmla="*/ 21 h 87"/>
                <a:gd name="T6" fmla="*/ 95 w 83"/>
                <a:gd name="T7" fmla="*/ 48 h 87"/>
                <a:gd name="T8" fmla="*/ 55 w 83"/>
                <a:gd name="T9" fmla="*/ 66 h 87"/>
                <a:gd name="T10" fmla="*/ 37 w 83"/>
                <a:gd name="T11" fmla="*/ 101 h 87"/>
                <a:gd name="T12" fmla="*/ 16 w 83"/>
                <a:gd name="T13" fmla="*/ 132 h 87"/>
                <a:gd name="T14" fmla="*/ 0 w 83"/>
                <a:gd name="T15" fmla="*/ 178 h 87"/>
                <a:gd name="T16" fmla="*/ 0 w 83"/>
                <a:gd name="T17" fmla="*/ 216 h 87"/>
                <a:gd name="T18" fmla="*/ 0 w 83"/>
                <a:gd name="T19" fmla="*/ 262 h 87"/>
                <a:gd name="T20" fmla="*/ 16 w 83"/>
                <a:gd name="T21" fmla="*/ 311 h 87"/>
                <a:gd name="T22" fmla="*/ 37 w 83"/>
                <a:gd name="T23" fmla="*/ 339 h 87"/>
                <a:gd name="T24" fmla="*/ 55 w 83"/>
                <a:gd name="T25" fmla="*/ 375 h 87"/>
                <a:gd name="T26" fmla="*/ 95 w 83"/>
                <a:gd name="T27" fmla="*/ 408 h 87"/>
                <a:gd name="T28" fmla="*/ 133 w 83"/>
                <a:gd name="T29" fmla="*/ 411 h 87"/>
                <a:gd name="T30" fmla="*/ 167 w 83"/>
                <a:gd name="T31" fmla="*/ 426 h 87"/>
                <a:gd name="T32" fmla="*/ 215 w 83"/>
                <a:gd name="T33" fmla="*/ 439 h 87"/>
                <a:gd name="T34" fmla="*/ 259 w 83"/>
                <a:gd name="T35" fmla="*/ 426 h 87"/>
                <a:gd name="T36" fmla="*/ 302 w 83"/>
                <a:gd name="T37" fmla="*/ 411 h 87"/>
                <a:gd name="T38" fmla="*/ 332 w 83"/>
                <a:gd name="T39" fmla="*/ 408 h 87"/>
                <a:gd name="T40" fmla="*/ 370 w 83"/>
                <a:gd name="T41" fmla="*/ 375 h 87"/>
                <a:gd name="T42" fmla="*/ 390 w 83"/>
                <a:gd name="T43" fmla="*/ 339 h 87"/>
                <a:gd name="T44" fmla="*/ 414 w 83"/>
                <a:gd name="T45" fmla="*/ 311 h 87"/>
                <a:gd name="T46" fmla="*/ 425 w 83"/>
                <a:gd name="T47" fmla="*/ 262 h 87"/>
                <a:gd name="T48" fmla="*/ 425 w 83"/>
                <a:gd name="T49" fmla="*/ 216 h 87"/>
                <a:gd name="T50" fmla="*/ 425 w 83"/>
                <a:gd name="T51" fmla="*/ 178 h 87"/>
                <a:gd name="T52" fmla="*/ 414 w 83"/>
                <a:gd name="T53" fmla="*/ 132 h 87"/>
                <a:gd name="T54" fmla="*/ 390 w 83"/>
                <a:gd name="T55" fmla="*/ 101 h 87"/>
                <a:gd name="T56" fmla="*/ 370 w 83"/>
                <a:gd name="T57" fmla="*/ 66 h 87"/>
                <a:gd name="T58" fmla="*/ 332 w 83"/>
                <a:gd name="T59" fmla="*/ 48 h 87"/>
                <a:gd name="T60" fmla="*/ 302 w 83"/>
                <a:gd name="T61" fmla="*/ 21 h 87"/>
                <a:gd name="T62" fmla="*/ 259 w 83"/>
                <a:gd name="T63" fmla="*/ 12 h 87"/>
                <a:gd name="T64" fmla="*/ 215 w 83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7"/>
                <a:gd name="T101" fmla="*/ 83 w 83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7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7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6" y="67"/>
                  </a:lnTo>
                  <a:lnTo>
                    <a:pt x="81" y="61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5"/>
                  </a:lnTo>
                  <a:lnTo>
                    <a:pt x="81" y="26"/>
                  </a:lnTo>
                  <a:lnTo>
                    <a:pt x="76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73" name="Shape 4186"/>
            <p:cNvSpPr>
              <a:spLocks noChangeAspect="1"/>
            </p:cNvSpPr>
            <p:nvPr/>
          </p:nvSpPr>
          <p:spPr bwMode="auto">
            <a:xfrm>
              <a:off x="3989" y="1978"/>
              <a:ext cx="114" cy="110"/>
            </a:xfrm>
            <a:custGeom>
              <a:avLst/>
              <a:gdLst>
                <a:gd name="T0" fmla="*/ 225 w 87"/>
                <a:gd name="T1" fmla="*/ 0 h 84"/>
                <a:gd name="T2" fmla="*/ 178 w 87"/>
                <a:gd name="T3" fmla="*/ 0 h 84"/>
                <a:gd name="T4" fmla="*/ 132 w 87"/>
                <a:gd name="T5" fmla="*/ 12 h 84"/>
                <a:gd name="T6" fmla="*/ 101 w 87"/>
                <a:gd name="T7" fmla="*/ 29 h 84"/>
                <a:gd name="T8" fmla="*/ 66 w 87"/>
                <a:gd name="T9" fmla="*/ 65 h 84"/>
                <a:gd name="T10" fmla="*/ 48 w 87"/>
                <a:gd name="T11" fmla="*/ 85 h 84"/>
                <a:gd name="T12" fmla="*/ 28 w 87"/>
                <a:gd name="T13" fmla="*/ 132 h 84"/>
                <a:gd name="T14" fmla="*/ 12 w 87"/>
                <a:gd name="T15" fmla="*/ 161 h 84"/>
                <a:gd name="T16" fmla="*/ 0 w 87"/>
                <a:gd name="T17" fmla="*/ 210 h 84"/>
                <a:gd name="T18" fmla="*/ 12 w 87"/>
                <a:gd name="T19" fmla="*/ 247 h 84"/>
                <a:gd name="T20" fmla="*/ 28 w 87"/>
                <a:gd name="T21" fmla="*/ 295 h 84"/>
                <a:gd name="T22" fmla="*/ 48 w 87"/>
                <a:gd name="T23" fmla="*/ 323 h 84"/>
                <a:gd name="T24" fmla="*/ 66 w 87"/>
                <a:gd name="T25" fmla="*/ 360 h 84"/>
                <a:gd name="T26" fmla="*/ 101 w 87"/>
                <a:gd name="T27" fmla="*/ 377 h 84"/>
                <a:gd name="T28" fmla="*/ 132 w 87"/>
                <a:gd name="T29" fmla="*/ 406 h 84"/>
                <a:gd name="T30" fmla="*/ 178 w 87"/>
                <a:gd name="T31" fmla="*/ 411 h 84"/>
                <a:gd name="T32" fmla="*/ 225 w 87"/>
                <a:gd name="T33" fmla="*/ 423 h 84"/>
                <a:gd name="T34" fmla="*/ 262 w 87"/>
                <a:gd name="T35" fmla="*/ 411 h 84"/>
                <a:gd name="T36" fmla="*/ 311 w 87"/>
                <a:gd name="T37" fmla="*/ 406 h 84"/>
                <a:gd name="T38" fmla="*/ 339 w 87"/>
                <a:gd name="T39" fmla="*/ 377 h 84"/>
                <a:gd name="T40" fmla="*/ 375 w 87"/>
                <a:gd name="T41" fmla="*/ 360 h 84"/>
                <a:gd name="T42" fmla="*/ 408 w 87"/>
                <a:gd name="T43" fmla="*/ 323 h 84"/>
                <a:gd name="T44" fmla="*/ 421 w 87"/>
                <a:gd name="T45" fmla="*/ 295 h 84"/>
                <a:gd name="T46" fmla="*/ 439 w 87"/>
                <a:gd name="T47" fmla="*/ 247 h 84"/>
                <a:gd name="T48" fmla="*/ 439 w 87"/>
                <a:gd name="T49" fmla="*/ 210 h 84"/>
                <a:gd name="T50" fmla="*/ 439 w 87"/>
                <a:gd name="T51" fmla="*/ 161 h 84"/>
                <a:gd name="T52" fmla="*/ 421 w 87"/>
                <a:gd name="T53" fmla="*/ 132 h 84"/>
                <a:gd name="T54" fmla="*/ 408 w 87"/>
                <a:gd name="T55" fmla="*/ 85 h 84"/>
                <a:gd name="T56" fmla="*/ 375 w 87"/>
                <a:gd name="T57" fmla="*/ 65 h 84"/>
                <a:gd name="T58" fmla="*/ 339 w 87"/>
                <a:gd name="T59" fmla="*/ 29 h 84"/>
                <a:gd name="T60" fmla="*/ 311 w 87"/>
                <a:gd name="T61" fmla="*/ 12 h 84"/>
                <a:gd name="T62" fmla="*/ 262 w 87"/>
                <a:gd name="T63" fmla="*/ 0 h 84"/>
                <a:gd name="T64" fmla="*/ 22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5" y="58"/>
                  </a:lnTo>
                  <a:lnTo>
                    <a:pt x="9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4" y="84"/>
                  </a:lnTo>
                  <a:lnTo>
                    <a:pt x="52" y="82"/>
                  </a:lnTo>
                  <a:lnTo>
                    <a:pt x="61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80" y="64"/>
                  </a:lnTo>
                  <a:lnTo>
                    <a:pt x="83" y="58"/>
                  </a:lnTo>
                  <a:lnTo>
                    <a:pt x="87" y="49"/>
                  </a:lnTo>
                  <a:lnTo>
                    <a:pt x="87" y="41"/>
                  </a:lnTo>
                  <a:lnTo>
                    <a:pt x="87" y="32"/>
                  </a:lnTo>
                  <a:lnTo>
                    <a:pt x="83" y="26"/>
                  </a:lnTo>
                  <a:lnTo>
                    <a:pt x="80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74" name="Shape 4187"/>
            <p:cNvSpPr>
              <a:spLocks noChangeAspect="1"/>
            </p:cNvSpPr>
            <p:nvPr/>
          </p:nvSpPr>
          <p:spPr bwMode="auto">
            <a:xfrm>
              <a:off x="3989" y="1978"/>
              <a:ext cx="114" cy="110"/>
            </a:xfrm>
            <a:custGeom>
              <a:avLst/>
              <a:gdLst>
                <a:gd name="T0" fmla="*/ 225 w 87"/>
                <a:gd name="T1" fmla="*/ 0 h 84"/>
                <a:gd name="T2" fmla="*/ 178 w 87"/>
                <a:gd name="T3" fmla="*/ 0 h 84"/>
                <a:gd name="T4" fmla="*/ 132 w 87"/>
                <a:gd name="T5" fmla="*/ 12 h 84"/>
                <a:gd name="T6" fmla="*/ 101 w 87"/>
                <a:gd name="T7" fmla="*/ 29 h 84"/>
                <a:gd name="T8" fmla="*/ 66 w 87"/>
                <a:gd name="T9" fmla="*/ 65 h 84"/>
                <a:gd name="T10" fmla="*/ 48 w 87"/>
                <a:gd name="T11" fmla="*/ 85 h 84"/>
                <a:gd name="T12" fmla="*/ 28 w 87"/>
                <a:gd name="T13" fmla="*/ 132 h 84"/>
                <a:gd name="T14" fmla="*/ 12 w 87"/>
                <a:gd name="T15" fmla="*/ 161 h 84"/>
                <a:gd name="T16" fmla="*/ 0 w 87"/>
                <a:gd name="T17" fmla="*/ 210 h 84"/>
                <a:gd name="T18" fmla="*/ 12 w 87"/>
                <a:gd name="T19" fmla="*/ 247 h 84"/>
                <a:gd name="T20" fmla="*/ 28 w 87"/>
                <a:gd name="T21" fmla="*/ 295 h 84"/>
                <a:gd name="T22" fmla="*/ 48 w 87"/>
                <a:gd name="T23" fmla="*/ 323 h 84"/>
                <a:gd name="T24" fmla="*/ 66 w 87"/>
                <a:gd name="T25" fmla="*/ 360 h 84"/>
                <a:gd name="T26" fmla="*/ 101 w 87"/>
                <a:gd name="T27" fmla="*/ 377 h 84"/>
                <a:gd name="T28" fmla="*/ 132 w 87"/>
                <a:gd name="T29" fmla="*/ 406 h 84"/>
                <a:gd name="T30" fmla="*/ 178 w 87"/>
                <a:gd name="T31" fmla="*/ 411 h 84"/>
                <a:gd name="T32" fmla="*/ 225 w 87"/>
                <a:gd name="T33" fmla="*/ 423 h 84"/>
                <a:gd name="T34" fmla="*/ 262 w 87"/>
                <a:gd name="T35" fmla="*/ 411 h 84"/>
                <a:gd name="T36" fmla="*/ 311 w 87"/>
                <a:gd name="T37" fmla="*/ 406 h 84"/>
                <a:gd name="T38" fmla="*/ 339 w 87"/>
                <a:gd name="T39" fmla="*/ 377 h 84"/>
                <a:gd name="T40" fmla="*/ 375 w 87"/>
                <a:gd name="T41" fmla="*/ 360 h 84"/>
                <a:gd name="T42" fmla="*/ 408 w 87"/>
                <a:gd name="T43" fmla="*/ 323 h 84"/>
                <a:gd name="T44" fmla="*/ 421 w 87"/>
                <a:gd name="T45" fmla="*/ 295 h 84"/>
                <a:gd name="T46" fmla="*/ 439 w 87"/>
                <a:gd name="T47" fmla="*/ 247 h 84"/>
                <a:gd name="T48" fmla="*/ 439 w 87"/>
                <a:gd name="T49" fmla="*/ 210 h 84"/>
                <a:gd name="T50" fmla="*/ 439 w 87"/>
                <a:gd name="T51" fmla="*/ 161 h 84"/>
                <a:gd name="T52" fmla="*/ 421 w 87"/>
                <a:gd name="T53" fmla="*/ 132 h 84"/>
                <a:gd name="T54" fmla="*/ 408 w 87"/>
                <a:gd name="T55" fmla="*/ 85 h 84"/>
                <a:gd name="T56" fmla="*/ 375 w 87"/>
                <a:gd name="T57" fmla="*/ 65 h 84"/>
                <a:gd name="T58" fmla="*/ 339 w 87"/>
                <a:gd name="T59" fmla="*/ 29 h 84"/>
                <a:gd name="T60" fmla="*/ 311 w 87"/>
                <a:gd name="T61" fmla="*/ 12 h 84"/>
                <a:gd name="T62" fmla="*/ 262 w 87"/>
                <a:gd name="T63" fmla="*/ 0 h 84"/>
                <a:gd name="T64" fmla="*/ 22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5" y="58"/>
                  </a:lnTo>
                  <a:lnTo>
                    <a:pt x="9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4" y="84"/>
                  </a:lnTo>
                  <a:lnTo>
                    <a:pt x="52" y="82"/>
                  </a:lnTo>
                  <a:lnTo>
                    <a:pt x="61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80" y="64"/>
                  </a:lnTo>
                  <a:lnTo>
                    <a:pt x="83" y="58"/>
                  </a:lnTo>
                  <a:lnTo>
                    <a:pt x="87" y="49"/>
                  </a:lnTo>
                  <a:lnTo>
                    <a:pt x="87" y="41"/>
                  </a:lnTo>
                  <a:lnTo>
                    <a:pt x="87" y="32"/>
                  </a:lnTo>
                  <a:lnTo>
                    <a:pt x="83" y="26"/>
                  </a:lnTo>
                  <a:lnTo>
                    <a:pt x="80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75" name="Shape 4188"/>
            <p:cNvSpPr>
              <a:spLocks noChangeAspect="1"/>
            </p:cNvSpPr>
            <p:nvPr/>
          </p:nvSpPr>
          <p:spPr bwMode="auto">
            <a:xfrm>
              <a:off x="4132" y="1954"/>
              <a:ext cx="113" cy="112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2 h 85"/>
                <a:gd name="T6" fmla="*/ 99 w 86"/>
                <a:gd name="T7" fmla="*/ 37 h 85"/>
                <a:gd name="T8" fmla="*/ 66 w 86"/>
                <a:gd name="T9" fmla="*/ 55 h 85"/>
                <a:gd name="T10" fmla="*/ 42 w 86"/>
                <a:gd name="T11" fmla="*/ 95 h 85"/>
                <a:gd name="T12" fmla="*/ 21 w 86"/>
                <a:gd name="T13" fmla="*/ 136 h 85"/>
                <a:gd name="T14" fmla="*/ 12 w 86"/>
                <a:gd name="T15" fmla="*/ 171 h 85"/>
                <a:gd name="T16" fmla="*/ 0 w 86"/>
                <a:gd name="T17" fmla="*/ 215 h 85"/>
                <a:gd name="T18" fmla="*/ 12 w 86"/>
                <a:gd name="T19" fmla="*/ 264 h 85"/>
                <a:gd name="T20" fmla="*/ 21 w 86"/>
                <a:gd name="T21" fmla="*/ 311 h 85"/>
                <a:gd name="T22" fmla="*/ 42 w 86"/>
                <a:gd name="T23" fmla="*/ 340 h 85"/>
                <a:gd name="T24" fmla="*/ 66 w 86"/>
                <a:gd name="T25" fmla="*/ 377 h 85"/>
                <a:gd name="T26" fmla="*/ 99 w 86"/>
                <a:gd name="T27" fmla="*/ 410 h 85"/>
                <a:gd name="T28" fmla="*/ 134 w 86"/>
                <a:gd name="T29" fmla="*/ 427 h 85"/>
                <a:gd name="T30" fmla="*/ 176 w 86"/>
                <a:gd name="T31" fmla="*/ 447 h 85"/>
                <a:gd name="T32" fmla="*/ 219 w 86"/>
                <a:gd name="T33" fmla="*/ 447 h 85"/>
                <a:gd name="T34" fmla="*/ 265 w 86"/>
                <a:gd name="T35" fmla="*/ 447 h 85"/>
                <a:gd name="T36" fmla="*/ 311 w 86"/>
                <a:gd name="T37" fmla="*/ 427 h 85"/>
                <a:gd name="T38" fmla="*/ 346 w 86"/>
                <a:gd name="T39" fmla="*/ 410 h 85"/>
                <a:gd name="T40" fmla="*/ 376 w 86"/>
                <a:gd name="T41" fmla="*/ 377 h 85"/>
                <a:gd name="T42" fmla="*/ 411 w 86"/>
                <a:gd name="T43" fmla="*/ 340 h 85"/>
                <a:gd name="T44" fmla="*/ 424 w 86"/>
                <a:gd name="T45" fmla="*/ 311 h 85"/>
                <a:gd name="T46" fmla="*/ 440 w 86"/>
                <a:gd name="T47" fmla="*/ 264 h 85"/>
                <a:gd name="T48" fmla="*/ 440 w 86"/>
                <a:gd name="T49" fmla="*/ 215 h 85"/>
                <a:gd name="T50" fmla="*/ 440 w 86"/>
                <a:gd name="T51" fmla="*/ 171 h 85"/>
                <a:gd name="T52" fmla="*/ 424 w 86"/>
                <a:gd name="T53" fmla="*/ 136 h 85"/>
                <a:gd name="T54" fmla="*/ 411 w 86"/>
                <a:gd name="T55" fmla="*/ 95 h 85"/>
                <a:gd name="T56" fmla="*/ 376 w 86"/>
                <a:gd name="T57" fmla="*/ 55 h 85"/>
                <a:gd name="T58" fmla="*/ 346 w 86"/>
                <a:gd name="T59" fmla="*/ 37 h 85"/>
                <a:gd name="T60" fmla="*/ 311 w 86"/>
                <a:gd name="T61" fmla="*/ 12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2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6" y="50"/>
                  </a:lnTo>
                  <a:lnTo>
                    <a:pt x="86" y="41"/>
                  </a:lnTo>
                  <a:lnTo>
                    <a:pt x="86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76" name="Shape 4189"/>
            <p:cNvSpPr>
              <a:spLocks noChangeAspect="1"/>
            </p:cNvSpPr>
            <p:nvPr/>
          </p:nvSpPr>
          <p:spPr bwMode="auto">
            <a:xfrm>
              <a:off x="4132" y="1954"/>
              <a:ext cx="113" cy="112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2 h 85"/>
                <a:gd name="T6" fmla="*/ 99 w 86"/>
                <a:gd name="T7" fmla="*/ 37 h 85"/>
                <a:gd name="T8" fmla="*/ 66 w 86"/>
                <a:gd name="T9" fmla="*/ 55 h 85"/>
                <a:gd name="T10" fmla="*/ 42 w 86"/>
                <a:gd name="T11" fmla="*/ 95 h 85"/>
                <a:gd name="T12" fmla="*/ 21 w 86"/>
                <a:gd name="T13" fmla="*/ 136 h 85"/>
                <a:gd name="T14" fmla="*/ 12 w 86"/>
                <a:gd name="T15" fmla="*/ 171 h 85"/>
                <a:gd name="T16" fmla="*/ 0 w 86"/>
                <a:gd name="T17" fmla="*/ 215 h 85"/>
                <a:gd name="T18" fmla="*/ 12 w 86"/>
                <a:gd name="T19" fmla="*/ 264 h 85"/>
                <a:gd name="T20" fmla="*/ 21 w 86"/>
                <a:gd name="T21" fmla="*/ 311 h 85"/>
                <a:gd name="T22" fmla="*/ 42 w 86"/>
                <a:gd name="T23" fmla="*/ 340 h 85"/>
                <a:gd name="T24" fmla="*/ 66 w 86"/>
                <a:gd name="T25" fmla="*/ 377 h 85"/>
                <a:gd name="T26" fmla="*/ 99 w 86"/>
                <a:gd name="T27" fmla="*/ 410 h 85"/>
                <a:gd name="T28" fmla="*/ 134 w 86"/>
                <a:gd name="T29" fmla="*/ 427 h 85"/>
                <a:gd name="T30" fmla="*/ 176 w 86"/>
                <a:gd name="T31" fmla="*/ 447 h 85"/>
                <a:gd name="T32" fmla="*/ 219 w 86"/>
                <a:gd name="T33" fmla="*/ 447 h 85"/>
                <a:gd name="T34" fmla="*/ 265 w 86"/>
                <a:gd name="T35" fmla="*/ 447 h 85"/>
                <a:gd name="T36" fmla="*/ 311 w 86"/>
                <a:gd name="T37" fmla="*/ 427 h 85"/>
                <a:gd name="T38" fmla="*/ 346 w 86"/>
                <a:gd name="T39" fmla="*/ 410 h 85"/>
                <a:gd name="T40" fmla="*/ 376 w 86"/>
                <a:gd name="T41" fmla="*/ 377 h 85"/>
                <a:gd name="T42" fmla="*/ 411 w 86"/>
                <a:gd name="T43" fmla="*/ 340 h 85"/>
                <a:gd name="T44" fmla="*/ 424 w 86"/>
                <a:gd name="T45" fmla="*/ 311 h 85"/>
                <a:gd name="T46" fmla="*/ 440 w 86"/>
                <a:gd name="T47" fmla="*/ 264 h 85"/>
                <a:gd name="T48" fmla="*/ 440 w 86"/>
                <a:gd name="T49" fmla="*/ 215 h 85"/>
                <a:gd name="T50" fmla="*/ 440 w 86"/>
                <a:gd name="T51" fmla="*/ 171 h 85"/>
                <a:gd name="T52" fmla="*/ 424 w 86"/>
                <a:gd name="T53" fmla="*/ 136 h 85"/>
                <a:gd name="T54" fmla="*/ 411 w 86"/>
                <a:gd name="T55" fmla="*/ 95 h 85"/>
                <a:gd name="T56" fmla="*/ 376 w 86"/>
                <a:gd name="T57" fmla="*/ 55 h 85"/>
                <a:gd name="T58" fmla="*/ 346 w 86"/>
                <a:gd name="T59" fmla="*/ 37 h 85"/>
                <a:gd name="T60" fmla="*/ 311 w 86"/>
                <a:gd name="T61" fmla="*/ 12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2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6" y="50"/>
                  </a:lnTo>
                  <a:lnTo>
                    <a:pt x="86" y="41"/>
                  </a:lnTo>
                  <a:lnTo>
                    <a:pt x="86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77" name="Shape 4190"/>
            <p:cNvSpPr>
              <a:spLocks noChangeAspect="1"/>
            </p:cNvSpPr>
            <p:nvPr/>
          </p:nvSpPr>
          <p:spPr bwMode="auto">
            <a:xfrm>
              <a:off x="4231" y="2401"/>
              <a:ext cx="109" cy="108"/>
            </a:xfrm>
            <a:custGeom>
              <a:avLst/>
              <a:gdLst>
                <a:gd name="T0" fmla="*/ 210 w 83"/>
                <a:gd name="T1" fmla="*/ 0 h 82"/>
                <a:gd name="T2" fmla="*/ 167 w 83"/>
                <a:gd name="T3" fmla="*/ 0 h 82"/>
                <a:gd name="T4" fmla="*/ 133 w 83"/>
                <a:gd name="T5" fmla="*/ 12 h 82"/>
                <a:gd name="T6" fmla="*/ 95 w 83"/>
                <a:gd name="T7" fmla="*/ 32 h 82"/>
                <a:gd name="T8" fmla="*/ 55 w 83"/>
                <a:gd name="T9" fmla="*/ 66 h 82"/>
                <a:gd name="T10" fmla="*/ 37 w 83"/>
                <a:gd name="T11" fmla="*/ 87 h 82"/>
                <a:gd name="T12" fmla="*/ 12 w 83"/>
                <a:gd name="T13" fmla="*/ 136 h 82"/>
                <a:gd name="T14" fmla="*/ 0 w 83"/>
                <a:gd name="T15" fmla="*/ 165 h 82"/>
                <a:gd name="T16" fmla="*/ 0 w 83"/>
                <a:gd name="T17" fmla="*/ 215 h 82"/>
                <a:gd name="T18" fmla="*/ 0 w 83"/>
                <a:gd name="T19" fmla="*/ 258 h 82"/>
                <a:gd name="T20" fmla="*/ 12 w 83"/>
                <a:gd name="T21" fmla="*/ 302 h 82"/>
                <a:gd name="T22" fmla="*/ 37 w 83"/>
                <a:gd name="T23" fmla="*/ 340 h 82"/>
                <a:gd name="T24" fmla="*/ 55 w 83"/>
                <a:gd name="T25" fmla="*/ 373 h 82"/>
                <a:gd name="T26" fmla="*/ 95 w 83"/>
                <a:gd name="T27" fmla="*/ 390 h 82"/>
                <a:gd name="T28" fmla="*/ 133 w 83"/>
                <a:gd name="T29" fmla="*/ 416 h 82"/>
                <a:gd name="T30" fmla="*/ 167 w 83"/>
                <a:gd name="T31" fmla="*/ 427 h 82"/>
                <a:gd name="T32" fmla="*/ 210 w 83"/>
                <a:gd name="T33" fmla="*/ 427 h 82"/>
                <a:gd name="T34" fmla="*/ 259 w 83"/>
                <a:gd name="T35" fmla="*/ 427 h 82"/>
                <a:gd name="T36" fmla="*/ 302 w 83"/>
                <a:gd name="T37" fmla="*/ 416 h 82"/>
                <a:gd name="T38" fmla="*/ 332 w 83"/>
                <a:gd name="T39" fmla="*/ 390 h 82"/>
                <a:gd name="T40" fmla="*/ 370 w 83"/>
                <a:gd name="T41" fmla="*/ 373 h 82"/>
                <a:gd name="T42" fmla="*/ 390 w 83"/>
                <a:gd name="T43" fmla="*/ 340 h 82"/>
                <a:gd name="T44" fmla="*/ 411 w 83"/>
                <a:gd name="T45" fmla="*/ 302 h 82"/>
                <a:gd name="T46" fmla="*/ 425 w 83"/>
                <a:gd name="T47" fmla="*/ 258 h 82"/>
                <a:gd name="T48" fmla="*/ 425 w 83"/>
                <a:gd name="T49" fmla="*/ 215 h 82"/>
                <a:gd name="T50" fmla="*/ 425 w 83"/>
                <a:gd name="T51" fmla="*/ 165 h 82"/>
                <a:gd name="T52" fmla="*/ 411 w 83"/>
                <a:gd name="T53" fmla="*/ 136 h 82"/>
                <a:gd name="T54" fmla="*/ 390 w 83"/>
                <a:gd name="T55" fmla="*/ 87 h 82"/>
                <a:gd name="T56" fmla="*/ 370 w 83"/>
                <a:gd name="T57" fmla="*/ 66 h 82"/>
                <a:gd name="T58" fmla="*/ 332 w 83"/>
                <a:gd name="T59" fmla="*/ 32 h 82"/>
                <a:gd name="T60" fmla="*/ 302 w 83"/>
                <a:gd name="T61" fmla="*/ 12 h 82"/>
                <a:gd name="T62" fmla="*/ 259 w 83"/>
                <a:gd name="T63" fmla="*/ 0 h 82"/>
                <a:gd name="T64" fmla="*/ 210 w 83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2"/>
                <a:gd name="T101" fmla="*/ 83 w 83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5"/>
                  </a:lnTo>
                  <a:lnTo>
                    <a:pt x="80" y="58"/>
                  </a:lnTo>
                  <a:lnTo>
                    <a:pt x="83" y="49"/>
                  </a:lnTo>
                  <a:lnTo>
                    <a:pt x="83" y="41"/>
                  </a:lnTo>
                  <a:lnTo>
                    <a:pt x="83" y="32"/>
                  </a:lnTo>
                  <a:lnTo>
                    <a:pt x="80" y="26"/>
                  </a:lnTo>
                  <a:lnTo>
                    <a:pt x="76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78" name="Shape 4191"/>
            <p:cNvSpPr>
              <a:spLocks noChangeAspect="1"/>
            </p:cNvSpPr>
            <p:nvPr/>
          </p:nvSpPr>
          <p:spPr bwMode="auto">
            <a:xfrm>
              <a:off x="4231" y="2401"/>
              <a:ext cx="109" cy="108"/>
            </a:xfrm>
            <a:custGeom>
              <a:avLst/>
              <a:gdLst>
                <a:gd name="T0" fmla="*/ 210 w 83"/>
                <a:gd name="T1" fmla="*/ 0 h 82"/>
                <a:gd name="T2" fmla="*/ 167 w 83"/>
                <a:gd name="T3" fmla="*/ 0 h 82"/>
                <a:gd name="T4" fmla="*/ 133 w 83"/>
                <a:gd name="T5" fmla="*/ 12 h 82"/>
                <a:gd name="T6" fmla="*/ 95 w 83"/>
                <a:gd name="T7" fmla="*/ 32 h 82"/>
                <a:gd name="T8" fmla="*/ 55 w 83"/>
                <a:gd name="T9" fmla="*/ 66 h 82"/>
                <a:gd name="T10" fmla="*/ 37 w 83"/>
                <a:gd name="T11" fmla="*/ 87 h 82"/>
                <a:gd name="T12" fmla="*/ 12 w 83"/>
                <a:gd name="T13" fmla="*/ 136 h 82"/>
                <a:gd name="T14" fmla="*/ 0 w 83"/>
                <a:gd name="T15" fmla="*/ 165 h 82"/>
                <a:gd name="T16" fmla="*/ 0 w 83"/>
                <a:gd name="T17" fmla="*/ 215 h 82"/>
                <a:gd name="T18" fmla="*/ 0 w 83"/>
                <a:gd name="T19" fmla="*/ 258 h 82"/>
                <a:gd name="T20" fmla="*/ 12 w 83"/>
                <a:gd name="T21" fmla="*/ 302 h 82"/>
                <a:gd name="T22" fmla="*/ 37 w 83"/>
                <a:gd name="T23" fmla="*/ 340 h 82"/>
                <a:gd name="T24" fmla="*/ 55 w 83"/>
                <a:gd name="T25" fmla="*/ 373 h 82"/>
                <a:gd name="T26" fmla="*/ 95 w 83"/>
                <a:gd name="T27" fmla="*/ 390 h 82"/>
                <a:gd name="T28" fmla="*/ 133 w 83"/>
                <a:gd name="T29" fmla="*/ 416 h 82"/>
                <a:gd name="T30" fmla="*/ 167 w 83"/>
                <a:gd name="T31" fmla="*/ 427 h 82"/>
                <a:gd name="T32" fmla="*/ 210 w 83"/>
                <a:gd name="T33" fmla="*/ 427 h 82"/>
                <a:gd name="T34" fmla="*/ 259 w 83"/>
                <a:gd name="T35" fmla="*/ 427 h 82"/>
                <a:gd name="T36" fmla="*/ 302 w 83"/>
                <a:gd name="T37" fmla="*/ 416 h 82"/>
                <a:gd name="T38" fmla="*/ 332 w 83"/>
                <a:gd name="T39" fmla="*/ 390 h 82"/>
                <a:gd name="T40" fmla="*/ 370 w 83"/>
                <a:gd name="T41" fmla="*/ 373 h 82"/>
                <a:gd name="T42" fmla="*/ 390 w 83"/>
                <a:gd name="T43" fmla="*/ 340 h 82"/>
                <a:gd name="T44" fmla="*/ 411 w 83"/>
                <a:gd name="T45" fmla="*/ 302 h 82"/>
                <a:gd name="T46" fmla="*/ 425 w 83"/>
                <a:gd name="T47" fmla="*/ 258 h 82"/>
                <a:gd name="T48" fmla="*/ 425 w 83"/>
                <a:gd name="T49" fmla="*/ 215 h 82"/>
                <a:gd name="T50" fmla="*/ 425 w 83"/>
                <a:gd name="T51" fmla="*/ 165 h 82"/>
                <a:gd name="T52" fmla="*/ 411 w 83"/>
                <a:gd name="T53" fmla="*/ 136 h 82"/>
                <a:gd name="T54" fmla="*/ 390 w 83"/>
                <a:gd name="T55" fmla="*/ 87 h 82"/>
                <a:gd name="T56" fmla="*/ 370 w 83"/>
                <a:gd name="T57" fmla="*/ 66 h 82"/>
                <a:gd name="T58" fmla="*/ 332 w 83"/>
                <a:gd name="T59" fmla="*/ 32 h 82"/>
                <a:gd name="T60" fmla="*/ 302 w 83"/>
                <a:gd name="T61" fmla="*/ 12 h 82"/>
                <a:gd name="T62" fmla="*/ 259 w 83"/>
                <a:gd name="T63" fmla="*/ 0 h 82"/>
                <a:gd name="T64" fmla="*/ 210 w 83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2"/>
                <a:gd name="T101" fmla="*/ 83 w 83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5"/>
                  </a:lnTo>
                  <a:lnTo>
                    <a:pt x="80" y="58"/>
                  </a:lnTo>
                  <a:lnTo>
                    <a:pt x="83" y="49"/>
                  </a:lnTo>
                  <a:lnTo>
                    <a:pt x="83" y="41"/>
                  </a:lnTo>
                  <a:lnTo>
                    <a:pt x="83" y="32"/>
                  </a:lnTo>
                  <a:lnTo>
                    <a:pt x="80" y="26"/>
                  </a:lnTo>
                  <a:lnTo>
                    <a:pt x="76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79" name="Shape 4192"/>
            <p:cNvSpPr>
              <a:spLocks noChangeAspect="1"/>
            </p:cNvSpPr>
            <p:nvPr/>
          </p:nvSpPr>
          <p:spPr bwMode="auto">
            <a:xfrm>
              <a:off x="4385" y="2142"/>
              <a:ext cx="112" cy="113"/>
            </a:xfrm>
            <a:custGeom>
              <a:avLst/>
              <a:gdLst>
                <a:gd name="T0" fmla="*/ 215 w 85"/>
                <a:gd name="T1" fmla="*/ 0 h 86"/>
                <a:gd name="T2" fmla="*/ 171 w 85"/>
                <a:gd name="T3" fmla="*/ 12 h 86"/>
                <a:gd name="T4" fmla="*/ 136 w 85"/>
                <a:gd name="T5" fmla="*/ 21 h 86"/>
                <a:gd name="T6" fmla="*/ 95 w 85"/>
                <a:gd name="T7" fmla="*/ 49 h 86"/>
                <a:gd name="T8" fmla="*/ 66 w 85"/>
                <a:gd name="T9" fmla="*/ 66 h 86"/>
                <a:gd name="T10" fmla="*/ 37 w 85"/>
                <a:gd name="T11" fmla="*/ 99 h 86"/>
                <a:gd name="T12" fmla="*/ 12 w 85"/>
                <a:gd name="T13" fmla="*/ 134 h 86"/>
                <a:gd name="T14" fmla="*/ 0 w 85"/>
                <a:gd name="T15" fmla="*/ 180 h 86"/>
                <a:gd name="T16" fmla="*/ 0 w 85"/>
                <a:gd name="T17" fmla="*/ 219 h 86"/>
                <a:gd name="T18" fmla="*/ 0 w 85"/>
                <a:gd name="T19" fmla="*/ 265 h 86"/>
                <a:gd name="T20" fmla="*/ 12 w 85"/>
                <a:gd name="T21" fmla="*/ 313 h 86"/>
                <a:gd name="T22" fmla="*/ 37 w 85"/>
                <a:gd name="T23" fmla="*/ 346 h 86"/>
                <a:gd name="T24" fmla="*/ 66 w 85"/>
                <a:gd name="T25" fmla="*/ 376 h 86"/>
                <a:gd name="T26" fmla="*/ 95 w 85"/>
                <a:gd name="T27" fmla="*/ 411 h 86"/>
                <a:gd name="T28" fmla="*/ 136 w 85"/>
                <a:gd name="T29" fmla="*/ 424 h 86"/>
                <a:gd name="T30" fmla="*/ 171 w 85"/>
                <a:gd name="T31" fmla="*/ 434 h 86"/>
                <a:gd name="T32" fmla="*/ 215 w 85"/>
                <a:gd name="T33" fmla="*/ 440 h 86"/>
                <a:gd name="T34" fmla="*/ 264 w 85"/>
                <a:gd name="T35" fmla="*/ 434 h 86"/>
                <a:gd name="T36" fmla="*/ 311 w 85"/>
                <a:gd name="T37" fmla="*/ 424 h 86"/>
                <a:gd name="T38" fmla="*/ 340 w 85"/>
                <a:gd name="T39" fmla="*/ 411 h 86"/>
                <a:gd name="T40" fmla="*/ 377 w 85"/>
                <a:gd name="T41" fmla="*/ 376 h 86"/>
                <a:gd name="T42" fmla="*/ 398 w 85"/>
                <a:gd name="T43" fmla="*/ 346 h 86"/>
                <a:gd name="T44" fmla="*/ 416 w 85"/>
                <a:gd name="T45" fmla="*/ 313 h 86"/>
                <a:gd name="T46" fmla="*/ 434 w 85"/>
                <a:gd name="T47" fmla="*/ 265 h 86"/>
                <a:gd name="T48" fmla="*/ 447 w 85"/>
                <a:gd name="T49" fmla="*/ 219 h 86"/>
                <a:gd name="T50" fmla="*/ 434 w 85"/>
                <a:gd name="T51" fmla="*/ 180 h 86"/>
                <a:gd name="T52" fmla="*/ 416 w 85"/>
                <a:gd name="T53" fmla="*/ 134 h 86"/>
                <a:gd name="T54" fmla="*/ 398 w 85"/>
                <a:gd name="T55" fmla="*/ 99 h 86"/>
                <a:gd name="T56" fmla="*/ 377 w 85"/>
                <a:gd name="T57" fmla="*/ 66 h 86"/>
                <a:gd name="T58" fmla="*/ 340 w 85"/>
                <a:gd name="T59" fmla="*/ 49 h 86"/>
                <a:gd name="T60" fmla="*/ 311 w 85"/>
                <a:gd name="T61" fmla="*/ 21 h 86"/>
                <a:gd name="T62" fmla="*/ 264 w 85"/>
                <a:gd name="T63" fmla="*/ 12 h 86"/>
                <a:gd name="T64" fmla="*/ 215 w 85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6"/>
                <a:gd name="T101" fmla="*/ 85 w 85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6">
                  <a:moveTo>
                    <a:pt x="41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1" y="86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3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3" y="52"/>
                  </a:lnTo>
                  <a:lnTo>
                    <a:pt x="85" y="43"/>
                  </a:lnTo>
                  <a:lnTo>
                    <a:pt x="83" y="35"/>
                  </a:lnTo>
                  <a:lnTo>
                    <a:pt x="80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80" name="Shape 4193"/>
            <p:cNvSpPr>
              <a:spLocks noChangeAspect="1"/>
            </p:cNvSpPr>
            <p:nvPr/>
          </p:nvSpPr>
          <p:spPr bwMode="auto">
            <a:xfrm>
              <a:off x="4385" y="2142"/>
              <a:ext cx="112" cy="113"/>
            </a:xfrm>
            <a:custGeom>
              <a:avLst/>
              <a:gdLst>
                <a:gd name="T0" fmla="*/ 215 w 85"/>
                <a:gd name="T1" fmla="*/ 0 h 86"/>
                <a:gd name="T2" fmla="*/ 171 w 85"/>
                <a:gd name="T3" fmla="*/ 12 h 86"/>
                <a:gd name="T4" fmla="*/ 136 w 85"/>
                <a:gd name="T5" fmla="*/ 21 h 86"/>
                <a:gd name="T6" fmla="*/ 95 w 85"/>
                <a:gd name="T7" fmla="*/ 49 h 86"/>
                <a:gd name="T8" fmla="*/ 66 w 85"/>
                <a:gd name="T9" fmla="*/ 66 h 86"/>
                <a:gd name="T10" fmla="*/ 37 w 85"/>
                <a:gd name="T11" fmla="*/ 99 h 86"/>
                <a:gd name="T12" fmla="*/ 12 w 85"/>
                <a:gd name="T13" fmla="*/ 134 h 86"/>
                <a:gd name="T14" fmla="*/ 0 w 85"/>
                <a:gd name="T15" fmla="*/ 180 h 86"/>
                <a:gd name="T16" fmla="*/ 0 w 85"/>
                <a:gd name="T17" fmla="*/ 219 h 86"/>
                <a:gd name="T18" fmla="*/ 0 w 85"/>
                <a:gd name="T19" fmla="*/ 265 h 86"/>
                <a:gd name="T20" fmla="*/ 12 w 85"/>
                <a:gd name="T21" fmla="*/ 313 h 86"/>
                <a:gd name="T22" fmla="*/ 37 w 85"/>
                <a:gd name="T23" fmla="*/ 346 h 86"/>
                <a:gd name="T24" fmla="*/ 66 w 85"/>
                <a:gd name="T25" fmla="*/ 376 h 86"/>
                <a:gd name="T26" fmla="*/ 95 w 85"/>
                <a:gd name="T27" fmla="*/ 411 h 86"/>
                <a:gd name="T28" fmla="*/ 136 w 85"/>
                <a:gd name="T29" fmla="*/ 424 h 86"/>
                <a:gd name="T30" fmla="*/ 171 w 85"/>
                <a:gd name="T31" fmla="*/ 434 h 86"/>
                <a:gd name="T32" fmla="*/ 215 w 85"/>
                <a:gd name="T33" fmla="*/ 440 h 86"/>
                <a:gd name="T34" fmla="*/ 264 w 85"/>
                <a:gd name="T35" fmla="*/ 434 h 86"/>
                <a:gd name="T36" fmla="*/ 311 w 85"/>
                <a:gd name="T37" fmla="*/ 424 h 86"/>
                <a:gd name="T38" fmla="*/ 340 w 85"/>
                <a:gd name="T39" fmla="*/ 411 h 86"/>
                <a:gd name="T40" fmla="*/ 377 w 85"/>
                <a:gd name="T41" fmla="*/ 376 h 86"/>
                <a:gd name="T42" fmla="*/ 398 w 85"/>
                <a:gd name="T43" fmla="*/ 346 h 86"/>
                <a:gd name="T44" fmla="*/ 416 w 85"/>
                <a:gd name="T45" fmla="*/ 313 h 86"/>
                <a:gd name="T46" fmla="*/ 434 w 85"/>
                <a:gd name="T47" fmla="*/ 265 h 86"/>
                <a:gd name="T48" fmla="*/ 447 w 85"/>
                <a:gd name="T49" fmla="*/ 219 h 86"/>
                <a:gd name="T50" fmla="*/ 434 w 85"/>
                <a:gd name="T51" fmla="*/ 180 h 86"/>
                <a:gd name="T52" fmla="*/ 416 w 85"/>
                <a:gd name="T53" fmla="*/ 134 h 86"/>
                <a:gd name="T54" fmla="*/ 398 w 85"/>
                <a:gd name="T55" fmla="*/ 99 h 86"/>
                <a:gd name="T56" fmla="*/ 377 w 85"/>
                <a:gd name="T57" fmla="*/ 66 h 86"/>
                <a:gd name="T58" fmla="*/ 340 w 85"/>
                <a:gd name="T59" fmla="*/ 49 h 86"/>
                <a:gd name="T60" fmla="*/ 311 w 85"/>
                <a:gd name="T61" fmla="*/ 21 h 86"/>
                <a:gd name="T62" fmla="*/ 264 w 85"/>
                <a:gd name="T63" fmla="*/ 12 h 86"/>
                <a:gd name="T64" fmla="*/ 215 w 85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6"/>
                <a:gd name="T101" fmla="*/ 85 w 85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6">
                  <a:moveTo>
                    <a:pt x="41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1" y="86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3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3" y="52"/>
                  </a:lnTo>
                  <a:lnTo>
                    <a:pt x="85" y="43"/>
                  </a:lnTo>
                  <a:lnTo>
                    <a:pt x="83" y="35"/>
                  </a:lnTo>
                  <a:lnTo>
                    <a:pt x="80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81" name="Shape 4194"/>
            <p:cNvSpPr>
              <a:spLocks noChangeAspect="1"/>
            </p:cNvSpPr>
            <p:nvPr/>
          </p:nvSpPr>
          <p:spPr bwMode="auto">
            <a:xfrm>
              <a:off x="4084" y="2111"/>
              <a:ext cx="110" cy="107"/>
            </a:xfrm>
            <a:custGeom>
              <a:avLst/>
              <a:gdLst>
                <a:gd name="T0" fmla="*/ 216 w 84"/>
                <a:gd name="T1" fmla="*/ 0 h 82"/>
                <a:gd name="T2" fmla="*/ 173 w 84"/>
                <a:gd name="T3" fmla="*/ 0 h 82"/>
                <a:gd name="T4" fmla="*/ 132 w 84"/>
                <a:gd name="T5" fmla="*/ 12 h 82"/>
                <a:gd name="T6" fmla="*/ 85 w 84"/>
                <a:gd name="T7" fmla="*/ 35 h 82"/>
                <a:gd name="T8" fmla="*/ 54 w 84"/>
                <a:gd name="T9" fmla="*/ 51 h 82"/>
                <a:gd name="T10" fmla="*/ 29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29 w 84"/>
                <a:gd name="T23" fmla="*/ 322 h 82"/>
                <a:gd name="T24" fmla="*/ 54 w 84"/>
                <a:gd name="T25" fmla="*/ 358 h 82"/>
                <a:gd name="T26" fmla="*/ 85 w 84"/>
                <a:gd name="T27" fmla="*/ 373 h 82"/>
                <a:gd name="T28" fmla="*/ 132 w 84"/>
                <a:gd name="T29" fmla="*/ 393 h 82"/>
                <a:gd name="T30" fmla="*/ 173 w 84"/>
                <a:gd name="T31" fmla="*/ 407 h 82"/>
                <a:gd name="T32" fmla="*/ 216 w 84"/>
                <a:gd name="T33" fmla="*/ 407 h 82"/>
                <a:gd name="T34" fmla="*/ 249 w 84"/>
                <a:gd name="T35" fmla="*/ 407 h 82"/>
                <a:gd name="T36" fmla="*/ 295 w 84"/>
                <a:gd name="T37" fmla="*/ 393 h 82"/>
                <a:gd name="T38" fmla="*/ 339 w 84"/>
                <a:gd name="T39" fmla="*/ 373 h 82"/>
                <a:gd name="T40" fmla="*/ 360 w 84"/>
                <a:gd name="T41" fmla="*/ 358 h 82"/>
                <a:gd name="T42" fmla="*/ 393 w 84"/>
                <a:gd name="T43" fmla="*/ 322 h 82"/>
                <a:gd name="T44" fmla="*/ 411 w 84"/>
                <a:gd name="T45" fmla="*/ 290 h 82"/>
                <a:gd name="T46" fmla="*/ 423 w 84"/>
                <a:gd name="T47" fmla="*/ 247 h 82"/>
                <a:gd name="T48" fmla="*/ 423 w 84"/>
                <a:gd name="T49" fmla="*/ 202 h 82"/>
                <a:gd name="T50" fmla="*/ 423 w 84"/>
                <a:gd name="T51" fmla="*/ 162 h 82"/>
                <a:gd name="T52" fmla="*/ 411 w 84"/>
                <a:gd name="T53" fmla="*/ 127 h 82"/>
                <a:gd name="T54" fmla="*/ 393 w 84"/>
                <a:gd name="T55" fmla="*/ 85 h 82"/>
                <a:gd name="T56" fmla="*/ 360 w 84"/>
                <a:gd name="T57" fmla="*/ 51 h 82"/>
                <a:gd name="T58" fmla="*/ 339 w 84"/>
                <a:gd name="T59" fmla="*/ 35 h 82"/>
                <a:gd name="T60" fmla="*/ 295 w 84"/>
                <a:gd name="T61" fmla="*/ 12 h 82"/>
                <a:gd name="T62" fmla="*/ 249 w 84"/>
                <a:gd name="T63" fmla="*/ 0 h 82"/>
                <a:gd name="T64" fmla="*/ 216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0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82" name="Shape 4195"/>
            <p:cNvSpPr>
              <a:spLocks noChangeAspect="1"/>
            </p:cNvSpPr>
            <p:nvPr/>
          </p:nvSpPr>
          <p:spPr bwMode="auto">
            <a:xfrm>
              <a:off x="4084" y="2111"/>
              <a:ext cx="110" cy="107"/>
            </a:xfrm>
            <a:custGeom>
              <a:avLst/>
              <a:gdLst>
                <a:gd name="T0" fmla="*/ 216 w 84"/>
                <a:gd name="T1" fmla="*/ 0 h 82"/>
                <a:gd name="T2" fmla="*/ 173 w 84"/>
                <a:gd name="T3" fmla="*/ 0 h 82"/>
                <a:gd name="T4" fmla="*/ 132 w 84"/>
                <a:gd name="T5" fmla="*/ 12 h 82"/>
                <a:gd name="T6" fmla="*/ 85 w 84"/>
                <a:gd name="T7" fmla="*/ 35 h 82"/>
                <a:gd name="T8" fmla="*/ 54 w 84"/>
                <a:gd name="T9" fmla="*/ 51 h 82"/>
                <a:gd name="T10" fmla="*/ 29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29 w 84"/>
                <a:gd name="T23" fmla="*/ 322 h 82"/>
                <a:gd name="T24" fmla="*/ 54 w 84"/>
                <a:gd name="T25" fmla="*/ 358 h 82"/>
                <a:gd name="T26" fmla="*/ 85 w 84"/>
                <a:gd name="T27" fmla="*/ 373 h 82"/>
                <a:gd name="T28" fmla="*/ 132 w 84"/>
                <a:gd name="T29" fmla="*/ 393 h 82"/>
                <a:gd name="T30" fmla="*/ 173 w 84"/>
                <a:gd name="T31" fmla="*/ 407 h 82"/>
                <a:gd name="T32" fmla="*/ 216 w 84"/>
                <a:gd name="T33" fmla="*/ 407 h 82"/>
                <a:gd name="T34" fmla="*/ 249 w 84"/>
                <a:gd name="T35" fmla="*/ 407 h 82"/>
                <a:gd name="T36" fmla="*/ 295 w 84"/>
                <a:gd name="T37" fmla="*/ 393 h 82"/>
                <a:gd name="T38" fmla="*/ 339 w 84"/>
                <a:gd name="T39" fmla="*/ 373 h 82"/>
                <a:gd name="T40" fmla="*/ 360 w 84"/>
                <a:gd name="T41" fmla="*/ 358 h 82"/>
                <a:gd name="T42" fmla="*/ 393 w 84"/>
                <a:gd name="T43" fmla="*/ 322 h 82"/>
                <a:gd name="T44" fmla="*/ 411 w 84"/>
                <a:gd name="T45" fmla="*/ 290 h 82"/>
                <a:gd name="T46" fmla="*/ 423 w 84"/>
                <a:gd name="T47" fmla="*/ 247 h 82"/>
                <a:gd name="T48" fmla="*/ 423 w 84"/>
                <a:gd name="T49" fmla="*/ 202 h 82"/>
                <a:gd name="T50" fmla="*/ 423 w 84"/>
                <a:gd name="T51" fmla="*/ 162 h 82"/>
                <a:gd name="T52" fmla="*/ 411 w 84"/>
                <a:gd name="T53" fmla="*/ 127 h 82"/>
                <a:gd name="T54" fmla="*/ 393 w 84"/>
                <a:gd name="T55" fmla="*/ 85 h 82"/>
                <a:gd name="T56" fmla="*/ 360 w 84"/>
                <a:gd name="T57" fmla="*/ 51 h 82"/>
                <a:gd name="T58" fmla="*/ 339 w 84"/>
                <a:gd name="T59" fmla="*/ 35 h 82"/>
                <a:gd name="T60" fmla="*/ 295 w 84"/>
                <a:gd name="T61" fmla="*/ 12 h 82"/>
                <a:gd name="T62" fmla="*/ 249 w 84"/>
                <a:gd name="T63" fmla="*/ 0 h 82"/>
                <a:gd name="T64" fmla="*/ 216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0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83" name="Shape 4196"/>
            <p:cNvSpPr>
              <a:spLocks noChangeAspect="1"/>
            </p:cNvSpPr>
            <p:nvPr/>
          </p:nvSpPr>
          <p:spPr bwMode="auto">
            <a:xfrm>
              <a:off x="4326" y="1937"/>
              <a:ext cx="110" cy="114"/>
            </a:xfrm>
            <a:custGeom>
              <a:avLst/>
              <a:gdLst>
                <a:gd name="T0" fmla="*/ 210 w 84"/>
                <a:gd name="T1" fmla="*/ 0 h 87"/>
                <a:gd name="T2" fmla="*/ 173 w 84"/>
                <a:gd name="T3" fmla="*/ 12 h 87"/>
                <a:gd name="T4" fmla="*/ 132 w 84"/>
                <a:gd name="T5" fmla="*/ 28 h 87"/>
                <a:gd name="T6" fmla="*/ 96 w 84"/>
                <a:gd name="T7" fmla="*/ 48 h 87"/>
                <a:gd name="T8" fmla="*/ 65 w 84"/>
                <a:gd name="T9" fmla="*/ 66 h 87"/>
                <a:gd name="T10" fmla="*/ 29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29 w 84"/>
                <a:gd name="T23" fmla="*/ 339 h 87"/>
                <a:gd name="T24" fmla="*/ 65 w 84"/>
                <a:gd name="T25" fmla="*/ 375 h 87"/>
                <a:gd name="T26" fmla="*/ 96 w 84"/>
                <a:gd name="T27" fmla="*/ 408 h 87"/>
                <a:gd name="T28" fmla="*/ 132 w 84"/>
                <a:gd name="T29" fmla="*/ 411 h 87"/>
                <a:gd name="T30" fmla="*/ 173 w 84"/>
                <a:gd name="T31" fmla="*/ 439 h 87"/>
                <a:gd name="T32" fmla="*/ 210 w 84"/>
                <a:gd name="T33" fmla="*/ 439 h 87"/>
                <a:gd name="T34" fmla="*/ 249 w 84"/>
                <a:gd name="T35" fmla="*/ 439 h 87"/>
                <a:gd name="T36" fmla="*/ 295 w 84"/>
                <a:gd name="T37" fmla="*/ 411 h 87"/>
                <a:gd name="T38" fmla="*/ 326 w 84"/>
                <a:gd name="T39" fmla="*/ 408 h 87"/>
                <a:gd name="T40" fmla="*/ 360 w 84"/>
                <a:gd name="T41" fmla="*/ 375 h 87"/>
                <a:gd name="T42" fmla="*/ 386 w 84"/>
                <a:gd name="T43" fmla="*/ 339 h 87"/>
                <a:gd name="T44" fmla="*/ 406 w 84"/>
                <a:gd name="T45" fmla="*/ 311 h 87"/>
                <a:gd name="T46" fmla="*/ 411 w 84"/>
                <a:gd name="T47" fmla="*/ 262 h 87"/>
                <a:gd name="T48" fmla="*/ 423 w 84"/>
                <a:gd name="T49" fmla="*/ 225 h 87"/>
                <a:gd name="T50" fmla="*/ 411 w 84"/>
                <a:gd name="T51" fmla="*/ 178 h 87"/>
                <a:gd name="T52" fmla="*/ 406 w 84"/>
                <a:gd name="T53" fmla="*/ 132 h 87"/>
                <a:gd name="T54" fmla="*/ 386 w 84"/>
                <a:gd name="T55" fmla="*/ 101 h 87"/>
                <a:gd name="T56" fmla="*/ 360 w 84"/>
                <a:gd name="T57" fmla="*/ 66 h 87"/>
                <a:gd name="T58" fmla="*/ 326 w 84"/>
                <a:gd name="T59" fmla="*/ 48 h 87"/>
                <a:gd name="T60" fmla="*/ 295 w 84"/>
                <a:gd name="T61" fmla="*/ 28 h 87"/>
                <a:gd name="T62" fmla="*/ 249 w 84"/>
                <a:gd name="T63" fmla="*/ 12 h 87"/>
                <a:gd name="T64" fmla="*/ 210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1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84" name="Shape 4197"/>
            <p:cNvSpPr>
              <a:spLocks noChangeAspect="1"/>
            </p:cNvSpPr>
            <p:nvPr/>
          </p:nvSpPr>
          <p:spPr bwMode="auto">
            <a:xfrm>
              <a:off x="4326" y="1937"/>
              <a:ext cx="110" cy="114"/>
            </a:xfrm>
            <a:custGeom>
              <a:avLst/>
              <a:gdLst>
                <a:gd name="T0" fmla="*/ 210 w 84"/>
                <a:gd name="T1" fmla="*/ 0 h 87"/>
                <a:gd name="T2" fmla="*/ 173 w 84"/>
                <a:gd name="T3" fmla="*/ 12 h 87"/>
                <a:gd name="T4" fmla="*/ 132 w 84"/>
                <a:gd name="T5" fmla="*/ 28 h 87"/>
                <a:gd name="T6" fmla="*/ 96 w 84"/>
                <a:gd name="T7" fmla="*/ 48 h 87"/>
                <a:gd name="T8" fmla="*/ 65 w 84"/>
                <a:gd name="T9" fmla="*/ 66 h 87"/>
                <a:gd name="T10" fmla="*/ 29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29 w 84"/>
                <a:gd name="T23" fmla="*/ 339 h 87"/>
                <a:gd name="T24" fmla="*/ 65 w 84"/>
                <a:gd name="T25" fmla="*/ 375 h 87"/>
                <a:gd name="T26" fmla="*/ 96 w 84"/>
                <a:gd name="T27" fmla="*/ 408 h 87"/>
                <a:gd name="T28" fmla="*/ 132 w 84"/>
                <a:gd name="T29" fmla="*/ 411 h 87"/>
                <a:gd name="T30" fmla="*/ 173 w 84"/>
                <a:gd name="T31" fmla="*/ 439 h 87"/>
                <a:gd name="T32" fmla="*/ 210 w 84"/>
                <a:gd name="T33" fmla="*/ 439 h 87"/>
                <a:gd name="T34" fmla="*/ 249 w 84"/>
                <a:gd name="T35" fmla="*/ 439 h 87"/>
                <a:gd name="T36" fmla="*/ 295 w 84"/>
                <a:gd name="T37" fmla="*/ 411 h 87"/>
                <a:gd name="T38" fmla="*/ 326 w 84"/>
                <a:gd name="T39" fmla="*/ 408 h 87"/>
                <a:gd name="T40" fmla="*/ 360 w 84"/>
                <a:gd name="T41" fmla="*/ 375 h 87"/>
                <a:gd name="T42" fmla="*/ 386 w 84"/>
                <a:gd name="T43" fmla="*/ 339 h 87"/>
                <a:gd name="T44" fmla="*/ 406 w 84"/>
                <a:gd name="T45" fmla="*/ 311 h 87"/>
                <a:gd name="T46" fmla="*/ 411 w 84"/>
                <a:gd name="T47" fmla="*/ 262 h 87"/>
                <a:gd name="T48" fmla="*/ 423 w 84"/>
                <a:gd name="T49" fmla="*/ 225 h 87"/>
                <a:gd name="T50" fmla="*/ 411 w 84"/>
                <a:gd name="T51" fmla="*/ 178 h 87"/>
                <a:gd name="T52" fmla="*/ 406 w 84"/>
                <a:gd name="T53" fmla="*/ 132 h 87"/>
                <a:gd name="T54" fmla="*/ 386 w 84"/>
                <a:gd name="T55" fmla="*/ 101 h 87"/>
                <a:gd name="T56" fmla="*/ 360 w 84"/>
                <a:gd name="T57" fmla="*/ 66 h 87"/>
                <a:gd name="T58" fmla="*/ 326 w 84"/>
                <a:gd name="T59" fmla="*/ 48 h 87"/>
                <a:gd name="T60" fmla="*/ 295 w 84"/>
                <a:gd name="T61" fmla="*/ 28 h 87"/>
                <a:gd name="T62" fmla="*/ 249 w 84"/>
                <a:gd name="T63" fmla="*/ 12 h 87"/>
                <a:gd name="T64" fmla="*/ 210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1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85" name="Shape 4198"/>
            <p:cNvSpPr>
              <a:spLocks noChangeAspect="1"/>
            </p:cNvSpPr>
            <p:nvPr/>
          </p:nvSpPr>
          <p:spPr bwMode="auto">
            <a:xfrm>
              <a:off x="4431" y="2301"/>
              <a:ext cx="110" cy="111"/>
            </a:xfrm>
            <a:custGeom>
              <a:avLst/>
              <a:gdLst>
                <a:gd name="T0" fmla="*/ 210 w 84"/>
                <a:gd name="T1" fmla="*/ 0 h 84"/>
                <a:gd name="T2" fmla="*/ 161 w 84"/>
                <a:gd name="T3" fmla="*/ 0 h 84"/>
                <a:gd name="T4" fmla="*/ 132 w 84"/>
                <a:gd name="T5" fmla="*/ 12 h 84"/>
                <a:gd name="T6" fmla="*/ 85 w 84"/>
                <a:gd name="T7" fmla="*/ 37 h 84"/>
                <a:gd name="T8" fmla="*/ 54 w 84"/>
                <a:gd name="T9" fmla="*/ 59 h 84"/>
                <a:gd name="T10" fmla="*/ 29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29 w 84"/>
                <a:gd name="T23" fmla="*/ 349 h 84"/>
                <a:gd name="T24" fmla="*/ 54 w 84"/>
                <a:gd name="T25" fmla="*/ 379 h 84"/>
                <a:gd name="T26" fmla="*/ 85 w 84"/>
                <a:gd name="T27" fmla="*/ 415 h 84"/>
                <a:gd name="T28" fmla="*/ 132 w 84"/>
                <a:gd name="T29" fmla="*/ 426 h 84"/>
                <a:gd name="T30" fmla="*/ 161 w 84"/>
                <a:gd name="T31" fmla="*/ 447 h 84"/>
                <a:gd name="T32" fmla="*/ 210 w 84"/>
                <a:gd name="T33" fmla="*/ 447 h 84"/>
                <a:gd name="T34" fmla="*/ 249 w 84"/>
                <a:gd name="T35" fmla="*/ 447 h 84"/>
                <a:gd name="T36" fmla="*/ 295 w 84"/>
                <a:gd name="T37" fmla="*/ 426 h 84"/>
                <a:gd name="T38" fmla="*/ 326 w 84"/>
                <a:gd name="T39" fmla="*/ 415 h 84"/>
                <a:gd name="T40" fmla="*/ 360 w 84"/>
                <a:gd name="T41" fmla="*/ 379 h 84"/>
                <a:gd name="T42" fmla="*/ 393 w 84"/>
                <a:gd name="T43" fmla="*/ 349 h 84"/>
                <a:gd name="T44" fmla="*/ 411 w 84"/>
                <a:gd name="T45" fmla="*/ 311 h 84"/>
                <a:gd name="T46" fmla="*/ 423 w 84"/>
                <a:gd name="T47" fmla="*/ 266 h 84"/>
                <a:gd name="T48" fmla="*/ 423 w 84"/>
                <a:gd name="T49" fmla="*/ 217 h 84"/>
                <a:gd name="T50" fmla="*/ 423 w 84"/>
                <a:gd name="T51" fmla="*/ 170 h 84"/>
                <a:gd name="T52" fmla="*/ 411 w 84"/>
                <a:gd name="T53" fmla="*/ 136 h 84"/>
                <a:gd name="T54" fmla="*/ 393 w 84"/>
                <a:gd name="T55" fmla="*/ 87 h 84"/>
                <a:gd name="T56" fmla="*/ 360 w 84"/>
                <a:gd name="T57" fmla="*/ 59 h 84"/>
                <a:gd name="T58" fmla="*/ 326 w 84"/>
                <a:gd name="T59" fmla="*/ 37 h 84"/>
                <a:gd name="T60" fmla="*/ 295 w 84"/>
                <a:gd name="T61" fmla="*/ 12 h 84"/>
                <a:gd name="T62" fmla="*/ 249 w 84"/>
                <a:gd name="T63" fmla="*/ 0 h 84"/>
                <a:gd name="T64" fmla="*/ 210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1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4"/>
                  </a:lnTo>
                  <a:lnTo>
                    <a:pt x="41" y="84"/>
                  </a:lnTo>
                  <a:lnTo>
                    <a:pt x="50" y="84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86" name="Shape 4199"/>
            <p:cNvSpPr>
              <a:spLocks noChangeAspect="1"/>
            </p:cNvSpPr>
            <p:nvPr/>
          </p:nvSpPr>
          <p:spPr bwMode="auto">
            <a:xfrm>
              <a:off x="4431" y="2301"/>
              <a:ext cx="110" cy="111"/>
            </a:xfrm>
            <a:custGeom>
              <a:avLst/>
              <a:gdLst>
                <a:gd name="T0" fmla="*/ 210 w 84"/>
                <a:gd name="T1" fmla="*/ 0 h 84"/>
                <a:gd name="T2" fmla="*/ 161 w 84"/>
                <a:gd name="T3" fmla="*/ 0 h 84"/>
                <a:gd name="T4" fmla="*/ 132 w 84"/>
                <a:gd name="T5" fmla="*/ 12 h 84"/>
                <a:gd name="T6" fmla="*/ 85 w 84"/>
                <a:gd name="T7" fmla="*/ 37 h 84"/>
                <a:gd name="T8" fmla="*/ 54 w 84"/>
                <a:gd name="T9" fmla="*/ 59 h 84"/>
                <a:gd name="T10" fmla="*/ 29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29 w 84"/>
                <a:gd name="T23" fmla="*/ 349 h 84"/>
                <a:gd name="T24" fmla="*/ 54 w 84"/>
                <a:gd name="T25" fmla="*/ 379 h 84"/>
                <a:gd name="T26" fmla="*/ 85 w 84"/>
                <a:gd name="T27" fmla="*/ 415 h 84"/>
                <a:gd name="T28" fmla="*/ 132 w 84"/>
                <a:gd name="T29" fmla="*/ 426 h 84"/>
                <a:gd name="T30" fmla="*/ 161 w 84"/>
                <a:gd name="T31" fmla="*/ 447 h 84"/>
                <a:gd name="T32" fmla="*/ 210 w 84"/>
                <a:gd name="T33" fmla="*/ 447 h 84"/>
                <a:gd name="T34" fmla="*/ 249 w 84"/>
                <a:gd name="T35" fmla="*/ 447 h 84"/>
                <a:gd name="T36" fmla="*/ 295 w 84"/>
                <a:gd name="T37" fmla="*/ 426 h 84"/>
                <a:gd name="T38" fmla="*/ 326 w 84"/>
                <a:gd name="T39" fmla="*/ 415 h 84"/>
                <a:gd name="T40" fmla="*/ 360 w 84"/>
                <a:gd name="T41" fmla="*/ 379 h 84"/>
                <a:gd name="T42" fmla="*/ 393 w 84"/>
                <a:gd name="T43" fmla="*/ 349 h 84"/>
                <a:gd name="T44" fmla="*/ 411 w 84"/>
                <a:gd name="T45" fmla="*/ 311 h 84"/>
                <a:gd name="T46" fmla="*/ 423 w 84"/>
                <a:gd name="T47" fmla="*/ 266 h 84"/>
                <a:gd name="T48" fmla="*/ 423 w 84"/>
                <a:gd name="T49" fmla="*/ 217 h 84"/>
                <a:gd name="T50" fmla="*/ 423 w 84"/>
                <a:gd name="T51" fmla="*/ 170 h 84"/>
                <a:gd name="T52" fmla="*/ 411 w 84"/>
                <a:gd name="T53" fmla="*/ 136 h 84"/>
                <a:gd name="T54" fmla="*/ 393 w 84"/>
                <a:gd name="T55" fmla="*/ 87 h 84"/>
                <a:gd name="T56" fmla="*/ 360 w 84"/>
                <a:gd name="T57" fmla="*/ 59 h 84"/>
                <a:gd name="T58" fmla="*/ 326 w 84"/>
                <a:gd name="T59" fmla="*/ 37 h 84"/>
                <a:gd name="T60" fmla="*/ 295 w 84"/>
                <a:gd name="T61" fmla="*/ 12 h 84"/>
                <a:gd name="T62" fmla="*/ 249 w 84"/>
                <a:gd name="T63" fmla="*/ 0 h 84"/>
                <a:gd name="T64" fmla="*/ 210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1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4"/>
                  </a:lnTo>
                  <a:lnTo>
                    <a:pt x="41" y="84"/>
                  </a:lnTo>
                  <a:lnTo>
                    <a:pt x="50" y="84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87" name="Shape 4200"/>
            <p:cNvSpPr>
              <a:spLocks noChangeAspect="1"/>
            </p:cNvSpPr>
            <p:nvPr/>
          </p:nvSpPr>
          <p:spPr bwMode="auto">
            <a:xfrm>
              <a:off x="4519" y="2005"/>
              <a:ext cx="108" cy="112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12 h 85"/>
                <a:gd name="T4" fmla="*/ 136 w 82"/>
                <a:gd name="T5" fmla="*/ 28 h 85"/>
                <a:gd name="T6" fmla="*/ 87 w 82"/>
                <a:gd name="T7" fmla="*/ 49 h 85"/>
                <a:gd name="T8" fmla="*/ 55 w 82"/>
                <a:gd name="T9" fmla="*/ 66 h 85"/>
                <a:gd name="T10" fmla="*/ 32 w 82"/>
                <a:gd name="T11" fmla="*/ 103 h 85"/>
                <a:gd name="T12" fmla="*/ 12 w 82"/>
                <a:gd name="T13" fmla="*/ 136 h 85"/>
                <a:gd name="T14" fmla="*/ 0 w 82"/>
                <a:gd name="T15" fmla="*/ 182 h 85"/>
                <a:gd name="T16" fmla="*/ 0 w 82"/>
                <a:gd name="T17" fmla="*/ 225 h 85"/>
                <a:gd name="T18" fmla="*/ 0 w 82"/>
                <a:gd name="T19" fmla="*/ 274 h 85"/>
                <a:gd name="T20" fmla="*/ 12 w 82"/>
                <a:gd name="T21" fmla="*/ 311 h 85"/>
                <a:gd name="T22" fmla="*/ 32 w 82"/>
                <a:gd name="T23" fmla="*/ 340 h 85"/>
                <a:gd name="T24" fmla="*/ 55 w 82"/>
                <a:gd name="T25" fmla="*/ 377 h 85"/>
                <a:gd name="T26" fmla="*/ 87 w 82"/>
                <a:gd name="T27" fmla="*/ 410 h 85"/>
                <a:gd name="T28" fmla="*/ 136 w 82"/>
                <a:gd name="T29" fmla="*/ 416 h 85"/>
                <a:gd name="T30" fmla="*/ 165 w 82"/>
                <a:gd name="T31" fmla="*/ 447 h 85"/>
                <a:gd name="T32" fmla="*/ 215 w 82"/>
                <a:gd name="T33" fmla="*/ 447 h 85"/>
                <a:gd name="T34" fmla="*/ 262 w 82"/>
                <a:gd name="T35" fmla="*/ 447 h 85"/>
                <a:gd name="T36" fmla="*/ 302 w 82"/>
                <a:gd name="T37" fmla="*/ 416 h 85"/>
                <a:gd name="T38" fmla="*/ 340 w 82"/>
                <a:gd name="T39" fmla="*/ 410 h 85"/>
                <a:gd name="T40" fmla="*/ 373 w 82"/>
                <a:gd name="T41" fmla="*/ 377 h 85"/>
                <a:gd name="T42" fmla="*/ 398 w 82"/>
                <a:gd name="T43" fmla="*/ 340 h 85"/>
                <a:gd name="T44" fmla="*/ 416 w 82"/>
                <a:gd name="T45" fmla="*/ 311 h 85"/>
                <a:gd name="T46" fmla="*/ 427 w 82"/>
                <a:gd name="T47" fmla="*/ 274 h 85"/>
                <a:gd name="T48" fmla="*/ 427 w 82"/>
                <a:gd name="T49" fmla="*/ 225 h 85"/>
                <a:gd name="T50" fmla="*/ 427 w 82"/>
                <a:gd name="T51" fmla="*/ 182 h 85"/>
                <a:gd name="T52" fmla="*/ 416 w 82"/>
                <a:gd name="T53" fmla="*/ 136 h 85"/>
                <a:gd name="T54" fmla="*/ 398 w 82"/>
                <a:gd name="T55" fmla="*/ 103 h 85"/>
                <a:gd name="T56" fmla="*/ 373 w 82"/>
                <a:gd name="T57" fmla="*/ 66 h 85"/>
                <a:gd name="T58" fmla="*/ 340 w 82"/>
                <a:gd name="T59" fmla="*/ 49 h 85"/>
                <a:gd name="T60" fmla="*/ 302 w 82"/>
                <a:gd name="T61" fmla="*/ 28 h 85"/>
                <a:gd name="T62" fmla="*/ 262 w 82"/>
                <a:gd name="T63" fmla="*/ 12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17" y="9"/>
                  </a:lnTo>
                  <a:lnTo>
                    <a:pt x="11" y="13"/>
                  </a:lnTo>
                  <a:lnTo>
                    <a:pt x="6" y="20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2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88" name="Shape 4201"/>
            <p:cNvSpPr>
              <a:spLocks noChangeAspect="1"/>
            </p:cNvSpPr>
            <p:nvPr/>
          </p:nvSpPr>
          <p:spPr bwMode="auto">
            <a:xfrm>
              <a:off x="4519" y="2005"/>
              <a:ext cx="108" cy="112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12 h 85"/>
                <a:gd name="T4" fmla="*/ 136 w 82"/>
                <a:gd name="T5" fmla="*/ 28 h 85"/>
                <a:gd name="T6" fmla="*/ 87 w 82"/>
                <a:gd name="T7" fmla="*/ 49 h 85"/>
                <a:gd name="T8" fmla="*/ 55 w 82"/>
                <a:gd name="T9" fmla="*/ 66 h 85"/>
                <a:gd name="T10" fmla="*/ 32 w 82"/>
                <a:gd name="T11" fmla="*/ 103 h 85"/>
                <a:gd name="T12" fmla="*/ 12 w 82"/>
                <a:gd name="T13" fmla="*/ 136 h 85"/>
                <a:gd name="T14" fmla="*/ 0 w 82"/>
                <a:gd name="T15" fmla="*/ 182 h 85"/>
                <a:gd name="T16" fmla="*/ 0 w 82"/>
                <a:gd name="T17" fmla="*/ 225 h 85"/>
                <a:gd name="T18" fmla="*/ 0 w 82"/>
                <a:gd name="T19" fmla="*/ 274 h 85"/>
                <a:gd name="T20" fmla="*/ 12 w 82"/>
                <a:gd name="T21" fmla="*/ 311 h 85"/>
                <a:gd name="T22" fmla="*/ 32 w 82"/>
                <a:gd name="T23" fmla="*/ 340 h 85"/>
                <a:gd name="T24" fmla="*/ 55 w 82"/>
                <a:gd name="T25" fmla="*/ 377 h 85"/>
                <a:gd name="T26" fmla="*/ 87 w 82"/>
                <a:gd name="T27" fmla="*/ 410 h 85"/>
                <a:gd name="T28" fmla="*/ 136 w 82"/>
                <a:gd name="T29" fmla="*/ 416 h 85"/>
                <a:gd name="T30" fmla="*/ 165 w 82"/>
                <a:gd name="T31" fmla="*/ 447 h 85"/>
                <a:gd name="T32" fmla="*/ 215 w 82"/>
                <a:gd name="T33" fmla="*/ 447 h 85"/>
                <a:gd name="T34" fmla="*/ 262 w 82"/>
                <a:gd name="T35" fmla="*/ 447 h 85"/>
                <a:gd name="T36" fmla="*/ 302 w 82"/>
                <a:gd name="T37" fmla="*/ 416 h 85"/>
                <a:gd name="T38" fmla="*/ 340 w 82"/>
                <a:gd name="T39" fmla="*/ 410 h 85"/>
                <a:gd name="T40" fmla="*/ 373 w 82"/>
                <a:gd name="T41" fmla="*/ 377 h 85"/>
                <a:gd name="T42" fmla="*/ 398 w 82"/>
                <a:gd name="T43" fmla="*/ 340 h 85"/>
                <a:gd name="T44" fmla="*/ 416 w 82"/>
                <a:gd name="T45" fmla="*/ 311 h 85"/>
                <a:gd name="T46" fmla="*/ 427 w 82"/>
                <a:gd name="T47" fmla="*/ 274 h 85"/>
                <a:gd name="T48" fmla="*/ 427 w 82"/>
                <a:gd name="T49" fmla="*/ 225 h 85"/>
                <a:gd name="T50" fmla="*/ 427 w 82"/>
                <a:gd name="T51" fmla="*/ 182 h 85"/>
                <a:gd name="T52" fmla="*/ 416 w 82"/>
                <a:gd name="T53" fmla="*/ 136 h 85"/>
                <a:gd name="T54" fmla="*/ 398 w 82"/>
                <a:gd name="T55" fmla="*/ 103 h 85"/>
                <a:gd name="T56" fmla="*/ 373 w 82"/>
                <a:gd name="T57" fmla="*/ 66 h 85"/>
                <a:gd name="T58" fmla="*/ 340 w 82"/>
                <a:gd name="T59" fmla="*/ 49 h 85"/>
                <a:gd name="T60" fmla="*/ 302 w 82"/>
                <a:gd name="T61" fmla="*/ 28 h 85"/>
                <a:gd name="T62" fmla="*/ 262 w 82"/>
                <a:gd name="T63" fmla="*/ 12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17" y="9"/>
                  </a:lnTo>
                  <a:lnTo>
                    <a:pt x="11" y="13"/>
                  </a:lnTo>
                  <a:lnTo>
                    <a:pt x="6" y="20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2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89" name="Shape 4202"/>
            <p:cNvSpPr>
              <a:spLocks noChangeAspect="1"/>
            </p:cNvSpPr>
            <p:nvPr/>
          </p:nvSpPr>
          <p:spPr bwMode="auto">
            <a:xfrm>
              <a:off x="4069" y="2449"/>
              <a:ext cx="111" cy="111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6 h 85"/>
                <a:gd name="T6" fmla="*/ 87 w 84"/>
                <a:gd name="T7" fmla="*/ 35 h 85"/>
                <a:gd name="T8" fmla="*/ 59 w 84"/>
                <a:gd name="T9" fmla="*/ 52 h 85"/>
                <a:gd name="T10" fmla="*/ 34 w 84"/>
                <a:gd name="T11" fmla="*/ 89 h 85"/>
                <a:gd name="T12" fmla="*/ 12 w 84"/>
                <a:gd name="T13" fmla="*/ 127 h 85"/>
                <a:gd name="T14" fmla="*/ 0 w 84"/>
                <a:gd name="T15" fmla="*/ 162 h 85"/>
                <a:gd name="T16" fmla="*/ 0 w 84"/>
                <a:gd name="T17" fmla="*/ 210 h 85"/>
                <a:gd name="T18" fmla="*/ 0 w 84"/>
                <a:gd name="T19" fmla="*/ 247 h 85"/>
                <a:gd name="T20" fmla="*/ 12 w 84"/>
                <a:gd name="T21" fmla="*/ 294 h 85"/>
                <a:gd name="T22" fmla="*/ 34 w 84"/>
                <a:gd name="T23" fmla="*/ 323 h 85"/>
                <a:gd name="T24" fmla="*/ 59 w 84"/>
                <a:gd name="T25" fmla="*/ 358 h 85"/>
                <a:gd name="T26" fmla="*/ 87 w 84"/>
                <a:gd name="T27" fmla="*/ 387 h 85"/>
                <a:gd name="T28" fmla="*/ 136 w 84"/>
                <a:gd name="T29" fmla="*/ 409 h 85"/>
                <a:gd name="T30" fmla="*/ 170 w 84"/>
                <a:gd name="T31" fmla="*/ 422 h 85"/>
                <a:gd name="T32" fmla="*/ 217 w 84"/>
                <a:gd name="T33" fmla="*/ 422 h 85"/>
                <a:gd name="T34" fmla="*/ 266 w 84"/>
                <a:gd name="T35" fmla="*/ 422 h 85"/>
                <a:gd name="T36" fmla="*/ 311 w 84"/>
                <a:gd name="T37" fmla="*/ 409 h 85"/>
                <a:gd name="T38" fmla="*/ 349 w 84"/>
                <a:gd name="T39" fmla="*/ 387 h 85"/>
                <a:gd name="T40" fmla="*/ 379 w 84"/>
                <a:gd name="T41" fmla="*/ 358 h 85"/>
                <a:gd name="T42" fmla="*/ 415 w 84"/>
                <a:gd name="T43" fmla="*/ 323 h 85"/>
                <a:gd name="T44" fmla="*/ 426 w 84"/>
                <a:gd name="T45" fmla="*/ 294 h 85"/>
                <a:gd name="T46" fmla="*/ 447 w 84"/>
                <a:gd name="T47" fmla="*/ 247 h 85"/>
                <a:gd name="T48" fmla="*/ 447 w 84"/>
                <a:gd name="T49" fmla="*/ 210 h 85"/>
                <a:gd name="T50" fmla="*/ 447 w 84"/>
                <a:gd name="T51" fmla="*/ 162 h 85"/>
                <a:gd name="T52" fmla="*/ 426 w 84"/>
                <a:gd name="T53" fmla="*/ 127 h 85"/>
                <a:gd name="T54" fmla="*/ 415 w 84"/>
                <a:gd name="T55" fmla="*/ 89 h 85"/>
                <a:gd name="T56" fmla="*/ 379 w 84"/>
                <a:gd name="T57" fmla="*/ 52 h 85"/>
                <a:gd name="T58" fmla="*/ 349 w 84"/>
                <a:gd name="T59" fmla="*/ 35 h 85"/>
                <a:gd name="T60" fmla="*/ 311 w 84"/>
                <a:gd name="T61" fmla="*/ 16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0" y="59"/>
                  </a:lnTo>
                  <a:lnTo>
                    <a:pt x="84" y="50"/>
                  </a:lnTo>
                  <a:lnTo>
                    <a:pt x="84" y="42"/>
                  </a:lnTo>
                  <a:lnTo>
                    <a:pt x="84" y="33"/>
                  </a:lnTo>
                  <a:lnTo>
                    <a:pt x="80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3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90" name="Shape 4203"/>
            <p:cNvSpPr>
              <a:spLocks noChangeAspect="1"/>
            </p:cNvSpPr>
            <p:nvPr/>
          </p:nvSpPr>
          <p:spPr bwMode="auto">
            <a:xfrm>
              <a:off x="4069" y="2449"/>
              <a:ext cx="111" cy="111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6 h 85"/>
                <a:gd name="T6" fmla="*/ 87 w 84"/>
                <a:gd name="T7" fmla="*/ 35 h 85"/>
                <a:gd name="T8" fmla="*/ 59 w 84"/>
                <a:gd name="T9" fmla="*/ 52 h 85"/>
                <a:gd name="T10" fmla="*/ 34 w 84"/>
                <a:gd name="T11" fmla="*/ 89 h 85"/>
                <a:gd name="T12" fmla="*/ 12 w 84"/>
                <a:gd name="T13" fmla="*/ 127 h 85"/>
                <a:gd name="T14" fmla="*/ 0 w 84"/>
                <a:gd name="T15" fmla="*/ 162 h 85"/>
                <a:gd name="T16" fmla="*/ 0 w 84"/>
                <a:gd name="T17" fmla="*/ 210 h 85"/>
                <a:gd name="T18" fmla="*/ 0 w 84"/>
                <a:gd name="T19" fmla="*/ 247 h 85"/>
                <a:gd name="T20" fmla="*/ 12 w 84"/>
                <a:gd name="T21" fmla="*/ 294 h 85"/>
                <a:gd name="T22" fmla="*/ 34 w 84"/>
                <a:gd name="T23" fmla="*/ 323 h 85"/>
                <a:gd name="T24" fmla="*/ 59 w 84"/>
                <a:gd name="T25" fmla="*/ 358 h 85"/>
                <a:gd name="T26" fmla="*/ 87 w 84"/>
                <a:gd name="T27" fmla="*/ 387 h 85"/>
                <a:gd name="T28" fmla="*/ 136 w 84"/>
                <a:gd name="T29" fmla="*/ 409 h 85"/>
                <a:gd name="T30" fmla="*/ 170 w 84"/>
                <a:gd name="T31" fmla="*/ 422 h 85"/>
                <a:gd name="T32" fmla="*/ 217 w 84"/>
                <a:gd name="T33" fmla="*/ 422 h 85"/>
                <a:gd name="T34" fmla="*/ 266 w 84"/>
                <a:gd name="T35" fmla="*/ 422 h 85"/>
                <a:gd name="T36" fmla="*/ 311 w 84"/>
                <a:gd name="T37" fmla="*/ 409 h 85"/>
                <a:gd name="T38" fmla="*/ 349 w 84"/>
                <a:gd name="T39" fmla="*/ 387 h 85"/>
                <a:gd name="T40" fmla="*/ 379 w 84"/>
                <a:gd name="T41" fmla="*/ 358 h 85"/>
                <a:gd name="T42" fmla="*/ 415 w 84"/>
                <a:gd name="T43" fmla="*/ 323 h 85"/>
                <a:gd name="T44" fmla="*/ 426 w 84"/>
                <a:gd name="T45" fmla="*/ 294 h 85"/>
                <a:gd name="T46" fmla="*/ 447 w 84"/>
                <a:gd name="T47" fmla="*/ 247 h 85"/>
                <a:gd name="T48" fmla="*/ 447 w 84"/>
                <a:gd name="T49" fmla="*/ 210 h 85"/>
                <a:gd name="T50" fmla="*/ 447 w 84"/>
                <a:gd name="T51" fmla="*/ 162 h 85"/>
                <a:gd name="T52" fmla="*/ 426 w 84"/>
                <a:gd name="T53" fmla="*/ 127 h 85"/>
                <a:gd name="T54" fmla="*/ 415 w 84"/>
                <a:gd name="T55" fmla="*/ 89 h 85"/>
                <a:gd name="T56" fmla="*/ 379 w 84"/>
                <a:gd name="T57" fmla="*/ 52 h 85"/>
                <a:gd name="T58" fmla="*/ 349 w 84"/>
                <a:gd name="T59" fmla="*/ 35 h 85"/>
                <a:gd name="T60" fmla="*/ 311 w 84"/>
                <a:gd name="T61" fmla="*/ 16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0" y="59"/>
                  </a:lnTo>
                  <a:lnTo>
                    <a:pt x="84" y="50"/>
                  </a:lnTo>
                  <a:lnTo>
                    <a:pt x="84" y="42"/>
                  </a:lnTo>
                  <a:lnTo>
                    <a:pt x="84" y="33"/>
                  </a:lnTo>
                  <a:lnTo>
                    <a:pt x="80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3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91" name="Shape 4204"/>
            <p:cNvSpPr>
              <a:spLocks noChangeAspect="1"/>
            </p:cNvSpPr>
            <p:nvPr/>
          </p:nvSpPr>
          <p:spPr bwMode="auto">
            <a:xfrm>
              <a:off x="4340" y="2449"/>
              <a:ext cx="113" cy="111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6 h 85"/>
                <a:gd name="T6" fmla="*/ 99 w 86"/>
                <a:gd name="T7" fmla="*/ 35 h 85"/>
                <a:gd name="T8" fmla="*/ 66 w 86"/>
                <a:gd name="T9" fmla="*/ 52 h 85"/>
                <a:gd name="T10" fmla="*/ 42 w 86"/>
                <a:gd name="T11" fmla="*/ 89 h 85"/>
                <a:gd name="T12" fmla="*/ 21 w 86"/>
                <a:gd name="T13" fmla="*/ 127 h 85"/>
                <a:gd name="T14" fmla="*/ 12 w 86"/>
                <a:gd name="T15" fmla="*/ 162 h 85"/>
                <a:gd name="T16" fmla="*/ 0 w 86"/>
                <a:gd name="T17" fmla="*/ 210 h 85"/>
                <a:gd name="T18" fmla="*/ 12 w 86"/>
                <a:gd name="T19" fmla="*/ 247 h 85"/>
                <a:gd name="T20" fmla="*/ 21 w 86"/>
                <a:gd name="T21" fmla="*/ 294 h 85"/>
                <a:gd name="T22" fmla="*/ 42 w 86"/>
                <a:gd name="T23" fmla="*/ 323 h 85"/>
                <a:gd name="T24" fmla="*/ 66 w 86"/>
                <a:gd name="T25" fmla="*/ 358 h 85"/>
                <a:gd name="T26" fmla="*/ 99 w 86"/>
                <a:gd name="T27" fmla="*/ 387 h 85"/>
                <a:gd name="T28" fmla="*/ 134 w 86"/>
                <a:gd name="T29" fmla="*/ 409 h 85"/>
                <a:gd name="T30" fmla="*/ 176 w 86"/>
                <a:gd name="T31" fmla="*/ 422 h 85"/>
                <a:gd name="T32" fmla="*/ 219 w 86"/>
                <a:gd name="T33" fmla="*/ 422 h 85"/>
                <a:gd name="T34" fmla="*/ 265 w 86"/>
                <a:gd name="T35" fmla="*/ 422 h 85"/>
                <a:gd name="T36" fmla="*/ 311 w 86"/>
                <a:gd name="T37" fmla="*/ 409 h 85"/>
                <a:gd name="T38" fmla="*/ 346 w 86"/>
                <a:gd name="T39" fmla="*/ 387 h 85"/>
                <a:gd name="T40" fmla="*/ 376 w 86"/>
                <a:gd name="T41" fmla="*/ 358 h 85"/>
                <a:gd name="T42" fmla="*/ 411 w 86"/>
                <a:gd name="T43" fmla="*/ 323 h 85"/>
                <a:gd name="T44" fmla="*/ 424 w 86"/>
                <a:gd name="T45" fmla="*/ 294 h 85"/>
                <a:gd name="T46" fmla="*/ 434 w 86"/>
                <a:gd name="T47" fmla="*/ 247 h 85"/>
                <a:gd name="T48" fmla="*/ 440 w 86"/>
                <a:gd name="T49" fmla="*/ 210 h 85"/>
                <a:gd name="T50" fmla="*/ 434 w 86"/>
                <a:gd name="T51" fmla="*/ 162 h 85"/>
                <a:gd name="T52" fmla="*/ 424 w 86"/>
                <a:gd name="T53" fmla="*/ 127 h 85"/>
                <a:gd name="T54" fmla="*/ 411 w 86"/>
                <a:gd name="T55" fmla="*/ 89 h 85"/>
                <a:gd name="T56" fmla="*/ 376 w 86"/>
                <a:gd name="T57" fmla="*/ 52 h 85"/>
                <a:gd name="T58" fmla="*/ 346 w 86"/>
                <a:gd name="T59" fmla="*/ 35 h 85"/>
                <a:gd name="T60" fmla="*/ 311 w 86"/>
                <a:gd name="T61" fmla="*/ 16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3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6" y="42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92" name="Shape 4205"/>
            <p:cNvSpPr>
              <a:spLocks noChangeAspect="1"/>
            </p:cNvSpPr>
            <p:nvPr/>
          </p:nvSpPr>
          <p:spPr bwMode="auto">
            <a:xfrm>
              <a:off x="4340" y="2449"/>
              <a:ext cx="113" cy="111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6 h 85"/>
                <a:gd name="T6" fmla="*/ 99 w 86"/>
                <a:gd name="T7" fmla="*/ 35 h 85"/>
                <a:gd name="T8" fmla="*/ 66 w 86"/>
                <a:gd name="T9" fmla="*/ 52 h 85"/>
                <a:gd name="T10" fmla="*/ 42 w 86"/>
                <a:gd name="T11" fmla="*/ 89 h 85"/>
                <a:gd name="T12" fmla="*/ 21 w 86"/>
                <a:gd name="T13" fmla="*/ 127 h 85"/>
                <a:gd name="T14" fmla="*/ 12 w 86"/>
                <a:gd name="T15" fmla="*/ 162 h 85"/>
                <a:gd name="T16" fmla="*/ 0 w 86"/>
                <a:gd name="T17" fmla="*/ 210 h 85"/>
                <a:gd name="T18" fmla="*/ 12 w 86"/>
                <a:gd name="T19" fmla="*/ 247 h 85"/>
                <a:gd name="T20" fmla="*/ 21 w 86"/>
                <a:gd name="T21" fmla="*/ 294 h 85"/>
                <a:gd name="T22" fmla="*/ 42 w 86"/>
                <a:gd name="T23" fmla="*/ 323 h 85"/>
                <a:gd name="T24" fmla="*/ 66 w 86"/>
                <a:gd name="T25" fmla="*/ 358 h 85"/>
                <a:gd name="T26" fmla="*/ 99 w 86"/>
                <a:gd name="T27" fmla="*/ 387 h 85"/>
                <a:gd name="T28" fmla="*/ 134 w 86"/>
                <a:gd name="T29" fmla="*/ 409 h 85"/>
                <a:gd name="T30" fmla="*/ 176 w 86"/>
                <a:gd name="T31" fmla="*/ 422 h 85"/>
                <a:gd name="T32" fmla="*/ 219 w 86"/>
                <a:gd name="T33" fmla="*/ 422 h 85"/>
                <a:gd name="T34" fmla="*/ 265 w 86"/>
                <a:gd name="T35" fmla="*/ 422 h 85"/>
                <a:gd name="T36" fmla="*/ 311 w 86"/>
                <a:gd name="T37" fmla="*/ 409 h 85"/>
                <a:gd name="T38" fmla="*/ 346 w 86"/>
                <a:gd name="T39" fmla="*/ 387 h 85"/>
                <a:gd name="T40" fmla="*/ 376 w 86"/>
                <a:gd name="T41" fmla="*/ 358 h 85"/>
                <a:gd name="T42" fmla="*/ 411 w 86"/>
                <a:gd name="T43" fmla="*/ 323 h 85"/>
                <a:gd name="T44" fmla="*/ 424 w 86"/>
                <a:gd name="T45" fmla="*/ 294 h 85"/>
                <a:gd name="T46" fmla="*/ 434 w 86"/>
                <a:gd name="T47" fmla="*/ 247 h 85"/>
                <a:gd name="T48" fmla="*/ 440 w 86"/>
                <a:gd name="T49" fmla="*/ 210 h 85"/>
                <a:gd name="T50" fmla="*/ 434 w 86"/>
                <a:gd name="T51" fmla="*/ 162 h 85"/>
                <a:gd name="T52" fmla="*/ 424 w 86"/>
                <a:gd name="T53" fmla="*/ 127 h 85"/>
                <a:gd name="T54" fmla="*/ 411 w 86"/>
                <a:gd name="T55" fmla="*/ 89 h 85"/>
                <a:gd name="T56" fmla="*/ 376 w 86"/>
                <a:gd name="T57" fmla="*/ 52 h 85"/>
                <a:gd name="T58" fmla="*/ 346 w 86"/>
                <a:gd name="T59" fmla="*/ 35 h 85"/>
                <a:gd name="T60" fmla="*/ 311 w 86"/>
                <a:gd name="T61" fmla="*/ 16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3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6" y="42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93" name="Shape 4206"/>
            <p:cNvSpPr>
              <a:spLocks noChangeAspect="1"/>
            </p:cNvSpPr>
            <p:nvPr/>
          </p:nvSpPr>
          <p:spPr bwMode="auto">
            <a:xfrm>
              <a:off x="4585" y="2193"/>
              <a:ext cx="110" cy="114"/>
            </a:xfrm>
            <a:custGeom>
              <a:avLst/>
              <a:gdLst>
                <a:gd name="T0" fmla="*/ 216 w 84"/>
                <a:gd name="T1" fmla="*/ 0 h 86"/>
                <a:gd name="T2" fmla="*/ 173 w 84"/>
                <a:gd name="T3" fmla="*/ 0 h 86"/>
                <a:gd name="T4" fmla="*/ 132 w 84"/>
                <a:gd name="T5" fmla="*/ 21 h 86"/>
                <a:gd name="T6" fmla="*/ 85 w 84"/>
                <a:gd name="T7" fmla="*/ 36 h 86"/>
                <a:gd name="T8" fmla="*/ 65 w 84"/>
                <a:gd name="T9" fmla="*/ 70 h 86"/>
                <a:gd name="T10" fmla="*/ 29 w 84"/>
                <a:gd name="T11" fmla="*/ 102 h 86"/>
                <a:gd name="T12" fmla="*/ 12 w 84"/>
                <a:gd name="T13" fmla="*/ 141 h 86"/>
                <a:gd name="T14" fmla="*/ 0 w 84"/>
                <a:gd name="T15" fmla="*/ 187 h 86"/>
                <a:gd name="T16" fmla="*/ 0 w 84"/>
                <a:gd name="T17" fmla="*/ 236 h 86"/>
                <a:gd name="T18" fmla="*/ 0 w 84"/>
                <a:gd name="T19" fmla="*/ 281 h 86"/>
                <a:gd name="T20" fmla="*/ 12 w 84"/>
                <a:gd name="T21" fmla="*/ 314 h 86"/>
                <a:gd name="T22" fmla="*/ 29 w 84"/>
                <a:gd name="T23" fmla="*/ 363 h 86"/>
                <a:gd name="T24" fmla="*/ 65 w 84"/>
                <a:gd name="T25" fmla="*/ 399 h 86"/>
                <a:gd name="T26" fmla="*/ 85 w 84"/>
                <a:gd name="T27" fmla="*/ 423 h 86"/>
                <a:gd name="T28" fmla="*/ 132 w 84"/>
                <a:gd name="T29" fmla="*/ 444 h 86"/>
                <a:gd name="T30" fmla="*/ 173 w 84"/>
                <a:gd name="T31" fmla="*/ 453 h 86"/>
                <a:gd name="T32" fmla="*/ 216 w 84"/>
                <a:gd name="T33" fmla="*/ 465 h 86"/>
                <a:gd name="T34" fmla="*/ 262 w 84"/>
                <a:gd name="T35" fmla="*/ 453 h 86"/>
                <a:gd name="T36" fmla="*/ 295 w 84"/>
                <a:gd name="T37" fmla="*/ 444 h 86"/>
                <a:gd name="T38" fmla="*/ 339 w 84"/>
                <a:gd name="T39" fmla="*/ 423 h 86"/>
                <a:gd name="T40" fmla="*/ 371 w 84"/>
                <a:gd name="T41" fmla="*/ 399 h 86"/>
                <a:gd name="T42" fmla="*/ 393 w 84"/>
                <a:gd name="T43" fmla="*/ 363 h 86"/>
                <a:gd name="T44" fmla="*/ 411 w 84"/>
                <a:gd name="T45" fmla="*/ 314 h 86"/>
                <a:gd name="T46" fmla="*/ 423 w 84"/>
                <a:gd name="T47" fmla="*/ 281 h 86"/>
                <a:gd name="T48" fmla="*/ 423 w 84"/>
                <a:gd name="T49" fmla="*/ 236 h 86"/>
                <a:gd name="T50" fmla="*/ 423 w 84"/>
                <a:gd name="T51" fmla="*/ 187 h 86"/>
                <a:gd name="T52" fmla="*/ 411 w 84"/>
                <a:gd name="T53" fmla="*/ 141 h 86"/>
                <a:gd name="T54" fmla="*/ 393 w 84"/>
                <a:gd name="T55" fmla="*/ 102 h 86"/>
                <a:gd name="T56" fmla="*/ 371 w 84"/>
                <a:gd name="T57" fmla="*/ 70 h 86"/>
                <a:gd name="T58" fmla="*/ 339 w 84"/>
                <a:gd name="T59" fmla="*/ 36 h 86"/>
                <a:gd name="T60" fmla="*/ 295 w 84"/>
                <a:gd name="T61" fmla="*/ 21 h 86"/>
                <a:gd name="T62" fmla="*/ 262 w 84"/>
                <a:gd name="T63" fmla="*/ 0 h 86"/>
                <a:gd name="T64" fmla="*/ 216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7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94" name="Shape 4207"/>
            <p:cNvSpPr>
              <a:spLocks noChangeAspect="1"/>
            </p:cNvSpPr>
            <p:nvPr/>
          </p:nvSpPr>
          <p:spPr bwMode="auto">
            <a:xfrm>
              <a:off x="4585" y="2193"/>
              <a:ext cx="110" cy="114"/>
            </a:xfrm>
            <a:custGeom>
              <a:avLst/>
              <a:gdLst>
                <a:gd name="T0" fmla="*/ 216 w 84"/>
                <a:gd name="T1" fmla="*/ 0 h 86"/>
                <a:gd name="T2" fmla="*/ 173 w 84"/>
                <a:gd name="T3" fmla="*/ 0 h 86"/>
                <a:gd name="T4" fmla="*/ 132 w 84"/>
                <a:gd name="T5" fmla="*/ 21 h 86"/>
                <a:gd name="T6" fmla="*/ 85 w 84"/>
                <a:gd name="T7" fmla="*/ 36 h 86"/>
                <a:gd name="T8" fmla="*/ 65 w 84"/>
                <a:gd name="T9" fmla="*/ 70 h 86"/>
                <a:gd name="T10" fmla="*/ 29 w 84"/>
                <a:gd name="T11" fmla="*/ 102 h 86"/>
                <a:gd name="T12" fmla="*/ 12 w 84"/>
                <a:gd name="T13" fmla="*/ 141 h 86"/>
                <a:gd name="T14" fmla="*/ 0 w 84"/>
                <a:gd name="T15" fmla="*/ 187 h 86"/>
                <a:gd name="T16" fmla="*/ 0 w 84"/>
                <a:gd name="T17" fmla="*/ 236 h 86"/>
                <a:gd name="T18" fmla="*/ 0 w 84"/>
                <a:gd name="T19" fmla="*/ 281 h 86"/>
                <a:gd name="T20" fmla="*/ 12 w 84"/>
                <a:gd name="T21" fmla="*/ 314 h 86"/>
                <a:gd name="T22" fmla="*/ 29 w 84"/>
                <a:gd name="T23" fmla="*/ 363 h 86"/>
                <a:gd name="T24" fmla="*/ 65 w 84"/>
                <a:gd name="T25" fmla="*/ 399 h 86"/>
                <a:gd name="T26" fmla="*/ 85 w 84"/>
                <a:gd name="T27" fmla="*/ 423 h 86"/>
                <a:gd name="T28" fmla="*/ 132 w 84"/>
                <a:gd name="T29" fmla="*/ 444 h 86"/>
                <a:gd name="T30" fmla="*/ 173 w 84"/>
                <a:gd name="T31" fmla="*/ 453 h 86"/>
                <a:gd name="T32" fmla="*/ 216 w 84"/>
                <a:gd name="T33" fmla="*/ 465 h 86"/>
                <a:gd name="T34" fmla="*/ 262 w 84"/>
                <a:gd name="T35" fmla="*/ 453 h 86"/>
                <a:gd name="T36" fmla="*/ 295 w 84"/>
                <a:gd name="T37" fmla="*/ 444 h 86"/>
                <a:gd name="T38" fmla="*/ 339 w 84"/>
                <a:gd name="T39" fmla="*/ 423 h 86"/>
                <a:gd name="T40" fmla="*/ 371 w 84"/>
                <a:gd name="T41" fmla="*/ 399 h 86"/>
                <a:gd name="T42" fmla="*/ 393 w 84"/>
                <a:gd name="T43" fmla="*/ 363 h 86"/>
                <a:gd name="T44" fmla="*/ 411 w 84"/>
                <a:gd name="T45" fmla="*/ 314 h 86"/>
                <a:gd name="T46" fmla="*/ 423 w 84"/>
                <a:gd name="T47" fmla="*/ 281 h 86"/>
                <a:gd name="T48" fmla="*/ 423 w 84"/>
                <a:gd name="T49" fmla="*/ 236 h 86"/>
                <a:gd name="T50" fmla="*/ 423 w 84"/>
                <a:gd name="T51" fmla="*/ 187 h 86"/>
                <a:gd name="T52" fmla="*/ 411 w 84"/>
                <a:gd name="T53" fmla="*/ 141 h 86"/>
                <a:gd name="T54" fmla="*/ 393 w 84"/>
                <a:gd name="T55" fmla="*/ 102 h 86"/>
                <a:gd name="T56" fmla="*/ 371 w 84"/>
                <a:gd name="T57" fmla="*/ 70 h 86"/>
                <a:gd name="T58" fmla="*/ 339 w 84"/>
                <a:gd name="T59" fmla="*/ 36 h 86"/>
                <a:gd name="T60" fmla="*/ 295 w 84"/>
                <a:gd name="T61" fmla="*/ 21 h 86"/>
                <a:gd name="T62" fmla="*/ 262 w 84"/>
                <a:gd name="T63" fmla="*/ 0 h 86"/>
                <a:gd name="T64" fmla="*/ 216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7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95" name="Shape 4208"/>
            <p:cNvSpPr>
              <a:spLocks noChangeAspect="1"/>
            </p:cNvSpPr>
            <p:nvPr/>
          </p:nvSpPr>
          <p:spPr bwMode="auto">
            <a:xfrm>
              <a:off x="4602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32 w 86"/>
                <a:gd name="T11" fmla="*/ 103 h 87"/>
                <a:gd name="T12" fmla="*/ 21 w 86"/>
                <a:gd name="T13" fmla="*/ 136 h 87"/>
                <a:gd name="T14" fmla="*/ 0 w 86"/>
                <a:gd name="T15" fmla="*/ 186 h 87"/>
                <a:gd name="T16" fmla="*/ 0 w 86"/>
                <a:gd name="T17" fmla="*/ 235 h 87"/>
                <a:gd name="T18" fmla="*/ 0 w 86"/>
                <a:gd name="T19" fmla="*/ 278 h 87"/>
                <a:gd name="T20" fmla="*/ 21 w 86"/>
                <a:gd name="T21" fmla="*/ 325 h 87"/>
                <a:gd name="T22" fmla="*/ 3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297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297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58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58" y="5"/>
                  </a:lnTo>
                  <a:lnTo>
                    <a:pt x="5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96" name="Shape 4209"/>
            <p:cNvSpPr>
              <a:spLocks noChangeAspect="1"/>
            </p:cNvSpPr>
            <p:nvPr/>
          </p:nvSpPr>
          <p:spPr bwMode="auto">
            <a:xfrm>
              <a:off x="4602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32 w 86"/>
                <a:gd name="T11" fmla="*/ 103 h 87"/>
                <a:gd name="T12" fmla="*/ 21 w 86"/>
                <a:gd name="T13" fmla="*/ 136 h 87"/>
                <a:gd name="T14" fmla="*/ 0 w 86"/>
                <a:gd name="T15" fmla="*/ 186 h 87"/>
                <a:gd name="T16" fmla="*/ 0 w 86"/>
                <a:gd name="T17" fmla="*/ 235 h 87"/>
                <a:gd name="T18" fmla="*/ 0 w 86"/>
                <a:gd name="T19" fmla="*/ 278 h 87"/>
                <a:gd name="T20" fmla="*/ 21 w 86"/>
                <a:gd name="T21" fmla="*/ 325 h 87"/>
                <a:gd name="T22" fmla="*/ 3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297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297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58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58" y="5"/>
                  </a:lnTo>
                  <a:lnTo>
                    <a:pt x="52" y="3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97" name="Shape 4210"/>
            <p:cNvSpPr>
              <a:spLocks noChangeAspect="1"/>
            </p:cNvSpPr>
            <p:nvPr/>
          </p:nvSpPr>
          <p:spPr bwMode="auto">
            <a:xfrm>
              <a:off x="4234" y="2225"/>
              <a:ext cx="109" cy="110"/>
            </a:xfrm>
            <a:custGeom>
              <a:avLst/>
              <a:gdLst>
                <a:gd name="T0" fmla="*/ 215 w 83"/>
                <a:gd name="T1" fmla="*/ 0 h 84"/>
                <a:gd name="T2" fmla="*/ 167 w 83"/>
                <a:gd name="T3" fmla="*/ 12 h 84"/>
                <a:gd name="T4" fmla="*/ 133 w 83"/>
                <a:gd name="T5" fmla="*/ 21 h 84"/>
                <a:gd name="T6" fmla="*/ 95 w 83"/>
                <a:gd name="T7" fmla="*/ 38 h 84"/>
                <a:gd name="T8" fmla="*/ 55 w 83"/>
                <a:gd name="T9" fmla="*/ 65 h 84"/>
                <a:gd name="T10" fmla="*/ 37 w 83"/>
                <a:gd name="T11" fmla="*/ 96 h 84"/>
                <a:gd name="T12" fmla="*/ 16 w 83"/>
                <a:gd name="T13" fmla="*/ 132 h 84"/>
                <a:gd name="T14" fmla="*/ 0 w 83"/>
                <a:gd name="T15" fmla="*/ 173 h 84"/>
                <a:gd name="T16" fmla="*/ 0 w 83"/>
                <a:gd name="T17" fmla="*/ 216 h 84"/>
                <a:gd name="T18" fmla="*/ 0 w 83"/>
                <a:gd name="T19" fmla="*/ 262 h 84"/>
                <a:gd name="T20" fmla="*/ 16 w 83"/>
                <a:gd name="T21" fmla="*/ 295 h 84"/>
                <a:gd name="T22" fmla="*/ 37 w 83"/>
                <a:gd name="T23" fmla="*/ 339 h 84"/>
                <a:gd name="T24" fmla="*/ 55 w 83"/>
                <a:gd name="T25" fmla="*/ 360 h 84"/>
                <a:gd name="T26" fmla="*/ 95 w 83"/>
                <a:gd name="T27" fmla="*/ 389 h 84"/>
                <a:gd name="T28" fmla="*/ 133 w 83"/>
                <a:gd name="T29" fmla="*/ 411 h 84"/>
                <a:gd name="T30" fmla="*/ 167 w 83"/>
                <a:gd name="T31" fmla="*/ 423 h 84"/>
                <a:gd name="T32" fmla="*/ 215 w 83"/>
                <a:gd name="T33" fmla="*/ 423 h 84"/>
                <a:gd name="T34" fmla="*/ 259 w 83"/>
                <a:gd name="T35" fmla="*/ 423 h 84"/>
                <a:gd name="T36" fmla="*/ 302 w 83"/>
                <a:gd name="T37" fmla="*/ 411 h 84"/>
                <a:gd name="T38" fmla="*/ 332 w 83"/>
                <a:gd name="T39" fmla="*/ 389 h 84"/>
                <a:gd name="T40" fmla="*/ 370 w 83"/>
                <a:gd name="T41" fmla="*/ 360 h 84"/>
                <a:gd name="T42" fmla="*/ 390 w 83"/>
                <a:gd name="T43" fmla="*/ 339 h 84"/>
                <a:gd name="T44" fmla="*/ 414 w 83"/>
                <a:gd name="T45" fmla="*/ 295 h 84"/>
                <a:gd name="T46" fmla="*/ 425 w 83"/>
                <a:gd name="T47" fmla="*/ 262 h 84"/>
                <a:gd name="T48" fmla="*/ 425 w 83"/>
                <a:gd name="T49" fmla="*/ 216 h 84"/>
                <a:gd name="T50" fmla="*/ 425 w 83"/>
                <a:gd name="T51" fmla="*/ 173 h 84"/>
                <a:gd name="T52" fmla="*/ 414 w 83"/>
                <a:gd name="T53" fmla="*/ 132 h 84"/>
                <a:gd name="T54" fmla="*/ 390 w 83"/>
                <a:gd name="T55" fmla="*/ 96 h 84"/>
                <a:gd name="T56" fmla="*/ 370 w 83"/>
                <a:gd name="T57" fmla="*/ 65 h 84"/>
                <a:gd name="T58" fmla="*/ 332 w 83"/>
                <a:gd name="T59" fmla="*/ 38 h 84"/>
                <a:gd name="T60" fmla="*/ 302 w 83"/>
                <a:gd name="T61" fmla="*/ 21 h 84"/>
                <a:gd name="T62" fmla="*/ 259 w 83"/>
                <a:gd name="T63" fmla="*/ 12 h 84"/>
                <a:gd name="T64" fmla="*/ 215 w 83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4"/>
                <a:gd name="T101" fmla="*/ 83 w 83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4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8"/>
                  </a:lnTo>
                  <a:lnTo>
                    <a:pt x="11" y="13"/>
                  </a:lnTo>
                  <a:lnTo>
                    <a:pt x="7" y="19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58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8" y="77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4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77"/>
                  </a:lnTo>
                  <a:lnTo>
                    <a:pt x="72" y="71"/>
                  </a:lnTo>
                  <a:lnTo>
                    <a:pt x="76" y="67"/>
                  </a:lnTo>
                  <a:lnTo>
                    <a:pt x="81" y="58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4"/>
                  </a:lnTo>
                  <a:lnTo>
                    <a:pt x="81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8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98" name="Shape 4211"/>
            <p:cNvSpPr>
              <a:spLocks noChangeAspect="1"/>
            </p:cNvSpPr>
            <p:nvPr/>
          </p:nvSpPr>
          <p:spPr bwMode="auto">
            <a:xfrm>
              <a:off x="4234" y="2225"/>
              <a:ext cx="109" cy="110"/>
            </a:xfrm>
            <a:custGeom>
              <a:avLst/>
              <a:gdLst>
                <a:gd name="T0" fmla="*/ 215 w 83"/>
                <a:gd name="T1" fmla="*/ 0 h 84"/>
                <a:gd name="T2" fmla="*/ 167 w 83"/>
                <a:gd name="T3" fmla="*/ 12 h 84"/>
                <a:gd name="T4" fmla="*/ 133 w 83"/>
                <a:gd name="T5" fmla="*/ 21 h 84"/>
                <a:gd name="T6" fmla="*/ 95 w 83"/>
                <a:gd name="T7" fmla="*/ 38 h 84"/>
                <a:gd name="T8" fmla="*/ 55 w 83"/>
                <a:gd name="T9" fmla="*/ 65 h 84"/>
                <a:gd name="T10" fmla="*/ 37 w 83"/>
                <a:gd name="T11" fmla="*/ 96 h 84"/>
                <a:gd name="T12" fmla="*/ 16 w 83"/>
                <a:gd name="T13" fmla="*/ 132 h 84"/>
                <a:gd name="T14" fmla="*/ 0 w 83"/>
                <a:gd name="T15" fmla="*/ 173 h 84"/>
                <a:gd name="T16" fmla="*/ 0 w 83"/>
                <a:gd name="T17" fmla="*/ 216 h 84"/>
                <a:gd name="T18" fmla="*/ 0 w 83"/>
                <a:gd name="T19" fmla="*/ 262 h 84"/>
                <a:gd name="T20" fmla="*/ 16 w 83"/>
                <a:gd name="T21" fmla="*/ 295 h 84"/>
                <a:gd name="T22" fmla="*/ 37 w 83"/>
                <a:gd name="T23" fmla="*/ 339 h 84"/>
                <a:gd name="T24" fmla="*/ 55 w 83"/>
                <a:gd name="T25" fmla="*/ 360 h 84"/>
                <a:gd name="T26" fmla="*/ 95 w 83"/>
                <a:gd name="T27" fmla="*/ 389 h 84"/>
                <a:gd name="T28" fmla="*/ 133 w 83"/>
                <a:gd name="T29" fmla="*/ 411 h 84"/>
                <a:gd name="T30" fmla="*/ 167 w 83"/>
                <a:gd name="T31" fmla="*/ 423 h 84"/>
                <a:gd name="T32" fmla="*/ 215 w 83"/>
                <a:gd name="T33" fmla="*/ 423 h 84"/>
                <a:gd name="T34" fmla="*/ 259 w 83"/>
                <a:gd name="T35" fmla="*/ 423 h 84"/>
                <a:gd name="T36" fmla="*/ 302 w 83"/>
                <a:gd name="T37" fmla="*/ 411 h 84"/>
                <a:gd name="T38" fmla="*/ 332 w 83"/>
                <a:gd name="T39" fmla="*/ 389 h 84"/>
                <a:gd name="T40" fmla="*/ 370 w 83"/>
                <a:gd name="T41" fmla="*/ 360 h 84"/>
                <a:gd name="T42" fmla="*/ 390 w 83"/>
                <a:gd name="T43" fmla="*/ 339 h 84"/>
                <a:gd name="T44" fmla="*/ 414 w 83"/>
                <a:gd name="T45" fmla="*/ 295 h 84"/>
                <a:gd name="T46" fmla="*/ 425 w 83"/>
                <a:gd name="T47" fmla="*/ 262 h 84"/>
                <a:gd name="T48" fmla="*/ 425 w 83"/>
                <a:gd name="T49" fmla="*/ 216 h 84"/>
                <a:gd name="T50" fmla="*/ 425 w 83"/>
                <a:gd name="T51" fmla="*/ 173 h 84"/>
                <a:gd name="T52" fmla="*/ 414 w 83"/>
                <a:gd name="T53" fmla="*/ 132 h 84"/>
                <a:gd name="T54" fmla="*/ 390 w 83"/>
                <a:gd name="T55" fmla="*/ 96 h 84"/>
                <a:gd name="T56" fmla="*/ 370 w 83"/>
                <a:gd name="T57" fmla="*/ 65 h 84"/>
                <a:gd name="T58" fmla="*/ 332 w 83"/>
                <a:gd name="T59" fmla="*/ 38 h 84"/>
                <a:gd name="T60" fmla="*/ 302 w 83"/>
                <a:gd name="T61" fmla="*/ 21 h 84"/>
                <a:gd name="T62" fmla="*/ 259 w 83"/>
                <a:gd name="T63" fmla="*/ 12 h 84"/>
                <a:gd name="T64" fmla="*/ 215 w 83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4"/>
                <a:gd name="T101" fmla="*/ 83 w 83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4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8"/>
                  </a:lnTo>
                  <a:lnTo>
                    <a:pt x="11" y="13"/>
                  </a:lnTo>
                  <a:lnTo>
                    <a:pt x="7" y="19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58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8" y="77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4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77"/>
                  </a:lnTo>
                  <a:lnTo>
                    <a:pt x="72" y="71"/>
                  </a:lnTo>
                  <a:lnTo>
                    <a:pt x="76" y="67"/>
                  </a:lnTo>
                  <a:lnTo>
                    <a:pt x="81" y="58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4"/>
                  </a:lnTo>
                  <a:lnTo>
                    <a:pt x="81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8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99" name="Shape 4212"/>
            <p:cNvSpPr>
              <a:spLocks noChangeAspect="1"/>
            </p:cNvSpPr>
            <p:nvPr/>
          </p:nvSpPr>
          <p:spPr bwMode="auto">
            <a:xfrm>
              <a:off x="4072" y="2250"/>
              <a:ext cx="112" cy="108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87 w 85"/>
                <a:gd name="T7" fmla="*/ 37 h 82"/>
                <a:gd name="T8" fmla="*/ 55 w 85"/>
                <a:gd name="T9" fmla="*/ 55 h 82"/>
                <a:gd name="T10" fmla="*/ 37 w 85"/>
                <a:gd name="T11" fmla="*/ 87 h 82"/>
                <a:gd name="T12" fmla="*/ 12 w 85"/>
                <a:gd name="T13" fmla="*/ 136 h 82"/>
                <a:gd name="T14" fmla="*/ 0 w 85"/>
                <a:gd name="T15" fmla="*/ 171 h 82"/>
                <a:gd name="T16" fmla="*/ 0 w 85"/>
                <a:gd name="T17" fmla="*/ 215 h 82"/>
                <a:gd name="T18" fmla="*/ 0 w 85"/>
                <a:gd name="T19" fmla="*/ 262 h 82"/>
                <a:gd name="T20" fmla="*/ 12 w 85"/>
                <a:gd name="T21" fmla="*/ 302 h 82"/>
                <a:gd name="T22" fmla="*/ 37 w 85"/>
                <a:gd name="T23" fmla="*/ 340 h 82"/>
                <a:gd name="T24" fmla="*/ 55 w 85"/>
                <a:gd name="T25" fmla="*/ 373 h 82"/>
                <a:gd name="T26" fmla="*/ 87 w 85"/>
                <a:gd name="T27" fmla="*/ 398 h 82"/>
                <a:gd name="T28" fmla="*/ 136 w 85"/>
                <a:gd name="T29" fmla="*/ 416 h 82"/>
                <a:gd name="T30" fmla="*/ 171 w 85"/>
                <a:gd name="T31" fmla="*/ 427 h 82"/>
                <a:gd name="T32" fmla="*/ 215 w 85"/>
                <a:gd name="T33" fmla="*/ 427 h 82"/>
                <a:gd name="T34" fmla="*/ 264 w 85"/>
                <a:gd name="T35" fmla="*/ 427 h 82"/>
                <a:gd name="T36" fmla="*/ 311 w 85"/>
                <a:gd name="T37" fmla="*/ 416 h 82"/>
                <a:gd name="T38" fmla="*/ 340 w 85"/>
                <a:gd name="T39" fmla="*/ 398 h 82"/>
                <a:gd name="T40" fmla="*/ 377 w 85"/>
                <a:gd name="T41" fmla="*/ 373 h 82"/>
                <a:gd name="T42" fmla="*/ 410 w 85"/>
                <a:gd name="T43" fmla="*/ 340 h 82"/>
                <a:gd name="T44" fmla="*/ 427 w 85"/>
                <a:gd name="T45" fmla="*/ 302 h 82"/>
                <a:gd name="T46" fmla="*/ 447 w 85"/>
                <a:gd name="T47" fmla="*/ 262 h 82"/>
                <a:gd name="T48" fmla="*/ 447 w 85"/>
                <a:gd name="T49" fmla="*/ 215 h 82"/>
                <a:gd name="T50" fmla="*/ 447 w 85"/>
                <a:gd name="T51" fmla="*/ 171 h 82"/>
                <a:gd name="T52" fmla="*/ 427 w 85"/>
                <a:gd name="T53" fmla="*/ 136 h 82"/>
                <a:gd name="T54" fmla="*/ 410 w 85"/>
                <a:gd name="T55" fmla="*/ 87 h 82"/>
                <a:gd name="T56" fmla="*/ 377 w 85"/>
                <a:gd name="T57" fmla="*/ 55 h 82"/>
                <a:gd name="T58" fmla="*/ 340 w 85"/>
                <a:gd name="T59" fmla="*/ 37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6"/>
                  </a:lnTo>
                  <a:lnTo>
                    <a:pt x="72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50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5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00" name="Shape 4213"/>
            <p:cNvSpPr>
              <a:spLocks noChangeAspect="1"/>
            </p:cNvSpPr>
            <p:nvPr/>
          </p:nvSpPr>
          <p:spPr bwMode="auto">
            <a:xfrm>
              <a:off x="4072" y="2250"/>
              <a:ext cx="112" cy="108"/>
            </a:xfrm>
            <a:custGeom>
              <a:avLst/>
              <a:gdLst>
                <a:gd name="T0" fmla="*/ 215 w 85"/>
                <a:gd name="T1" fmla="*/ 0 h 82"/>
                <a:gd name="T2" fmla="*/ 171 w 85"/>
                <a:gd name="T3" fmla="*/ 0 h 82"/>
                <a:gd name="T4" fmla="*/ 136 w 85"/>
                <a:gd name="T5" fmla="*/ 12 h 82"/>
                <a:gd name="T6" fmla="*/ 87 w 85"/>
                <a:gd name="T7" fmla="*/ 37 h 82"/>
                <a:gd name="T8" fmla="*/ 55 w 85"/>
                <a:gd name="T9" fmla="*/ 55 h 82"/>
                <a:gd name="T10" fmla="*/ 37 w 85"/>
                <a:gd name="T11" fmla="*/ 87 h 82"/>
                <a:gd name="T12" fmla="*/ 12 w 85"/>
                <a:gd name="T13" fmla="*/ 136 h 82"/>
                <a:gd name="T14" fmla="*/ 0 w 85"/>
                <a:gd name="T15" fmla="*/ 171 h 82"/>
                <a:gd name="T16" fmla="*/ 0 w 85"/>
                <a:gd name="T17" fmla="*/ 215 h 82"/>
                <a:gd name="T18" fmla="*/ 0 w 85"/>
                <a:gd name="T19" fmla="*/ 262 h 82"/>
                <a:gd name="T20" fmla="*/ 12 w 85"/>
                <a:gd name="T21" fmla="*/ 302 h 82"/>
                <a:gd name="T22" fmla="*/ 37 w 85"/>
                <a:gd name="T23" fmla="*/ 340 h 82"/>
                <a:gd name="T24" fmla="*/ 55 w 85"/>
                <a:gd name="T25" fmla="*/ 373 h 82"/>
                <a:gd name="T26" fmla="*/ 87 w 85"/>
                <a:gd name="T27" fmla="*/ 398 h 82"/>
                <a:gd name="T28" fmla="*/ 136 w 85"/>
                <a:gd name="T29" fmla="*/ 416 h 82"/>
                <a:gd name="T30" fmla="*/ 171 w 85"/>
                <a:gd name="T31" fmla="*/ 427 h 82"/>
                <a:gd name="T32" fmla="*/ 215 w 85"/>
                <a:gd name="T33" fmla="*/ 427 h 82"/>
                <a:gd name="T34" fmla="*/ 264 w 85"/>
                <a:gd name="T35" fmla="*/ 427 h 82"/>
                <a:gd name="T36" fmla="*/ 311 w 85"/>
                <a:gd name="T37" fmla="*/ 416 h 82"/>
                <a:gd name="T38" fmla="*/ 340 w 85"/>
                <a:gd name="T39" fmla="*/ 398 h 82"/>
                <a:gd name="T40" fmla="*/ 377 w 85"/>
                <a:gd name="T41" fmla="*/ 373 h 82"/>
                <a:gd name="T42" fmla="*/ 410 w 85"/>
                <a:gd name="T43" fmla="*/ 340 h 82"/>
                <a:gd name="T44" fmla="*/ 427 w 85"/>
                <a:gd name="T45" fmla="*/ 302 h 82"/>
                <a:gd name="T46" fmla="*/ 447 w 85"/>
                <a:gd name="T47" fmla="*/ 262 h 82"/>
                <a:gd name="T48" fmla="*/ 447 w 85"/>
                <a:gd name="T49" fmla="*/ 215 h 82"/>
                <a:gd name="T50" fmla="*/ 447 w 85"/>
                <a:gd name="T51" fmla="*/ 171 h 82"/>
                <a:gd name="T52" fmla="*/ 427 w 85"/>
                <a:gd name="T53" fmla="*/ 136 h 82"/>
                <a:gd name="T54" fmla="*/ 410 w 85"/>
                <a:gd name="T55" fmla="*/ 87 h 82"/>
                <a:gd name="T56" fmla="*/ 377 w 85"/>
                <a:gd name="T57" fmla="*/ 55 h 82"/>
                <a:gd name="T58" fmla="*/ 340 w 85"/>
                <a:gd name="T59" fmla="*/ 37 h 82"/>
                <a:gd name="T60" fmla="*/ 311 w 85"/>
                <a:gd name="T61" fmla="*/ 12 h 82"/>
                <a:gd name="T62" fmla="*/ 264 w 85"/>
                <a:gd name="T63" fmla="*/ 0 h 82"/>
                <a:gd name="T64" fmla="*/ 215 w 85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2"/>
                <a:gd name="T101" fmla="*/ 85 w 85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6"/>
                  </a:lnTo>
                  <a:lnTo>
                    <a:pt x="72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50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5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01" name="Shape 4214"/>
            <p:cNvSpPr>
              <a:spLocks noChangeAspect="1"/>
            </p:cNvSpPr>
            <p:nvPr/>
          </p:nvSpPr>
          <p:spPr bwMode="auto">
            <a:xfrm>
              <a:off x="4234" y="2074"/>
              <a:ext cx="109" cy="114"/>
            </a:xfrm>
            <a:custGeom>
              <a:avLst/>
              <a:gdLst>
                <a:gd name="T0" fmla="*/ 215 w 83"/>
                <a:gd name="T1" fmla="*/ 0 h 87"/>
                <a:gd name="T2" fmla="*/ 167 w 83"/>
                <a:gd name="T3" fmla="*/ 12 h 87"/>
                <a:gd name="T4" fmla="*/ 133 w 83"/>
                <a:gd name="T5" fmla="*/ 21 h 87"/>
                <a:gd name="T6" fmla="*/ 95 w 83"/>
                <a:gd name="T7" fmla="*/ 48 h 87"/>
                <a:gd name="T8" fmla="*/ 55 w 83"/>
                <a:gd name="T9" fmla="*/ 66 h 87"/>
                <a:gd name="T10" fmla="*/ 37 w 83"/>
                <a:gd name="T11" fmla="*/ 101 h 87"/>
                <a:gd name="T12" fmla="*/ 16 w 83"/>
                <a:gd name="T13" fmla="*/ 132 h 87"/>
                <a:gd name="T14" fmla="*/ 0 w 83"/>
                <a:gd name="T15" fmla="*/ 178 h 87"/>
                <a:gd name="T16" fmla="*/ 0 w 83"/>
                <a:gd name="T17" fmla="*/ 216 h 87"/>
                <a:gd name="T18" fmla="*/ 0 w 83"/>
                <a:gd name="T19" fmla="*/ 262 h 87"/>
                <a:gd name="T20" fmla="*/ 16 w 83"/>
                <a:gd name="T21" fmla="*/ 311 h 87"/>
                <a:gd name="T22" fmla="*/ 37 w 83"/>
                <a:gd name="T23" fmla="*/ 339 h 87"/>
                <a:gd name="T24" fmla="*/ 55 w 83"/>
                <a:gd name="T25" fmla="*/ 375 h 87"/>
                <a:gd name="T26" fmla="*/ 95 w 83"/>
                <a:gd name="T27" fmla="*/ 408 h 87"/>
                <a:gd name="T28" fmla="*/ 133 w 83"/>
                <a:gd name="T29" fmla="*/ 411 h 87"/>
                <a:gd name="T30" fmla="*/ 167 w 83"/>
                <a:gd name="T31" fmla="*/ 426 h 87"/>
                <a:gd name="T32" fmla="*/ 215 w 83"/>
                <a:gd name="T33" fmla="*/ 439 h 87"/>
                <a:gd name="T34" fmla="*/ 259 w 83"/>
                <a:gd name="T35" fmla="*/ 426 h 87"/>
                <a:gd name="T36" fmla="*/ 302 w 83"/>
                <a:gd name="T37" fmla="*/ 411 h 87"/>
                <a:gd name="T38" fmla="*/ 332 w 83"/>
                <a:gd name="T39" fmla="*/ 408 h 87"/>
                <a:gd name="T40" fmla="*/ 370 w 83"/>
                <a:gd name="T41" fmla="*/ 375 h 87"/>
                <a:gd name="T42" fmla="*/ 390 w 83"/>
                <a:gd name="T43" fmla="*/ 339 h 87"/>
                <a:gd name="T44" fmla="*/ 414 w 83"/>
                <a:gd name="T45" fmla="*/ 311 h 87"/>
                <a:gd name="T46" fmla="*/ 425 w 83"/>
                <a:gd name="T47" fmla="*/ 262 h 87"/>
                <a:gd name="T48" fmla="*/ 425 w 83"/>
                <a:gd name="T49" fmla="*/ 216 h 87"/>
                <a:gd name="T50" fmla="*/ 425 w 83"/>
                <a:gd name="T51" fmla="*/ 178 h 87"/>
                <a:gd name="T52" fmla="*/ 414 w 83"/>
                <a:gd name="T53" fmla="*/ 132 h 87"/>
                <a:gd name="T54" fmla="*/ 390 w 83"/>
                <a:gd name="T55" fmla="*/ 101 h 87"/>
                <a:gd name="T56" fmla="*/ 370 w 83"/>
                <a:gd name="T57" fmla="*/ 66 h 87"/>
                <a:gd name="T58" fmla="*/ 332 w 83"/>
                <a:gd name="T59" fmla="*/ 48 h 87"/>
                <a:gd name="T60" fmla="*/ 302 w 83"/>
                <a:gd name="T61" fmla="*/ 21 h 87"/>
                <a:gd name="T62" fmla="*/ 259 w 83"/>
                <a:gd name="T63" fmla="*/ 12 h 87"/>
                <a:gd name="T64" fmla="*/ 215 w 83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7"/>
                <a:gd name="T101" fmla="*/ 83 w 83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7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7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6" y="67"/>
                  </a:lnTo>
                  <a:lnTo>
                    <a:pt x="81" y="61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5"/>
                  </a:lnTo>
                  <a:lnTo>
                    <a:pt x="81" y="26"/>
                  </a:lnTo>
                  <a:lnTo>
                    <a:pt x="76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02" name="Shape 4215"/>
            <p:cNvSpPr>
              <a:spLocks noChangeAspect="1"/>
            </p:cNvSpPr>
            <p:nvPr/>
          </p:nvSpPr>
          <p:spPr bwMode="auto">
            <a:xfrm>
              <a:off x="4234" y="2074"/>
              <a:ext cx="109" cy="114"/>
            </a:xfrm>
            <a:custGeom>
              <a:avLst/>
              <a:gdLst>
                <a:gd name="T0" fmla="*/ 215 w 83"/>
                <a:gd name="T1" fmla="*/ 0 h 87"/>
                <a:gd name="T2" fmla="*/ 167 w 83"/>
                <a:gd name="T3" fmla="*/ 12 h 87"/>
                <a:gd name="T4" fmla="*/ 133 w 83"/>
                <a:gd name="T5" fmla="*/ 21 h 87"/>
                <a:gd name="T6" fmla="*/ 95 w 83"/>
                <a:gd name="T7" fmla="*/ 48 h 87"/>
                <a:gd name="T8" fmla="*/ 55 w 83"/>
                <a:gd name="T9" fmla="*/ 66 h 87"/>
                <a:gd name="T10" fmla="*/ 37 w 83"/>
                <a:gd name="T11" fmla="*/ 101 h 87"/>
                <a:gd name="T12" fmla="*/ 16 w 83"/>
                <a:gd name="T13" fmla="*/ 132 h 87"/>
                <a:gd name="T14" fmla="*/ 0 w 83"/>
                <a:gd name="T15" fmla="*/ 178 h 87"/>
                <a:gd name="T16" fmla="*/ 0 w 83"/>
                <a:gd name="T17" fmla="*/ 216 h 87"/>
                <a:gd name="T18" fmla="*/ 0 w 83"/>
                <a:gd name="T19" fmla="*/ 262 h 87"/>
                <a:gd name="T20" fmla="*/ 16 w 83"/>
                <a:gd name="T21" fmla="*/ 311 h 87"/>
                <a:gd name="T22" fmla="*/ 37 w 83"/>
                <a:gd name="T23" fmla="*/ 339 h 87"/>
                <a:gd name="T24" fmla="*/ 55 w 83"/>
                <a:gd name="T25" fmla="*/ 375 h 87"/>
                <a:gd name="T26" fmla="*/ 95 w 83"/>
                <a:gd name="T27" fmla="*/ 408 h 87"/>
                <a:gd name="T28" fmla="*/ 133 w 83"/>
                <a:gd name="T29" fmla="*/ 411 h 87"/>
                <a:gd name="T30" fmla="*/ 167 w 83"/>
                <a:gd name="T31" fmla="*/ 426 h 87"/>
                <a:gd name="T32" fmla="*/ 215 w 83"/>
                <a:gd name="T33" fmla="*/ 439 h 87"/>
                <a:gd name="T34" fmla="*/ 259 w 83"/>
                <a:gd name="T35" fmla="*/ 426 h 87"/>
                <a:gd name="T36" fmla="*/ 302 w 83"/>
                <a:gd name="T37" fmla="*/ 411 h 87"/>
                <a:gd name="T38" fmla="*/ 332 w 83"/>
                <a:gd name="T39" fmla="*/ 408 h 87"/>
                <a:gd name="T40" fmla="*/ 370 w 83"/>
                <a:gd name="T41" fmla="*/ 375 h 87"/>
                <a:gd name="T42" fmla="*/ 390 w 83"/>
                <a:gd name="T43" fmla="*/ 339 h 87"/>
                <a:gd name="T44" fmla="*/ 414 w 83"/>
                <a:gd name="T45" fmla="*/ 311 h 87"/>
                <a:gd name="T46" fmla="*/ 425 w 83"/>
                <a:gd name="T47" fmla="*/ 262 h 87"/>
                <a:gd name="T48" fmla="*/ 425 w 83"/>
                <a:gd name="T49" fmla="*/ 216 h 87"/>
                <a:gd name="T50" fmla="*/ 425 w 83"/>
                <a:gd name="T51" fmla="*/ 178 h 87"/>
                <a:gd name="T52" fmla="*/ 414 w 83"/>
                <a:gd name="T53" fmla="*/ 132 h 87"/>
                <a:gd name="T54" fmla="*/ 390 w 83"/>
                <a:gd name="T55" fmla="*/ 101 h 87"/>
                <a:gd name="T56" fmla="*/ 370 w 83"/>
                <a:gd name="T57" fmla="*/ 66 h 87"/>
                <a:gd name="T58" fmla="*/ 332 w 83"/>
                <a:gd name="T59" fmla="*/ 48 h 87"/>
                <a:gd name="T60" fmla="*/ 302 w 83"/>
                <a:gd name="T61" fmla="*/ 21 h 87"/>
                <a:gd name="T62" fmla="*/ 259 w 83"/>
                <a:gd name="T63" fmla="*/ 12 h 87"/>
                <a:gd name="T64" fmla="*/ 215 w 83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7"/>
                <a:gd name="T101" fmla="*/ 83 w 83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7">
                  <a:moveTo>
                    <a:pt x="42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3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1" y="74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2" y="87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4"/>
                  </a:lnTo>
                  <a:lnTo>
                    <a:pt x="76" y="67"/>
                  </a:lnTo>
                  <a:lnTo>
                    <a:pt x="81" y="61"/>
                  </a:lnTo>
                  <a:lnTo>
                    <a:pt x="83" y="52"/>
                  </a:lnTo>
                  <a:lnTo>
                    <a:pt x="83" y="43"/>
                  </a:lnTo>
                  <a:lnTo>
                    <a:pt x="83" y="35"/>
                  </a:lnTo>
                  <a:lnTo>
                    <a:pt x="81" y="26"/>
                  </a:lnTo>
                  <a:lnTo>
                    <a:pt x="76" y="20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03" name="Shape 4216"/>
            <p:cNvSpPr>
              <a:spLocks noChangeAspect="1"/>
            </p:cNvSpPr>
            <p:nvPr/>
          </p:nvSpPr>
          <p:spPr bwMode="auto">
            <a:xfrm>
              <a:off x="3989" y="1978"/>
              <a:ext cx="114" cy="110"/>
            </a:xfrm>
            <a:custGeom>
              <a:avLst/>
              <a:gdLst>
                <a:gd name="T0" fmla="*/ 225 w 87"/>
                <a:gd name="T1" fmla="*/ 0 h 84"/>
                <a:gd name="T2" fmla="*/ 178 w 87"/>
                <a:gd name="T3" fmla="*/ 0 h 84"/>
                <a:gd name="T4" fmla="*/ 132 w 87"/>
                <a:gd name="T5" fmla="*/ 12 h 84"/>
                <a:gd name="T6" fmla="*/ 101 w 87"/>
                <a:gd name="T7" fmla="*/ 29 h 84"/>
                <a:gd name="T8" fmla="*/ 66 w 87"/>
                <a:gd name="T9" fmla="*/ 65 h 84"/>
                <a:gd name="T10" fmla="*/ 48 w 87"/>
                <a:gd name="T11" fmla="*/ 85 h 84"/>
                <a:gd name="T12" fmla="*/ 28 w 87"/>
                <a:gd name="T13" fmla="*/ 132 h 84"/>
                <a:gd name="T14" fmla="*/ 12 w 87"/>
                <a:gd name="T15" fmla="*/ 161 h 84"/>
                <a:gd name="T16" fmla="*/ 0 w 87"/>
                <a:gd name="T17" fmla="*/ 210 h 84"/>
                <a:gd name="T18" fmla="*/ 12 w 87"/>
                <a:gd name="T19" fmla="*/ 247 h 84"/>
                <a:gd name="T20" fmla="*/ 28 w 87"/>
                <a:gd name="T21" fmla="*/ 295 h 84"/>
                <a:gd name="T22" fmla="*/ 48 w 87"/>
                <a:gd name="T23" fmla="*/ 323 h 84"/>
                <a:gd name="T24" fmla="*/ 66 w 87"/>
                <a:gd name="T25" fmla="*/ 360 h 84"/>
                <a:gd name="T26" fmla="*/ 101 w 87"/>
                <a:gd name="T27" fmla="*/ 377 h 84"/>
                <a:gd name="T28" fmla="*/ 132 w 87"/>
                <a:gd name="T29" fmla="*/ 406 h 84"/>
                <a:gd name="T30" fmla="*/ 178 w 87"/>
                <a:gd name="T31" fmla="*/ 411 h 84"/>
                <a:gd name="T32" fmla="*/ 225 w 87"/>
                <a:gd name="T33" fmla="*/ 423 h 84"/>
                <a:gd name="T34" fmla="*/ 262 w 87"/>
                <a:gd name="T35" fmla="*/ 411 h 84"/>
                <a:gd name="T36" fmla="*/ 311 w 87"/>
                <a:gd name="T37" fmla="*/ 406 h 84"/>
                <a:gd name="T38" fmla="*/ 339 w 87"/>
                <a:gd name="T39" fmla="*/ 377 h 84"/>
                <a:gd name="T40" fmla="*/ 375 w 87"/>
                <a:gd name="T41" fmla="*/ 360 h 84"/>
                <a:gd name="T42" fmla="*/ 408 w 87"/>
                <a:gd name="T43" fmla="*/ 323 h 84"/>
                <a:gd name="T44" fmla="*/ 421 w 87"/>
                <a:gd name="T45" fmla="*/ 295 h 84"/>
                <a:gd name="T46" fmla="*/ 439 w 87"/>
                <a:gd name="T47" fmla="*/ 247 h 84"/>
                <a:gd name="T48" fmla="*/ 439 w 87"/>
                <a:gd name="T49" fmla="*/ 210 h 84"/>
                <a:gd name="T50" fmla="*/ 439 w 87"/>
                <a:gd name="T51" fmla="*/ 161 h 84"/>
                <a:gd name="T52" fmla="*/ 421 w 87"/>
                <a:gd name="T53" fmla="*/ 132 h 84"/>
                <a:gd name="T54" fmla="*/ 408 w 87"/>
                <a:gd name="T55" fmla="*/ 85 h 84"/>
                <a:gd name="T56" fmla="*/ 375 w 87"/>
                <a:gd name="T57" fmla="*/ 65 h 84"/>
                <a:gd name="T58" fmla="*/ 339 w 87"/>
                <a:gd name="T59" fmla="*/ 29 h 84"/>
                <a:gd name="T60" fmla="*/ 311 w 87"/>
                <a:gd name="T61" fmla="*/ 12 h 84"/>
                <a:gd name="T62" fmla="*/ 262 w 87"/>
                <a:gd name="T63" fmla="*/ 0 h 84"/>
                <a:gd name="T64" fmla="*/ 22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5" y="58"/>
                  </a:lnTo>
                  <a:lnTo>
                    <a:pt x="9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4" y="84"/>
                  </a:lnTo>
                  <a:lnTo>
                    <a:pt x="52" y="82"/>
                  </a:lnTo>
                  <a:lnTo>
                    <a:pt x="61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80" y="64"/>
                  </a:lnTo>
                  <a:lnTo>
                    <a:pt x="83" y="58"/>
                  </a:lnTo>
                  <a:lnTo>
                    <a:pt x="87" y="49"/>
                  </a:lnTo>
                  <a:lnTo>
                    <a:pt x="87" y="41"/>
                  </a:lnTo>
                  <a:lnTo>
                    <a:pt x="87" y="32"/>
                  </a:lnTo>
                  <a:lnTo>
                    <a:pt x="83" y="26"/>
                  </a:lnTo>
                  <a:lnTo>
                    <a:pt x="80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04" name="Shape 4217"/>
            <p:cNvSpPr>
              <a:spLocks noChangeAspect="1"/>
            </p:cNvSpPr>
            <p:nvPr/>
          </p:nvSpPr>
          <p:spPr bwMode="auto">
            <a:xfrm>
              <a:off x="3989" y="1978"/>
              <a:ext cx="114" cy="110"/>
            </a:xfrm>
            <a:custGeom>
              <a:avLst/>
              <a:gdLst>
                <a:gd name="T0" fmla="*/ 225 w 87"/>
                <a:gd name="T1" fmla="*/ 0 h 84"/>
                <a:gd name="T2" fmla="*/ 178 w 87"/>
                <a:gd name="T3" fmla="*/ 0 h 84"/>
                <a:gd name="T4" fmla="*/ 132 w 87"/>
                <a:gd name="T5" fmla="*/ 12 h 84"/>
                <a:gd name="T6" fmla="*/ 101 w 87"/>
                <a:gd name="T7" fmla="*/ 29 h 84"/>
                <a:gd name="T8" fmla="*/ 66 w 87"/>
                <a:gd name="T9" fmla="*/ 65 h 84"/>
                <a:gd name="T10" fmla="*/ 48 w 87"/>
                <a:gd name="T11" fmla="*/ 85 h 84"/>
                <a:gd name="T12" fmla="*/ 28 w 87"/>
                <a:gd name="T13" fmla="*/ 132 h 84"/>
                <a:gd name="T14" fmla="*/ 12 w 87"/>
                <a:gd name="T15" fmla="*/ 161 h 84"/>
                <a:gd name="T16" fmla="*/ 0 w 87"/>
                <a:gd name="T17" fmla="*/ 210 h 84"/>
                <a:gd name="T18" fmla="*/ 12 w 87"/>
                <a:gd name="T19" fmla="*/ 247 h 84"/>
                <a:gd name="T20" fmla="*/ 28 w 87"/>
                <a:gd name="T21" fmla="*/ 295 h 84"/>
                <a:gd name="T22" fmla="*/ 48 w 87"/>
                <a:gd name="T23" fmla="*/ 323 h 84"/>
                <a:gd name="T24" fmla="*/ 66 w 87"/>
                <a:gd name="T25" fmla="*/ 360 h 84"/>
                <a:gd name="T26" fmla="*/ 101 w 87"/>
                <a:gd name="T27" fmla="*/ 377 h 84"/>
                <a:gd name="T28" fmla="*/ 132 w 87"/>
                <a:gd name="T29" fmla="*/ 406 h 84"/>
                <a:gd name="T30" fmla="*/ 178 w 87"/>
                <a:gd name="T31" fmla="*/ 411 h 84"/>
                <a:gd name="T32" fmla="*/ 225 w 87"/>
                <a:gd name="T33" fmla="*/ 423 h 84"/>
                <a:gd name="T34" fmla="*/ 262 w 87"/>
                <a:gd name="T35" fmla="*/ 411 h 84"/>
                <a:gd name="T36" fmla="*/ 311 w 87"/>
                <a:gd name="T37" fmla="*/ 406 h 84"/>
                <a:gd name="T38" fmla="*/ 339 w 87"/>
                <a:gd name="T39" fmla="*/ 377 h 84"/>
                <a:gd name="T40" fmla="*/ 375 w 87"/>
                <a:gd name="T41" fmla="*/ 360 h 84"/>
                <a:gd name="T42" fmla="*/ 408 w 87"/>
                <a:gd name="T43" fmla="*/ 323 h 84"/>
                <a:gd name="T44" fmla="*/ 421 w 87"/>
                <a:gd name="T45" fmla="*/ 295 h 84"/>
                <a:gd name="T46" fmla="*/ 439 w 87"/>
                <a:gd name="T47" fmla="*/ 247 h 84"/>
                <a:gd name="T48" fmla="*/ 439 w 87"/>
                <a:gd name="T49" fmla="*/ 210 h 84"/>
                <a:gd name="T50" fmla="*/ 439 w 87"/>
                <a:gd name="T51" fmla="*/ 161 h 84"/>
                <a:gd name="T52" fmla="*/ 421 w 87"/>
                <a:gd name="T53" fmla="*/ 132 h 84"/>
                <a:gd name="T54" fmla="*/ 408 w 87"/>
                <a:gd name="T55" fmla="*/ 85 h 84"/>
                <a:gd name="T56" fmla="*/ 375 w 87"/>
                <a:gd name="T57" fmla="*/ 65 h 84"/>
                <a:gd name="T58" fmla="*/ 339 w 87"/>
                <a:gd name="T59" fmla="*/ 29 h 84"/>
                <a:gd name="T60" fmla="*/ 311 w 87"/>
                <a:gd name="T61" fmla="*/ 12 h 84"/>
                <a:gd name="T62" fmla="*/ 262 w 87"/>
                <a:gd name="T63" fmla="*/ 0 h 84"/>
                <a:gd name="T64" fmla="*/ 225 w 87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4"/>
                <a:gd name="T101" fmla="*/ 87 w 87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4">
                  <a:moveTo>
                    <a:pt x="44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9" y="17"/>
                  </a:lnTo>
                  <a:lnTo>
                    <a:pt x="5" y="26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5" y="58"/>
                  </a:lnTo>
                  <a:lnTo>
                    <a:pt x="9" y="64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4" y="84"/>
                  </a:lnTo>
                  <a:lnTo>
                    <a:pt x="52" y="82"/>
                  </a:lnTo>
                  <a:lnTo>
                    <a:pt x="61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80" y="64"/>
                  </a:lnTo>
                  <a:lnTo>
                    <a:pt x="83" y="58"/>
                  </a:lnTo>
                  <a:lnTo>
                    <a:pt x="87" y="49"/>
                  </a:lnTo>
                  <a:lnTo>
                    <a:pt x="87" y="41"/>
                  </a:lnTo>
                  <a:lnTo>
                    <a:pt x="87" y="32"/>
                  </a:lnTo>
                  <a:lnTo>
                    <a:pt x="83" y="26"/>
                  </a:lnTo>
                  <a:lnTo>
                    <a:pt x="80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4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05" name="Shape 4218"/>
            <p:cNvSpPr>
              <a:spLocks noChangeAspect="1"/>
            </p:cNvSpPr>
            <p:nvPr/>
          </p:nvSpPr>
          <p:spPr bwMode="auto">
            <a:xfrm>
              <a:off x="4132" y="1954"/>
              <a:ext cx="113" cy="112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2 h 85"/>
                <a:gd name="T6" fmla="*/ 99 w 86"/>
                <a:gd name="T7" fmla="*/ 37 h 85"/>
                <a:gd name="T8" fmla="*/ 66 w 86"/>
                <a:gd name="T9" fmla="*/ 55 h 85"/>
                <a:gd name="T10" fmla="*/ 42 w 86"/>
                <a:gd name="T11" fmla="*/ 95 h 85"/>
                <a:gd name="T12" fmla="*/ 21 w 86"/>
                <a:gd name="T13" fmla="*/ 136 h 85"/>
                <a:gd name="T14" fmla="*/ 12 w 86"/>
                <a:gd name="T15" fmla="*/ 171 h 85"/>
                <a:gd name="T16" fmla="*/ 0 w 86"/>
                <a:gd name="T17" fmla="*/ 215 h 85"/>
                <a:gd name="T18" fmla="*/ 12 w 86"/>
                <a:gd name="T19" fmla="*/ 264 h 85"/>
                <a:gd name="T20" fmla="*/ 21 w 86"/>
                <a:gd name="T21" fmla="*/ 311 h 85"/>
                <a:gd name="T22" fmla="*/ 42 w 86"/>
                <a:gd name="T23" fmla="*/ 340 h 85"/>
                <a:gd name="T24" fmla="*/ 66 w 86"/>
                <a:gd name="T25" fmla="*/ 377 h 85"/>
                <a:gd name="T26" fmla="*/ 99 w 86"/>
                <a:gd name="T27" fmla="*/ 410 h 85"/>
                <a:gd name="T28" fmla="*/ 134 w 86"/>
                <a:gd name="T29" fmla="*/ 427 h 85"/>
                <a:gd name="T30" fmla="*/ 176 w 86"/>
                <a:gd name="T31" fmla="*/ 447 h 85"/>
                <a:gd name="T32" fmla="*/ 219 w 86"/>
                <a:gd name="T33" fmla="*/ 447 h 85"/>
                <a:gd name="T34" fmla="*/ 265 w 86"/>
                <a:gd name="T35" fmla="*/ 447 h 85"/>
                <a:gd name="T36" fmla="*/ 311 w 86"/>
                <a:gd name="T37" fmla="*/ 427 h 85"/>
                <a:gd name="T38" fmla="*/ 346 w 86"/>
                <a:gd name="T39" fmla="*/ 410 h 85"/>
                <a:gd name="T40" fmla="*/ 376 w 86"/>
                <a:gd name="T41" fmla="*/ 377 h 85"/>
                <a:gd name="T42" fmla="*/ 411 w 86"/>
                <a:gd name="T43" fmla="*/ 340 h 85"/>
                <a:gd name="T44" fmla="*/ 424 w 86"/>
                <a:gd name="T45" fmla="*/ 311 h 85"/>
                <a:gd name="T46" fmla="*/ 440 w 86"/>
                <a:gd name="T47" fmla="*/ 264 h 85"/>
                <a:gd name="T48" fmla="*/ 440 w 86"/>
                <a:gd name="T49" fmla="*/ 215 h 85"/>
                <a:gd name="T50" fmla="*/ 440 w 86"/>
                <a:gd name="T51" fmla="*/ 171 h 85"/>
                <a:gd name="T52" fmla="*/ 424 w 86"/>
                <a:gd name="T53" fmla="*/ 136 h 85"/>
                <a:gd name="T54" fmla="*/ 411 w 86"/>
                <a:gd name="T55" fmla="*/ 95 h 85"/>
                <a:gd name="T56" fmla="*/ 376 w 86"/>
                <a:gd name="T57" fmla="*/ 55 h 85"/>
                <a:gd name="T58" fmla="*/ 346 w 86"/>
                <a:gd name="T59" fmla="*/ 37 h 85"/>
                <a:gd name="T60" fmla="*/ 311 w 86"/>
                <a:gd name="T61" fmla="*/ 12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2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6" y="50"/>
                  </a:lnTo>
                  <a:lnTo>
                    <a:pt x="86" y="41"/>
                  </a:lnTo>
                  <a:lnTo>
                    <a:pt x="86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06" name="Shape 4219"/>
            <p:cNvSpPr>
              <a:spLocks noChangeAspect="1"/>
            </p:cNvSpPr>
            <p:nvPr/>
          </p:nvSpPr>
          <p:spPr bwMode="auto">
            <a:xfrm>
              <a:off x="4132" y="1954"/>
              <a:ext cx="113" cy="112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2 h 85"/>
                <a:gd name="T6" fmla="*/ 99 w 86"/>
                <a:gd name="T7" fmla="*/ 37 h 85"/>
                <a:gd name="T8" fmla="*/ 66 w 86"/>
                <a:gd name="T9" fmla="*/ 55 h 85"/>
                <a:gd name="T10" fmla="*/ 42 w 86"/>
                <a:gd name="T11" fmla="*/ 95 h 85"/>
                <a:gd name="T12" fmla="*/ 21 w 86"/>
                <a:gd name="T13" fmla="*/ 136 h 85"/>
                <a:gd name="T14" fmla="*/ 12 w 86"/>
                <a:gd name="T15" fmla="*/ 171 h 85"/>
                <a:gd name="T16" fmla="*/ 0 w 86"/>
                <a:gd name="T17" fmla="*/ 215 h 85"/>
                <a:gd name="T18" fmla="*/ 12 w 86"/>
                <a:gd name="T19" fmla="*/ 264 h 85"/>
                <a:gd name="T20" fmla="*/ 21 w 86"/>
                <a:gd name="T21" fmla="*/ 311 h 85"/>
                <a:gd name="T22" fmla="*/ 42 w 86"/>
                <a:gd name="T23" fmla="*/ 340 h 85"/>
                <a:gd name="T24" fmla="*/ 66 w 86"/>
                <a:gd name="T25" fmla="*/ 377 h 85"/>
                <a:gd name="T26" fmla="*/ 99 w 86"/>
                <a:gd name="T27" fmla="*/ 410 h 85"/>
                <a:gd name="T28" fmla="*/ 134 w 86"/>
                <a:gd name="T29" fmla="*/ 427 h 85"/>
                <a:gd name="T30" fmla="*/ 176 w 86"/>
                <a:gd name="T31" fmla="*/ 447 h 85"/>
                <a:gd name="T32" fmla="*/ 219 w 86"/>
                <a:gd name="T33" fmla="*/ 447 h 85"/>
                <a:gd name="T34" fmla="*/ 265 w 86"/>
                <a:gd name="T35" fmla="*/ 447 h 85"/>
                <a:gd name="T36" fmla="*/ 311 w 86"/>
                <a:gd name="T37" fmla="*/ 427 h 85"/>
                <a:gd name="T38" fmla="*/ 346 w 86"/>
                <a:gd name="T39" fmla="*/ 410 h 85"/>
                <a:gd name="T40" fmla="*/ 376 w 86"/>
                <a:gd name="T41" fmla="*/ 377 h 85"/>
                <a:gd name="T42" fmla="*/ 411 w 86"/>
                <a:gd name="T43" fmla="*/ 340 h 85"/>
                <a:gd name="T44" fmla="*/ 424 w 86"/>
                <a:gd name="T45" fmla="*/ 311 h 85"/>
                <a:gd name="T46" fmla="*/ 440 w 86"/>
                <a:gd name="T47" fmla="*/ 264 h 85"/>
                <a:gd name="T48" fmla="*/ 440 w 86"/>
                <a:gd name="T49" fmla="*/ 215 h 85"/>
                <a:gd name="T50" fmla="*/ 440 w 86"/>
                <a:gd name="T51" fmla="*/ 171 h 85"/>
                <a:gd name="T52" fmla="*/ 424 w 86"/>
                <a:gd name="T53" fmla="*/ 136 h 85"/>
                <a:gd name="T54" fmla="*/ 411 w 86"/>
                <a:gd name="T55" fmla="*/ 95 h 85"/>
                <a:gd name="T56" fmla="*/ 376 w 86"/>
                <a:gd name="T57" fmla="*/ 55 h 85"/>
                <a:gd name="T58" fmla="*/ 346 w 86"/>
                <a:gd name="T59" fmla="*/ 37 h 85"/>
                <a:gd name="T60" fmla="*/ 311 w 86"/>
                <a:gd name="T61" fmla="*/ 12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1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2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6" y="50"/>
                  </a:lnTo>
                  <a:lnTo>
                    <a:pt x="86" y="41"/>
                  </a:lnTo>
                  <a:lnTo>
                    <a:pt x="86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07" name="Shape 4220"/>
            <p:cNvSpPr>
              <a:spLocks noChangeAspect="1"/>
            </p:cNvSpPr>
            <p:nvPr/>
          </p:nvSpPr>
          <p:spPr bwMode="auto">
            <a:xfrm>
              <a:off x="4231" y="2401"/>
              <a:ext cx="109" cy="108"/>
            </a:xfrm>
            <a:custGeom>
              <a:avLst/>
              <a:gdLst>
                <a:gd name="T0" fmla="*/ 210 w 83"/>
                <a:gd name="T1" fmla="*/ 0 h 82"/>
                <a:gd name="T2" fmla="*/ 167 w 83"/>
                <a:gd name="T3" fmla="*/ 0 h 82"/>
                <a:gd name="T4" fmla="*/ 133 w 83"/>
                <a:gd name="T5" fmla="*/ 12 h 82"/>
                <a:gd name="T6" fmla="*/ 95 w 83"/>
                <a:gd name="T7" fmla="*/ 32 h 82"/>
                <a:gd name="T8" fmla="*/ 55 w 83"/>
                <a:gd name="T9" fmla="*/ 66 h 82"/>
                <a:gd name="T10" fmla="*/ 37 w 83"/>
                <a:gd name="T11" fmla="*/ 87 h 82"/>
                <a:gd name="T12" fmla="*/ 12 w 83"/>
                <a:gd name="T13" fmla="*/ 136 h 82"/>
                <a:gd name="T14" fmla="*/ 0 w 83"/>
                <a:gd name="T15" fmla="*/ 165 h 82"/>
                <a:gd name="T16" fmla="*/ 0 w 83"/>
                <a:gd name="T17" fmla="*/ 215 h 82"/>
                <a:gd name="T18" fmla="*/ 0 w 83"/>
                <a:gd name="T19" fmla="*/ 258 h 82"/>
                <a:gd name="T20" fmla="*/ 12 w 83"/>
                <a:gd name="T21" fmla="*/ 302 h 82"/>
                <a:gd name="T22" fmla="*/ 37 w 83"/>
                <a:gd name="T23" fmla="*/ 340 h 82"/>
                <a:gd name="T24" fmla="*/ 55 w 83"/>
                <a:gd name="T25" fmla="*/ 373 h 82"/>
                <a:gd name="T26" fmla="*/ 95 w 83"/>
                <a:gd name="T27" fmla="*/ 390 h 82"/>
                <a:gd name="T28" fmla="*/ 133 w 83"/>
                <a:gd name="T29" fmla="*/ 416 h 82"/>
                <a:gd name="T30" fmla="*/ 167 w 83"/>
                <a:gd name="T31" fmla="*/ 427 h 82"/>
                <a:gd name="T32" fmla="*/ 210 w 83"/>
                <a:gd name="T33" fmla="*/ 427 h 82"/>
                <a:gd name="T34" fmla="*/ 259 w 83"/>
                <a:gd name="T35" fmla="*/ 427 h 82"/>
                <a:gd name="T36" fmla="*/ 302 w 83"/>
                <a:gd name="T37" fmla="*/ 416 h 82"/>
                <a:gd name="T38" fmla="*/ 332 w 83"/>
                <a:gd name="T39" fmla="*/ 390 h 82"/>
                <a:gd name="T40" fmla="*/ 370 w 83"/>
                <a:gd name="T41" fmla="*/ 373 h 82"/>
                <a:gd name="T42" fmla="*/ 390 w 83"/>
                <a:gd name="T43" fmla="*/ 340 h 82"/>
                <a:gd name="T44" fmla="*/ 411 w 83"/>
                <a:gd name="T45" fmla="*/ 302 h 82"/>
                <a:gd name="T46" fmla="*/ 425 w 83"/>
                <a:gd name="T47" fmla="*/ 258 h 82"/>
                <a:gd name="T48" fmla="*/ 425 w 83"/>
                <a:gd name="T49" fmla="*/ 215 h 82"/>
                <a:gd name="T50" fmla="*/ 425 w 83"/>
                <a:gd name="T51" fmla="*/ 165 h 82"/>
                <a:gd name="T52" fmla="*/ 411 w 83"/>
                <a:gd name="T53" fmla="*/ 136 h 82"/>
                <a:gd name="T54" fmla="*/ 390 w 83"/>
                <a:gd name="T55" fmla="*/ 87 h 82"/>
                <a:gd name="T56" fmla="*/ 370 w 83"/>
                <a:gd name="T57" fmla="*/ 66 h 82"/>
                <a:gd name="T58" fmla="*/ 332 w 83"/>
                <a:gd name="T59" fmla="*/ 32 h 82"/>
                <a:gd name="T60" fmla="*/ 302 w 83"/>
                <a:gd name="T61" fmla="*/ 12 h 82"/>
                <a:gd name="T62" fmla="*/ 259 w 83"/>
                <a:gd name="T63" fmla="*/ 0 h 82"/>
                <a:gd name="T64" fmla="*/ 210 w 83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2"/>
                <a:gd name="T101" fmla="*/ 83 w 83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5"/>
                  </a:lnTo>
                  <a:lnTo>
                    <a:pt x="80" y="58"/>
                  </a:lnTo>
                  <a:lnTo>
                    <a:pt x="83" y="49"/>
                  </a:lnTo>
                  <a:lnTo>
                    <a:pt x="83" y="41"/>
                  </a:lnTo>
                  <a:lnTo>
                    <a:pt x="83" y="32"/>
                  </a:lnTo>
                  <a:lnTo>
                    <a:pt x="80" y="26"/>
                  </a:lnTo>
                  <a:lnTo>
                    <a:pt x="76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08" name="Shape 4221"/>
            <p:cNvSpPr>
              <a:spLocks noChangeAspect="1"/>
            </p:cNvSpPr>
            <p:nvPr/>
          </p:nvSpPr>
          <p:spPr bwMode="auto">
            <a:xfrm>
              <a:off x="4231" y="2401"/>
              <a:ext cx="109" cy="108"/>
            </a:xfrm>
            <a:custGeom>
              <a:avLst/>
              <a:gdLst>
                <a:gd name="T0" fmla="*/ 210 w 83"/>
                <a:gd name="T1" fmla="*/ 0 h 82"/>
                <a:gd name="T2" fmla="*/ 167 w 83"/>
                <a:gd name="T3" fmla="*/ 0 h 82"/>
                <a:gd name="T4" fmla="*/ 133 w 83"/>
                <a:gd name="T5" fmla="*/ 12 h 82"/>
                <a:gd name="T6" fmla="*/ 95 w 83"/>
                <a:gd name="T7" fmla="*/ 32 h 82"/>
                <a:gd name="T8" fmla="*/ 55 w 83"/>
                <a:gd name="T9" fmla="*/ 66 h 82"/>
                <a:gd name="T10" fmla="*/ 37 w 83"/>
                <a:gd name="T11" fmla="*/ 87 h 82"/>
                <a:gd name="T12" fmla="*/ 12 w 83"/>
                <a:gd name="T13" fmla="*/ 136 h 82"/>
                <a:gd name="T14" fmla="*/ 0 w 83"/>
                <a:gd name="T15" fmla="*/ 165 h 82"/>
                <a:gd name="T16" fmla="*/ 0 w 83"/>
                <a:gd name="T17" fmla="*/ 215 h 82"/>
                <a:gd name="T18" fmla="*/ 0 w 83"/>
                <a:gd name="T19" fmla="*/ 258 h 82"/>
                <a:gd name="T20" fmla="*/ 12 w 83"/>
                <a:gd name="T21" fmla="*/ 302 h 82"/>
                <a:gd name="T22" fmla="*/ 37 w 83"/>
                <a:gd name="T23" fmla="*/ 340 h 82"/>
                <a:gd name="T24" fmla="*/ 55 w 83"/>
                <a:gd name="T25" fmla="*/ 373 h 82"/>
                <a:gd name="T26" fmla="*/ 95 w 83"/>
                <a:gd name="T27" fmla="*/ 390 h 82"/>
                <a:gd name="T28" fmla="*/ 133 w 83"/>
                <a:gd name="T29" fmla="*/ 416 h 82"/>
                <a:gd name="T30" fmla="*/ 167 w 83"/>
                <a:gd name="T31" fmla="*/ 427 h 82"/>
                <a:gd name="T32" fmla="*/ 210 w 83"/>
                <a:gd name="T33" fmla="*/ 427 h 82"/>
                <a:gd name="T34" fmla="*/ 259 w 83"/>
                <a:gd name="T35" fmla="*/ 427 h 82"/>
                <a:gd name="T36" fmla="*/ 302 w 83"/>
                <a:gd name="T37" fmla="*/ 416 h 82"/>
                <a:gd name="T38" fmla="*/ 332 w 83"/>
                <a:gd name="T39" fmla="*/ 390 h 82"/>
                <a:gd name="T40" fmla="*/ 370 w 83"/>
                <a:gd name="T41" fmla="*/ 373 h 82"/>
                <a:gd name="T42" fmla="*/ 390 w 83"/>
                <a:gd name="T43" fmla="*/ 340 h 82"/>
                <a:gd name="T44" fmla="*/ 411 w 83"/>
                <a:gd name="T45" fmla="*/ 302 h 82"/>
                <a:gd name="T46" fmla="*/ 425 w 83"/>
                <a:gd name="T47" fmla="*/ 258 h 82"/>
                <a:gd name="T48" fmla="*/ 425 w 83"/>
                <a:gd name="T49" fmla="*/ 215 h 82"/>
                <a:gd name="T50" fmla="*/ 425 w 83"/>
                <a:gd name="T51" fmla="*/ 165 h 82"/>
                <a:gd name="T52" fmla="*/ 411 w 83"/>
                <a:gd name="T53" fmla="*/ 136 h 82"/>
                <a:gd name="T54" fmla="*/ 390 w 83"/>
                <a:gd name="T55" fmla="*/ 87 h 82"/>
                <a:gd name="T56" fmla="*/ 370 w 83"/>
                <a:gd name="T57" fmla="*/ 66 h 82"/>
                <a:gd name="T58" fmla="*/ 332 w 83"/>
                <a:gd name="T59" fmla="*/ 32 h 82"/>
                <a:gd name="T60" fmla="*/ 302 w 83"/>
                <a:gd name="T61" fmla="*/ 12 h 82"/>
                <a:gd name="T62" fmla="*/ 259 w 83"/>
                <a:gd name="T63" fmla="*/ 0 h 82"/>
                <a:gd name="T64" fmla="*/ 210 w 83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"/>
                <a:gd name="T100" fmla="*/ 0 h 82"/>
                <a:gd name="T101" fmla="*/ 83 w 83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" h="82">
                  <a:moveTo>
                    <a:pt x="41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6" y="65"/>
                  </a:lnTo>
                  <a:lnTo>
                    <a:pt x="80" y="58"/>
                  </a:lnTo>
                  <a:lnTo>
                    <a:pt x="83" y="49"/>
                  </a:lnTo>
                  <a:lnTo>
                    <a:pt x="83" y="41"/>
                  </a:lnTo>
                  <a:lnTo>
                    <a:pt x="83" y="32"/>
                  </a:lnTo>
                  <a:lnTo>
                    <a:pt x="80" y="26"/>
                  </a:lnTo>
                  <a:lnTo>
                    <a:pt x="76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09" name="Shape 4222"/>
            <p:cNvSpPr>
              <a:spLocks noChangeAspect="1"/>
            </p:cNvSpPr>
            <p:nvPr/>
          </p:nvSpPr>
          <p:spPr bwMode="auto">
            <a:xfrm>
              <a:off x="4385" y="2142"/>
              <a:ext cx="112" cy="113"/>
            </a:xfrm>
            <a:custGeom>
              <a:avLst/>
              <a:gdLst>
                <a:gd name="T0" fmla="*/ 215 w 85"/>
                <a:gd name="T1" fmla="*/ 0 h 86"/>
                <a:gd name="T2" fmla="*/ 171 w 85"/>
                <a:gd name="T3" fmla="*/ 12 h 86"/>
                <a:gd name="T4" fmla="*/ 136 w 85"/>
                <a:gd name="T5" fmla="*/ 21 h 86"/>
                <a:gd name="T6" fmla="*/ 95 w 85"/>
                <a:gd name="T7" fmla="*/ 49 h 86"/>
                <a:gd name="T8" fmla="*/ 66 w 85"/>
                <a:gd name="T9" fmla="*/ 66 h 86"/>
                <a:gd name="T10" fmla="*/ 37 w 85"/>
                <a:gd name="T11" fmla="*/ 99 h 86"/>
                <a:gd name="T12" fmla="*/ 12 w 85"/>
                <a:gd name="T13" fmla="*/ 134 h 86"/>
                <a:gd name="T14" fmla="*/ 0 w 85"/>
                <a:gd name="T15" fmla="*/ 180 h 86"/>
                <a:gd name="T16" fmla="*/ 0 w 85"/>
                <a:gd name="T17" fmla="*/ 219 h 86"/>
                <a:gd name="T18" fmla="*/ 0 w 85"/>
                <a:gd name="T19" fmla="*/ 265 h 86"/>
                <a:gd name="T20" fmla="*/ 12 w 85"/>
                <a:gd name="T21" fmla="*/ 313 h 86"/>
                <a:gd name="T22" fmla="*/ 37 w 85"/>
                <a:gd name="T23" fmla="*/ 346 h 86"/>
                <a:gd name="T24" fmla="*/ 66 w 85"/>
                <a:gd name="T25" fmla="*/ 376 h 86"/>
                <a:gd name="T26" fmla="*/ 95 w 85"/>
                <a:gd name="T27" fmla="*/ 411 h 86"/>
                <a:gd name="T28" fmla="*/ 136 w 85"/>
                <a:gd name="T29" fmla="*/ 424 h 86"/>
                <a:gd name="T30" fmla="*/ 171 w 85"/>
                <a:gd name="T31" fmla="*/ 434 h 86"/>
                <a:gd name="T32" fmla="*/ 215 w 85"/>
                <a:gd name="T33" fmla="*/ 440 h 86"/>
                <a:gd name="T34" fmla="*/ 264 w 85"/>
                <a:gd name="T35" fmla="*/ 434 h 86"/>
                <a:gd name="T36" fmla="*/ 311 w 85"/>
                <a:gd name="T37" fmla="*/ 424 h 86"/>
                <a:gd name="T38" fmla="*/ 340 w 85"/>
                <a:gd name="T39" fmla="*/ 411 h 86"/>
                <a:gd name="T40" fmla="*/ 377 w 85"/>
                <a:gd name="T41" fmla="*/ 376 h 86"/>
                <a:gd name="T42" fmla="*/ 398 w 85"/>
                <a:gd name="T43" fmla="*/ 346 h 86"/>
                <a:gd name="T44" fmla="*/ 416 w 85"/>
                <a:gd name="T45" fmla="*/ 313 h 86"/>
                <a:gd name="T46" fmla="*/ 434 w 85"/>
                <a:gd name="T47" fmla="*/ 265 h 86"/>
                <a:gd name="T48" fmla="*/ 447 w 85"/>
                <a:gd name="T49" fmla="*/ 219 h 86"/>
                <a:gd name="T50" fmla="*/ 434 w 85"/>
                <a:gd name="T51" fmla="*/ 180 h 86"/>
                <a:gd name="T52" fmla="*/ 416 w 85"/>
                <a:gd name="T53" fmla="*/ 134 h 86"/>
                <a:gd name="T54" fmla="*/ 398 w 85"/>
                <a:gd name="T55" fmla="*/ 99 h 86"/>
                <a:gd name="T56" fmla="*/ 377 w 85"/>
                <a:gd name="T57" fmla="*/ 66 h 86"/>
                <a:gd name="T58" fmla="*/ 340 w 85"/>
                <a:gd name="T59" fmla="*/ 49 h 86"/>
                <a:gd name="T60" fmla="*/ 311 w 85"/>
                <a:gd name="T61" fmla="*/ 21 h 86"/>
                <a:gd name="T62" fmla="*/ 264 w 85"/>
                <a:gd name="T63" fmla="*/ 12 h 86"/>
                <a:gd name="T64" fmla="*/ 215 w 85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6"/>
                <a:gd name="T101" fmla="*/ 85 w 85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6">
                  <a:moveTo>
                    <a:pt x="41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1" y="86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3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3" y="52"/>
                  </a:lnTo>
                  <a:lnTo>
                    <a:pt x="85" y="43"/>
                  </a:lnTo>
                  <a:lnTo>
                    <a:pt x="83" y="35"/>
                  </a:lnTo>
                  <a:lnTo>
                    <a:pt x="80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10" name="Shape 4223"/>
            <p:cNvSpPr>
              <a:spLocks noChangeAspect="1"/>
            </p:cNvSpPr>
            <p:nvPr/>
          </p:nvSpPr>
          <p:spPr bwMode="auto">
            <a:xfrm>
              <a:off x="4385" y="2142"/>
              <a:ext cx="112" cy="113"/>
            </a:xfrm>
            <a:custGeom>
              <a:avLst/>
              <a:gdLst>
                <a:gd name="T0" fmla="*/ 215 w 85"/>
                <a:gd name="T1" fmla="*/ 0 h 86"/>
                <a:gd name="T2" fmla="*/ 171 w 85"/>
                <a:gd name="T3" fmla="*/ 12 h 86"/>
                <a:gd name="T4" fmla="*/ 136 w 85"/>
                <a:gd name="T5" fmla="*/ 21 h 86"/>
                <a:gd name="T6" fmla="*/ 95 w 85"/>
                <a:gd name="T7" fmla="*/ 49 h 86"/>
                <a:gd name="T8" fmla="*/ 66 w 85"/>
                <a:gd name="T9" fmla="*/ 66 h 86"/>
                <a:gd name="T10" fmla="*/ 37 w 85"/>
                <a:gd name="T11" fmla="*/ 99 h 86"/>
                <a:gd name="T12" fmla="*/ 12 w 85"/>
                <a:gd name="T13" fmla="*/ 134 h 86"/>
                <a:gd name="T14" fmla="*/ 0 w 85"/>
                <a:gd name="T15" fmla="*/ 180 h 86"/>
                <a:gd name="T16" fmla="*/ 0 w 85"/>
                <a:gd name="T17" fmla="*/ 219 h 86"/>
                <a:gd name="T18" fmla="*/ 0 w 85"/>
                <a:gd name="T19" fmla="*/ 265 h 86"/>
                <a:gd name="T20" fmla="*/ 12 w 85"/>
                <a:gd name="T21" fmla="*/ 313 h 86"/>
                <a:gd name="T22" fmla="*/ 37 w 85"/>
                <a:gd name="T23" fmla="*/ 346 h 86"/>
                <a:gd name="T24" fmla="*/ 66 w 85"/>
                <a:gd name="T25" fmla="*/ 376 h 86"/>
                <a:gd name="T26" fmla="*/ 95 w 85"/>
                <a:gd name="T27" fmla="*/ 411 h 86"/>
                <a:gd name="T28" fmla="*/ 136 w 85"/>
                <a:gd name="T29" fmla="*/ 424 h 86"/>
                <a:gd name="T30" fmla="*/ 171 w 85"/>
                <a:gd name="T31" fmla="*/ 434 h 86"/>
                <a:gd name="T32" fmla="*/ 215 w 85"/>
                <a:gd name="T33" fmla="*/ 440 h 86"/>
                <a:gd name="T34" fmla="*/ 264 w 85"/>
                <a:gd name="T35" fmla="*/ 434 h 86"/>
                <a:gd name="T36" fmla="*/ 311 w 85"/>
                <a:gd name="T37" fmla="*/ 424 h 86"/>
                <a:gd name="T38" fmla="*/ 340 w 85"/>
                <a:gd name="T39" fmla="*/ 411 h 86"/>
                <a:gd name="T40" fmla="*/ 377 w 85"/>
                <a:gd name="T41" fmla="*/ 376 h 86"/>
                <a:gd name="T42" fmla="*/ 398 w 85"/>
                <a:gd name="T43" fmla="*/ 346 h 86"/>
                <a:gd name="T44" fmla="*/ 416 w 85"/>
                <a:gd name="T45" fmla="*/ 313 h 86"/>
                <a:gd name="T46" fmla="*/ 434 w 85"/>
                <a:gd name="T47" fmla="*/ 265 h 86"/>
                <a:gd name="T48" fmla="*/ 447 w 85"/>
                <a:gd name="T49" fmla="*/ 219 h 86"/>
                <a:gd name="T50" fmla="*/ 434 w 85"/>
                <a:gd name="T51" fmla="*/ 180 h 86"/>
                <a:gd name="T52" fmla="*/ 416 w 85"/>
                <a:gd name="T53" fmla="*/ 134 h 86"/>
                <a:gd name="T54" fmla="*/ 398 w 85"/>
                <a:gd name="T55" fmla="*/ 99 h 86"/>
                <a:gd name="T56" fmla="*/ 377 w 85"/>
                <a:gd name="T57" fmla="*/ 66 h 86"/>
                <a:gd name="T58" fmla="*/ 340 w 85"/>
                <a:gd name="T59" fmla="*/ 49 h 86"/>
                <a:gd name="T60" fmla="*/ 311 w 85"/>
                <a:gd name="T61" fmla="*/ 21 h 86"/>
                <a:gd name="T62" fmla="*/ 264 w 85"/>
                <a:gd name="T63" fmla="*/ 12 h 86"/>
                <a:gd name="T64" fmla="*/ 215 w 85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6"/>
                <a:gd name="T101" fmla="*/ 85 w 85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6">
                  <a:moveTo>
                    <a:pt x="41" y="0"/>
                  </a:moveTo>
                  <a:lnTo>
                    <a:pt x="33" y="2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18" y="80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1" y="86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80"/>
                  </a:lnTo>
                  <a:lnTo>
                    <a:pt x="72" y="73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3" y="52"/>
                  </a:lnTo>
                  <a:lnTo>
                    <a:pt x="85" y="43"/>
                  </a:lnTo>
                  <a:lnTo>
                    <a:pt x="83" y="35"/>
                  </a:lnTo>
                  <a:lnTo>
                    <a:pt x="80" y="26"/>
                  </a:lnTo>
                  <a:lnTo>
                    <a:pt x="76" y="19"/>
                  </a:lnTo>
                  <a:lnTo>
                    <a:pt x="72" y="13"/>
                  </a:lnTo>
                  <a:lnTo>
                    <a:pt x="65" y="9"/>
                  </a:lnTo>
                  <a:lnTo>
                    <a:pt x="59" y="4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11" name="Shape 4224"/>
            <p:cNvSpPr>
              <a:spLocks noChangeAspect="1"/>
            </p:cNvSpPr>
            <p:nvPr/>
          </p:nvSpPr>
          <p:spPr bwMode="auto">
            <a:xfrm>
              <a:off x="4084" y="2111"/>
              <a:ext cx="110" cy="107"/>
            </a:xfrm>
            <a:custGeom>
              <a:avLst/>
              <a:gdLst>
                <a:gd name="T0" fmla="*/ 216 w 84"/>
                <a:gd name="T1" fmla="*/ 0 h 82"/>
                <a:gd name="T2" fmla="*/ 173 w 84"/>
                <a:gd name="T3" fmla="*/ 0 h 82"/>
                <a:gd name="T4" fmla="*/ 132 w 84"/>
                <a:gd name="T5" fmla="*/ 12 h 82"/>
                <a:gd name="T6" fmla="*/ 85 w 84"/>
                <a:gd name="T7" fmla="*/ 35 h 82"/>
                <a:gd name="T8" fmla="*/ 54 w 84"/>
                <a:gd name="T9" fmla="*/ 51 h 82"/>
                <a:gd name="T10" fmla="*/ 29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29 w 84"/>
                <a:gd name="T23" fmla="*/ 322 h 82"/>
                <a:gd name="T24" fmla="*/ 54 w 84"/>
                <a:gd name="T25" fmla="*/ 358 h 82"/>
                <a:gd name="T26" fmla="*/ 85 w 84"/>
                <a:gd name="T27" fmla="*/ 373 h 82"/>
                <a:gd name="T28" fmla="*/ 132 w 84"/>
                <a:gd name="T29" fmla="*/ 393 h 82"/>
                <a:gd name="T30" fmla="*/ 173 w 84"/>
                <a:gd name="T31" fmla="*/ 407 h 82"/>
                <a:gd name="T32" fmla="*/ 216 w 84"/>
                <a:gd name="T33" fmla="*/ 407 h 82"/>
                <a:gd name="T34" fmla="*/ 249 w 84"/>
                <a:gd name="T35" fmla="*/ 407 h 82"/>
                <a:gd name="T36" fmla="*/ 295 w 84"/>
                <a:gd name="T37" fmla="*/ 393 h 82"/>
                <a:gd name="T38" fmla="*/ 339 w 84"/>
                <a:gd name="T39" fmla="*/ 373 h 82"/>
                <a:gd name="T40" fmla="*/ 360 w 84"/>
                <a:gd name="T41" fmla="*/ 358 h 82"/>
                <a:gd name="T42" fmla="*/ 393 w 84"/>
                <a:gd name="T43" fmla="*/ 322 h 82"/>
                <a:gd name="T44" fmla="*/ 411 w 84"/>
                <a:gd name="T45" fmla="*/ 290 h 82"/>
                <a:gd name="T46" fmla="*/ 423 w 84"/>
                <a:gd name="T47" fmla="*/ 247 h 82"/>
                <a:gd name="T48" fmla="*/ 423 w 84"/>
                <a:gd name="T49" fmla="*/ 202 h 82"/>
                <a:gd name="T50" fmla="*/ 423 w 84"/>
                <a:gd name="T51" fmla="*/ 162 h 82"/>
                <a:gd name="T52" fmla="*/ 411 w 84"/>
                <a:gd name="T53" fmla="*/ 127 h 82"/>
                <a:gd name="T54" fmla="*/ 393 w 84"/>
                <a:gd name="T55" fmla="*/ 85 h 82"/>
                <a:gd name="T56" fmla="*/ 360 w 84"/>
                <a:gd name="T57" fmla="*/ 51 h 82"/>
                <a:gd name="T58" fmla="*/ 339 w 84"/>
                <a:gd name="T59" fmla="*/ 35 h 82"/>
                <a:gd name="T60" fmla="*/ 295 w 84"/>
                <a:gd name="T61" fmla="*/ 12 h 82"/>
                <a:gd name="T62" fmla="*/ 249 w 84"/>
                <a:gd name="T63" fmla="*/ 0 h 82"/>
                <a:gd name="T64" fmla="*/ 216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0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12" name="Shape 4225"/>
            <p:cNvSpPr>
              <a:spLocks noChangeAspect="1"/>
            </p:cNvSpPr>
            <p:nvPr/>
          </p:nvSpPr>
          <p:spPr bwMode="auto">
            <a:xfrm>
              <a:off x="4084" y="2111"/>
              <a:ext cx="110" cy="107"/>
            </a:xfrm>
            <a:custGeom>
              <a:avLst/>
              <a:gdLst>
                <a:gd name="T0" fmla="*/ 216 w 84"/>
                <a:gd name="T1" fmla="*/ 0 h 82"/>
                <a:gd name="T2" fmla="*/ 173 w 84"/>
                <a:gd name="T3" fmla="*/ 0 h 82"/>
                <a:gd name="T4" fmla="*/ 132 w 84"/>
                <a:gd name="T5" fmla="*/ 12 h 82"/>
                <a:gd name="T6" fmla="*/ 85 w 84"/>
                <a:gd name="T7" fmla="*/ 35 h 82"/>
                <a:gd name="T8" fmla="*/ 54 w 84"/>
                <a:gd name="T9" fmla="*/ 51 h 82"/>
                <a:gd name="T10" fmla="*/ 29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29 w 84"/>
                <a:gd name="T23" fmla="*/ 322 h 82"/>
                <a:gd name="T24" fmla="*/ 54 w 84"/>
                <a:gd name="T25" fmla="*/ 358 h 82"/>
                <a:gd name="T26" fmla="*/ 85 w 84"/>
                <a:gd name="T27" fmla="*/ 373 h 82"/>
                <a:gd name="T28" fmla="*/ 132 w 84"/>
                <a:gd name="T29" fmla="*/ 393 h 82"/>
                <a:gd name="T30" fmla="*/ 173 w 84"/>
                <a:gd name="T31" fmla="*/ 407 h 82"/>
                <a:gd name="T32" fmla="*/ 216 w 84"/>
                <a:gd name="T33" fmla="*/ 407 h 82"/>
                <a:gd name="T34" fmla="*/ 249 w 84"/>
                <a:gd name="T35" fmla="*/ 407 h 82"/>
                <a:gd name="T36" fmla="*/ 295 w 84"/>
                <a:gd name="T37" fmla="*/ 393 h 82"/>
                <a:gd name="T38" fmla="*/ 339 w 84"/>
                <a:gd name="T39" fmla="*/ 373 h 82"/>
                <a:gd name="T40" fmla="*/ 360 w 84"/>
                <a:gd name="T41" fmla="*/ 358 h 82"/>
                <a:gd name="T42" fmla="*/ 393 w 84"/>
                <a:gd name="T43" fmla="*/ 322 h 82"/>
                <a:gd name="T44" fmla="*/ 411 w 84"/>
                <a:gd name="T45" fmla="*/ 290 h 82"/>
                <a:gd name="T46" fmla="*/ 423 w 84"/>
                <a:gd name="T47" fmla="*/ 247 h 82"/>
                <a:gd name="T48" fmla="*/ 423 w 84"/>
                <a:gd name="T49" fmla="*/ 202 h 82"/>
                <a:gd name="T50" fmla="*/ 423 w 84"/>
                <a:gd name="T51" fmla="*/ 162 h 82"/>
                <a:gd name="T52" fmla="*/ 411 w 84"/>
                <a:gd name="T53" fmla="*/ 127 h 82"/>
                <a:gd name="T54" fmla="*/ 393 w 84"/>
                <a:gd name="T55" fmla="*/ 85 h 82"/>
                <a:gd name="T56" fmla="*/ 360 w 84"/>
                <a:gd name="T57" fmla="*/ 51 h 82"/>
                <a:gd name="T58" fmla="*/ 339 w 84"/>
                <a:gd name="T59" fmla="*/ 35 h 82"/>
                <a:gd name="T60" fmla="*/ 295 w 84"/>
                <a:gd name="T61" fmla="*/ 12 h 82"/>
                <a:gd name="T62" fmla="*/ 249 w 84"/>
                <a:gd name="T63" fmla="*/ 0 h 82"/>
                <a:gd name="T64" fmla="*/ 216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0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13" name="Shape 4226"/>
            <p:cNvSpPr>
              <a:spLocks noChangeAspect="1"/>
            </p:cNvSpPr>
            <p:nvPr/>
          </p:nvSpPr>
          <p:spPr bwMode="auto">
            <a:xfrm>
              <a:off x="4326" y="1937"/>
              <a:ext cx="110" cy="114"/>
            </a:xfrm>
            <a:custGeom>
              <a:avLst/>
              <a:gdLst>
                <a:gd name="T0" fmla="*/ 210 w 84"/>
                <a:gd name="T1" fmla="*/ 0 h 87"/>
                <a:gd name="T2" fmla="*/ 173 w 84"/>
                <a:gd name="T3" fmla="*/ 12 h 87"/>
                <a:gd name="T4" fmla="*/ 132 w 84"/>
                <a:gd name="T5" fmla="*/ 28 h 87"/>
                <a:gd name="T6" fmla="*/ 96 w 84"/>
                <a:gd name="T7" fmla="*/ 48 h 87"/>
                <a:gd name="T8" fmla="*/ 65 w 84"/>
                <a:gd name="T9" fmla="*/ 66 h 87"/>
                <a:gd name="T10" fmla="*/ 29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29 w 84"/>
                <a:gd name="T23" fmla="*/ 339 h 87"/>
                <a:gd name="T24" fmla="*/ 65 w 84"/>
                <a:gd name="T25" fmla="*/ 375 h 87"/>
                <a:gd name="T26" fmla="*/ 96 w 84"/>
                <a:gd name="T27" fmla="*/ 408 h 87"/>
                <a:gd name="T28" fmla="*/ 132 w 84"/>
                <a:gd name="T29" fmla="*/ 411 h 87"/>
                <a:gd name="T30" fmla="*/ 173 w 84"/>
                <a:gd name="T31" fmla="*/ 439 h 87"/>
                <a:gd name="T32" fmla="*/ 210 w 84"/>
                <a:gd name="T33" fmla="*/ 439 h 87"/>
                <a:gd name="T34" fmla="*/ 249 w 84"/>
                <a:gd name="T35" fmla="*/ 439 h 87"/>
                <a:gd name="T36" fmla="*/ 295 w 84"/>
                <a:gd name="T37" fmla="*/ 411 h 87"/>
                <a:gd name="T38" fmla="*/ 326 w 84"/>
                <a:gd name="T39" fmla="*/ 408 h 87"/>
                <a:gd name="T40" fmla="*/ 360 w 84"/>
                <a:gd name="T41" fmla="*/ 375 h 87"/>
                <a:gd name="T42" fmla="*/ 386 w 84"/>
                <a:gd name="T43" fmla="*/ 339 h 87"/>
                <a:gd name="T44" fmla="*/ 406 w 84"/>
                <a:gd name="T45" fmla="*/ 311 h 87"/>
                <a:gd name="T46" fmla="*/ 411 w 84"/>
                <a:gd name="T47" fmla="*/ 262 h 87"/>
                <a:gd name="T48" fmla="*/ 423 w 84"/>
                <a:gd name="T49" fmla="*/ 225 h 87"/>
                <a:gd name="T50" fmla="*/ 411 w 84"/>
                <a:gd name="T51" fmla="*/ 178 h 87"/>
                <a:gd name="T52" fmla="*/ 406 w 84"/>
                <a:gd name="T53" fmla="*/ 132 h 87"/>
                <a:gd name="T54" fmla="*/ 386 w 84"/>
                <a:gd name="T55" fmla="*/ 101 h 87"/>
                <a:gd name="T56" fmla="*/ 360 w 84"/>
                <a:gd name="T57" fmla="*/ 66 h 87"/>
                <a:gd name="T58" fmla="*/ 326 w 84"/>
                <a:gd name="T59" fmla="*/ 48 h 87"/>
                <a:gd name="T60" fmla="*/ 295 w 84"/>
                <a:gd name="T61" fmla="*/ 28 h 87"/>
                <a:gd name="T62" fmla="*/ 249 w 84"/>
                <a:gd name="T63" fmla="*/ 12 h 87"/>
                <a:gd name="T64" fmla="*/ 210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1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14" name="Shape 4227"/>
            <p:cNvSpPr>
              <a:spLocks noChangeAspect="1"/>
            </p:cNvSpPr>
            <p:nvPr/>
          </p:nvSpPr>
          <p:spPr bwMode="auto">
            <a:xfrm>
              <a:off x="4326" y="1937"/>
              <a:ext cx="110" cy="114"/>
            </a:xfrm>
            <a:custGeom>
              <a:avLst/>
              <a:gdLst>
                <a:gd name="T0" fmla="*/ 210 w 84"/>
                <a:gd name="T1" fmla="*/ 0 h 87"/>
                <a:gd name="T2" fmla="*/ 173 w 84"/>
                <a:gd name="T3" fmla="*/ 12 h 87"/>
                <a:gd name="T4" fmla="*/ 132 w 84"/>
                <a:gd name="T5" fmla="*/ 28 h 87"/>
                <a:gd name="T6" fmla="*/ 96 w 84"/>
                <a:gd name="T7" fmla="*/ 48 h 87"/>
                <a:gd name="T8" fmla="*/ 65 w 84"/>
                <a:gd name="T9" fmla="*/ 66 h 87"/>
                <a:gd name="T10" fmla="*/ 29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29 w 84"/>
                <a:gd name="T23" fmla="*/ 339 h 87"/>
                <a:gd name="T24" fmla="*/ 65 w 84"/>
                <a:gd name="T25" fmla="*/ 375 h 87"/>
                <a:gd name="T26" fmla="*/ 96 w 84"/>
                <a:gd name="T27" fmla="*/ 408 h 87"/>
                <a:gd name="T28" fmla="*/ 132 w 84"/>
                <a:gd name="T29" fmla="*/ 411 h 87"/>
                <a:gd name="T30" fmla="*/ 173 w 84"/>
                <a:gd name="T31" fmla="*/ 439 h 87"/>
                <a:gd name="T32" fmla="*/ 210 w 84"/>
                <a:gd name="T33" fmla="*/ 439 h 87"/>
                <a:gd name="T34" fmla="*/ 249 w 84"/>
                <a:gd name="T35" fmla="*/ 439 h 87"/>
                <a:gd name="T36" fmla="*/ 295 w 84"/>
                <a:gd name="T37" fmla="*/ 411 h 87"/>
                <a:gd name="T38" fmla="*/ 326 w 84"/>
                <a:gd name="T39" fmla="*/ 408 h 87"/>
                <a:gd name="T40" fmla="*/ 360 w 84"/>
                <a:gd name="T41" fmla="*/ 375 h 87"/>
                <a:gd name="T42" fmla="*/ 386 w 84"/>
                <a:gd name="T43" fmla="*/ 339 h 87"/>
                <a:gd name="T44" fmla="*/ 406 w 84"/>
                <a:gd name="T45" fmla="*/ 311 h 87"/>
                <a:gd name="T46" fmla="*/ 411 w 84"/>
                <a:gd name="T47" fmla="*/ 262 h 87"/>
                <a:gd name="T48" fmla="*/ 423 w 84"/>
                <a:gd name="T49" fmla="*/ 225 h 87"/>
                <a:gd name="T50" fmla="*/ 411 w 84"/>
                <a:gd name="T51" fmla="*/ 178 h 87"/>
                <a:gd name="T52" fmla="*/ 406 w 84"/>
                <a:gd name="T53" fmla="*/ 132 h 87"/>
                <a:gd name="T54" fmla="*/ 386 w 84"/>
                <a:gd name="T55" fmla="*/ 101 h 87"/>
                <a:gd name="T56" fmla="*/ 360 w 84"/>
                <a:gd name="T57" fmla="*/ 66 h 87"/>
                <a:gd name="T58" fmla="*/ 326 w 84"/>
                <a:gd name="T59" fmla="*/ 48 h 87"/>
                <a:gd name="T60" fmla="*/ 295 w 84"/>
                <a:gd name="T61" fmla="*/ 28 h 87"/>
                <a:gd name="T62" fmla="*/ 249 w 84"/>
                <a:gd name="T63" fmla="*/ 12 h 87"/>
                <a:gd name="T64" fmla="*/ 210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1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15" name="Shape 4228"/>
            <p:cNvSpPr>
              <a:spLocks noChangeAspect="1"/>
            </p:cNvSpPr>
            <p:nvPr/>
          </p:nvSpPr>
          <p:spPr bwMode="auto">
            <a:xfrm>
              <a:off x="4431" y="2301"/>
              <a:ext cx="110" cy="111"/>
            </a:xfrm>
            <a:custGeom>
              <a:avLst/>
              <a:gdLst>
                <a:gd name="T0" fmla="*/ 210 w 84"/>
                <a:gd name="T1" fmla="*/ 0 h 84"/>
                <a:gd name="T2" fmla="*/ 161 w 84"/>
                <a:gd name="T3" fmla="*/ 0 h 84"/>
                <a:gd name="T4" fmla="*/ 132 w 84"/>
                <a:gd name="T5" fmla="*/ 12 h 84"/>
                <a:gd name="T6" fmla="*/ 85 w 84"/>
                <a:gd name="T7" fmla="*/ 37 h 84"/>
                <a:gd name="T8" fmla="*/ 54 w 84"/>
                <a:gd name="T9" fmla="*/ 59 h 84"/>
                <a:gd name="T10" fmla="*/ 29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29 w 84"/>
                <a:gd name="T23" fmla="*/ 349 h 84"/>
                <a:gd name="T24" fmla="*/ 54 w 84"/>
                <a:gd name="T25" fmla="*/ 379 h 84"/>
                <a:gd name="T26" fmla="*/ 85 w 84"/>
                <a:gd name="T27" fmla="*/ 415 h 84"/>
                <a:gd name="T28" fmla="*/ 132 w 84"/>
                <a:gd name="T29" fmla="*/ 426 h 84"/>
                <a:gd name="T30" fmla="*/ 161 w 84"/>
                <a:gd name="T31" fmla="*/ 447 h 84"/>
                <a:gd name="T32" fmla="*/ 210 w 84"/>
                <a:gd name="T33" fmla="*/ 447 h 84"/>
                <a:gd name="T34" fmla="*/ 249 w 84"/>
                <a:gd name="T35" fmla="*/ 447 h 84"/>
                <a:gd name="T36" fmla="*/ 295 w 84"/>
                <a:gd name="T37" fmla="*/ 426 h 84"/>
                <a:gd name="T38" fmla="*/ 326 w 84"/>
                <a:gd name="T39" fmla="*/ 415 h 84"/>
                <a:gd name="T40" fmla="*/ 360 w 84"/>
                <a:gd name="T41" fmla="*/ 379 h 84"/>
                <a:gd name="T42" fmla="*/ 393 w 84"/>
                <a:gd name="T43" fmla="*/ 349 h 84"/>
                <a:gd name="T44" fmla="*/ 411 w 84"/>
                <a:gd name="T45" fmla="*/ 311 h 84"/>
                <a:gd name="T46" fmla="*/ 423 w 84"/>
                <a:gd name="T47" fmla="*/ 266 h 84"/>
                <a:gd name="T48" fmla="*/ 423 w 84"/>
                <a:gd name="T49" fmla="*/ 217 h 84"/>
                <a:gd name="T50" fmla="*/ 423 w 84"/>
                <a:gd name="T51" fmla="*/ 170 h 84"/>
                <a:gd name="T52" fmla="*/ 411 w 84"/>
                <a:gd name="T53" fmla="*/ 136 h 84"/>
                <a:gd name="T54" fmla="*/ 393 w 84"/>
                <a:gd name="T55" fmla="*/ 87 h 84"/>
                <a:gd name="T56" fmla="*/ 360 w 84"/>
                <a:gd name="T57" fmla="*/ 59 h 84"/>
                <a:gd name="T58" fmla="*/ 326 w 84"/>
                <a:gd name="T59" fmla="*/ 37 h 84"/>
                <a:gd name="T60" fmla="*/ 295 w 84"/>
                <a:gd name="T61" fmla="*/ 12 h 84"/>
                <a:gd name="T62" fmla="*/ 249 w 84"/>
                <a:gd name="T63" fmla="*/ 0 h 84"/>
                <a:gd name="T64" fmla="*/ 210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1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4"/>
                  </a:lnTo>
                  <a:lnTo>
                    <a:pt x="41" y="84"/>
                  </a:lnTo>
                  <a:lnTo>
                    <a:pt x="50" y="84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16" name="Shape 4229"/>
            <p:cNvSpPr>
              <a:spLocks noChangeAspect="1"/>
            </p:cNvSpPr>
            <p:nvPr/>
          </p:nvSpPr>
          <p:spPr bwMode="auto">
            <a:xfrm>
              <a:off x="4431" y="2301"/>
              <a:ext cx="110" cy="111"/>
            </a:xfrm>
            <a:custGeom>
              <a:avLst/>
              <a:gdLst>
                <a:gd name="T0" fmla="*/ 210 w 84"/>
                <a:gd name="T1" fmla="*/ 0 h 84"/>
                <a:gd name="T2" fmla="*/ 161 w 84"/>
                <a:gd name="T3" fmla="*/ 0 h 84"/>
                <a:gd name="T4" fmla="*/ 132 w 84"/>
                <a:gd name="T5" fmla="*/ 12 h 84"/>
                <a:gd name="T6" fmla="*/ 85 w 84"/>
                <a:gd name="T7" fmla="*/ 37 h 84"/>
                <a:gd name="T8" fmla="*/ 54 w 84"/>
                <a:gd name="T9" fmla="*/ 59 h 84"/>
                <a:gd name="T10" fmla="*/ 29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29 w 84"/>
                <a:gd name="T23" fmla="*/ 349 h 84"/>
                <a:gd name="T24" fmla="*/ 54 w 84"/>
                <a:gd name="T25" fmla="*/ 379 h 84"/>
                <a:gd name="T26" fmla="*/ 85 w 84"/>
                <a:gd name="T27" fmla="*/ 415 h 84"/>
                <a:gd name="T28" fmla="*/ 132 w 84"/>
                <a:gd name="T29" fmla="*/ 426 h 84"/>
                <a:gd name="T30" fmla="*/ 161 w 84"/>
                <a:gd name="T31" fmla="*/ 447 h 84"/>
                <a:gd name="T32" fmla="*/ 210 w 84"/>
                <a:gd name="T33" fmla="*/ 447 h 84"/>
                <a:gd name="T34" fmla="*/ 249 w 84"/>
                <a:gd name="T35" fmla="*/ 447 h 84"/>
                <a:gd name="T36" fmla="*/ 295 w 84"/>
                <a:gd name="T37" fmla="*/ 426 h 84"/>
                <a:gd name="T38" fmla="*/ 326 w 84"/>
                <a:gd name="T39" fmla="*/ 415 h 84"/>
                <a:gd name="T40" fmla="*/ 360 w 84"/>
                <a:gd name="T41" fmla="*/ 379 h 84"/>
                <a:gd name="T42" fmla="*/ 393 w 84"/>
                <a:gd name="T43" fmla="*/ 349 h 84"/>
                <a:gd name="T44" fmla="*/ 411 w 84"/>
                <a:gd name="T45" fmla="*/ 311 h 84"/>
                <a:gd name="T46" fmla="*/ 423 w 84"/>
                <a:gd name="T47" fmla="*/ 266 h 84"/>
                <a:gd name="T48" fmla="*/ 423 w 84"/>
                <a:gd name="T49" fmla="*/ 217 h 84"/>
                <a:gd name="T50" fmla="*/ 423 w 84"/>
                <a:gd name="T51" fmla="*/ 170 h 84"/>
                <a:gd name="T52" fmla="*/ 411 w 84"/>
                <a:gd name="T53" fmla="*/ 136 h 84"/>
                <a:gd name="T54" fmla="*/ 393 w 84"/>
                <a:gd name="T55" fmla="*/ 87 h 84"/>
                <a:gd name="T56" fmla="*/ 360 w 84"/>
                <a:gd name="T57" fmla="*/ 59 h 84"/>
                <a:gd name="T58" fmla="*/ 326 w 84"/>
                <a:gd name="T59" fmla="*/ 37 h 84"/>
                <a:gd name="T60" fmla="*/ 295 w 84"/>
                <a:gd name="T61" fmla="*/ 12 h 84"/>
                <a:gd name="T62" fmla="*/ 249 w 84"/>
                <a:gd name="T63" fmla="*/ 0 h 84"/>
                <a:gd name="T64" fmla="*/ 210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1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4"/>
                  </a:lnTo>
                  <a:lnTo>
                    <a:pt x="41" y="84"/>
                  </a:lnTo>
                  <a:lnTo>
                    <a:pt x="50" y="84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17" name="Shape 4230"/>
            <p:cNvSpPr>
              <a:spLocks noChangeAspect="1"/>
            </p:cNvSpPr>
            <p:nvPr/>
          </p:nvSpPr>
          <p:spPr bwMode="auto">
            <a:xfrm>
              <a:off x="4519" y="2005"/>
              <a:ext cx="108" cy="112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12 h 85"/>
                <a:gd name="T4" fmla="*/ 136 w 82"/>
                <a:gd name="T5" fmla="*/ 28 h 85"/>
                <a:gd name="T6" fmla="*/ 87 w 82"/>
                <a:gd name="T7" fmla="*/ 49 h 85"/>
                <a:gd name="T8" fmla="*/ 55 w 82"/>
                <a:gd name="T9" fmla="*/ 66 h 85"/>
                <a:gd name="T10" fmla="*/ 32 w 82"/>
                <a:gd name="T11" fmla="*/ 103 h 85"/>
                <a:gd name="T12" fmla="*/ 12 w 82"/>
                <a:gd name="T13" fmla="*/ 136 h 85"/>
                <a:gd name="T14" fmla="*/ 0 w 82"/>
                <a:gd name="T15" fmla="*/ 182 h 85"/>
                <a:gd name="T16" fmla="*/ 0 w 82"/>
                <a:gd name="T17" fmla="*/ 225 h 85"/>
                <a:gd name="T18" fmla="*/ 0 w 82"/>
                <a:gd name="T19" fmla="*/ 274 h 85"/>
                <a:gd name="T20" fmla="*/ 12 w 82"/>
                <a:gd name="T21" fmla="*/ 311 h 85"/>
                <a:gd name="T22" fmla="*/ 32 w 82"/>
                <a:gd name="T23" fmla="*/ 340 h 85"/>
                <a:gd name="T24" fmla="*/ 55 w 82"/>
                <a:gd name="T25" fmla="*/ 377 h 85"/>
                <a:gd name="T26" fmla="*/ 87 w 82"/>
                <a:gd name="T27" fmla="*/ 410 h 85"/>
                <a:gd name="T28" fmla="*/ 136 w 82"/>
                <a:gd name="T29" fmla="*/ 416 h 85"/>
                <a:gd name="T30" fmla="*/ 165 w 82"/>
                <a:gd name="T31" fmla="*/ 447 h 85"/>
                <a:gd name="T32" fmla="*/ 215 w 82"/>
                <a:gd name="T33" fmla="*/ 447 h 85"/>
                <a:gd name="T34" fmla="*/ 262 w 82"/>
                <a:gd name="T35" fmla="*/ 447 h 85"/>
                <a:gd name="T36" fmla="*/ 302 w 82"/>
                <a:gd name="T37" fmla="*/ 416 h 85"/>
                <a:gd name="T38" fmla="*/ 340 w 82"/>
                <a:gd name="T39" fmla="*/ 410 h 85"/>
                <a:gd name="T40" fmla="*/ 373 w 82"/>
                <a:gd name="T41" fmla="*/ 377 h 85"/>
                <a:gd name="T42" fmla="*/ 398 w 82"/>
                <a:gd name="T43" fmla="*/ 340 h 85"/>
                <a:gd name="T44" fmla="*/ 416 w 82"/>
                <a:gd name="T45" fmla="*/ 311 h 85"/>
                <a:gd name="T46" fmla="*/ 427 w 82"/>
                <a:gd name="T47" fmla="*/ 274 h 85"/>
                <a:gd name="T48" fmla="*/ 427 w 82"/>
                <a:gd name="T49" fmla="*/ 225 h 85"/>
                <a:gd name="T50" fmla="*/ 427 w 82"/>
                <a:gd name="T51" fmla="*/ 182 h 85"/>
                <a:gd name="T52" fmla="*/ 416 w 82"/>
                <a:gd name="T53" fmla="*/ 136 h 85"/>
                <a:gd name="T54" fmla="*/ 398 w 82"/>
                <a:gd name="T55" fmla="*/ 103 h 85"/>
                <a:gd name="T56" fmla="*/ 373 w 82"/>
                <a:gd name="T57" fmla="*/ 66 h 85"/>
                <a:gd name="T58" fmla="*/ 340 w 82"/>
                <a:gd name="T59" fmla="*/ 49 h 85"/>
                <a:gd name="T60" fmla="*/ 302 w 82"/>
                <a:gd name="T61" fmla="*/ 28 h 85"/>
                <a:gd name="T62" fmla="*/ 262 w 82"/>
                <a:gd name="T63" fmla="*/ 12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17" y="9"/>
                  </a:lnTo>
                  <a:lnTo>
                    <a:pt x="11" y="13"/>
                  </a:lnTo>
                  <a:lnTo>
                    <a:pt x="6" y="20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2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18" name="Shape 4231"/>
            <p:cNvSpPr>
              <a:spLocks noChangeAspect="1"/>
            </p:cNvSpPr>
            <p:nvPr/>
          </p:nvSpPr>
          <p:spPr bwMode="auto">
            <a:xfrm>
              <a:off x="4519" y="2005"/>
              <a:ext cx="108" cy="112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12 h 85"/>
                <a:gd name="T4" fmla="*/ 136 w 82"/>
                <a:gd name="T5" fmla="*/ 28 h 85"/>
                <a:gd name="T6" fmla="*/ 87 w 82"/>
                <a:gd name="T7" fmla="*/ 49 h 85"/>
                <a:gd name="T8" fmla="*/ 55 w 82"/>
                <a:gd name="T9" fmla="*/ 66 h 85"/>
                <a:gd name="T10" fmla="*/ 32 w 82"/>
                <a:gd name="T11" fmla="*/ 103 h 85"/>
                <a:gd name="T12" fmla="*/ 12 w 82"/>
                <a:gd name="T13" fmla="*/ 136 h 85"/>
                <a:gd name="T14" fmla="*/ 0 w 82"/>
                <a:gd name="T15" fmla="*/ 182 h 85"/>
                <a:gd name="T16" fmla="*/ 0 w 82"/>
                <a:gd name="T17" fmla="*/ 225 h 85"/>
                <a:gd name="T18" fmla="*/ 0 w 82"/>
                <a:gd name="T19" fmla="*/ 274 h 85"/>
                <a:gd name="T20" fmla="*/ 12 w 82"/>
                <a:gd name="T21" fmla="*/ 311 h 85"/>
                <a:gd name="T22" fmla="*/ 32 w 82"/>
                <a:gd name="T23" fmla="*/ 340 h 85"/>
                <a:gd name="T24" fmla="*/ 55 w 82"/>
                <a:gd name="T25" fmla="*/ 377 h 85"/>
                <a:gd name="T26" fmla="*/ 87 w 82"/>
                <a:gd name="T27" fmla="*/ 410 h 85"/>
                <a:gd name="T28" fmla="*/ 136 w 82"/>
                <a:gd name="T29" fmla="*/ 416 h 85"/>
                <a:gd name="T30" fmla="*/ 165 w 82"/>
                <a:gd name="T31" fmla="*/ 447 h 85"/>
                <a:gd name="T32" fmla="*/ 215 w 82"/>
                <a:gd name="T33" fmla="*/ 447 h 85"/>
                <a:gd name="T34" fmla="*/ 262 w 82"/>
                <a:gd name="T35" fmla="*/ 447 h 85"/>
                <a:gd name="T36" fmla="*/ 302 w 82"/>
                <a:gd name="T37" fmla="*/ 416 h 85"/>
                <a:gd name="T38" fmla="*/ 340 w 82"/>
                <a:gd name="T39" fmla="*/ 410 h 85"/>
                <a:gd name="T40" fmla="*/ 373 w 82"/>
                <a:gd name="T41" fmla="*/ 377 h 85"/>
                <a:gd name="T42" fmla="*/ 398 w 82"/>
                <a:gd name="T43" fmla="*/ 340 h 85"/>
                <a:gd name="T44" fmla="*/ 416 w 82"/>
                <a:gd name="T45" fmla="*/ 311 h 85"/>
                <a:gd name="T46" fmla="*/ 427 w 82"/>
                <a:gd name="T47" fmla="*/ 274 h 85"/>
                <a:gd name="T48" fmla="*/ 427 w 82"/>
                <a:gd name="T49" fmla="*/ 225 h 85"/>
                <a:gd name="T50" fmla="*/ 427 w 82"/>
                <a:gd name="T51" fmla="*/ 182 h 85"/>
                <a:gd name="T52" fmla="*/ 416 w 82"/>
                <a:gd name="T53" fmla="*/ 136 h 85"/>
                <a:gd name="T54" fmla="*/ 398 w 82"/>
                <a:gd name="T55" fmla="*/ 103 h 85"/>
                <a:gd name="T56" fmla="*/ 373 w 82"/>
                <a:gd name="T57" fmla="*/ 66 h 85"/>
                <a:gd name="T58" fmla="*/ 340 w 82"/>
                <a:gd name="T59" fmla="*/ 49 h 85"/>
                <a:gd name="T60" fmla="*/ 302 w 82"/>
                <a:gd name="T61" fmla="*/ 28 h 85"/>
                <a:gd name="T62" fmla="*/ 262 w 82"/>
                <a:gd name="T63" fmla="*/ 12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17" y="9"/>
                  </a:lnTo>
                  <a:lnTo>
                    <a:pt x="11" y="13"/>
                  </a:lnTo>
                  <a:lnTo>
                    <a:pt x="6" y="20"/>
                  </a:lnTo>
                  <a:lnTo>
                    <a:pt x="2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2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19" name="Shape 4232"/>
            <p:cNvSpPr>
              <a:spLocks noChangeAspect="1"/>
            </p:cNvSpPr>
            <p:nvPr/>
          </p:nvSpPr>
          <p:spPr bwMode="auto">
            <a:xfrm>
              <a:off x="4069" y="2449"/>
              <a:ext cx="111" cy="111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6 h 85"/>
                <a:gd name="T6" fmla="*/ 87 w 84"/>
                <a:gd name="T7" fmla="*/ 35 h 85"/>
                <a:gd name="T8" fmla="*/ 59 w 84"/>
                <a:gd name="T9" fmla="*/ 52 h 85"/>
                <a:gd name="T10" fmla="*/ 34 w 84"/>
                <a:gd name="T11" fmla="*/ 89 h 85"/>
                <a:gd name="T12" fmla="*/ 12 w 84"/>
                <a:gd name="T13" fmla="*/ 127 h 85"/>
                <a:gd name="T14" fmla="*/ 0 w 84"/>
                <a:gd name="T15" fmla="*/ 162 h 85"/>
                <a:gd name="T16" fmla="*/ 0 w 84"/>
                <a:gd name="T17" fmla="*/ 210 h 85"/>
                <a:gd name="T18" fmla="*/ 0 w 84"/>
                <a:gd name="T19" fmla="*/ 247 h 85"/>
                <a:gd name="T20" fmla="*/ 12 w 84"/>
                <a:gd name="T21" fmla="*/ 294 h 85"/>
                <a:gd name="T22" fmla="*/ 34 w 84"/>
                <a:gd name="T23" fmla="*/ 323 h 85"/>
                <a:gd name="T24" fmla="*/ 59 w 84"/>
                <a:gd name="T25" fmla="*/ 358 h 85"/>
                <a:gd name="T26" fmla="*/ 87 w 84"/>
                <a:gd name="T27" fmla="*/ 387 h 85"/>
                <a:gd name="T28" fmla="*/ 136 w 84"/>
                <a:gd name="T29" fmla="*/ 409 h 85"/>
                <a:gd name="T30" fmla="*/ 170 w 84"/>
                <a:gd name="T31" fmla="*/ 422 h 85"/>
                <a:gd name="T32" fmla="*/ 217 w 84"/>
                <a:gd name="T33" fmla="*/ 422 h 85"/>
                <a:gd name="T34" fmla="*/ 266 w 84"/>
                <a:gd name="T35" fmla="*/ 422 h 85"/>
                <a:gd name="T36" fmla="*/ 311 w 84"/>
                <a:gd name="T37" fmla="*/ 409 h 85"/>
                <a:gd name="T38" fmla="*/ 349 w 84"/>
                <a:gd name="T39" fmla="*/ 387 h 85"/>
                <a:gd name="T40" fmla="*/ 379 w 84"/>
                <a:gd name="T41" fmla="*/ 358 h 85"/>
                <a:gd name="T42" fmla="*/ 415 w 84"/>
                <a:gd name="T43" fmla="*/ 323 h 85"/>
                <a:gd name="T44" fmla="*/ 426 w 84"/>
                <a:gd name="T45" fmla="*/ 294 h 85"/>
                <a:gd name="T46" fmla="*/ 447 w 84"/>
                <a:gd name="T47" fmla="*/ 247 h 85"/>
                <a:gd name="T48" fmla="*/ 447 w 84"/>
                <a:gd name="T49" fmla="*/ 210 h 85"/>
                <a:gd name="T50" fmla="*/ 447 w 84"/>
                <a:gd name="T51" fmla="*/ 162 h 85"/>
                <a:gd name="T52" fmla="*/ 426 w 84"/>
                <a:gd name="T53" fmla="*/ 127 h 85"/>
                <a:gd name="T54" fmla="*/ 415 w 84"/>
                <a:gd name="T55" fmla="*/ 89 h 85"/>
                <a:gd name="T56" fmla="*/ 379 w 84"/>
                <a:gd name="T57" fmla="*/ 52 h 85"/>
                <a:gd name="T58" fmla="*/ 349 w 84"/>
                <a:gd name="T59" fmla="*/ 35 h 85"/>
                <a:gd name="T60" fmla="*/ 311 w 84"/>
                <a:gd name="T61" fmla="*/ 16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0" y="59"/>
                  </a:lnTo>
                  <a:lnTo>
                    <a:pt x="84" y="50"/>
                  </a:lnTo>
                  <a:lnTo>
                    <a:pt x="84" y="42"/>
                  </a:lnTo>
                  <a:lnTo>
                    <a:pt x="84" y="33"/>
                  </a:lnTo>
                  <a:lnTo>
                    <a:pt x="80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3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20" name="Shape 4233"/>
            <p:cNvSpPr>
              <a:spLocks noChangeAspect="1"/>
            </p:cNvSpPr>
            <p:nvPr/>
          </p:nvSpPr>
          <p:spPr bwMode="auto">
            <a:xfrm>
              <a:off x="4069" y="2449"/>
              <a:ext cx="111" cy="111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6 h 85"/>
                <a:gd name="T6" fmla="*/ 87 w 84"/>
                <a:gd name="T7" fmla="*/ 35 h 85"/>
                <a:gd name="T8" fmla="*/ 59 w 84"/>
                <a:gd name="T9" fmla="*/ 52 h 85"/>
                <a:gd name="T10" fmla="*/ 34 w 84"/>
                <a:gd name="T11" fmla="*/ 89 h 85"/>
                <a:gd name="T12" fmla="*/ 12 w 84"/>
                <a:gd name="T13" fmla="*/ 127 h 85"/>
                <a:gd name="T14" fmla="*/ 0 w 84"/>
                <a:gd name="T15" fmla="*/ 162 h 85"/>
                <a:gd name="T16" fmla="*/ 0 w 84"/>
                <a:gd name="T17" fmla="*/ 210 h 85"/>
                <a:gd name="T18" fmla="*/ 0 w 84"/>
                <a:gd name="T19" fmla="*/ 247 h 85"/>
                <a:gd name="T20" fmla="*/ 12 w 84"/>
                <a:gd name="T21" fmla="*/ 294 h 85"/>
                <a:gd name="T22" fmla="*/ 34 w 84"/>
                <a:gd name="T23" fmla="*/ 323 h 85"/>
                <a:gd name="T24" fmla="*/ 59 w 84"/>
                <a:gd name="T25" fmla="*/ 358 h 85"/>
                <a:gd name="T26" fmla="*/ 87 w 84"/>
                <a:gd name="T27" fmla="*/ 387 h 85"/>
                <a:gd name="T28" fmla="*/ 136 w 84"/>
                <a:gd name="T29" fmla="*/ 409 h 85"/>
                <a:gd name="T30" fmla="*/ 170 w 84"/>
                <a:gd name="T31" fmla="*/ 422 h 85"/>
                <a:gd name="T32" fmla="*/ 217 w 84"/>
                <a:gd name="T33" fmla="*/ 422 h 85"/>
                <a:gd name="T34" fmla="*/ 266 w 84"/>
                <a:gd name="T35" fmla="*/ 422 h 85"/>
                <a:gd name="T36" fmla="*/ 311 w 84"/>
                <a:gd name="T37" fmla="*/ 409 h 85"/>
                <a:gd name="T38" fmla="*/ 349 w 84"/>
                <a:gd name="T39" fmla="*/ 387 h 85"/>
                <a:gd name="T40" fmla="*/ 379 w 84"/>
                <a:gd name="T41" fmla="*/ 358 h 85"/>
                <a:gd name="T42" fmla="*/ 415 w 84"/>
                <a:gd name="T43" fmla="*/ 323 h 85"/>
                <a:gd name="T44" fmla="*/ 426 w 84"/>
                <a:gd name="T45" fmla="*/ 294 h 85"/>
                <a:gd name="T46" fmla="*/ 447 w 84"/>
                <a:gd name="T47" fmla="*/ 247 h 85"/>
                <a:gd name="T48" fmla="*/ 447 w 84"/>
                <a:gd name="T49" fmla="*/ 210 h 85"/>
                <a:gd name="T50" fmla="*/ 447 w 84"/>
                <a:gd name="T51" fmla="*/ 162 h 85"/>
                <a:gd name="T52" fmla="*/ 426 w 84"/>
                <a:gd name="T53" fmla="*/ 127 h 85"/>
                <a:gd name="T54" fmla="*/ 415 w 84"/>
                <a:gd name="T55" fmla="*/ 89 h 85"/>
                <a:gd name="T56" fmla="*/ 379 w 84"/>
                <a:gd name="T57" fmla="*/ 52 h 85"/>
                <a:gd name="T58" fmla="*/ 349 w 84"/>
                <a:gd name="T59" fmla="*/ 35 h 85"/>
                <a:gd name="T60" fmla="*/ 311 w 84"/>
                <a:gd name="T61" fmla="*/ 16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0" y="59"/>
                  </a:lnTo>
                  <a:lnTo>
                    <a:pt x="84" y="50"/>
                  </a:lnTo>
                  <a:lnTo>
                    <a:pt x="84" y="42"/>
                  </a:lnTo>
                  <a:lnTo>
                    <a:pt x="84" y="33"/>
                  </a:lnTo>
                  <a:lnTo>
                    <a:pt x="80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3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21" name="Shape 4234"/>
            <p:cNvSpPr>
              <a:spLocks noChangeAspect="1"/>
            </p:cNvSpPr>
            <p:nvPr/>
          </p:nvSpPr>
          <p:spPr bwMode="auto">
            <a:xfrm>
              <a:off x="4340" y="2449"/>
              <a:ext cx="113" cy="111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6 h 85"/>
                <a:gd name="T6" fmla="*/ 99 w 86"/>
                <a:gd name="T7" fmla="*/ 35 h 85"/>
                <a:gd name="T8" fmla="*/ 66 w 86"/>
                <a:gd name="T9" fmla="*/ 52 h 85"/>
                <a:gd name="T10" fmla="*/ 42 w 86"/>
                <a:gd name="T11" fmla="*/ 89 h 85"/>
                <a:gd name="T12" fmla="*/ 21 w 86"/>
                <a:gd name="T13" fmla="*/ 127 h 85"/>
                <a:gd name="T14" fmla="*/ 12 w 86"/>
                <a:gd name="T15" fmla="*/ 162 h 85"/>
                <a:gd name="T16" fmla="*/ 0 w 86"/>
                <a:gd name="T17" fmla="*/ 210 h 85"/>
                <a:gd name="T18" fmla="*/ 12 w 86"/>
                <a:gd name="T19" fmla="*/ 247 h 85"/>
                <a:gd name="T20" fmla="*/ 21 w 86"/>
                <a:gd name="T21" fmla="*/ 294 h 85"/>
                <a:gd name="T22" fmla="*/ 42 w 86"/>
                <a:gd name="T23" fmla="*/ 323 h 85"/>
                <a:gd name="T24" fmla="*/ 66 w 86"/>
                <a:gd name="T25" fmla="*/ 358 h 85"/>
                <a:gd name="T26" fmla="*/ 99 w 86"/>
                <a:gd name="T27" fmla="*/ 387 h 85"/>
                <a:gd name="T28" fmla="*/ 134 w 86"/>
                <a:gd name="T29" fmla="*/ 409 h 85"/>
                <a:gd name="T30" fmla="*/ 176 w 86"/>
                <a:gd name="T31" fmla="*/ 422 h 85"/>
                <a:gd name="T32" fmla="*/ 219 w 86"/>
                <a:gd name="T33" fmla="*/ 422 h 85"/>
                <a:gd name="T34" fmla="*/ 265 w 86"/>
                <a:gd name="T35" fmla="*/ 422 h 85"/>
                <a:gd name="T36" fmla="*/ 311 w 86"/>
                <a:gd name="T37" fmla="*/ 409 h 85"/>
                <a:gd name="T38" fmla="*/ 346 w 86"/>
                <a:gd name="T39" fmla="*/ 387 h 85"/>
                <a:gd name="T40" fmla="*/ 376 w 86"/>
                <a:gd name="T41" fmla="*/ 358 h 85"/>
                <a:gd name="T42" fmla="*/ 411 w 86"/>
                <a:gd name="T43" fmla="*/ 323 h 85"/>
                <a:gd name="T44" fmla="*/ 424 w 86"/>
                <a:gd name="T45" fmla="*/ 294 h 85"/>
                <a:gd name="T46" fmla="*/ 434 w 86"/>
                <a:gd name="T47" fmla="*/ 247 h 85"/>
                <a:gd name="T48" fmla="*/ 440 w 86"/>
                <a:gd name="T49" fmla="*/ 210 h 85"/>
                <a:gd name="T50" fmla="*/ 434 w 86"/>
                <a:gd name="T51" fmla="*/ 162 h 85"/>
                <a:gd name="T52" fmla="*/ 424 w 86"/>
                <a:gd name="T53" fmla="*/ 127 h 85"/>
                <a:gd name="T54" fmla="*/ 411 w 86"/>
                <a:gd name="T55" fmla="*/ 89 h 85"/>
                <a:gd name="T56" fmla="*/ 376 w 86"/>
                <a:gd name="T57" fmla="*/ 52 h 85"/>
                <a:gd name="T58" fmla="*/ 346 w 86"/>
                <a:gd name="T59" fmla="*/ 35 h 85"/>
                <a:gd name="T60" fmla="*/ 311 w 86"/>
                <a:gd name="T61" fmla="*/ 16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3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6" y="42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22" name="Shape 4235"/>
            <p:cNvSpPr>
              <a:spLocks noChangeAspect="1"/>
            </p:cNvSpPr>
            <p:nvPr/>
          </p:nvSpPr>
          <p:spPr bwMode="auto">
            <a:xfrm>
              <a:off x="4340" y="2449"/>
              <a:ext cx="113" cy="111"/>
            </a:xfrm>
            <a:custGeom>
              <a:avLst/>
              <a:gdLst>
                <a:gd name="T0" fmla="*/ 219 w 86"/>
                <a:gd name="T1" fmla="*/ 0 h 85"/>
                <a:gd name="T2" fmla="*/ 176 w 86"/>
                <a:gd name="T3" fmla="*/ 0 h 85"/>
                <a:gd name="T4" fmla="*/ 134 w 86"/>
                <a:gd name="T5" fmla="*/ 16 h 85"/>
                <a:gd name="T6" fmla="*/ 99 w 86"/>
                <a:gd name="T7" fmla="*/ 35 h 85"/>
                <a:gd name="T8" fmla="*/ 66 w 86"/>
                <a:gd name="T9" fmla="*/ 52 h 85"/>
                <a:gd name="T10" fmla="*/ 42 w 86"/>
                <a:gd name="T11" fmla="*/ 89 h 85"/>
                <a:gd name="T12" fmla="*/ 21 w 86"/>
                <a:gd name="T13" fmla="*/ 127 h 85"/>
                <a:gd name="T14" fmla="*/ 12 w 86"/>
                <a:gd name="T15" fmla="*/ 162 h 85"/>
                <a:gd name="T16" fmla="*/ 0 w 86"/>
                <a:gd name="T17" fmla="*/ 210 h 85"/>
                <a:gd name="T18" fmla="*/ 12 w 86"/>
                <a:gd name="T19" fmla="*/ 247 h 85"/>
                <a:gd name="T20" fmla="*/ 21 w 86"/>
                <a:gd name="T21" fmla="*/ 294 h 85"/>
                <a:gd name="T22" fmla="*/ 42 w 86"/>
                <a:gd name="T23" fmla="*/ 323 h 85"/>
                <a:gd name="T24" fmla="*/ 66 w 86"/>
                <a:gd name="T25" fmla="*/ 358 h 85"/>
                <a:gd name="T26" fmla="*/ 99 w 86"/>
                <a:gd name="T27" fmla="*/ 387 h 85"/>
                <a:gd name="T28" fmla="*/ 134 w 86"/>
                <a:gd name="T29" fmla="*/ 409 h 85"/>
                <a:gd name="T30" fmla="*/ 176 w 86"/>
                <a:gd name="T31" fmla="*/ 422 h 85"/>
                <a:gd name="T32" fmla="*/ 219 w 86"/>
                <a:gd name="T33" fmla="*/ 422 h 85"/>
                <a:gd name="T34" fmla="*/ 265 w 86"/>
                <a:gd name="T35" fmla="*/ 422 h 85"/>
                <a:gd name="T36" fmla="*/ 311 w 86"/>
                <a:gd name="T37" fmla="*/ 409 h 85"/>
                <a:gd name="T38" fmla="*/ 346 w 86"/>
                <a:gd name="T39" fmla="*/ 387 h 85"/>
                <a:gd name="T40" fmla="*/ 376 w 86"/>
                <a:gd name="T41" fmla="*/ 358 h 85"/>
                <a:gd name="T42" fmla="*/ 411 w 86"/>
                <a:gd name="T43" fmla="*/ 323 h 85"/>
                <a:gd name="T44" fmla="*/ 424 w 86"/>
                <a:gd name="T45" fmla="*/ 294 h 85"/>
                <a:gd name="T46" fmla="*/ 434 w 86"/>
                <a:gd name="T47" fmla="*/ 247 h 85"/>
                <a:gd name="T48" fmla="*/ 440 w 86"/>
                <a:gd name="T49" fmla="*/ 210 h 85"/>
                <a:gd name="T50" fmla="*/ 434 w 86"/>
                <a:gd name="T51" fmla="*/ 162 h 85"/>
                <a:gd name="T52" fmla="*/ 424 w 86"/>
                <a:gd name="T53" fmla="*/ 127 h 85"/>
                <a:gd name="T54" fmla="*/ 411 w 86"/>
                <a:gd name="T55" fmla="*/ 89 h 85"/>
                <a:gd name="T56" fmla="*/ 376 w 86"/>
                <a:gd name="T57" fmla="*/ 52 h 85"/>
                <a:gd name="T58" fmla="*/ 346 w 86"/>
                <a:gd name="T59" fmla="*/ 35 h 85"/>
                <a:gd name="T60" fmla="*/ 311 w 86"/>
                <a:gd name="T61" fmla="*/ 16 h 85"/>
                <a:gd name="T62" fmla="*/ 265 w 86"/>
                <a:gd name="T63" fmla="*/ 0 h 85"/>
                <a:gd name="T64" fmla="*/ 219 w 86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5"/>
                <a:gd name="T101" fmla="*/ 86 w 86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5">
                  <a:moveTo>
                    <a:pt x="43" y="0"/>
                  </a:moveTo>
                  <a:lnTo>
                    <a:pt x="34" y="0"/>
                  </a:lnTo>
                  <a:lnTo>
                    <a:pt x="26" y="3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5"/>
                  </a:lnTo>
                  <a:lnTo>
                    <a:pt x="13" y="72"/>
                  </a:lnTo>
                  <a:lnTo>
                    <a:pt x="19" y="78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5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78"/>
                  </a:lnTo>
                  <a:lnTo>
                    <a:pt x="73" y="72"/>
                  </a:lnTo>
                  <a:lnTo>
                    <a:pt x="80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6" y="42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80" y="18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23" name="Shape 4236"/>
            <p:cNvSpPr>
              <a:spLocks noChangeAspect="1"/>
            </p:cNvSpPr>
            <p:nvPr/>
          </p:nvSpPr>
          <p:spPr bwMode="auto">
            <a:xfrm>
              <a:off x="4585" y="2193"/>
              <a:ext cx="110" cy="114"/>
            </a:xfrm>
            <a:custGeom>
              <a:avLst/>
              <a:gdLst>
                <a:gd name="T0" fmla="*/ 216 w 84"/>
                <a:gd name="T1" fmla="*/ 0 h 86"/>
                <a:gd name="T2" fmla="*/ 173 w 84"/>
                <a:gd name="T3" fmla="*/ 0 h 86"/>
                <a:gd name="T4" fmla="*/ 132 w 84"/>
                <a:gd name="T5" fmla="*/ 21 h 86"/>
                <a:gd name="T6" fmla="*/ 85 w 84"/>
                <a:gd name="T7" fmla="*/ 36 h 86"/>
                <a:gd name="T8" fmla="*/ 65 w 84"/>
                <a:gd name="T9" fmla="*/ 70 h 86"/>
                <a:gd name="T10" fmla="*/ 29 w 84"/>
                <a:gd name="T11" fmla="*/ 102 h 86"/>
                <a:gd name="T12" fmla="*/ 12 w 84"/>
                <a:gd name="T13" fmla="*/ 141 h 86"/>
                <a:gd name="T14" fmla="*/ 0 w 84"/>
                <a:gd name="T15" fmla="*/ 187 h 86"/>
                <a:gd name="T16" fmla="*/ 0 w 84"/>
                <a:gd name="T17" fmla="*/ 236 h 86"/>
                <a:gd name="T18" fmla="*/ 0 w 84"/>
                <a:gd name="T19" fmla="*/ 281 h 86"/>
                <a:gd name="T20" fmla="*/ 12 w 84"/>
                <a:gd name="T21" fmla="*/ 314 h 86"/>
                <a:gd name="T22" fmla="*/ 29 w 84"/>
                <a:gd name="T23" fmla="*/ 363 h 86"/>
                <a:gd name="T24" fmla="*/ 65 w 84"/>
                <a:gd name="T25" fmla="*/ 399 h 86"/>
                <a:gd name="T26" fmla="*/ 85 w 84"/>
                <a:gd name="T27" fmla="*/ 423 h 86"/>
                <a:gd name="T28" fmla="*/ 132 w 84"/>
                <a:gd name="T29" fmla="*/ 444 h 86"/>
                <a:gd name="T30" fmla="*/ 173 w 84"/>
                <a:gd name="T31" fmla="*/ 453 h 86"/>
                <a:gd name="T32" fmla="*/ 216 w 84"/>
                <a:gd name="T33" fmla="*/ 465 h 86"/>
                <a:gd name="T34" fmla="*/ 262 w 84"/>
                <a:gd name="T35" fmla="*/ 453 h 86"/>
                <a:gd name="T36" fmla="*/ 295 w 84"/>
                <a:gd name="T37" fmla="*/ 444 h 86"/>
                <a:gd name="T38" fmla="*/ 339 w 84"/>
                <a:gd name="T39" fmla="*/ 423 h 86"/>
                <a:gd name="T40" fmla="*/ 371 w 84"/>
                <a:gd name="T41" fmla="*/ 399 h 86"/>
                <a:gd name="T42" fmla="*/ 393 w 84"/>
                <a:gd name="T43" fmla="*/ 363 h 86"/>
                <a:gd name="T44" fmla="*/ 411 w 84"/>
                <a:gd name="T45" fmla="*/ 314 h 86"/>
                <a:gd name="T46" fmla="*/ 423 w 84"/>
                <a:gd name="T47" fmla="*/ 281 h 86"/>
                <a:gd name="T48" fmla="*/ 423 w 84"/>
                <a:gd name="T49" fmla="*/ 236 h 86"/>
                <a:gd name="T50" fmla="*/ 423 w 84"/>
                <a:gd name="T51" fmla="*/ 187 h 86"/>
                <a:gd name="T52" fmla="*/ 411 w 84"/>
                <a:gd name="T53" fmla="*/ 141 h 86"/>
                <a:gd name="T54" fmla="*/ 393 w 84"/>
                <a:gd name="T55" fmla="*/ 102 h 86"/>
                <a:gd name="T56" fmla="*/ 371 w 84"/>
                <a:gd name="T57" fmla="*/ 70 h 86"/>
                <a:gd name="T58" fmla="*/ 339 w 84"/>
                <a:gd name="T59" fmla="*/ 36 h 86"/>
                <a:gd name="T60" fmla="*/ 295 w 84"/>
                <a:gd name="T61" fmla="*/ 21 h 86"/>
                <a:gd name="T62" fmla="*/ 262 w 84"/>
                <a:gd name="T63" fmla="*/ 0 h 86"/>
                <a:gd name="T64" fmla="*/ 216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7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24" name="Shape 4237"/>
            <p:cNvSpPr>
              <a:spLocks noChangeAspect="1"/>
            </p:cNvSpPr>
            <p:nvPr/>
          </p:nvSpPr>
          <p:spPr bwMode="auto">
            <a:xfrm>
              <a:off x="4585" y="2193"/>
              <a:ext cx="110" cy="114"/>
            </a:xfrm>
            <a:custGeom>
              <a:avLst/>
              <a:gdLst>
                <a:gd name="T0" fmla="*/ 216 w 84"/>
                <a:gd name="T1" fmla="*/ 0 h 86"/>
                <a:gd name="T2" fmla="*/ 173 w 84"/>
                <a:gd name="T3" fmla="*/ 0 h 86"/>
                <a:gd name="T4" fmla="*/ 132 w 84"/>
                <a:gd name="T5" fmla="*/ 21 h 86"/>
                <a:gd name="T6" fmla="*/ 85 w 84"/>
                <a:gd name="T7" fmla="*/ 36 h 86"/>
                <a:gd name="T8" fmla="*/ 65 w 84"/>
                <a:gd name="T9" fmla="*/ 70 h 86"/>
                <a:gd name="T10" fmla="*/ 29 w 84"/>
                <a:gd name="T11" fmla="*/ 102 h 86"/>
                <a:gd name="T12" fmla="*/ 12 w 84"/>
                <a:gd name="T13" fmla="*/ 141 h 86"/>
                <a:gd name="T14" fmla="*/ 0 w 84"/>
                <a:gd name="T15" fmla="*/ 187 h 86"/>
                <a:gd name="T16" fmla="*/ 0 w 84"/>
                <a:gd name="T17" fmla="*/ 236 h 86"/>
                <a:gd name="T18" fmla="*/ 0 w 84"/>
                <a:gd name="T19" fmla="*/ 281 h 86"/>
                <a:gd name="T20" fmla="*/ 12 w 84"/>
                <a:gd name="T21" fmla="*/ 314 h 86"/>
                <a:gd name="T22" fmla="*/ 29 w 84"/>
                <a:gd name="T23" fmla="*/ 363 h 86"/>
                <a:gd name="T24" fmla="*/ 65 w 84"/>
                <a:gd name="T25" fmla="*/ 399 h 86"/>
                <a:gd name="T26" fmla="*/ 85 w 84"/>
                <a:gd name="T27" fmla="*/ 423 h 86"/>
                <a:gd name="T28" fmla="*/ 132 w 84"/>
                <a:gd name="T29" fmla="*/ 444 h 86"/>
                <a:gd name="T30" fmla="*/ 173 w 84"/>
                <a:gd name="T31" fmla="*/ 453 h 86"/>
                <a:gd name="T32" fmla="*/ 216 w 84"/>
                <a:gd name="T33" fmla="*/ 465 h 86"/>
                <a:gd name="T34" fmla="*/ 262 w 84"/>
                <a:gd name="T35" fmla="*/ 453 h 86"/>
                <a:gd name="T36" fmla="*/ 295 w 84"/>
                <a:gd name="T37" fmla="*/ 444 h 86"/>
                <a:gd name="T38" fmla="*/ 339 w 84"/>
                <a:gd name="T39" fmla="*/ 423 h 86"/>
                <a:gd name="T40" fmla="*/ 371 w 84"/>
                <a:gd name="T41" fmla="*/ 399 h 86"/>
                <a:gd name="T42" fmla="*/ 393 w 84"/>
                <a:gd name="T43" fmla="*/ 363 h 86"/>
                <a:gd name="T44" fmla="*/ 411 w 84"/>
                <a:gd name="T45" fmla="*/ 314 h 86"/>
                <a:gd name="T46" fmla="*/ 423 w 84"/>
                <a:gd name="T47" fmla="*/ 281 h 86"/>
                <a:gd name="T48" fmla="*/ 423 w 84"/>
                <a:gd name="T49" fmla="*/ 236 h 86"/>
                <a:gd name="T50" fmla="*/ 423 w 84"/>
                <a:gd name="T51" fmla="*/ 187 h 86"/>
                <a:gd name="T52" fmla="*/ 411 w 84"/>
                <a:gd name="T53" fmla="*/ 141 h 86"/>
                <a:gd name="T54" fmla="*/ 393 w 84"/>
                <a:gd name="T55" fmla="*/ 102 h 86"/>
                <a:gd name="T56" fmla="*/ 371 w 84"/>
                <a:gd name="T57" fmla="*/ 70 h 86"/>
                <a:gd name="T58" fmla="*/ 339 w 84"/>
                <a:gd name="T59" fmla="*/ 36 h 86"/>
                <a:gd name="T60" fmla="*/ 295 w 84"/>
                <a:gd name="T61" fmla="*/ 21 h 86"/>
                <a:gd name="T62" fmla="*/ 262 w 84"/>
                <a:gd name="T63" fmla="*/ 0 h 86"/>
                <a:gd name="T64" fmla="*/ 216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7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4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25" name="Shape 4238"/>
            <p:cNvSpPr>
              <a:spLocks noChangeAspect="1"/>
            </p:cNvSpPr>
            <p:nvPr/>
          </p:nvSpPr>
          <p:spPr bwMode="auto">
            <a:xfrm>
              <a:off x="4602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32 w 86"/>
                <a:gd name="T11" fmla="*/ 103 h 87"/>
                <a:gd name="T12" fmla="*/ 21 w 86"/>
                <a:gd name="T13" fmla="*/ 136 h 87"/>
                <a:gd name="T14" fmla="*/ 0 w 86"/>
                <a:gd name="T15" fmla="*/ 186 h 87"/>
                <a:gd name="T16" fmla="*/ 0 w 86"/>
                <a:gd name="T17" fmla="*/ 235 h 87"/>
                <a:gd name="T18" fmla="*/ 0 w 86"/>
                <a:gd name="T19" fmla="*/ 278 h 87"/>
                <a:gd name="T20" fmla="*/ 21 w 86"/>
                <a:gd name="T21" fmla="*/ 325 h 87"/>
                <a:gd name="T22" fmla="*/ 3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297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297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58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58" y="5"/>
                  </a:lnTo>
                  <a:lnTo>
                    <a:pt x="5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26" name="Shape 4239"/>
            <p:cNvSpPr>
              <a:spLocks noChangeAspect="1"/>
            </p:cNvSpPr>
            <p:nvPr/>
          </p:nvSpPr>
          <p:spPr bwMode="auto">
            <a:xfrm>
              <a:off x="4602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32 w 86"/>
                <a:gd name="T11" fmla="*/ 103 h 87"/>
                <a:gd name="T12" fmla="*/ 21 w 86"/>
                <a:gd name="T13" fmla="*/ 136 h 87"/>
                <a:gd name="T14" fmla="*/ 0 w 86"/>
                <a:gd name="T15" fmla="*/ 186 h 87"/>
                <a:gd name="T16" fmla="*/ 0 w 86"/>
                <a:gd name="T17" fmla="*/ 235 h 87"/>
                <a:gd name="T18" fmla="*/ 0 w 86"/>
                <a:gd name="T19" fmla="*/ 278 h 87"/>
                <a:gd name="T20" fmla="*/ 21 w 86"/>
                <a:gd name="T21" fmla="*/ 325 h 87"/>
                <a:gd name="T22" fmla="*/ 3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297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297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58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58" y="5"/>
                  </a:lnTo>
                  <a:lnTo>
                    <a:pt x="52" y="3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27" name="Shape 4240"/>
            <p:cNvSpPr>
              <a:spLocks noChangeAspect="1"/>
            </p:cNvSpPr>
            <p:nvPr/>
          </p:nvSpPr>
          <p:spPr bwMode="auto">
            <a:xfrm>
              <a:off x="1042" y="2222"/>
              <a:ext cx="111" cy="113"/>
            </a:xfrm>
            <a:custGeom>
              <a:avLst/>
              <a:gdLst>
                <a:gd name="T0" fmla="*/ 217 w 84"/>
                <a:gd name="T1" fmla="*/ 0 h 86"/>
                <a:gd name="T2" fmla="*/ 170 w 84"/>
                <a:gd name="T3" fmla="*/ 12 h 86"/>
                <a:gd name="T4" fmla="*/ 136 w 84"/>
                <a:gd name="T5" fmla="*/ 21 h 86"/>
                <a:gd name="T6" fmla="*/ 102 w 84"/>
                <a:gd name="T7" fmla="*/ 42 h 86"/>
                <a:gd name="T8" fmla="*/ 66 w 84"/>
                <a:gd name="T9" fmla="*/ 64 h 86"/>
                <a:gd name="T10" fmla="*/ 34 w 84"/>
                <a:gd name="T11" fmla="*/ 99 h 86"/>
                <a:gd name="T12" fmla="*/ 21 w 84"/>
                <a:gd name="T13" fmla="*/ 127 h 86"/>
                <a:gd name="T14" fmla="*/ 0 w 84"/>
                <a:gd name="T15" fmla="*/ 176 h 86"/>
                <a:gd name="T16" fmla="*/ 0 w 84"/>
                <a:gd name="T17" fmla="*/ 219 h 86"/>
                <a:gd name="T18" fmla="*/ 0 w 84"/>
                <a:gd name="T19" fmla="*/ 263 h 86"/>
                <a:gd name="T20" fmla="*/ 21 w 84"/>
                <a:gd name="T21" fmla="*/ 311 h 86"/>
                <a:gd name="T22" fmla="*/ 34 w 84"/>
                <a:gd name="T23" fmla="*/ 346 h 86"/>
                <a:gd name="T24" fmla="*/ 66 w 84"/>
                <a:gd name="T25" fmla="*/ 376 h 86"/>
                <a:gd name="T26" fmla="*/ 102 w 84"/>
                <a:gd name="T27" fmla="*/ 409 h 86"/>
                <a:gd name="T28" fmla="*/ 136 w 84"/>
                <a:gd name="T29" fmla="*/ 424 h 86"/>
                <a:gd name="T30" fmla="*/ 170 w 84"/>
                <a:gd name="T31" fmla="*/ 440 h 86"/>
                <a:gd name="T32" fmla="*/ 217 w 84"/>
                <a:gd name="T33" fmla="*/ 440 h 86"/>
                <a:gd name="T34" fmla="*/ 264 w 84"/>
                <a:gd name="T35" fmla="*/ 440 h 86"/>
                <a:gd name="T36" fmla="*/ 311 w 84"/>
                <a:gd name="T37" fmla="*/ 424 h 86"/>
                <a:gd name="T38" fmla="*/ 342 w 84"/>
                <a:gd name="T39" fmla="*/ 409 h 86"/>
                <a:gd name="T40" fmla="*/ 379 w 84"/>
                <a:gd name="T41" fmla="*/ 376 h 86"/>
                <a:gd name="T42" fmla="*/ 400 w 84"/>
                <a:gd name="T43" fmla="*/ 346 h 86"/>
                <a:gd name="T44" fmla="*/ 426 w 84"/>
                <a:gd name="T45" fmla="*/ 311 h 86"/>
                <a:gd name="T46" fmla="*/ 436 w 84"/>
                <a:gd name="T47" fmla="*/ 263 h 86"/>
                <a:gd name="T48" fmla="*/ 447 w 84"/>
                <a:gd name="T49" fmla="*/ 219 h 86"/>
                <a:gd name="T50" fmla="*/ 436 w 84"/>
                <a:gd name="T51" fmla="*/ 176 h 86"/>
                <a:gd name="T52" fmla="*/ 426 w 84"/>
                <a:gd name="T53" fmla="*/ 127 h 86"/>
                <a:gd name="T54" fmla="*/ 400 w 84"/>
                <a:gd name="T55" fmla="*/ 99 h 86"/>
                <a:gd name="T56" fmla="*/ 379 w 84"/>
                <a:gd name="T57" fmla="*/ 64 h 86"/>
                <a:gd name="T58" fmla="*/ 342 w 84"/>
                <a:gd name="T59" fmla="*/ 42 h 86"/>
                <a:gd name="T60" fmla="*/ 311 w 84"/>
                <a:gd name="T61" fmla="*/ 21 h 86"/>
                <a:gd name="T62" fmla="*/ 264 w 84"/>
                <a:gd name="T63" fmla="*/ 12 h 86"/>
                <a:gd name="T64" fmla="*/ 217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8"/>
                  </a:lnTo>
                  <a:lnTo>
                    <a:pt x="13" y="12"/>
                  </a:lnTo>
                  <a:lnTo>
                    <a:pt x="6" y="19"/>
                  </a:lnTo>
                  <a:lnTo>
                    <a:pt x="4" y="25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4" y="60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9"/>
                  </a:lnTo>
                  <a:lnTo>
                    <a:pt x="26" y="82"/>
                  </a:lnTo>
                  <a:lnTo>
                    <a:pt x="32" y="86"/>
                  </a:lnTo>
                  <a:lnTo>
                    <a:pt x="41" y="86"/>
                  </a:lnTo>
                  <a:lnTo>
                    <a:pt x="49" y="86"/>
                  </a:lnTo>
                  <a:lnTo>
                    <a:pt x="58" y="82"/>
                  </a:lnTo>
                  <a:lnTo>
                    <a:pt x="64" y="79"/>
                  </a:lnTo>
                  <a:lnTo>
                    <a:pt x="71" y="73"/>
                  </a:lnTo>
                  <a:lnTo>
                    <a:pt x="75" y="67"/>
                  </a:lnTo>
                  <a:lnTo>
                    <a:pt x="80" y="60"/>
                  </a:lnTo>
                  <a:lnTo>
                    <a:pt x="82" y="51"/>
                  </a:lnTo>
                  <a:lnTo>
                    <a:pt x="84" y="43"/>
                  </a:lnTo>
                  <a:lnTo>
                    <a:pt x="82" y="34"/>
                  </a:lnTo>
                  <a:lnTo>
                    <a:pt x="80" y="25"/>
                  </a:lnTo>
                  <a:lnTo>
                    <a:pt x="75" y="19"/>
                  </a:lnTo>
                  <a:lnTo>
                    <a:pt x="71" y="12"/>
                  </a:lnTo>
                  <a:lnTo>
                    <a:pt x="64" y="8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28" name="Shape 4241"/>
            <p:cNvSpPr>
              <a:spLocks noChangeAspect="1"/>
            </p:cNvSpPr>
            <p:nvPr/>
          </p:nvSpPr>
          <p:spPr bwMode="auto">
            <a:xfrm>
              <a:off x="1042" y="2222"/>
              <a:ext cx="111" cy="113"/>
            </a:xfrm>
            <a:custGeom>
              <a:avLst/>
              <a:gdLst>
                <a:gd name="T0" fmla="*/ 217 w 84"/>
                <a:gd name="T1" fmla="*/ 0 h 86"/>
                <a:gd name="T2" fmla="*/ 170 w 84"/>
                <a:gd name="T3" fmla="*/ 12 h 86"/>
                <a:gd name="T4" fmla="*/ 136 w 84"/>
                <a:gd name="T5" fmla="*/ 21 h 86"/>
                <a:gd name="T6" fmla="*/ 102 w 84"/>
                <a:gd name="T7" fmla="*/ 42 h 86"/>
                <a:gd name="T8" fmla="*/ 66 w 84"/>
                <a:gd name="T9" fmla="*/ 64 h 86"/>
                <a:gd name="T10" fmla="*/ 34 w 84"/>
                <a:gd name="T11" fmla="*/ 99 h 86"/>
                <a:gd name="T12" fmla="*/ 21 w 84"/>
                <a:gd name="T13" fmla="*/ 127 h 86"/>
                <a:gd name="T14" fmla="*/ 0 w 84"/>
                <a:gd name="T15" fmla="*/ 176 h 86"/>
                <a:gd name="T16" fmla="*/ 0 w 84"/>
                <a:gd name="T17" fmla="*/ 219 h 86"/>
                <a:gd name="T18" fmla="*/ 0 w 84"/>
                <a:gd name="T19" fmla="*/ 263 h 86"/>
                <a:gd name="T20" fmla="*/ 21 w 84"/>
                <a:gd name="T21" fmla="*/ 311 h 86"/>
                <a:gd name="T22" fmla="*/ 34 w 84"/>
                <a:gd name="T23" fmla="*/ 346 h 86"/>
                <a:gd name="T24" fmla="*/ 66 w 84"/>
                <a:gd name="T25" fmla="*/ 376 h 86"/>
                <a:gd name="T26" fmla="*/ 102 w 84"/>
                <a:gd name="T27" fmla="*/ 409 h 86"/>
                <a:gd name="T28" fmla="*/ 136 w 84"/>
                <a:gd name="T29" fmla="*/ 424 h 86"/>
                <a:gd name="T30" fmla="*/ 170 w 84"/>
                <a:gd name="T31" fmla="*/ 440 h 86"/>
                <a:gd name="T32" fmla="*/ 217 w 84"/>
                <a:gd name="T33" fmla="*/ 440 h 86"/>
                <a:gd name="T34" fmla="*/ 264 w 84"/>
                <a:gd name="T35" fmla="*/ 440 h 86"/>
                <a:gd name="T36" fmla="*/ 311 w 84"/>
                <a:gd name="T37" fmla="*/ 424 h 86"/>
                <a:gd name="T38" fmla="*/ 342 w 84"/>
                <a:gd name="T39" fmla="*/ 409 h 86"/>
                <a:gd name="T40" fmla="*/ 379 w 84"/>
                <a:gd name="T41" fmla="*/ 376 h 86"/>
                <a:gd name="T42" fmla="*/ 400 w 84"/>
                <a:gd name="T43" fmla="*/ 346 h 86"/>
                <a:gd name="T44" fmla="*/ 426 w 84"/>
                <a:gd name="T45" fmla="*/ 311 h 86"/>
                <a:gd name="T46" fmla="*/ 436 w 84"/>
                <a:gd name="T47" fmla="*/ 263 h 86"/>
                <a:gd name="T48" fmla="*/ 447 w 84"/>
                <a:gd name="T49" fmla="*/ 219 h 86"/>
                <a:gd name="T50" fmla="*/ 436 w 84"/>
                <a:gd name="T51" fmla="*/ 176 h 86"/>
                <a:gd name="T52" fmla="*/ 426 w 84"/>
                <a:gd name="T53" fmla="*/ 127 h 86"/>
                <a:gd name="T54" fmla="*/ 400 w 84"/>
                <a:gd name="T55" fmla="*/ 99 h 86"/>
                <a:gd name="T56" fmla="*/ 379 w 84"/>
                <a:gd name="T57" fmla="*/ 64 h 86"/>
                <a:gd name="T58" fmla="*/ 342 w 84"/>
                <a:gd name="T59" fmla="*/ 42 h 86"/>
                <a:gd name="T60" fmla="*/ 311 w 84"/>
                <a:gd name="T61" fmla="*/ 21 h 86"/>
                <a:gd name="T62" fmla="*/ 264 w 84"/>
                <a:gd name="T63" fmla="*/ 12 h 86"/>
                <a:gd name="T64" fmla="*/ 217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8"/>
                  </a:lnTo>
                  <a:lnTo>
                    <a:pt x="13" y="12"/>
                  </a:lnTo>
                  <a:lnTo>
                    <a:pt x="6" y="19"/>
                  </a:lnTo>
                  <a:lnTo>
                    <a:pt x="4" y="25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4" y="60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9"/>
                  </a:lnTo>
                  <a:lnTo>
                    <a:pt x="26" y="82"/>
                  </a:lnTo>
                  <a:lnTo>
                    <a:pt x="32" y="86"/>
                  </a:lnTo>
                  <a:lnTo>
                    <a:pt x="41" y="86"/>
                  </a:lnTo>
                  <a:lnTo>
                    <a:pt x="49" y="86"/>
                  </a:lnTo>
                  <a:lnTo>
                    <a:pt x="58" y="82"/>
                  </a:lnTo>
                  <a:lnTo>
                    <a:pt x="64" y="79"/>
                  </a:lnTo>
                  <a:lnTo>
                    <a:pt x="71" y="73"/>
                  </a:lnTo>
                  <a:lnTo>
                    <a:pt x="75" y="67"/>
                  </a:lnTo>
                  <a:lnTo>
                    <a:pt x="80" y="60"/>
                  </a:lnTo>
                  <a:lnTo>
                    <a:pt x="82" y="51"/>
                  </a:lnTo>
                  <a:lnTo>
                    <a:pt x="84" y="43"/>
                  </a:lnTo>
                  <a:lnTo>
                    <a:pt x="82" y="34"/>
                  </a:lnTo>
                  <a:lnTo>
                    <a:pt x="80" y="25"/>
                  </a:lnTo>
                  <a:lnTo>
                    <a:pt x="75" y="19"/>
                  </a:lnTo>
                  <a:lnTo>
                    <a:pt x="71" y="12"/>
                  </a:lnTo>
                  <a:lnTo>
                    <a:pt x="64" y="8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29" name="Shape 4242"/>
            <p:cNvSpPr>
              <a:spLocks noChangeAspect="1"/>
            </p:cNvSpPr>
            <p:nvPr/>
          </p:nvSpPr>
          <p:spPr bwMode="auto">
            <a:xfrm>
              <a:off x="879" y="2250"/>
              <a:ext cx="112" cy="105"/>
            </a:xfrm>
            <a:custGeom>
              <a:avLst/>
              <a:gdLst>
                <a:gd name="T0" fmla="*/ 225 w 85"/>
                <a:gd name="T1" fmla="*/ 0 h 80"/>
                <a:gd name="T2" fmla="*/ 182 w 85"/>
                <a:gd name="T3" fmla="*/ 0 h 80"/>
                <a:gd name="T4" fmla="*/ 136 w 85"/>
                <a:gd name="T5" fmla="*/ 12 h 80"/>
                <a:gd name="T6" fmla="*/ 87 w 85"/>
                <a:gd name="T7" fmla="*/ 37 h 80"/>
                <a:gd name="T8" fmla="*/ 55 w 85"/>
                <a:gd name="T9" fmla="*/ 54 h 80"/>
                <a:gd name="T10" fmla="*/ 37 w 85"/>
                <a:gd name="T11" fmla="*/ 87 h 80"/>
                <a:gd name="T12" fmla="*/ 12 w 85"/>
                <a:gd name="T13" fmla="*/ 125 h 80"/>
                <a:gd name="T14" fmla="*/ 0 w 85"/>
                <a:gd name="T15" fmla="*/ 167 h 80"/>
                <a:gd name="T16" fmla="*/ 0 w 85"/>
                <a:gd name="T17" fmla="*/ 210 h 80"/>
                <a:gd name="T18" fmla="*/ 0 w 85"/>
                <a:gd name="T19" fmla="*/ 247 h 80"/>
                <a:gd name="T20" fmla="*/ 12 w 85"/>
                <a:gd name="T21" fmla="*/ 287 h 80"/>
                <a:gd name="T22" fmla="*/ 37 w 85"/>
                <a:gd name="T23" fmla="*/ 324 h 80"/>
                <a:gd name="T24" fmla="*/ 55 w 85"/>
                <a:gd name="T25" fmla="*/ 353 h 80"/>
                <a:gd name="T26" fmla="*/ 87 w 85"/>
                <a:gd name="T27" fmla="*/ 377 h 80"/>
                <a:gd name="T28" fmla="*/ 136 w 85"/>
                <a:gd name="T29" fmla="*/ 398 h 80"/>
                <a:gd name="T30" fmla="*/ 182 w 85"/>
                <a:gd name="T31" fmla="*/ 410 h 80"/>
                <a:gd name="T32" fmla="*/ 225 w 85"/>
                <a:gd name="T33" fmla="*/ 410 h 80"/>
                <a:gd name="T34" fmla="*/ 264 w 85"/>
                <a:gd name="T35" fmla="*/ 410 h 80"/>
                <a:gd name="T36" fmla="*/ 311 w 85"/>
                <a:gd name="T37" fmla="*/ 398 h 80"/>
                <a:gd name="T38" fmla="*/ 350 w 85"/>
                <a:gd name="T39" fmla="*/ 377 h 80"/>
                <a:gd name="T40" fmla="*/ 377 w 85"/>
                <a:gd name="T41" fmla="*/ 353 h 80"/>
                <a:gd name="T42" fmla="*/ 410 w 85"/>
                <a:gd name="T43" fmla="*/ 324 h 80"/>
                <a:gd name="T44" fmla="*/ 427 w 85"/>
                <a:gd name="T45" fmla="*/ 287 h 80"/>
                <a:gd name="T46" fmla="*/ 447 w 85"/>
                <a:gd name="T47" fmla="*/ 247 h 80"/>
                <a:gd name="T48" fmla="*/ 447 w 85"/>
                <a:gd name="T49" fmla="*/ 210 h 80"/>
                <a:gd name="T50" fmla="*/ 447 w 85"/>
                <a:gd name="T51" fmla="*/ 167 h 80"/>
                <a:gd name="T52" fmla="*/ 427 w 85"/>
                <a:gd name="T53" fmla="*/ 125 h 80"/>
                <a:gd name="T54" fmla="*/ 410 w 85"/>
                <a:gd name="T55" fmla="*/ 87 h 80"/>
                <a:gd name="T56" fmla="*/ 377 w 85"/>
                <a:gd name="T57" fmla="*/ 54 h 80"/>
                <a:gd name="T58" fmla="*/ 350 w 85"/>
                <a:gd name="T59" fmla="*/ 37 h 80"/>
                <a:gd name="T60" fmla="*/ 311 w 85"/>
                <a:gd name="T61" fmla="*/ 12 h 80"/>
                <a:gd name="T62" fmla="*/ 264 w 85"/>
                <a:gd name="T63" fmla="*/ 0 h 80"/>
                <a:gd name="T64" fmla="*/ 225 w 85"/>
                <a:gd name="T65" fmla="*/ 0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0"/>
                <a:gd name="T101" fmla="*/ 85 w 85"/>
                <a:gd name="T102" fmla="*/ 80 h 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0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4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2" y="56"/>
                  </a:lnTo>
                  <a:lnTo>
                    <a:pt x="7" y="63"/>
                  </a:lnTo>
                  <a:lnTo>
                    <a:pt x="11" y="69"/>
                  </a:lnTo>
                  <a:lnTo>
                    <a:pt x="17" y="74"/>
                  </a:lnTo>
                  <a:lnTo>
                    <a:pt x="26" y="78"/>
                  </a:lnTo>
                  <a:lnTo>
                    <a:pt x="35" y="80"/>
                  </a:lnTo>
                  <a:lnTo>
                    <a:pt x="43" y="80"/>
                  </a:lnTo>
                  <a:lnTo>
                    <a:pt x="50" y="80"/>
                  </a:lnTo>
                  <a:lnTo>
                    <a:pt x="59" y="78"/>
                  </a:lnTo>
                  <a:lnTo>
                    <a:pt x="67" y="74"/>
                  </a:lnTo>
                  <a:lnTo>
                    <a:pt x="72" y="69"/>
                  </a:lnTo>
                  <a:lnTo>
                    <a:pt x="78" y="63"/>
                  </a:lnTo>
                  <a:lnTo>
                    <a:pt x="82" y="56"/>
                  </a:lnTo>
                  <a:lnTo>
                    <a:pt x="85" y="48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4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7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30" name="Shape 4243"/>
            <p:cNvSpPr>
              <a:spLocks noChangeAspect="1"/>
            </p:cNvSpPr>
            <p:nvPr/>
          </p:nvSpPr>
          <p:spPr bwMode="auto">
            <a:xfrm>
              <a:off x="879" y="2250"/>
              <a:ext cx="112" cy="105"/>
            </a:xfrm>
            <a:custGeom>
              <a:avLst/>
              <a:gdLst>
                <a:gd name="T0" fmla="*/ 225 w 85"/>
                <a:gd name="T1" fmla="*/ 0 h 80"/>
                <a:gd name="T2" fmla="*/ 182 w 85"/>
                <a:gd name="T3" fmla="*/ 0 h 80"/>
                <a:gd name="T4" fmla="*/ 136 w 85"/>
                <a:gd name="T5" fmla="*/ 12 h 80"/>
                <a:gd name="T6" fmla="*/ 87 w 85"/>
                <a:gd name="T7" fmla="*/ 37 h 80"/>
                <a:gd name="T8" fmla="*/ 55 w 85"/>
                <a:gd name="T9" fmla="*/ 54 h 80"/>
                <a:gd name="T10" fmla="*/ 37 w 85"/>
                <a:gd name="T11" fmla="*/ 87 h 80"/>
                <a:gd name="T12" fmla="*/ 12 w 85"/>
                <a:gd name="T13" fmla="*/ 125 h 80"/>
                <a:gd name="T14" fmla="*/ 0 w 85"/>
                <a:gd name="T15" fmla="*/ 167 h 80"/>
                <a:gd name="T16" fmla="*/ 0 w 85"/>
                <a:gd name="T17" fmla="*/ 210 h 80"/>
                <a:gd name="T18" fmla="*/ 0 w 85"/>
                <a:gd name="T19" fmla="*/ 247 h 80"/>
                <a:gd name="T20" fmla="*/ 12 w 85"/>
                <a:gd name="T21" fmla="*/ 287 h 80"/>
                <a:gd name="T22" fmla="*/ 37 w 85"/>
                <a:gd name="T23" fmla="*/ 324 h 80"/>
                <a:gd name="T24" fmla="*/ 55 w 85"/>
                <a:gd name="T25" fmla="*/ 353 h 80"/>
                <a:gd name="T26" fmla="*/ 87 w 85"/>
                <a:gd name="T27" fmla="*/ 377 h 80"/>
                <a:gd name="T28" fmla="*/ 136 w 85"/>
                <a:gd name="T29" fmla="*/ 398 h 80"/>
                <a:gd name="T30" fmla="*/ 182 w 85"/>
                <a:gd name="T31" fmla="*/ 410 h 80"/>
                <a:gd name="T32" fmla="*/ 225 w 85"/>
                <a:gd name="T33" fmla="*/ 410 h 80"/>
                <a:gd name="T34" fmla="*/ 264 w 85"/>
                <a:gd name="T35" fmla="*/ 410 h 80"/>
                <a:gd name="T36" fmla="*/ 311 w 85"/>
                <a:gd name="T37" fmla="*/ 398 h 80"/>
                <a:gd name="T38" fmla="*/ 350 w 85"/>
                <a:gd name="T39" fmla="*/ 377 h 80"/>
                <a:gd name="T40" fmla="*/ 377 w 85"/>
                <a:gd name="T41" fmla="*/ 353 h 80"/>
                <a:gd name="T42" fmla="*/ 410 w 85"/>
                <a:gd name="T43" fmla="*/ 324 h 80"/>
                <a:gd name="T44" fmla="*/ 427 w 85"/>
                <a:gd name="T45" fmla="*/ 287 h 80"/>
                <a:gd name="T46" fmla="*/ 447 w 85"/>
                <a:gd name="T47" fmla="*/ 247 h 80"/>
                <a:gd name="T48" fmla="*/ 447 w 85"/>
                <a:gd name="T49" fmla="*/ 210 h 80"/>
                <a:gd name="T50" fmla="*/ 447 w 85"/>
                <a:gd name="T51" fmla="*/ 167 h 80"/>
                <a:gd name="T52" fmla="*/ 427 w 85"/>
                <a:gd name="T53" fmla="*/ 125 h 80"/>
                <a:gd name="T54" fmla="*/ 410 w 85"/>
                <a:gd name="T55" fmla="*/ 87 h 80"/>
                <a:gd name="T56" fmla="*/ 377 w 85"/>
                <a:gd name="T57" fmla="*/ 54 h 80"/>
                <a:gd name="T58" fmla="*/ 350 w 85"/>
                <a:gd name="T59" fmla="*/ 37 h 80"/>
                <a:gd name="T60" fmla="*/ 311 w 85"/>
                <a:gd name="T61" fmla="*/ 12 h 80"/>
                <a:gd name="T62" fmla="*/ 264 w 85"/>
                <a:gd name="T63" fmla="*/ 0 h 80"/>
                <a:gd name="T64" fmla="*/ 225 w 85"/>
                <a:gd name="T65" fmla="*/ 0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0"/>
                <a:gd name="T101" fmla="*/ 85 w 85"/>
                <a:gd name="T102" fmla="*/ 80 h 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0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4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2" y="56"/>
                  </a:lnTo>
                  <a:lnTo>
                    <a:pt x="7" y="63"/>
                  </a:lnTo>
                  <a:lnTo>
                    <a:pt x="11" y="69"/>
                  </a:lnTo>
                  <a:lnTo>
                    <a:pt x="17" y="74"/>
                  </a:lnTo>
                  <a:lnTo>
                    <a:pt x="26" y="78"/>
                  </a:lnTo>
                  <a:lnTo>
                    <a:pt x="35" y="80"/>
                  </a:lnTo>
                  <a:lnTo>
                    <a:pt x="43" y="80"/>
                  </a:lnTo>
                  <a:lnTo>
                    <a:pt x="50" y="80"/>
                  </a:lnTo>
                  <a:lnTo>
                    <a:pt x="59" y="78"/>
                  </a:lnTo>
                  <a:lnTo>
                    <a:pt x="67" y="74"/>
                  </a:lnTo>
                  <a:lnTo>
                    <a:pt x="72" y="69"/>
                  </a:lnTo>
                  <a:lnTo>
                    <a:pt x="78" y="63"/>
                  </a:lnTo>
                  <a:lnTo>
                    <a:pt x="82" y="56"/>
                  </a:lnTo>
                  <a:lnTo>
                    <a:pt x="85" y="48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4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7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31" name="Shape 4244"/>
            <p:cNvSpPr>
              <a:spLocks noChangeAspect="1"/>
            </p:cNvSpPr>
            <p:nvPr/>
          </p:nvSpPr>
          <p:spPr bwMode="auto">
            <a:xfrm>
              <a:off x="1042" y="2074"/>
              <a:ext cx="111" cy="114"/>
            </a:xfrm>
            <a:custGeom>
              <a:avLst/>
              <a:gdLst>
                <a:gd name="T0" fmla="*/ 217 w 84"/>
                <a:gd name="T1" fmla="*/ 0 h 87"/>
                <a:gd name="T2" fmla="*/ 170 w 84"/>
                <a:gd name="T3" fmla="*/ 12 h 87"/>
                <a:gd name="T4" fmla="*/ 136 w 84"/>
                <a:gd name="T5" fmla="*/ 21 h 87"/>
                <a:gd name="T6" fmla="*/ 102 w 84"/>
                <a:gd name="T7" fmla="*/ 48 h 87"/>
                <a:gd name="T8" fmla="*/ 66 w 84"/>
                <a:gd name="T9" fmla="*/ 66 h 87"/>
                <a:gd name="T10" fmla="*/ 34 w 84"/>
                <a:gd name="T11" fmla="*/ 101 h 87"/>
                <a:gd name="T12" fmla="*/ 21 w 84"/>
                <a:gd name="T13" fmla="*/ 132 h 87"/>
                <a:gd name="T14" fmla="*/ 0 w 84"/>
                <a:gd name="T15" fmla="*/ 178 h 87"/>
                <a:gd name="T16" fmla="*/ 0 w 84"/>
                <a:gd name="T17" fmla="*/ 216 h 87"/>
                <a:gd name="T18" fmla="*/ 0 w 84"/>
                <a:gd name="T19" fmla="*/ 262 h 87"/>
                <a:gd name="T20" fmla="*/ 21 w 84"/>
                <a:gd name="T21" fmla="*/ 311 h 87"/>
                <a:gd name="T22" fmla="*/ 34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70 w 84"/>
                <a:gd name="T31" fmla="*/ 426 h 87"/>
                <a:gd name="T32" fmla="*/ 217 w 84"/>
                <a:gd name="T33" fmla="*/ 439 h 87"/>
                <a:gd name="T34" fmla="*/ 264 w 84"/>
                <a:gd name="T35" fmla="*/ 426 h 87"/>
                <a:gd name="T36" fmla="*/ 311 w 84"/>
                <a:gd name="T37" fmla="*/ 411 h 87"/>
                <a:gd name="T38" fmla="*/ 342 w 84"/>
                <a:gd name="T39" fmla="*/ 408 h 87"/>
                <a:gd name="T40" fmla="*/ 379 w 84"/>
                <a:gd name="T41" fmla="*/ 375 h 87"/>
                <a:gd name="T42" fmla="*/ 400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16 h 87"/>
                <a:gd name="T50" fmla="*/ 436 w 84"/>
                <a:gd name="T51" fmla="*/ 178 h 87"/>
                <a:gd name="T52" fmla="*/ 426 w 84"/>
                <a:gd name="T53" fmla="*/ 132 h 87"/>
                <a:gd name="T54" fmla="*/ 400 w 84"/>
                <a:gd name="T55" fmla="*/ 101 h 87"/>
                <a:gd name="T56" fmla="*/ 379 w 84"/>
                <a:gd name="T57" fmla="*/ 66 h 87"/>
                <a:gd name="T58" fmla="*/ 342 w 84"/>
                <a:gd name="T59" fmla="*/ 48 h 87"/>
                <a:gd name="T60" fmla="*/ 311 w 84"/>
                <a:gd name="T61" fmla="*/ 21 h 87"/>
                <a:gd name="T62" fmla="*/ 264 w 84"/>
                <a:gd name="T63" fmla="*/ 12 h 87"/>
                <a:gd name="T64" fmla="*/ 217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2" y="84"/>
                  </a:lnTo>
                  <a:lnTo>
                    <a:pt x="41" y="87"/>
                  </a:lnTo>
                  <a:lnTo>
                    <a:pt x="49" y="84"/>
                  </a:lnTo>
                  <a:lnTo>
                    <a:pt x="58" y="82"/>
                  </a:lnTo>
                  <a:lnTo>
                    <a:pt x="64" y="80"/>
                  </a:lnTo>
                  <a:lnTo>
                    <a:pt x="71" y="74"/>
                  </a:lnTo>
                  <a:lnTo>
                    <a:pt x="75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5" y="20"/>
                  </a:lnTo>
                  <a:lnTo>
                    <a:pt x="71" y="13"/>
                  </a:lnTo>
                  <a:lnTo>
                    <a:pt x="64" y="9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32" name="Shape 4245"/>
            <p:cNvSpPr>
              <a:spLocks noChangeAspect="1"/>
            </p:cNvSpPr>
            <p:nvPr/>
          </p:nvSpPr>
          <p:spPr bwMode="auto">
            <a:xfrm>
              <a:off x="1042" y="2074"/>
              <a:ext cx="111" cy="114"/>
            </a:xfrm>
            <a:custGeom>
              <a:avLst/>
              <a:gdLst>
                <a:gd name="T0" fmla="*/ 217 w 84"/>
                <a:gd name="T1" fmla="*/ 0 h 87"/>
                <a:gd name="T2" fmla="*/ 170 w 84"/>
                <a:gd name="T3" fmla="*/ 12 h 87"/>
                <a:gd name="T4" fmla="*/ 136 w 84"/>
                <a:gd name="T5" fmla="*/ 21 h 87"/>
                <a:gd name="T6" fmla="*/ 102 w 84"/>
                <a:gd name="T7" fmla="*/ 48 h 87"/>
                <a:gd name="T8" fmla="*/ 66 w 84"/>
                <a:gd name="T9" fmla="*/ 66 h 87"/>
                <a:gd name="T10" fmla="*/ 34 w 84"/>
                <a:gd name="T11" fmla="*/ 101 h 87"/>
                <a:gd name="T12" fmla="*/ 21 w 84"/>
                <a:gd name="T13" fmla="*/ 132 h 87"/>
                <a:gd name="T14" fmla="*/ 0 w 84"/>
                <a:gd name="T15" fmla="*/ 178 h 87"/>
                <a:gd name="T16" fmla="*/ 0 w 84"/>
                <a:gd name="T17" fmla="*/ 216 h 87"/>
                <a:gd name="T18" fmla="*/ 0 w 84"/>
                <a:gd name="T19" fmla="*/ 262 h 87"/>
                <a:gd name="T20" fmla="*/ 21 w 84"/>
                <a:gd name="T21" fmla="*/ 311 h 87"/>
                <a:gd name="T22" fmla="*/ 34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70 w 84"/>
                <a:gd name="T31" fmla="*/ 426 h 87"/>
                <a:gd name="T32" fmla="*/ 217 w 84"/>
                <a:gd name="T33" fmla="*/ 439 h 87"/>
                <a:gd name="T34" fmla="*/ 264 w 84"/>
                <a:gd name="T35" fmla="*/ 426 h 87"/>
                <a:gd name="T36" fmla="*/ 311 w 84"/>
                <a:gd name="T37" fmla="*/ 411 h 87"/>
                <a:gd name="T38" fmla="*/ 342 w 84"/>
                <a:gd name="T39" fmla="*/ 408 h 87"/>
                <a:gd name="T40" fmla="*/ 379 w 84"/>
                <a:gd name="T41" fmla="*/ 375 h 87"/>
                <a:gd name="T42" fmla="*/ 400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16 h 87"/>
                <a:gd name="T50" fmla="*/ 436 w 84"/>
                <a:gd name="T51" fmla="*/ 178 h 87"/>
                <a:gd name="T52" fmla="*/ 426 w 84"/>
                <a:gd name="T53" fmla="*/ 132 h 87"/>
                <a:gd name="T54" fmla="*/ 400 w 84"/>
                <a:gd name="T55" fmla="*/ 101 h 87"/>
                <a:gd name="T56" fmla="*/ 379 w 84"/>
                <a:gd name="T57" fmla="*/ 66 h 87"/>
                <a:gd name="T58" fmla="*/ 342 w 84"/>
                <a:gd name="T59" fmla="*/ 48 h 87"/>
                <a:gd name="T60" fmla="*/ 311 w 84"/>
                <a:gd name="T61" fmla="*/ 21 h 87"/>
                <a:gd name="T62" fmla="*/ 264 w 84"/>
                <a:gd name="T63" fmla="*/ 12 h 87"/>
                <a:gd name="T64" fmla="*/ 217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2" y="84"/>
                  </a:lnTo>
                  <a:lnTo>
                    <a:pt x="41" y="87"/>
                  </a:lnTo>
                  <a:lnTo>
                    <a:pt x="49" y="84"/>
                  </a:lnTo>
                  <a:lnTo>
                    <a:pt x="58" y="82"/>
                  </a:lnTo>
                  <a:lnTo>
                    <a:pt x="64" y="80"/>
                  </a:lnTo>
                  <a:lnTo>
                    <a:pt x="71" y="74"/>
                  </a:lnTo>
                  <a:lnTo>
                    <a:pt x="75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5" y="20"/>
                  </a:lnTo>
                  <a:lnTo>
                    <a:pt x="71" y="13"/>
                  </a:lnTo>
                  <a:lnTo>
                    <a:pt x="64" y="9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33" name="Shape 4246"/>
            <p:cNvSpPr>
              <a:spLocks noChangeAspect="1"/>
            </p:cNvSpPr>
            <p:nvPr/>
          </p:nvSpPr>
          <p:spPr bwMode="auto">
            <a:xfrm>
              <a:off x="799" y="1978"/>
              <a:ext cx="112" cy="110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34" name="Shape 4247"/>
            <p:cNvSpPr>
              <a:spLocks noChangeAspect="1"/>
            </p:cNvSpPr>
            <p:nvPr/>
          </p:nvSpPr>
          <p:spPr bwMode="auto">
            <a:xfrm>
              <a:off x="799" y="1978"/>
              <a:ext cx="112" cy="110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35" name="Shape 4248"/>
            <p:cNvSpPr>
              <a:spLocks noChangeAspect="1"/>
            </p:cNvSpPr>
            <p:nvPr/>
          </p:nvSpPr>
          <p:spPr bwMode="auto">
            <a:xfrm>
              <a:off x="942" y="1954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2 h 85"/>
                <a:gd name="T6" fmla="*/ 87 w 84"/>
                <a:gd name="T7" fmla="*/ 37 h 85"/>
                <a:gd name="T8" fmla="*/ 59 w 84"/>
                <a:gd name="T9" fmla="*/ 55 h 85"/>
                <a:gd name="T10" fmla="*/ 34 w 84"/>
                <a:gd name="T11" fmla="*/ 95 h 85"/>
                <a:gd name="T12" fmla="*/ 12 w 84"/>
                <a:gd name="T13" fmla="*/ 136 h 85"/>
                <a:gd name="T14" fmla="*/ 0 w 84"/>
                <a:gd name="T15" fmla="*/ 171 h 85"/>
                <a:gd name="T16" fmla="*/ 0 w 84"/>
                <a:gd name="T17" fmla="*/ 215 h 85"/>
                <a:gd name="T18" fmla="*/ 0 w 84"/>
                <a:gd name="T19" fmla="*/ 264 h 85"/>
                <a:gd name="T20" fmla="*/ 12 w 84"/>
                <a:gd name="T21" fmla="*/ 311 h 85"/>
                <a:gd name="T22" fmla="*/ 34 w 84"/>
                <a:gd name="T23" fmla="*/ 340 h 85"/>
                <a:gd name="T24" fmla="*/ 59 w 84"/>
                <a:gd name="T25" fmla="*/ 377 h 85"/>
                <a:gd name="T26" fmla="*/ 87 w 84"/>
                <a:gd name="T27" fmla="*/ 410 h 85"/>
                <a:gd name="T28" fmla="*/ 136 w 84"/>
                <a:gd name="T29" fmla="*/ 427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27 h 85"/>
                <a:gd name="T38" fmla="*/ 349 w 84"/>
                <a:gd name="T39" fmla="*/ 410 h 85"/>
                <a:gd name="T40" fmla="*/ 379 w 84"/>
                <a:gd name="T41" fmla="*/ 377 h 85"/>
                <a:gd name="T42" fmla="*/ 415 w 84"/>
                <a:gd name="T43" fmla="*/ 340 h 85"/>
                <a:gd name="T44" fmla="*/ 436 w 84"/>
                <a:gd name="T45" fmla="*/ 311 h 85"/>
                <a:gd name="T46" fmla="*/ 447 w 84"/>
                <a:gd name="T47" fmla="*/ 264 h 85"/>
                <a:gd name="T48" fmla="*/ 447 w 84"/>
                <a:gd name="T49" fmla="*/ 215 h 85"/>
                <a:gd name="T50" fmla="*/ 447 w 84"/>
                <a:gd name="T51" fmla="*/ 171 h 85"/>
                <a:gd name="T52" fmla="*/ 436 w 84"/>
                <a:gd name="T53" fmla="*/ 136 h 85"/>
                <a:gd name="T54" fmla="*/ 415 w 84"/>
                <a:gd name="T55" fmla="*/ 95 h 85"/>
                <a:gd name="T56" fmla="*/ 379 w 84"/>
                <a:gd name="T57" fmla="*/ 55 h 85"/>
                <a:gd name="T58" fmla="*/ 349 w 84"/>
                <a:gd name="T59" fmla="*/ 37 h 85"/>
                <a:gd name="T60" fmla="*/ 311 w 84"/>
                <a:gd name="T61" fmla="*/ 12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2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36" name="Shape 4249"/>
            <p:cNvSpPr>
              <a:spLocks noChangeAspect="1"/>
            </p:cNvSpPr>
            <p:nvPr/>
          </p:nvSpPr>
          <p:spPr bwMode="auto">
            <a:xfrm>
              <a:off x="942" y="1954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2 h 85"/>
                <a:gd name="T6" fmla="*/ 87 w 84"/>
                <a:gd name="T7" fmla="*/ 37 h 85"/>
                <a:gd name="T8" fmla="*/ 59 w 84"/>
                <a:gd name="T9" fmla="*/ 55 h 85"/>
                <a:gd name="T10" fmla="*/ 34 w 84"/>
                <a:gd name="T11" fmla="*/ 95 h 85"/>
                <a:gd name="T12" fmla="*/ 12 w 84"/>
                <a:gd name="T13" fmla="*/ 136 h 85"/>
                <a:gd name="T14" fmla="*/ 0 w 84"/>
                <a:gd name="T15" fmla="*/ 171 h 85"/>
                <a:gd name="T16" fmla="*/ 0 w 84"/>
                <a:gd name="T17" fmla="*/ 215 h 85"/>
                <a:gd name="T18" fmla="*/ 0 w 84"/>
                <a:gd name="T19" fmla="*/ 264 h 85"/>
                <a:gd name="T20" fmla="*/ 12 w 84"/>
                <a:gd name="T21" fmla="*/ 311 h 85"/>
                <a:gd name="T22" fmla="*/ 34 w 84"/>
                <a:gd name="T23" fmla="*/ 340 h 85"/>
                <a:gd name="T24" fmla="*/ 59 w 84"/>
                <a:gd name="T25" fmla="*/ 377 h 85"/>
                <a:gd name="T26" fmla="*/ 87 w 84"/>
                <a:gd name="T27" fmla="*/ 410 h 85"/>
                <a:gd name="T28" fmla="*/ 136 w 84"/>
                <a:gd name="T29" fmla="*/ 427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27 h 85"/>
                <a:gd name="T38" fmla="*/ 349 w 84"/>
                <a:gd name="T39" fmla="*/ 410 h 85"/>
                <a:gd name="T40" fmla="*/ 379 w 84"/>
                <a:gd name="T41" fmla="*/ 377 h 85"/>
                <a:gd name="T42" fmla="*/ 415 w 84"/>
                <a:gd name="T43" fmla="*/ 340 h 85"/>
                <a:gd name="T44" fmla="*/ 436 w 84"/>
                <a:gd name="T45" fmla="*/ 311 h 85"/>
                <a:gd name="T46" fmla="*/ 447 w 84"/>
                <a:gd name="T47" fmla="*/ 264 h 85"/>
                <a:gd name="T48" fmla="*/ 447 w 84"/>
                <a:gd name="T49" fmla="*/ 215 h 85"/>
                <a:gd name="T50" fmla="*/ 447 w 84"/>
                <a:gd name="T51" fmla="*/ 171 h 85"/>
                <a:gd name="T52" fmla="*/ 436 w 84"/>
                <a:gd name="T53" fmla="*/ 136 h 85"/>
                <a:gd name="T54" fmla="*/ 415 w 84"/>
                <a:gd name="T55" fmla="*/ 95 h 85"/>
                <a:gd name="T56" fmla="*/ 379 w 84"/>
                <a:gd name="T57" fmla="*/ 55 h 85"/>
                <a:gd name="T58" fmla="*/ 349 w 84"/>
                <a:gd name="T59" fmla="*/ 37 h 85"/>
                <a:gd name="T60" fmla="*/ 311 w 84"/>
                <a:gd name="T61" fmla="*/ 12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2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37" name="Shape 4250"/>
            <p:cNvSpPr>
              <a:spLocks noChangeAspect="1"/>
            </p:cNvSpPr>
            <p:nvPr/>
          </p:nvSpPr>
          <p:spPr bwMode="auto">
            <a:xfrm>
              <a:off x="1036" y="2401"/>
              <a:ext cx="114" cy="108"/>
            </a:xfrm>
            <a:custGeom>
              <a:avLst/>
              <a:gdLst>
                <a:gd name="T0" fmla="*/ 216 w 87"/>
                <a:gd name="T1" fmla="*/ 0 h 82"/>
                <a:gd name="T2" fmla="*/ 178 w 87"/>
                <a:gd name="T3" fmla="*/ 0 h 82"/>
                <a:gd name="T4" fmla="*/ 132 w 87"/>
                <a:gd name="T5" fmla="*/ 12 h 82"/>
                <a:gd name="T6" fmla="*/ 101 w 87"/>
                <a:gd name="T7" fmla="*/ 32 h 82"/>
                <a:gd name="T8" fmla="*/ 66 w 87"/>
                <a:gd name="T9" fmla="*/ 66 h 82"/>
                <a:gd name="T10" fmla="*/ 37 w 87"/>
                <a:gd name="T11" fmla="*/ 87 h 82"/>
                <a:gd name="T12" fmla="*/ 12 w 87"/>
                <a:gd name="T13" fmla="*/ 136 h 82"/>
                <a:gd name="T14" fmla="*/ 0 w 87"/>
                <a:gd name="T15" fmla="*/ 165 h 82"/>
                <a:gd name="T16" fmla="*/ 0 w 87"/>
                <a:gd name="T17" fmla="*/ 215 h 82"/>
                <a:gd name="T18" fmla="*/ 0 w 87"/>
                <a:gd name="T19" fmla="*/ 258 h 82"/>
                <a:gd name="T20" fmla="*/ 12 w 87"/>
                <a:gd name="T21" fmla="*/ 302 h 82"/>
                <a:gd name="T22" fmla="*/ 37 w 87"/>
                <a:gd name="T23" fmla="*/ 340 h 82"/>
                <a:gd name="T24" fmla="*/ 66 w 87"/>
                <a:gd name="T25" fmla="*/ 373 h 82"/>
                <a:gd name="T26" fmla="*/ 101 w 87"/>
                <a:gd name="T27" fmla="*/ 390 h 82"/>
                <a:gd name="T28" fmla="*/ 132 w 87"/>
                <a:gd name="T29" fmla="*/ 416 h 82"/>
                <a:gd name="T30" fmla="*/ 178 w 87"/>
                <a:gd name="T31" fmla="*/ 427 h 82"/>
                <a:gd name="T32" fmla="*/ 216 w 87"/>
                <a:gd name="T33" fmla="*/ 427 h 82"/>
                <a:gd name="T34" fmla="*/ 262 w 87"/>
                <a:gd name="T35" fmla="*/ 427 h 82"/>
                <a:gd name="T36" fmla="*/ 297 w 87"/>
                <a:gd name="T37" fmla="*/ 416 h 82"/>
                <a:gd name="T38" fmla="*/ 339 w 87"/>
                <a:gd name="T39" fmla="*/ 390 h 82"/>
                <a:gd name="T40" fmla="*/ 375 w 87"/>
                <a:gd name="T41" fmla="*/ 373 h 82"/>
                <a:gd name="T42" fmla="*/ 397 w 87"/>
                <a:gd name="T43" fmla="*/ 340 h 82"/>
                <a:gd name="T44" fmla="*/ 411 w 87"/>
                <a:gd name="T45" fmla="*/ 302 h 82"/>
                <a:gd name="T46" fmla="*/ 427 w 87"/>
                <a:gd name="T47" fmla="*/ 258 h 82"/>
                <a:gd name="T48" fmla="*/ 439 w 87"/>
                <a:gd name="T49" fmla="*/ 215 h 82"/>
                <a:gd name="T50" fmla="*/ 427 w 87"/>
                <a:gd name="T51" fmla="*/ 165 h 82"/>
                <a:gd name="T52" fmla="*/ 411 w 87"/>
                <a:gd name="T53" fmla="*/ 136 h 82"/>
                <a:gd name="T54" fmla="*/ 397 w 87"/>
                <a:gd name="T55" fmla="*/ 87 h 82"/>
                <a:gd name="T56" fmla="*/ 375 w 87"/>
                <a:gd name="T57" fmla="*/ 66 h 82"/>
                <a:gd name="T58" fmla="*/ 339 w 87"/>
                <a:gd name="T59" fmla="*/ 32 h 82"/>
                <a:gd name="T60" fmla="*/ 297 w 87"/>
                <a:gd name="T61" fmla="*/ 12 h 82"/>
                <a:gd name="T62" fmla="*/ 262 w 87"/>
                <a:gd name="T63" fmla="*/ 0 h 82"/>
                <a:gd name="T64" fmla="*/ 216 w 87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2"/>
                <a:gd name="T101" fmla="*/ 87 w 87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2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9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49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59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38" name="Shape 4251"/>
            <p:cNvSpPr>
              <a:spLocks noChangeAspect="1"/>
            </p:cNvSpPr>
            <p:nvPr/>
          </p:nvSpPr>
          <p:spPr bwMode="auto">
            <a:xfrm>
              <a:off x="1036" y="2401"/>
              <a:ext cx="114" cy="108"/>
            </a:xfrm>
            <a:custGeom>
              <a:avLst/>
              <a:gdLst>
                <a:gd name="T0" fmla="*/ 216 w 87"/>
                <a:gd name="T1" fmla="*/ 0 h 82"/>
                <a:gd name="T2" fmla="*/ 178 w 87"/>
                <a:gd name="T3" fmla="*/ 0 h 82"/>
                <a:gd name="T4" fmla="*/ 132 w 87"/>
                <a:gd name="T5" fmla="*/ 12 h 82"/>
                <a:gd name="T6" fmla="*/ 101 w 87"/>
                <a:gd name="T7" fmla="*/ 32 h 82"/>
                <a:gd name="T8" fmla="*/ 66 w 87"/>
                <a:gd name="T9" fmla="*/ 66 h 82"/>
                <a:gd name="T10" fmla="*/ 37 w 87"/>
                <a:gd name="T11" fmla="*/ 87 h 82"/>
                <a:gd name="T12" fmla="*/ 12 w 87"/>
                <a:gd name="T13" fmla="*/ 136 h 82"/>
                <a:gd name="T14" fmla="*/ 0 w 87"/>
                <a:gd name="T15" fmla="*/ 165 h 82"/>
                <a:gd name="T16" fmla="*/ 0 w 87"/>
                <a:gd name="T17" fmla="*/ 215 h 82"/>
                <a:gd name="T18" fmla="*/ 0 w 87"/>
                <a:gd name="T19" fmla="*/ 258 h 82"/>
                <a:gd name="T20" fmla="*/ 12 w 87"/>
                <a:gd name="T21" fmla="*/ 302 h 82"/>
                <a:gd name="T22" fmla="*/ 37 w 87"/>
                <a:gd name="T23" fmla="*/ 340 h 82"/>
                <a:gd name="T24" fmla="*/ 66 w 87"/>
                <a:gd name="T25" fmla="*/ 373 h 82"/>
                <a:gd name="T26" fmla="*/ 101 w 87"/>
                <a:gd name="T27" fmla="*/ 390 h 82"/>
                <a:gd name="T28" fmla="*/ 132 w 87"/>
                <a:gd name="T29" fmla="*/ 416 h 82"/>
                <a:gd name="T30" fmla="*/ 178 w 87"/>
                <a:gd name="T31" fmla="*/ 427 h 82"/>
                <a:gd name="T32" fmla="*/ 216 w 87"/>
                <a:gd name="T33" fmla="*/ 427 h 82"/>
                <a:gd name="T34" fmla="*/ 262 w 87"/>
                <a:gd name="T35" fmla="*/ 427 h 82"/>
                <a:gd name="T36" fmla="*/ 297 w 87"/>
                <a:gd name="T37" fmla="*/ 416 h 82"/>
                <a:gd name="T38" fmla="*/ 339 w 87"/>
                <a:gd name="T39" fmla="*/ 390 h 82"/>
                <a:gd name="T40" fmla="*/ 375 w 87"/>
                <a:gd name="T41" fmla="*/ 373 h 82"/>
                <a:gd name="T42" fmla="*/ 397 w 87"/>
                <a:gd name="T43" fmla="*/ 340 h 82"/>
                <a:gd name="T44" fmla="*/ 411 w 87"/>
                <a:gd name="T45" fmla="*/ 302 h 82"/>
                <a:gd name="T46" fmla="*/ 427 w 87"/>
                <a:gd name="T47" fmla="*/ 258 h 82"/>
                <a:gd name="T48" fmla="*/ 439 w 87"/>
                <a:gd name="T49" fmla="*/ 215 h 82"/>
                <a:gd name="T50" fmla="*/ 427 w 87"/>
                <a:gd name="T51" fmla="*/ 165 h 82"/>
                <a:gd name="T52" fmla="*/ 411 w 87"/>
                <a:gd name="T53" fmla="*/ 136 h 82"/>
                <a:gd name="T54" fmla="*/ 397 w 87"/>
                <a:gd name="T55" fmla="*/ 87 h 82"/>
                <a:gd name="T56" fmla="*/ 375 w 87"/>
                <a:gd name="T57" fmla="*/ 66 h 82"/>
                <a:gd name="T58" fmla="*/ 339 w 87"/>
                <a:gd name="T59" fmla="*/ 32 h 82"/>
                <a:gd name="T60" fmla="*/ 297 w 87"/>
                <a:gd name="T61" fmla="*/ 12 h 82"/>
                <a:gd name="T62" fmla="*/ 262 w 87"/>
                <a:gd name="T63" fmla="*/ 0 h 82"/>
                <a:gd name="T64" fmla="*/ 216 w 87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2"/>
                <a:gd name="T101" fmla="*/ 87 w 87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2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9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49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59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39" name="Shape 4252"/>
            <p:cNvSpPr>
              <a:spLocks noChangeAspect="1"/>
            </p:cNvSpPr>
            <p:nvPr/>
          </p:nvSpPr>
          <p:spPr bwMode="auto">
            <a:xfrm>
              <a:off x="1190" y="2142"/>
              <a:ext cx="114" cy="113"/>
            </a:xfrm>
            <a:custGeom>
              <a:avLst/>
              <a:gdLst>
                <a:gd name="T0" fmla="*/ 216 w 87"/>
                <a:gd name="T1" fmla="*/ 0 h 86"/>
                <a:gd name="T2" fmla="*/ 178 w 87"/>
                <a:gd name="T3" fmla="*/ 12 h 86"/>
                <a:gd name="T4" fmla="*/ 132 w 87"/>
                <a:gd name="T5" fmla="*/ 21 h 86"/>
                <a:gd name="T6" fmla="*/ 101 w 87"/>
                <a:gd name="T7" fmla="*/ 49 h 86"/>
                <a:gd name="T8" fmla="*/ 66 w 87"/>
                <a:gd name="T9" fmla="*/ 66 h 86"/>
                <a:gd name="T10" fmla="*/ 37 w 87"/>
                <a:gd name="T11" fmla="*/ 99 h 86"/>
                <a:gd name="T12" fmla="*/ 21 w 87"/>
                <a:gd name="T13" fmla="*/ 134 h 86"/>
                <a:gd name="T14" fmla="*/ 0 w 87"/>
                <a:gd name="T15" fmla="*/ 180 h 86"/>
                <a:gd name="T16" fmla="*/ 0 w 87"/>
                <a:gd name="T17" fmla="*/ 219 h 86"/>
                <a:gd name="T18" fmla="*/ 0 w 87"/>
                <a:gd name="T19" fmla="*/ 265 h 86"/>
                <a:gd name="T20" fmla="*/ 21 w 87"/>
                <a:gd name="T21" fmla="*/ 313 h 86"/>
                <a:gd name="T22" fmla="*/ 37 w 87"/>
                <a:gd name="T23" fmla="*/ 346 h 86"/>
                <a:gd name="T24" fmla="*/ 66 w 87"/>
                <a:gd name="T25" fmla="*/ 376 h 86"/>
                <a:gd name="T26" fmla="*/ 101 w 87"/>
                <a:gd name="T27" fmla="*/ 411 h 86"/>
                <a:gd name="T28" fmla="*/ 132 w 87"/>
                <a:gd name="T29" fmla="*/ 424 h 86"/>
                <a:gd name="T30" fmla="*/ 178 w 87"/>
                <a:gd name="T31" fmla="*/ 434 h 86"/>
                <a:gd name="T32" fmla="*/ 216 w 87"/>
                <a:gd name="T33" fmla="*/ 440 h 86"/>
                <a:gd name="T34" fmla="*/ 262 w 87"/>
                <a:gd name="T35" fmla="*/ 434 h 86"/>
                <a:gd name="T36" fmla="*/ 311 w 87"/>
                <a:gd name="T37" fmla="*/ 424 h 86"/>
                <a:gd name="T38" fmla="*/ 339 w 87"/>
                <a:gd name="T39" fmla="*/ 411 h 86"/>
                <a:gd name="T40" fmla="*/ 375 w 87"/>
                <a:gd name="T41" fmla="*/ 376 h 86"/>
                <a:gd name="T42" fmla="*/ 397 w 87"/>
                <a:gd name="T43" fmla="*/ 346 h 86"/>
                <a:gd name="T44" fmla="*/ 411 w 87"/>
                <a:gd name="T45" fmla="*/ 313 h 86"/>
                <a:gd name="T46" fmla="*/ 427 w 87"/>
                <a:gd name="T47" fmla="*/ 265 h 86"/>
                <a:gd name="T48" fmla="*/ 439 w 87"/>
                <a:gd name="T49" fmla="*/ 219 h 86"/>
                <a:gd name="T50" fmla="*/ 427 w 87"/>
                <a:gd name="T51" fmla="*/ 180 h 86"/>
                <a:gd name="T52" fmla="*/ 411 w 87"/>
                <a:gd name="T53" fmla="*/ 134 h 86"/>
                <a:gd name="T54" fmla="*/ 397 w 87"/>
                <a:gd name="T55" fmla="*/ 99 h 86"/>
                <a:gd name="T56" fmla="*/ 375 w 87"/>
                <a:gd name="T57" fmla="*/ 66 h 86"/>
                <a:gd name="T58" fmla="*/ 339 w 87"/>
                <a:gd name="T59" fmla="*/ 49 h 86"/>
                <a:gd name="T60" fmla="*/ 311 w 87"/>
                <a:gd name="T61" fmla="*/ 21 h 86"/>
                <a:gd name="T62" fmla="*/ 262 w 87"/>
                <a:gd name="T63" fmla="*/ 12 h 86"/>
                <a:gd name="T64" fmla="*/ 216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2"/>
                  </a:lnTo>
                  <a:lnTo>
                    <a:pt x="26" y="4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80"/>
                  </a:lnTo>
                  <a:lnTo>
                    <a:pt x="74" y="73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5" y="52"/>
                  </a:lnTo>
                  <a:lnTo>
                    <a:pt x="87" y="43"/>
                  </a:lnTo>
                  <a:lnTo>
                    <a:pt x="85" y="35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4" y="13"/>
                  </a:lnTo>
                  <a:lnTo>
                    <a:pt x="67" y="9"/>
                  </a:lnTo>
                  <a:lnTo>
                    <a:pt x="61" y="4"/>
                  </a:lnTo>
                  <a:lnTo>
                    <a:pt x="52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40" name="Shape 4253"/>
            <p:cNvSpPr>
              <a:spLocks noChangeAspect="1"/>
            </p:cNvSpPr>
            <p:nvPr/>
          </p:nvSpPr>
          <p:spPr bwMode="auto">
            <a:xfrm>
              <a:off x="1190" y="2142"/>
              <a:ext cx="114" cy="113"/>
            </a:xfrm>
            <a:custGeom>
              <a:avLst/>
              <a:gdLst>
                <a:gd name="T0" fmla="*/ 216 w 87"/>
                <a:gd name="T1" fmla="*/ 0 h 86"/>
                <a:gd name="T2" fmla="*/ 178 w 87"/>
                <a:gd name="T3" fmla="*/ 12 h 86"/>
                <a:gd name="T4" fmla="*/ 132 w 87"/>
                <a:gd name="T5" fmla="*/ 21 h 86"/>
                <a:gd name="T6" fmla="*/ 101 w 87"/>
                <a:gd name="T7" fmla="*/ 49 h 86"/>
                <a:gd name="T8" fmla="*/ 66 w 87"/>
                <a:gd name="T9" fmla="*/ 66 h 86"/>
                <a:gd name="T10" fmla="*/ 37 w 87"/>
                <a:gd name="T11" fmla="*/ 99 h 86"/>
                <a:gd name="T12" fmla="*/ 21 w 87"/>
                <a:gd name="T13" fmla="*/ 134 h 86"/>
                <a:gd name="T14" fmla="*/ 0 w 87"/>
                <a:gd name="T15" fmla="*/ 180 h 86"/>
                <a:gd name="T16" fmla="*/ 0 w 87"/>
                <a:gd name="T17" fmla="*/ 219 h 86"/>
                <a:gd name="T18" fmla="*/ 0 w 87"/>
                <a:gd name="T19" fmla="*/ 265 h 86"/>
                <a:gd name="T20" fmla="*/ 21 w 87"/>
                <a:gd name="T21" fmla="*/ 313 h 86"/>
                <a:gd name="T22" fmla="*/ 37 w 87"/>
                <a:gd name="T23" fmla="*/ 346 h 86"/>
                <a:gd name="T24" fmla="*/ 66 w 87"/>
                <a:gd name="T25" fmla="*/ 376 h 86"/>
                <a:gd name="T26" fmla="*/ 101 w 87"/>
                <a:gd name="T27" fmla="*/ 411 h 86"/>
                <a:gd name="T28" fmla="*/ 132 w 87"/>
                <a:gd name="T29" fmla="*/ 424 h 86"/>
                <a:gd name="T30" fmla="*/ 178 w 87"/>
                <a:gd name="T31" fmla="*/ 434 h 86"/>
                <a:gd name="T32" fmla="*/ 216 w 87"/>
                <a:gd name="T33" fmla="*/ 440 h 86"/>
                <a:gd name="T34" fmla="*/ 262 w 87"/>
                <a:gd name="T35" fmla="*/ 434 h 86"/>
                <a:gd name="T36" fmla="*/ 311 w 87"/>
                <a:gd name="T37" fmla="*/ 424 h 86"/>
                <a:gd name="T38" fmla="*/ 339 w 87"/>
                <a:gd name="T39" fmla="*/ 411 h 86"/>
                <a:gd name="T40" fmla="*/ 375 w 87"/>
                <a:gd name="T41" fmla="*/ 376 h 86"/>
                <a:gd name="T42" fmla="*/ 397 w 87"/>
                <a:gd name="T43" fmla="*/ 346 h 86"/>
                <a:gd name="T44" fmla="*/ 411 w 87"/>
                <a:gd name="T45" fmla="*/ 313 h 86"/>
                <a:gd name="T46" fmla="*/ 427 w 87"/>
                <a:gd name="T47" fmla="*/ 265 h 86"/>
                <a:gd name="T48" fmla="*/ 439 w 87"/>
                <a:gd name="T49" fmla="*/ 219 h 86"/>
                <a:gd name="T50" fmla="*/ 427 w 87"/>
                <a:gd name="T51" fmla="*/ 180 h 86"/>
                <a:gd name="T52" fmla="*/ 411 w 87"/>
                <a:gd name="T53" fmla="*/ 134 h 86"/>
                <a:gd name="T54" fmla="*/ 397 w 87"/>
                <a:gd name="T55" fmla="*/ 99 h 86"/>
                <a:gd name="T56" fmla="*/ 375 w 87"/>
                <a:gd name="T57" fmla="*/ 66 h 86"/>
                <a:gd name="T58" fmla="*/ 339 w 87"/>
                <a:gd name="T59" fmla="*/ 49 h 86"/>
                <a:gd name="T60" fmla="*/ 311 w 87"/>
                <a:gd name="T61" fmla="*/ 21 h 86"/>
                <a:gd name="T62" fmla="*/ 262 w 87"/>
                <a:gd name="T63" fmla="*/ 12 h 86"/>
                <a:gd name="T64" fmla="*/ 216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2"/>
                  </a:lnTo>
                  <a:lnTo>
                    <a:pt x="26" y="4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80"/>
                  </a:lnTo>
                  <a:lnTo>
                    <a:pt x="74" y="73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5" y="52"/>
                  </a:lnTo>
                  <a:lnTo>
                    <a:pt x="87" y="43"/>
                  </a:lnTo>
                  <a:lnTo>
                    <a:pt x="85" y="35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4" y="13"/>
                  </a:lnTo>
                  <a:lnTo>
                    <a:pt x="67" y="9"/>
                  </a:lnTo>
                  <a:lnTo>
                    <a:pt x="61" y="4"/>
                  </a:lnTo>
                  <a:lnTo>
                    <a:pt x="52" y="2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41" name="Shape 4254"/>
            <p:cNvSpPr>
              <a:spLocks noChangeAspect="1"/>
            </p:cNvSpPr>
            <p:nvPr/>
          </p:nvSpPr>
          <p:spPr bwMode="auto">
            <a:xfrm>
              <a:off x="891" y="2111"/>
              <a:ext cx="111" cy="10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42" name="Shape 4255"/>
            <p:cNvSpPr>
              <a:spLocks noChangeAspect="1"/>
            </p:cNvSpPr>
            <p:nvPr/>
          </p:nvSpPr>
          <p:spPr bwMode="auto">
            <a:xfrm>
              <a:off x="891" y="2111"/>
              <a:ext cx="111" cy="10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43" name="Shape 4256"/>
            <p:cNvSpPr>
              <a:spLocks noChangeAspect="1"/>
            </p:cNvSpPr>
            <p:nvPr/>
          </p:nvSpPr>
          <p:spPr bwMode="auto">
            <a:xfrm>
              <a:off x="1133" y="1937"/>
              <a:ext cx="111" cy="114"/>
            </a:xfrm>
            <a:custGeom>
              <a:avLst/>
              <a:gdLst>
                <a:gd name="T0" fmla="*/ 229 w 84"/>
                <a:gd name="T1" fmla="*/ 0 h 87"/>
                <a:gd name="T2" fmla="*/ 180 w 84"/>
                <a:gd name="T3" fmla="*/ 12 h 87"/>
                <a:gd name="T4" fmla="*/ 136 w 84"/>
                <a:gd name="T5" fmla="*/ 28 h 87"/>
                <a:gd name="T6" fmla="*/ 102 w 84"/>
                <a:gd name="T7" fmla="*/ 48 h 87"/>
                <a:gd name="T8" fmla="*/ 66 w 84"/>
                <a:gd name="T9" fmla="*/ 66 h 87"/>
                <a:gd name="T10" fmla="*/ 45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45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80 w 84"/>
                <a:gd name="T31" fmla="*/ 439 h 87"/>
                <a:gd name="T32" fmla="*/ 229 w 84"/>
                <a:gd name="T33" fmla="*/ 439 h 87"/>
                <a:gd name="T34" fmla="*/ 266 w 84"/>
                <a:gd name="T35" fmla="*/ 439 h 87"/>
                <a:gd name="T36" fmla="*/ 311 w 84"/>
                <a:gd name="T37" fmla="*/ 411 h 87"/>
                <a:gd name="T38" fmla="*/ 349 w 84"/>
                <a:gd name="T39" fmla="*/ 408 h 87"/>
                <a:gd name="T40" fmla="*/ 379 w 84"/>
                <a:gd name="T41" fmla="*/ 375 h 87"/>
                <a:gd name="T42" fmla="*/ 402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25 h 87"/>
                <a:gd name="T50" fmla="*/ 436 w 84"/>
                <a:gd name="T51" fmla="*/ 178 h 87"/>
                <a:gd name="T52" fmla="*/ 426 w 84"/>
                <a:gd name="T53" fmla="*/ 132 h 87"/>
                <a:gd name="T54" fmla="*/ 402 w 84"/>
                <a:gd name="T55" fmla="*/ 101 h 87"/>
                <a:gd name="T56" fmla="*/ 379 w 84"/>
                <a:gd name="T57" fmla="*/ 66 h 87"/>
                <a:gd name="T58" fmla="*/ 349 w 84"/>
                <a:gd name="T59" fmla="*/ 48 h 87"/>
                <a:gd name="T60" fmla="*/ 311 w 84"/>
                <a:gd name="T61" fmla="*/ 28 h 87"/>
                <a:gd name="T62" fmla="*/ 266 w 84"/>
                <a:gd name="T63" fmla="*/ 12 h 87"/>
                <a:gd name="T64" fmla="*/ 229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3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3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44" name="Shape 4257"/>
            <p:cNvSpPr>
              <a:spLocks noChangeAspect="1"/>
            </p:cNvSpPr>
            <p:nvPr/>
          </p:nvSpPr>
          <p:spPr bwMode="auto">
            <a:xfrm>
              <a:off x="1133" y="1937"/>
              <a:ext cx="111" cy="114"/>
            </a:xfrm>
            <a:custGeom>
              <a:avLst/>
              <a:gdLst>
                <a:gd name="T0" fmla="*/ 229 w 84"/>
                <a:gd name="T1" fmla="*/ 0 h 87"/>
                <a:gd name="T2" fmla="*/ 180 w 84"/>
                <a:gd name="T3" fmla="*/ 12 h 87"/>
                <a:gd name="T4" fmla="*/ 136 w 84"/>
                <a:gd name="T5" fmla="*/ 28 h 87"/>
                <a:gd name="T6" fmla="*/ 102 w 84"/>
                <a:gd name="T7" fmla="*/ 48 h 87"/>
                <a:gd name="T8" fmla="*/ 66 w 84"/>
                <a:gd name="T9" fmla="*/ 66 h 87"/>
                <a:gd name="T10" fmla="*/ 45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45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80 w 84"/>
                <a:gd name="T31" fmla="*/ 439 h 87"/>
                <a:gd name="T32" fmla="*/ 229 w 84"/>
                <a:gd name="T33" fmla="*/ 439 h 87"/>
                <a:gd name="T34" fmla="*/ 266 w 84"/>
                <a:gd name="T35" fmla="*/ 439 h 87"/>
                <a:gd name="T36" fmla="*/ 311 w 84"/>
                <a:gd name="T37" fmla="*/ 411 h 87"/>
                <a:gd name="T38" fmla="*/ 349 w 84"/>
                <a:gd name="T39" fmla="*/ 408 h 87"/>
                <a:gd name="T40" fmla="*/ 379 w 84"/>
                <a:gd name="T41" fmla="*/ 375 h 87"/>
                <a:gd name="T42" fmla="*/ 402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25 h 87"/>
                <a:gd name="T50" fmla="*/ 436 w 84"/>
                <a:gd name="T51" fmla="*/ 178 h 87"/>
                <a:gd name="T52" fmla="*/ 426 w 84"/>
                <a:gd name="T53" fmla="*/ 132 h 87"/>
                <a:gd name="T54" fmla="*/ 402 w 84"/>
                <a:gd name="T55" fmla="*/ 101 h 87"/>
                <a:gd name="T56" fmla="*/ 379 w 84"/>
                <a:gd name="T57" fmla="*/ 66 h 87"/>
                <a:gd name="T58" fmla="*/ 349 w 84"/>
                <a:gd name="T59" fmla="*/ 48 h 87"/>
                <a:gd name="T60" fmla="*/ 311 w 84"/>
                <a:gd name="T61" fmla="*/ 28 h 87"/>
                <a:gd name="T62" fmla="*/ 266 w 84"/>
                <a:gd name="T63" fmla="*/ 12 h 87"/>
                <a:gd name="T64" fmla="*/ 229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3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3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45" name="Shape 4258"/>
            <p:cNvSpPr>
              <a:spLocks noChangeAspect="1"/>
            </p:cNvSpPr>
            <p:nvPr/>
          </p:nvSpPr>
          <p:spPr bwMode="auto">
            <a:xfrm>
              <a:off x="1238" y="2301"/>
              <a:ext cx="111" cy="111"/>
            </a:xfrm>
            <a:custGeom>
              <a:avLst/>
              <a:gdLst>
                <a:gd name="T0" fmla="*/ 229 w 84"/>
                <a:gd name="T1" fmla="*/ 0 h 84"/>
                <a:gd name="T2" fmla="*/ 186 w 84"/>
                <a:gd name="T3" fmla="*/ 0 h 84"/>
                <a:gd name="T4" fmla="*/ 136 w 84"/>
                <a:gd name="T5" fmla="*/ 12 h 84"/>
                <a:gd name="T6" fmla="*/ 87 w 84"/>
                <a:gd name="T7" fmla="*/ 37 h 84"/>
                <a:gd name="T8" fmla="*/ 66 w 84"/>
                <a:gd name="T9" fmla="*/ 59 h 84"/>
                <a:gd name="T10" fmla="*/ 34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34 w 84"/>
                <a:gd name="T23" fmla="*/ 349 h 84"/>
                <a:gd name="T24" fmla="*/ 66 w 84"/>
                <a:gd name="T25" fmla="*/ 379 h 84"/>
                <a:gd name="T26" fmla="*/ 87 w 84"/>
                <a:gd name="T27" fmla="*/ 415 h 84"/>
                <a:gd name="T28" fmla="*/ 136 w 84"/>
                <a:gd name="T29" fmla="*/ 426 h 84"/>
                <a:gd name="T30" fmla="*/ 186 w 84"/>
                <a:gd name="T31" fmla="*/ 447 h 84"/>
                <a:gd name="T32" fmla="*/ 229 w 84"/>
                <a:gd name="T33" fmla="*/ 447 h 84"/>
                <a:gd name="T34" fmla="*/ 277 w 84"/>
                <a:gd name="T35" fmla="*/ 447 h 84"/>
                <a:gd name="T36" fmla="*/ 311 w 84"/>
                <a:gd name="T37" fmla="*/ 426 h 84"/>
                <a:gd name="T38" fmla="*/ 359 w 84"/>
                <a:gd name="T39" fmla="*/ 415 h 84"/>
                <a:gd name="T40" fmla="*/ 396 w 84"/>
                <a:gd name="T41" fmla="*/ 379 h 84"/>
                <a:gd name="T42" fmla="*/ 415 w 84"/>
                <a:gd name="T43" fmla="*/ 349 h 84"/>
                <a:gd name="T44" fmla="*/ 436 w 84"/>
                <a:gd name="T45" fmla="*/ 311 h 84"/>
                <a:gd name="T46" fmla="*/ 447 w 84"/>
                <a:gd name="T47" fmla="*/ 266 h 84"/>
                <a:gd name="T48" fmla="*/ 447 w 84"/>
                <a:gd name="T49" fmla="*/ 217 h 84"/>
                <a:gd name="T50" fmla="*/ 447 w 84"/>
                <a:gd name="T51" fmla="*/ 170 h 84"/>
                <a:gd name="T52" fmla="*/ 436 w 84"/>
                <a:gd name="T53" fmla="*/ 136 h 84"/>
                <a:gd name="T54" fmla="*/ 415 w 84"/>
                <a:gd name="T55" fmla="*/ 87 h 84"/>
                <a:gd name="T56" fmla="*/ 396 w 84"/>
                <a:gd name="T57" fmla="*/ 59 h 84"/>
                <a:gd name="T58" fmla="*/ 359 w 84"/>
                <a:gd name="T59" fmla="*/ 37 h 84"/>
                <a:gd name="T60" fmla="*/ 311 w 84"/>
                <a:gd name="T61" fmla="*/ 12 h 84"/>
                <a:gd name="T62" fmla="*/ 277 w 84"/>
                <a:gd name="T63" fmla="*/ 0 h 84"/>
                <a:gd name="T64" fmla="*/ 229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3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3" y="84"/>
                  </a:lnTo>
                  <a:lnTo>
                    <a:pt x="52" y="84"/>
                  </a:lnTo>
                  <a:lnTo>
                    <a:pt x="58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46" name="Shape 4259"/>
            <p:cNvSpPr>
              <a:spLocks noChangeAspect="1"/>
            </p:cNvSpPr>
            <p:nvPr/>
          </p:nvSpPr>
          <p:spPr bwMode="auto">
            <a:xfrm>
              <a:off x="1238" y="2301"/>
              <a:ext cx="111" cy="111"/>
            </a:xfrm>
            <a:custGeom>
              <a:avLst/>
              <a:gdLst>
                <a:gd name="T0" fmla="*/ 229 w 84"/>
                <a:gd name="T1" fmla="*/ 0 h 84"/>
                <a:gd name="T2" fmla="*/ 186 w 84"/>
                <a:gd name="T3" fmla="*/ 0 h 84"/>
                <a:gd name="T4" fmla="*/ 136 w 84"/>
                <a:gd name="T5" fmla="*/ 12 h 84"/>
                <a:gd name="T6" fmla="*/ 87 w 84"/>
                <a:gd name="T7" fmla="*/ 37 h 84"/>
                <a:gd name="T8" fmla="*/ 66 w 84"/>
                <a:gd name="T9" fmla="*/ 59 h 84"/>
                <a:gd name="T10" fmla="*/ 34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34 w 84"/>
                <a:gd name="T23" fmla="*/ 349 h 84"/>
                <a:gd name="T24" fmla="*/ 66 w 84"/>
                <a:gd name="T25" fmla="*/ 379 h 84"/>
                <a:gd name="T26" fmla="*/ 87 w 84"/>
                <a:gd name="T27" fmla="*/ 415 h 84"/>
                <a:gd name="T28" fmla="*/ 136 w 84"/>
                <a:gd name="T29" fmla="*/ 426 h 84"/>
                <a:gd name="T30" fmla="*/ 186 w 84"/>
                <a:gd name="T31" fmla="*/ 447 h 84"/>
                <a:gd name="T32" fmla="*/ 229 w 84"/>
                <a:gd name="T33" fmla="*/ 447 h 84"/>
                <a:gd name="T34" fmla="*/ 277 w 84"/>
                <a:gd name="T35" fmla="*/ 447 h 84"/>
                <a:gd name="T36" fmla="*/ 311 w 84"/>
                <a:gd name="T37" fmla="*/ 426 h 84"/>
                <a:gd name="T38" fmla="*/ 359 w 84"/>
                <a:gd name="T39" fmla="*/ 415 h 84"/>
                <a:gd name="T40" fmla="*/ 396 w 84"/>
                <a:gd name="T41" fmla="*/ 379 h 84"/>
                <a:gd name="T42" fmla="*/ 415 w 84"/>
                <a:gd name="T43" fmla="*/ 349 h 84"/>
                <a:gd name="T44" fmla="*/ 436 w 84"/>
                <a:gd name="T45" fmla="*/ 311 h 84"/>
                <a:gd name="T46" fmla="*/ 447 w 84"/>
                <a:gd name="T47" fmla="*/ 266 h 84"/>
                <a:gd name="T48" fmla="*/ 447 w 84"/>
                <a:gd name="T49" fmla="*/ 217 h 84"/>
                <a:gd name="T50" fmla="*/ 447 w 84"/>
                <a:gd name="T51" fmla="*/ 170 h 84"/>
                <a:gd name="T52" fmla="*/ 436 w 84"/>
                <a:gd name="T53" fmla="*/ 136 h 84"/>
                <a:gd name="T54" fmla="*/ 415 w 84"/>
                <a:gd name="T55" fmla="*/ 87 h 84"/>
                <a:gd name="T56" fmla="*/ 396 w 84"/>
                <a:gd name="T57" fmla="*/ 59 h 84"/>
                <a:gd name="T58" fmla="*/ 359 w 84"/>
                <a:gd name="T59" fmla="*/ 37 h 84"/>
                <a:gd name="T60" fmla="*/ 311 w 84"/>
                <a:gd name="T61" fmla="*/ 12 h 84"/>
                <a:gd name="T62" fmla="*/ 277 w 84"/>
                <a:gd name="T63" fmla="*/ 0 h 84"/>
                <a:gd name="T64" fmla="*/ 229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3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3" y="84"/>
                  </a:lnTo>
                  <a:lnTo>
                    <a:pt x="52" y="84"/>
                  </a:lnTo>
                  <a:lnTo>
                    <a:pt x="58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47" name="Shape 4260"/>
            <p:cNvSpPr>
              <a:spLocks noChangeAspect="1"/>
            </p:cNvSpPr>
            <p:nvPr/>
          </p:nvSpPr>
          <p:spPr bwMode="auto">
            <a:xfrm>
              <a:off x="1326" y="2005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12 h 85"/>
                <a:gd name="T4" fmla="*/ 136 w 84"/>
                <a:gd name="T5" fmla="*/ 28 h 85"/>
                <a:gd name="T6" fmla="*/ 103 w 84"/>
                <a:gd name="T7" fmla="*/ 49 h 85"/>
                <a:gd name="T8" fmla="*/ 66 w 84"/>
                <a:gd name="T9" fmla="*/ 66 h 85"/>
                <a:gd name="T10" fmla="*/ 37 w 84"/>
                <a:gd name="T11" fmla="*/ 103 h 85"/>
                <a:gd name="T12" fmla="*/ 21 w 84"/>
                <a:gd name="T13" fmla="*/ 136 h 85"/>
                <a:gd name="T14" fmla="*/ 0 w 84"/>
                <a:gd name="T15" fmla="*/ 182 h 85"/>
                <a:gd name="T16" fmla="*/ 0 w 84"/>
                <a:gd name="T17" fmla="*/ 225 h 85"/>
                <a:gd name="T18" fmla="*/ 0 w 84"/>
                <a:gd name="T19" fmla="*/ 274 h 85"/>
                <a:gd name="T20" fmla="*/ 21 w 84"/>
                <a:gd name="T21" fmla="*/ 311 h 85"/>
                <a:gd name="T22" fmla="*/ 37 w 84"/>
                <a:gd name="T23" fmla="*/ 340 h 85"/>
                <a:gd name="T24" fmla="*/ 66 w 84"/>
                <a:gd name="T25" fmla="*/ 377 h 85"/>
                <a:gd name="T26" fmla="*/ 103 w 84"/>
                <a:gd name="T27" fmla="*/ 410 h 85"/>
                <a:gd name="T28" fmla="*/ 136 w 84"/>
                <a:gd name="T29" fmla="*/ 416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16 h 85"/>
                <a:gd name="T38" fmla="*/ 349 w 84"/>
                <a:gd name="T39" fmla="*/ 410 h 85"/>
                <a:gd name="T40" fmla="*/ 379 w 84"/>
                <a:gd name="T41" fmla="*/ 377 h 85"/>
                <a:gd name="T42" fmla="*/ 402 w 84"/>
                <a:gd name="T43" fmla="*/ 340 h 85"/>
                <a:gd name="T44" fmla="*/ 426 w 84"/>
                <a:gd name="T45" fmla="*/ 311 h 85"/>
                <a:gd name="T46" fmla="*/ 436 w 84"/>
                <a:gd name="T47" fmla="*/ 274 h 85"/>
                <a:gd name="T48" fmla="*/ 447 w 84"/>
                <a:gd name="T49" fmla="*/ 225 h 85"/>
                <a:gd name="T50" fmla="*/ 436 w 84"/>
                <a:gd name="T51" fmla="*/ 182 h 85"/>
                <a:gd name="T52" fmla="*/ 426 w 84"/>
                <a:gd name="T53" fmla="*/ 136 h 85"/>
                <a:gd name="T54" fmla="*/ 402 w 84"/>
                <a:gd name="T55" fmla="*/ 103 h 85"/>
                <a:gd name="T56" fmla="*/ 379 w 84"/>
                <a:gd name="T57" fmla="*/ 66 h 85"/>
                <a:gd name="T58" fmla="*/ 349 w 84"/>
                <a:gd name="T59" fmla="*/ 49 h 85"/>
                <a:gd name="T60" fmla="*/ 311 w 84"/>
                <a:gd name="T61" fmla="*/ 28 h 85"/>
                <a:gd name="T62" fmla="*/ 266 w 84"/>
                <a:gd name="T63" fmla="*/ 12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59"/>
                  </a:lnTo>
                  <a:lnTo>
                    <a:pt x="7" y="65"/>
                  </a:lnTo>
                  <a:lnTo>
                    <a:pt x="13" y="72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48" name="Shape 4261"/>
            <p:cNvSpPr>
              <a:spLocks noChangeAspect="1"/>
            </p:cNvSpPr>
            <p:nvPr/>
          </p:nvSpPr>
          <p:spPr bwMode="auto">
            <a:xfrm>
              <a:off x="1326" y="2005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12 h 85"/>
                <a:gd name="T4" fmla="*/ 136 w 84"/>
                <a:gd name="T5" fmla="*/ 28 h 85"/>
                <a:gd name="T6" fmla="*/ 103 w 84"/>
                <a:gd name="T7" fmla="*/ 49 h 85"/>
                <a:gd name="T8" fmla="*/ 66 w 84"/>
                <a:gd name="T9" fmla="*/ 66 h 85"/>
                <a:gd name="T10" fmla="*/ 37 w 84"/>
                <a:gd name="T11" fmla="*/ 103 h 85"/>
                <a:gd name="T12" fmla="*/ 21 w 84"/>
                <a:gd name="T13" fmla="*/ 136 h 85"/>
                <a:gd name="T14" fmla="*/ 0 w 84"/>
                <a:gd name="T15" fmla="*/ 182 h 85"/>
                <a:gd name="T16" fmla="*/ 0 w 84"/>
                <a:gd name="T17" fmla="*/ 225 h 85"/>
                <a:gd name="T18" fmla="*/ 0 w 84"/>
                <a:gd name="T19" fmla="*/ 274 h 85"/>
                <a:gd name="T20" fmla="*/ 21 w 84"/>
                <a:gd name="T21" fmla="*/ 311 h 85"/>
                <a:gd name="T22" fmla="*/ 37 w 84"/>
                <a:gd name="T23" fmla="*/ 340 h 85"/>
                <a:gd name="T24" fmla="*/ 66 w 84"/>
                <a:gd name="T25" fmla="*/ 377 h 85"/>
                <a:gd name="T26" fmla="*/ 103 w 84"/>
                <a:gd name="T27" fmla="*/ 410 h 85"/>
                <a:gd name="T28" fmla="*/ 136 w 84"/>
                <a:gd name="T29" fmla="*/ 416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16 h 85"/>
                <a:gd name="T38" fmla="*/ 349 w 84"/>
                <a:gd name="T39" fmla="*/ 410 h 85"/>
                <a:gd name="T40" fmla="*/ 379 w 84"/>
                <a:gd name="T41" fmla="*/ 377 h 85"/>
                <a:gd name="T42" fmla="*/ 402 w 84"/>
                <a:gd name="T43" fmla="*/ 340 h 85"/>
                <a:gd name="T44" fmla="*/ 426 w 84"/>
                <a:gd name="T45" fmla="*/ 311 h 85"/>
                <a:gd name="T46" fmla="*/ 436 w 84"/>
                <a:gd name="T47" fmla="*/ 274 h 85"/>
                <a:gd name="T48" fmla="*/ 447 w 84"/>
                <a:gd name="T49" fmla="*/ 225 h 85"/>
                <a:gd name="T50" fmla="*/ 436 w 84"/>
                <a:gd name="T51" fmla="*/ 182 h 85"/>
                <a:gd name="T52" fmla="*/ 426 w 84"/>
                <a:gd name="T53" fmla="*/ 136 h 85"/>
                <a:gd name="T54" fmla="*/ 402 w 84"/>
                <a:gd name="T55" fmla="*/ 103 h 85"/>
                <a:gd name="T56" fmla="*/ 379 w 84"/>
                <a:gd name="T57" fmla="*/ 66 h 85"/>
                <a:gd name="T58" fmla="*/ 349 w 84"/>
                <a:gd name="T59" fmla="*/ 49 h 85"/>
                <a:gd name="T60" fmla="*/ 311 w 84"/>
                <a:gd name="T61" fmla="*/ 28 h 85"/>
                <a:gd name="T62" fmla="*/ 266 w 84"/>
                <a:gd name="T63" fmla="*/ 12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59"/>
                  </a:lnTo>
                  <a:lnTo>
                    <a:pt x="7" y="65"/>
                  </a:lnTo>
                  <a:lnTo>
                    <a:pt x="13" y="72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49" name="Shape 4262"/>
            <p:cNvSpPr>
              <a:spLocks noChangeAspect="1"/>
            </p:cNvSpPr>
            <p:nvPr/>
          </p:nvSpPr>
          <p:spPr bwMode="auto">
            <a:xfrm>
              <a:off x="877" y="2449"/>
              <a:ext cx="107" cy="111"/>
            </a:xfrm>
            <a:custGeom>
              <a:avLst/>
              <a:gdLst>
                <a:gd name="T0" fmla="*/ 202 w 82"/>
                <a:gd name="T1" fmla="*/ 0 h 85"/>
                <a:gd name="T2" fmla="*/ 160 w 82"/>
                <a:gd name="T3" fmla="*/ 0 h 85"/>
                <a:gd name="T4" fmla="*/ 116 w 82"/>
                <a:gd name="T5" fmla="*/ 16 h 85"/>
                <a:gd name="T6" fmla="*/ 85 w 82"/>
                <a:gd name="T7" fmla="*/ 35 h 85"/>
                <a:gd name="T8" fmla="*/ 51 w 82"/>
                <a:gd name="T9" fmla="*/ 52 h 85"/>
                <a:gd name="T10" fmla="*/ 29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29 w 82"/>
                <a:gd name="T23" fmla="*/ 323 h 85"/>
                <a:gd name="T24" fmla="*/ 51 w 82"/>
                <a:gd name="T25" fmla="*/ 358 h 85"/>
                <a:gd name="T26" fmla="*/ 85 w 82"/>
                <a:gd name="T27" fmla="*/ 387 h 85"/>
                <a:gd name="T28" fmla="*/ 116 w 82"/>
                <a:gd name="T29" fmla="*/ 409 h 85"/>
                <a:gd name="T30" fmla="*/ 160 w 82"/>
                <a:gd name="T31" fmla="*/ 422 h 85"/>
                <a:gd name="T32" fmla="*/ 202 w 82"/>
                <a:gd name="T33" fmla="*/ 422 h 85"/>
                <a:gd name="T34" fmla="*/ 247 w 82"/>
                <a:gd name="T35" fmla="*/ 422 h 85"/>
                <a:gd name="T36" fmla="*/ 275 w 82"/>
                <a:gd name="T37" fmla="*/ 409 h 85"/>
                <a:gd name="T38" fmla="*/ 322 w 82"/>
                <a:gd name="T39" fmla="*/ 387 h 85"/>
                <a:gd name="T40" fmla="*/ 351 w 82"/>
                <a:gd name="T41" fmla="*/ 358 h 85"/>
                <a:gd name="T42" fmla="*/ 373 w 82"/>
                <a:gd name="T43" fmla="*/ 323 h 85"/>
                <a:gd name="T44" fmla="*/ 393 w 82"/>
                <a:gd name="T45" fmla="*/ 294 h 85"/>
                <a:gd name="T46" fmla="*/ 407 w 82"/>
                <a:gd name="T47" fmla="*/ 247 h 85"/>
                <a:gd name="T48" fmla="*/ 407 w 82"/>
                <a:gd name="T49" fmla="*/ 210 h 85"/>
                <a:gd name="T50" fmla="*/ 407 w 82"/>
                <a:gd name="T51" fmla="*/ 162 h 85"/>
                <a:gd name="T52" fmla="*/ 393 w 82"/>
                <a:gd name="T53" fmla="*/ 127 h 85"/>
                <a:gd name="T54" fmla="*/ 373 w 82"/>
                <a:gd name="T55" fmla="*/ 89 h 85"/>
                <a:gd name="T56" fmla="*/ 351 w 82"/>
                <a:gd name="T57" fmla="*/ 52 h 85"/>
                <a:gd name="T58" fmla="*/ 322 w 82"/>
                <a:gd name="T59" fmla="*/ 35 h 85"/>
                <a:gd name="T60" fmla="*/ 275 w 82"/>
                <a:gd name="T61" fmla="*/ 16 h 85"/>
                <a:gd name="T62" fmla="*/ 247 w 82"/>
                <a:gd name="T63" fmla="*/ 0 h 85"/>
                <a:gd name="T64" fmla="*/ 202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50" name="Shape 4263"/>
            <p:cNvSpPr>
              <a:spLocks noChangeAspect="1"/>
            </p:cNvSpPr>
            <p:nvPr/>
          </p:nvSpPr>
          <p:spPr bwMode="auto">
            <a:xfrm>
              <a:off x="877" y="2449"/>
              <a:ext cx="107" cy="111"/>
            </a:xfrm>
            <a:custGeom>
              <a:avLst/>
              <a:gdLst>
                <a:gd name="T0" fmla="*/ 202 w 82"/>
                <a:gd name="T1" fmla="*/ 0 h 85"/>
                <a:gd name="T2" fmla="*/ 160 w 82"/>
                <a:gd name="T3" fmla="*/ 0 h 85"/>
                <a:gd name="T4" fmla="*/ 116 w 82"/>
                <a:gd name="T5" fmla="*/ 16 h 85"/>
                <a:gd name="T6" fmla="*/ 85 w 82"/>
                <a:gd name="T7" fmla="*/ 35 h 85"/>
                <a:gd name="T8" fmla="*/ 51 w 82"/>
                <a:gd name="T9" fmla="*/ 52 h 85"/>
                <a:gd name="T10" fmla="*/ 29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29 w 82"/>
                <a:gd name="T23" fmla="*/ 323 h 85"/>
                <a:gd name="T24" fmla="*/ 51 w 82"/>
                <a:gd name="T25" fmla="*/ 358 h 85"/>
                <a:gd name="T26" fmla="*/ 85 w 82"/>
                <a:gd name="T27" fmla="*/ 387 h 85"/>
                <a:gd name="T28" fmla="*/ 116 w 82"/>
                <a:gd name="T29" fmla="*/ 409 h 85"/>
                <a:gd name="T30" fmla="*/ 160 w 82"/>
                <a:gd name="T31" fmla="*/ 422 h 85"/>
                <a:gd name="T32" fmla="*/ 202 w 82"/>
                <a:gd name="T33" fmla="*/ 422 h 85"/>
                <a:gd name="T34" fmla="*/ 247 w 82"/>
                <a:gd name="T35" fmla="*/ 422 h 85"/>
                <a:gd name="T36" fmla="*/ 275 w 82"/>
                <a:gd name="T37" fmla="*/ 409 h 85"/>
                <a:gd name="T38" fmla="*/ 322 w 82"/>
                <a:gd name="T39" fmla="*/ 387 h 85"/>
                <a:gd name="T40" fmla="*/ 351 w 82"/>
                <a:gd name="T41" fmla="*/ 358 h 85"/>
                <a:gd name="T42" fmla="*/ 373 w 82"/>
                <a:gd name="T43" fmla="*/ 323 h 85"/>
                <a:gd name="T44" fmla="*/ 393 w 82"/>
                <a:gd name="T45" fmla="*/ 294 h 85"/>
                <a:gd name="T46" fmla="*/ 407 w 82"/>
                <a:gd name="T47" fmla="*/ 247 h 85"/>
                <a:gd name="T48" fmla="*/ 407 w 82"/>
                <a:gd name="T49" fmla="*/ 210 h 85"/>
                <a:gd name="T50" fmla="*/ 407 w 82"/>
                <a:gd name="T51" fmla="*/ 162 h 85"/>
                <a:gd name="T52" fmla="*/ 393 w 82"/>
                <a:gd name="T53" fmla="*/ 127 h 85"/>
                <a:gd name="T54" fmla="*/ 373 w 82"/>
                <a:gd name="T55" fmla="*/ 89 h 85"/>
                <a:gd name="T56" fmla="*/ 351 w 82"/>
                <a:gd name="T57" fmla="*/ 52 h 85"/>
                <a:gd name="T58" fmla="*/ 322 w 82"/>
                <a:gd name="T59" fmla="*/ 35 h 85"/>
                <a:gd name="T60" fmla="*/ 275 w 82"/>
                <a:gd name="T61" fmla="*/ 16 h 85"/>
                <a:gd name="T62" fmla="*/ 247 w 82"/>
                <a:gd name="T63" fmla="*/ 0 h 85"/>
                <a:gd name="T64" fmla="*/ 202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51" name="Shape 4264"/>
            <p:cNvSpPr>
              <a:spLocks noChangeAspect="1"/>
            </p:cNvSpPr>
            <p:nvPr/>
          </p:nvSpPr>
          <p:spPr bwMode="auto">
            <a:xfrm>
              <a:off x="1150" y="2449"/>
              <a:ext cx="108" cy="111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0 h 85"/>
                <a:gd name="T4" fmla="*/ 125 w 82"/>
                <a:gd name="T5" fmla="*/ 16 h 85"/>
                <a:gd name="T6" fmla="*/ 87 w 82"/>
                <a:gd name="T7" fmla="*/ 35 h 85"/>
                <a:gd name="T8" fmla="*/ 55 w 82"/>
                <a:gd name="T9" fmla="*/ 52 h 85"/>
                <a:gd name="T10" fmla="*/ 32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32 w 82"/>
                <a:gd name="T23" fmla="*/ 323 h 85"/>
                <a:gd name="T24" fmla="*/ 55 w 82"/>
                <a:gd name="T25" fmla="*/ 358 h 85"/>
                <a:gd name="T26" fmla="*/ 87 w 82"/>
                <a:gd name="T27" fmla="*/ 387 h 85"/>
                <a:gd name="T28" fmla="*/ 125 w 82"/>
                <a:gd name="T29" fmla="*/ 409 h 85"/>
                <a:gd name="T30" fmla="*/ 165 w 82"/>
                <a:gd name="T31" fmla="*/ 422 h 85"/>
                <a:gd name="T32" fmla="*/ 215 w 82"/>
                <a:gd name="T33" fmla="*/ 422 h 85"/>
                <a:gd name="T34" fmla="*/ 262 w 82"/>
                <a:gd name="T35" fmla="*/ 422 h 85"/>
                <a:gd name="T36" fmla="*/ 294 w 82"/>
                <a:gd name="T37" fmla="*/ 409 h 85"/>
                <a:gd name="T38" fmla="*/ 340 w 82"/>
                <a:gd name="T39" fmla="*/ 387 h 85"/>
                <a:gd name="T40" fmla="*/ 361 w 82"/>
                <a:gd name="T41" fmla="*/ 358 h 85"/>
                <a:gd name="T42" fmla="*/ 398 w 82"/>
                <a:gd name="T43" fmla="*/ 323 h 85"/>
                <a:gd name="T44" fmla="*/ 416 w 82"/>
                <a:gd name="T45" fmla="*/ 294 h 85"/>
                <a:gd name="T46" fmla="*/ 427 w 82"/>
                <a:gd name="T47" fmla="*/ 247 h 85"/>
                <a:gd name="T48" fmla="*/ 427 w 82"/>
                <a:gd name="T49" fmla="*/ 210 h 85"/>
                <a:gd name="T50" fmla="*/ 427 w 82"/>
                <a:gd name="T51" fmla="*/ 162 h 85"/>
                <a:gd name="T52" fmla="*/ 416 w 82"/>
                <a:gd name="T53" fmla="*/ 127 h 85"/>
                <a:gd name="T54" fmla="*/ 398 w 82"/>
                <a:gd name="T55" fmla="*/ 89 h 85"/>
                <a:gd name="T56" fmla="*/ 361 w 82"/>
                <a:gd name="T57" fmla="*/ 52 h 85"/>
                <a:gd name="T58" fmla="*/ 340 w 82"/>
                <a:gd name="T59" fmla="*/ 35 h 85"/>
                <a:gd name="T60" fmla="*/ 294 w 82"/>
                <a:gd name="T61" fmla="*/ 16 h 85"/>
                <a:gd name="T62" fmla="*/ 262 w 82"/>
                <a:gd name="T63" fmla="*/ 0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69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69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52" name="Shape 4265"/>
            <p:cNvSpPr>
              <a:spLocks noChangeAspect="1"/>
            </p:cNvSpPr>
            <p:nvPr/>
          </p:nvSpPr>
          <p:spPr bwMode="auto">
            <a:xfrm>
              <a:off x="1150" y="2449"/>
              <a:ext cx="108" cy="111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0 h 85"/>
                <a:gd name="T4" fmla="*/ 125 w 82"/>
                <a:gd name="T5" fmla="*/ 16 h 85"/>
                <a:gd name="T6" fmla="*/ 87 w 82"/>
                <a:gd name="T7" fmla="*/ 35 h 85"/>
                <a:gd name="T8" fmla="*/ 55 w 82"/>
                <a:gd name="T9" fmla="*/ 52 h 85"/>
                <a:gd name="T10" fmla="*/ 32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32 w 82"/>
                <a:gd name="T23" fmla="*/ 323 h 85"/>
                <a:gd name="T24" fmla="*/ 55 w 82"/>
                <a:gd name="T25" fmla="*/ 358 h 85"/>
                <a:gd name="T26" fmla="*/ 87 w 82"/>
                <a:gd name="T27" fmla="*/ 387 h 85"/>
                <a:gd name="T28" fmla="*/ 125 w 82"/>
                <a:gd name="T29" fmla="*/ 409 h 85"/>
                <a:gd name="T30" fmla="*/ 165 w 82"/>
                <a:gd name="T31" fmla="*/ 422 h 85"/>
                <a:gd name="T32" fmla="*/ 215 w 82"/>
                <a:gd name="T33" fmla="*/ 422 h 85"/>
                <a:gd name="T34" fmla="*/ 262 w 82"/>
                <a:gd name="T35" fmla="*/ 422 h 85"/>
                <a:gd name="T36" fmla="*/ 294 w 82"/>
                <a:gd name="T37" fmla="*/ 409 h 85"/>
                <a:gd name="T38" fmla="*/ 340 w 82"/>
                <a:gd name="T39" fmla="*/ 387 h 85"/>
                <a:gd name="T40" fmla="*/ 361 w 82"/>
                <a:gd name="T41" fmla="*/ 358 h 85"/>
                <a:gd name="T42" fmla="*/ 398 w 82"/>
                <a:gd name="T43" fmla="*/ 323 h 85"/>
                <a:gd name="T44" fmla="*/ 416 w 82"/>
                <a:gd name="T45" fmla="*/ 294 h 85"/>
                <a:gd name="T46" fmla="*/ 427 w 82"/>
                <a:gd name="T47" fmla="*/ 247 h 85"/>
                <a:gd name="T48" fmla="*/ 427 w 82"/>
                <a:gd name="T49" fmla="*/ 210 h 85"/>
                <a:gd name="T50" fmla="*/ 427 w 82"/>
                <a:gd name="T51" fmla="*/ 162 h 85"/>
                <a:gd name="T52" fmla="*/ 416 w 82"/>
                <a:gd name="T53" fmla="*/ 127 h 85"/>
                <a:gd name="T54" fmla="*/ 398 w 82"/>
                <a:gd name="T55" fmla="*/ 89 h 85"/>
                <a:gd name="T56" fmla="*/ 361 w 82"/>
                <a:gd name="T57" fmla="*/ 52 h 85"/>
                <a:gd name="T58" fmla="*/ 340 w 82"/>
                <a:gd name="T59" fmla="*/ 35 h 85"/>
                <a:gd name="T60" fmla="*/ 294 w 82"/>
                <a:gd name="T61" fmla="*/ 16 h 85"/>
                <a:gd name="T62" fmla="*/ 262 w 82"/>
                <a:gd name="T63" fmla="*/ 0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69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69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53" name="Shape 4266"/>
            <p:cNvSpPr>
              <a:spLocks noChangeAspect="1"/>
            </p:cNvSpPr>
            <p:nvPr/>
          </p:nvSpPr>
          <p:spPr bwMode="auto">
            <a:xfrm>
              <a:off x="1392" y="2193"/>
              <a:ext cx="113" cy="114"/>
            </a:xfrm>
            <a:custGeom>
              <a:avLst/>
              <a:gdLst>
                <a:gd name="T0" fmla="*/ 219 w 86"/>
                <a:gd name="T1" fmla="*/ 0 h 86"/>
                <a:gd name="T2" fmla="*/ 176 w 86"/>
                <a:gd name="T3" fmla="*/ 0 h 86"/>
                <a:gd name="T4" fmla="*/ 134 w 86"/>
                <a:gd name="T5" fmla="*/ 21 h 86"/>
                <a:gd name="T6" fmla="*/ 99 w 86"/>
                <a:gd name="T7" fmla="*/ 36 h 86"/>
                <a:gd name="T8" fmla="*/ 66 w 86"/>
                <a:gd name="T9" fmla="*/ 70 h 86"/>
                <a:gd name="T10" fmla="*/ 32 w 86"/>
                <a:gd name="T11" fmla="*/ 102 h 86"/>
                <a:gd name="T12" fmla="*/ 12 w 86"/>
                <a:gd name="T13" fmla="*/ 141 h 86"/>
                <a:gd name="T14" fmla="*/ 0 w 86"/>
                <a:gd name="T15" fmla="*/ 187 h 86"/>
                <a:gd name="T16" fmla="*/ 0 w 86"/>
                <a:gd name="T17" fmla="*/ 236 h 86"/>
                <a:gd name="T18" fmla="*/ 0 w 86"/>
                <a:gd name="T19" fmla="*/ 281 h 86"/>
                <a:gd name="T20" fmla="*/ 12 w 86"/>
                <a:gd name="T21" fmla="*/ 314 h 86"/>
                <a:gd name="T22" fmla="*/ 32 w 86"/>
                <a:gd name="T23" fmla="*/ 363 h 86"/>
                <a:gd name="T24" fmla="*/ 66 w 86"/>
                <a:gd name="T25" fmla="*/ 399 h 86"/>
                <a:gd name="T26" fmla="*/ 99 w 86"/>
                <a:gd name="T27" fmla="*/ 423 h 86"/>
                <a:gd name="T28" fmla="*/ 134 w 86"/>
                <a:gd name="T29" fmla="*/ 444 h 86"/>
                <a:gd name="T30" fmla="*/ 176 w 86"/>
                <a:gd name="T31" fmla="*/ 453 h 86"/>
                <a:gd name="T32" fmla="*/ 219 w 86"/>
                <a:gd name="T33" fmla="*/ 465 h 86"/>
                <a:gd name="T34" fmla="*/ 265 w 86"/>
                <a:gd name="T35" fmla="*/ 453 h 86"/>
                <a:gd name="T36" fmla="*/ 297 w 86"/>
                <a:gd name="T37" fmla="*/ 444 h 86"/>
                <a:gd name="T38" fmla="*/ 346 w 86"/>
                <a:gd name="T39" fmla="*/ 423 h 86"/>
                <a:gd name="T40" fmla="*/ 376 w 86"/>
                <a:gd name="T41" fmla="*/ 399 h 86"/>
                <a:gd name="T42" fmla="*/ 399 w 86"/>
                <a:gd name="T43" fmla="*/ 363 h 86"/>
                <a:gd name="T44" fmla="*/ 424 w 86"/>
                <a:gd name="T45" fmla="*/ 314 h 86"/>
                <a:gd name="T46" fmla="*/ 434 w 86"/>
                <a:gd name="T47" fmla="*/ 281 h 86"/>
                <a:gd name="T48" fmla="*/ 440 w 86"/>
                <a:gd name="T49" fmla="*/ 236 h 86"/>
                <a:gd name="T50" fmla="*/ 434 w 86"/>
                <a:gd name="T51" fmla="*/ 187 h 86"/>
                <a:gd name="T52" fmla="*/ 424 w 86"/>
                <a:gd name="T53" fmla="*/ 141 h 86"/>
                <a:gd name="T54" fmla="*/ 399 w 86"/>
                <a:gd name="T55" fmla="*/ 102 h 86"/>
                <a:gd name="T56" fmla="*/ 376 w 86"/>
                <a:gd name="T57" fmla="*/ 70 h 86"/>
                <a:gd name="T58" fmla="*/ 346 w 86"/>
                <a:gd name="T59" fmla="*/ 36 h 86"/>
                <a:gd name="T60" fmla="*/ 297 w 86"/>
                <a:gd name="T61" fmla="*/ 21 h 86"/>
                <a:gd name="T62" fmla="*/ 265 w 86"/>
                <a:gd name="T63" fmla="*/ 0 h 86"/>
                <a:gd name="T64" fmla="*/ 219 w 86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6"/>
                <a:gd name="T101" fmla="*/ 86 w 86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6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54" name="Shape 4267"/>
            <p:cNvSpPr>
              <a:spLocks noChangeAspect="1"/>
            </p:cNvSpPr>
            <p:nvPr/>
          </p:nvSpPr>
          <p:spPr bwMode="auto">
            <a:xfrm>
              <a:off x="1392" y="2193"/>
              <a:ext cx="113" cy="114"/>
            </a:xfrm>
            <a:custGeom>
              <a:avLst/>
              <a:gdLst>
                <a:gd name="T0" fmla="*/ 219 w 86"/>
                <a:gd name="T1" fmla="*/ 0 h 86"/>
                <a:gd name="T2" fmla="*/ 176 w 86"/>
                <a:gd name="T3" fmla="*/ 0 h 86"/>
                <a:gd name="T4" fmla="*/ 134 w 86"/>
                <a:gd name="T5" fmla="*/ 21 h 86"/>
                <a:gd name="T6" fmla="*/ 99 w 86"/>
                <a:gd name="T7" fmla="*/ 36 h 86"/>
                <a:gd name="T8" fmla="*/ 66 w 86"/>
                <a:gd name="T9" fmla="*/ 70 h 86"/>
                <a:gd name="T10" fmla="*/ 32 w 86"/>
                <a:gd name="T11" fmla="*/ 102 h 86"/>
                <a:gd name="T12" fmla="*/ 12 w 86"/>
                <a:gd name="T13" fmla="*/ 141 h 86"/>
                <a:gd name="T14" fmla="*/ 0 w 86"/>
                <a:gd name="T15" fmla="*/ 187 h 86"/>
                <a:gd name="T16" fmla="*/ 0 w 86"/>
                <a:gd name="T17" fmla="*/ 236 h 86"/>
                <a:gd name="T18" fmla="*/ 0 w 86"/>
                <a:gd name="T19" fmla="*/ 281 h 86"/>
                <a:gd name="T20" fmla="*/ 12 w 86"/>
                <a:gd name="T21" fmla="*/ 314 h 86"/>
                <a:gd name="T22" fmla="*/ 32 w 86"/>
                <a:gd name="T23" fmla="*/ 363 h 86"/>
                <a:gd name="T24" fmla="*/ 66 w 86"/>
                <a:gd name="T25" fmla="*/ 399 h 86"/>
                <a:gd name="T26" fmla="*/ 99 w 86"/>
                <a:gd name="T27" fmla="*/ 423 h 86"/>
                <a:gd name="T28" fmla="*/ 134 w 86"/>
                <a:gd name="T29" fmla="*/ 444 h 86"/>
                <a:gd name="T30" fmla="*/ 176 w 86"/>
                <a:gd name="T31" fmla="*/ 453 h 86"/>
                <a:gd name="T32" fmla="*/ 219 w 86"/>
                <a:gd name="T33" fmla="*/ 465 h 86"/>
                <a:gd name="T34" fmla="*/ 265 w 86"/>
                <a:gd name="T35" fmla="*/ 453 h 86"/>
                <a:gd name="T36" fmla="*/ 297 w 86"/>
                <a:gd name="T37" fmla="*/ 444 h 86"/>
                <a:gd name="T38" fmla="*/ 346 w 86"/>
                <a:gd name="T39" fmla="*/ 423 h 86"/>
                <a:gd name="T40" fmla="*/ 376 w 86"/>
                <a:gd name="T41" fmla="*/ 399 h 86"/>
                <a:gd name="T42" fmla="*/ 399 w 86"/>
                <a:gd name="T43" fmla="*/ 363 h 86"/>
                <a:gd name="T44" fmla="*/ 424 w 86"/>
                <a:gd name="T45" fmla="*/ 314 h 86"/>
                <a:gd name="T46" fmla="*/ 434 w 86"/>
                <a:gd name="T47" fmla="*/ 281 h 86"/>
                <a:gd name="T48" fmla="*/ 440 w 86"/>
                <a:gd name="T49" fmla="*/ 236 h 86"/>
                <a:gd name="T50" fmla="*/ 434 w 86"/>
                <a:gd name="T51" fmla="*/ 187 h 86"/>
                <a:gd name="T52" fmla="*/ 424 w 86"/>
                <a:gd name="T53" fmla="*/ 141 h 86"/>
                <a:gd name="T54" fmla="*/ 399 w 86"/>
                <a:gd name="T55" fmla="*/ 102 h 86"/>
                <a:gd name="T56" fmla="*/ 376 w 86"/>
                <a:gd name="T57" fmla="*/ 70 h 86"/>
                <a:gd name="T58" fmla="*/ 346 w 86"/>
                <a:gd name="T59" fmla="*/ 36 h 86"/>
                <a:gd name="T60" fmla="*/ 297 w 86"/>
                <a:gd name="T61" fmla="*/ 21 h 86"/>
                <a:gd name="T62" fmla="*/ 265 w 86"/>
                <a:gd name="T63" fmla="*/ 0 h 86"/>
                <a:gd name="T64" fmla="*/ 219 w 86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6"/>
                <a:gd name="T101" fmla="*/ 86 w 86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6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55" name="Shape 4268"/>
            <p:cNvSpPr>
              <a:spLocks noChangeAspect="1"/>
            </p:cNvSpPr>
            <p:nvPr/>
          </p:nvSpPr>
          <p:spPr bwMode="auto">
            <a:xfrm>
              <a:off x="1409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42 w 86"/>
                <a:gd name="T11" fmla="*/ 103 h 87"/>
                <a:gd name="T12" fmla="*/ 21 w 86"/>
                <a:gd name="T13" fmla="*/ 136 h 87"/>
                <a:gd name="T14" fmla="*/ 12 w 86"/>
                <a:gd name="T15" fmla="*/ 186 h 87"/>
                <a:gd name="T16" fmla="*/ 0 w 86"/>
                <a:gd name="T17" fmla="*/ 235 h 87"/>
                <a:gd name="T18" fmla="*/ 12 w 86"/>
                <a:gd name="T19" fmla="*/ 278 h 87"/>
                <a:gd name="T20" fmla="*/ 21 w 86"/>
                <a:gd name="T21" fmla="*/ 325 h 87"/>
                <a:gd name="T22" fmla="*/ 4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311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311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60" y="5"/>
                  </a:lnTo>
                  <a:lnTo>
                    <a:pt x="5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56" name="Shape 4269"/>
            <p:cNvSpPr>
              <a:spLocks noChangeAspect="1"/>
            </p:cNvSpPr>
            <p:nvPr/>
          </p:nvSpPr>
          <p:spPr bwMode="auto">
            <a:xfrm>
              <a:off x="1409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42 w 86"/>
                <a:gd name="T11" fmla="*/ 103 h 87"/>
                <a:gd name="T12" fmla="*/ 21 w 86"/>
                <a:gd name="T13" fmla="*/ 136 h 87"/>
                <a:gd name="T14" fmla="*/ 12 w 86"/>
                <a:gd name="T15" fmla="*/ 186 h 87"/>
                <a:gd name="T16" fmla="*/ 0 w 86"/>
                <a:gd name="T17" fmla="*/ 235 h 87"/>
                <a:gd name="T18" fmla="*/ 12 w 86"/>
                <a:gd name="T19" fmla="*/ 278 h 87"/>
                <a:gd name="T20" fmla="*/ 21 w 86"/>
                <a:gd name="T21" fmla="*/ 325 h 87"/>
                <a:gd name="T22" fmla="*/ 4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311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311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60" y="5"/>
                  </a:lnTo>
                  <a:lnTo>
                    <a:pt x="52" y="3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57" name="Shape 4270"/>
            <p:cNvSpPr>
              <a:spLocks noChangeAspect="1"/>
            </p:cNvSpPr>
            <p:nvPr/>
          </p:nvSpPr>
          <p:spPr bwMode="auto">
            <a:xfrm>
              <a:off x="1042" y="2222"/>
              <a:ext cx="111" cy="113"/>
            </a:xfrm>
            <a:custGeom>
              <a:avLst/>
              <a:gdLst>
                <a:gd name="T0" fmla="*/ 217 w 84"/>
                <a:gd name="T1" fmla="*/ 0 h 86"/>
                <a:gd name="T2" fmla="*/ 170 w 84"/>
                <a:gd name="T3" fmla="*/ 12 h 86"/>
                <a:gd name="T4" fmla="*/ 136 w 84"/>
                <a:gd name="T5" fmla="*/ 21 h 86"/>
                <a:gd name="T6" fmla="*/ 102 w 84"/>
                <a:gd name="T7" fmla="*/ 42 h 86"/>
                <a:gd name="T8" fmla="*/ 66 w 84"/>
                <a:gd name="T9" fmla="*/ 64 h 86"/>
                <a:gd name="T10" fmla="*/ 34 w 84"/>
                <a:gd name="T11" fmla="*/ 99 h 86"/>
                <a:gd name="T12" fmla="*/ 21 w 84"/>
                <a:gd name="T13" fmla="*/ 127 h 86"/>
                <a:gd name="T14" fmla="*/ 0 w 84"/>
                <a:gd name="T15" fmla="*/ 176 h 86"/>
                <a:gd name="T16" fmla="*/ 0 w 84"/>
                <a:gd name="T17" fmla="*/ 219 h 86"/>
                <a:gd name="T18" fmla="*/ 0 w 84"/>
                <a:gd name="T19" fmla="*/ 263 h 86"/>
                <a:gd name="T20" fmla="*/ 21 w 84"/>
                <a:gd name="T21" fmla="*/ 311 h 86"/>
                <a:gd name="T22" fmla="*/ 34 w 84"/>
                <a:gd name="T23" fmla="*/ 346 h 86"/>
                <a:gd name="T24" fmla="*/ 66 w 84"/>
                <a:gd name="T25" fmla="*/ 376 h 86"/>
                <a:gd name="T26" fmla="*/ 102 w 84"/>
                <a:gd name="T27" fmla="*/ 409 h 86"/>
                <a:gd name="T28" fmla="*/ 136 w 84"/>
                <a:gd name="T29" fmla="*/ 424 h 86"/>
                <a:gd name="T30" fmla="*/ 170 w 84"/>
                <a:gd name="T31" fmla="*/ 440 h 86"/>
                <a:gd name="T32" fmla="*/ 217 w 84"/>
                <a:gd name="T33" fmla="*/ 440 h 86"/>
                <a:gd name="T34" fmla="*/ 264 w 84"/>
                <a:gd name="T35" fmla="*/ 440 h 86"/>
                <a:gd name="T36" fmla="*/ 311 w 84"/>
                <a:gd name="T37" fmla="*/ 424 h 86"/>
                <a:gd name="T38" fmla="*/ 342 w 84"/>
                <a:gd name="T39" fmla="*/ 409 h 86"/>
                <a:gd name="T40" fmla="*/ 379 w 84"/>
                <a:gd name="T41" fmla="*/ 376 h 86"/>
                <a:gd name="T42" fmla="*/ 400 w 84"/>
                <a:gd name="T43" fmla="*/ 346 h 86"/>
                <a:gd name="T44" fmla="*/ 426 w 84"/>
                <a:gd name="T45" fmla="*/ 311 h 86"/>
                <a:gd name="T46" fmla="*/ 436 w 84"/>
                <a:gd name="T47" fmla="*/ 263 h 86"/>
                <a:gd name="T48" fmla="*/ 447 w 84"/>
                <a:gd name="T49" fmla="*/ 219 h 86"/>
                <a:gd name="T50" fmla="*/ 436 w 84"/>
                <a:gd name="T51" fmla="*/ 176 h 86"/>
                <a:gd name="T52" fmla="*/ 426 w 84"/>
                <a:gd name="T53" fmla="*/ 127 h 86"/>
                <a:gd name="T54" fmla="*/ 400 w 84"/>
                <a:gd name="T55" fmla="*/ 99 h 86"/>
                <a:gd name="T56" fmla="*/ 379 w 84"/>
                <a:gd name="T57" fmla="*/ 64 h 86"/>
                <a:gd name="T58" fmla="*/ 342 w 84"/>
                <a:gd name="T59" fmla="*/ 42 h 86"/>
                <a:gd name="T60" fmla="*/ 311 w 84"/>
                <a:gd name="T61" fmla="*/ 21 h 86"/>
                <a:gd name="T62" fmla="*/ 264 w 84"/>
                <a:gd name="T63" fmla="*/ 12 h 86"/>
                <a:gd name="T64" fmla="*/ 217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8"/>
                  </a:lnTo>
                  <a:lnTo>
                    <a:pt x="13" y="12"/>
                  </a:lnTo>
                  <a:lnTo>
                    <a:pt x="6" y="19"/>
                  </a:lnTo>
                  <a:lnTo>
                    <a:pt x="4" y="25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4" y="60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9"/>
                  </a:lnTo>
                  <a:lnTo>
                    <a:pt x="26" y="82"/>
                  </a:lnTo>
                  <a:lnTo>
                    <a:pt x="32" y="86"/>
                  </a:lnTo>
                  <a:lnTo>
                    <a:pt x="41" y="86"/>
                  </a:lnTo>
                  <a:lnTo>
                    <a:pt x="49" y="86"/>
                  </a:lnTo>
                  <a:lnTo>
                    <a:pt x="58" y="82"/>
                  </a:lnTo>
                  <a:lnTo>
                    <a:pt x="64" y="79"/>
                  </a:lnTo>
                  <a:lnTo>
                    <a:pt x="71" y="73"/>
                  </a:lnTo>
                  <a:lnTo>
                    <a:pt x="75" y="67"/>
                  </a:lnTo>
                  <a:lnTo>
                    <a:pt x="80" y="60"/>
                  </a:lnTo>
                  <a:lnTo>
                    <a:pt x="82" y="51"/>
                  </a:lnTo>
                  <a:lnTo>
                    <a:pt x="84" y="43"/>
                  </a:lnTo>
                  <a:lnTo>
                    <a:pt x="82" y="34"/>
                  </a:lnTo>
                  <a:lnTo>
                    <a:pt x="80" y="25"/>
                  </a:lnTo>
                  <a:lnTo>
                    <a:pt x="75" y="19"/>
                  </a:lnTo>
                  <a:lnTo>
                    <a:pt x="71" y="12"/>
                  </a:lnTo>
                  <a:lnTo>
                    <a:pt x="64" y="8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58" name="Shape 4271"/>
            <p:cNvSpPr>
              <a:spLocks noChangeAspect="1"/>
            </p:cNvSpPr>
            <p:nvPr/>
          </p:nvSpPr>
          <p:spPr bwMode="auto">
            <a:xfrm>
              <a:off x="1042" y="2222"/>
              <a:ext cx="111" cy="113"/>
            </a:xfrm>
            <a:custGeom>
              <a:avLst/>
              <a:gdLst>
                <a:gd name="T0" fmla="*/ 217 w 84"/>
                <a:gd name="T1" fmla="*/ 0 h 86"/>
                <a:gd name="T2" fmla="*/ 170 w 84"/>
                <a:gd name="T3" fmla="*/ 12 h 86"/>
                <a:gd name="T4" fmla="*/ 136 w 84"/>
                <a:gd name="T5" fmla="*/ 21 h 86"/>
                <a:gd name="T6" fmla="*/ 102 w 84"/>
                <a:gd name="T7" fmla="*/ 42 h 86"/>
                <a:gd name="T8" fmla="*/ 66 w 84"/>
                <a:gd name="T9" fmla="*/ 64 h 86"/>
                <a:gd name="T10" fmla="*/ 34 w 84"/>
                <a:gd name="T11" fmla="*/ 99 h 86"/>
                <a:gd name="T12" fmla="*/ 21 w 84"/>
                <a:gd name="T13" fmla="*/ 127 h 86"/>
                <a:gd name="T14" fmla="*/ 0 w 84"/>
                <a:gd name="T15" fmla="*/ 176 h 86"/>
                <a:gd name="T16" fmla="*/ 0 w 84"/>
                <a:gd name="T17" fmla="*/ 219 h 86"/>
                <a:gd name="T18" fmla="*/ 0 w 84"/>
                <a:gd name="T19" fmla="*/ 263 h 86"/>
                <a:gd name="T20" fmla="*/ 21 w 84"/>
                <a:gd name="T21" fmla="*/ 311 h 86"/>
                <a:gd name="T22" fmla="*/ 34 w 84"/>
                <a:gd name="T23" fmla="*/ 346 h 86"/>
                <a:gd name="T24" fmla="*/ 66 w 84"/>
                <a:gd name="T25" fmla="*/ 376 h 86"/>
                <a:gd name="T26" fmla="*/ 102 w 84"/>
                <a:gd name="T27" fmla="*/ 409 h 86"/>
                <a:gd name="T28" fmla="*/ 136 w 84"/>
                <a:gd name="T29" fmla="*/ 424 h 86"/>
                <a:gd name="T30" fmla="*/ 170 w 84"/>
                <a:gd name="T31" fmla="*/ 440 h 86"/>
                <a:gd name="T32" fmla="*/ 217 w 84"/>
                <a:gd name="T33" fmla="*/ 440 h 86"/>
                <a:gd name="T34" fmla="*/ 264 w 84"/>
                <a:gd name="T35" fmla="*/ 440 h 86"/>
                <a:gd name="T36" fmla="*/ 311 w 84"/>
                <a:gd name="T37" fmla="*/ 424 h 86"/>
                <a:gd name="T38" fmla="*/ 342 w 84"/>
                <a:gd name="T39" fmla="*/ 409 h 86"/>
                <a:gd name="T40" fmla="*/ 379 w 84"/>
                <a:gd name="T41" fmla="*/ 376 h 86"/>
                <a:gd name="T42" fmla="*/ 400 w 84"/>
                <a:gd name="T43" fmla="*/ 346 h 86"/>
                <a:gd name="T44" fmla="*/ 426 w 84"/>
                <a:gd name="T45" fmla="*/ 311 h 86"/>
                <a:gd name="T46" fmla="*/ 436 w 84"/>
                <a:gd name="T47" fmla="*/ 263 h 86"/>
                <a:gd name="T48" fmla="*/ 447 w 84"/>
                <a:gd name="T49" fmla="*/ 219 h 86"/>
                <a:gd name="T50" fmla="*/ 436 w 84"/>
                <a:gd name="T51" fmla="*/ 176 h 86"/>
                <a:gd name="T52" fmla="*/ 426 w 84"/>
                <a:gd name="T53" fmla="*/ 127 h 86"/>
                <a:gd name="T54" fmla="*/ 400 w 84"/>
                <a:gd name="T55" fmla="*/ 99 h 86"/>
                <a:gd name="T56" fmla="*/ 379 w 84"/>
                <a:gd name="T57" fmla="*/ 64 h 86"/>
                <a:gd name="T58" fmla="*/ 342 w 84"/>
                <a:gd name="T59" fmla="*/ 42 h 86"/>
                <a:gd name="T60" fmla="*/ 311 w 84"/>
                <a:gd name="T61" fmla="*/ 21 h 86"/>
                <a:gd name="T62" fmla="*/ 264 w 84"/>
                <a:gd name="T63" fmla="*/ 12 h 86"/>
                <a:gd name="T64" fmla="*/ 217 w 84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6"/>
                <a:gd name="T101" fmla="*/ 84 w 84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6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8"/>
                  </a:lnTo>
                  <a:lnTo>
                    <a:pt x="13" y="12"/>
                  </a:lnTo>
                  <a:lnTo>
                    <a:pt x="6" y="19"/>
                  </a:lnTo>
                  <a:lnTo>
                    <a:pt x="4" y="25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4" y="60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9"/>
                  </a:lnTo>
                  <a:lnTo>
                    <a:pt x="26" y="82"/>
                  </a:lnTo>
                  <a:lnTo>
                    <a:pt x="32" y="86"/>
                  </a:lnTo>
                  <a:lnTo>
                    <a:pt x="41" y="86"/>
                  </a:lnTo>
                  <a:lnTo>
                    <a:pt x="49" y="86"/>
                  </a:lnTo>
                  <a:lnTo>
                    <a:pt x="58" y="82"/>
                  </a:lnTo>
                  <a:lnTo>
                    <a:pt x="64" y="79"/>
                  </a:lnTo>
                  <a:lnTo>
                    <a:pt x="71" y="73"/>
                  </a:lnTo>
                  <a:lnTo>
                    <a:pt x="75" y="67"/>
                  </a:lnTo>
                  <a:lnTo>
                    <a:pt x="80" y="60"/>
                  </a:lnTo>
                  <a:lnTo>
                    <a:pt x="82" y="51"/>
                  </a:lnTo>
                  <a:lnTo>
                    <a:pt x="84" y="43"/>
                  </a:lnTo>
                  <a:lnTo>
                    <a:pt x="82" y="34"/>
                  </a:lnTo>
                  <a:lnTo>
                    <a:pt x="80" y="25"/>
                  </a:lnTo>
                  <a:lnTo>
                    <a:pt x="75" y="19"/>
                  </a:lnTo>
                  <a:lnTo>
                    <a:pt x="71" y="12"/>
                  </a:lnTo>
                  <a:lnTo>
                    <a:pt x="64" y="8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59" name="Shape 4272"/>
            <p:cNvSpPr>
              <a:spLocks noChangeAspect="1"/>
            </p:cNvSpPr>
            <p:nvPr/>
          </p:nvSpPr>
          <p:spPr bwMode="auto">
            <a:xfrm>
              <a:off x="879" y="2250"/>
              <a:ext cx="112" cy="105"/>
            </a:xfrm>
            <a:custGeom>
              <a:avLst/>
              <a:gdLst>
                <a:gd name="T0" fmla="*/ 225 w 85"/>
                <a:gd name="T1" fmla="*/ 0 h 80"/>
                <a:gd name="T2" fmla="*/ 182 w 85"/>
                <a:gd name="T3" fmla="*/ 0 h 80"/>
                <a:gd name="T4" fmla="*/ 136 w 85"/>
                <a:gd name="T5" fmla="*/ 12 h 80"/>
                <a:gd name="T6" fmla="*/ 87 w 85"/>
                <a:gd name="T7" fmla="*/ 37 h 80"/>
                <a:gd name="T8" fmla="*/ 55 w 85"/>
                <a:gd name="T9" fmla="*/ 54 h 80"/>
                <a:gd name="T10" fmla="*/ 37 w 85"/>
                <a:gd name="T11" fmla="*/ 87 h 80"/>
                <a:gd name="T12" fmla="*/ 12 w 85"/>
                <a:gd name="T13" fmla="*/ 125 h 80"/>
                <a:gd name="T14" fmla="*/ 0 w 85"/>
                <a:gd name="T15" fmla="*/ 167 h 80"/>
                <a:gd name="T16" fmla="*/ 0 w 85"/>
                <a:gd name="T17" fmla="*/ 210 h 80"/>
                <a:gd name="T18" fmla="*/ 0 w 85"/>
                <a:gd name="T19" fmla="*/ 247 h 80"/>
                <a:gd name="T20" fmla="*/ 12 w 85"/>
                <a:gd name="T21" fmla="*/ 287 h 80"/>
                <a:gd name="T22" fmla="*/ 37 w 85"/>
                <a:gd name="T23" fmla="*/ 324 h 80"/>
                <a:gd name="T24" fmla="*/ 55 w 85"/>
                <a:gd name="T25" fmla="*/ 353 h 80"/>
                <a:gd name="T26" fmla="*/ 87 w 85"/>
                <a:gd name="T27" fmla="*/ 377 h 80"/>
                <a:gd name="T28" fmla="*/ 136 w 85"/>
                <a:gd name="T29" fmla="*/ 398 h 80"/>
                <a:gd name="T30" fmla="*/ 182 w 85"/>
                <a:gd name="T31" fmla="*/ 410 h 80"/>
                <a:gd name="T32" fmla="*/ 225 w 85"/>
                <a:gd name="T33" fmla="*/ 410 h 80"/>
                <a:gd name="T34" fmla="*/ 264 w 85"/>
                <a:gd name="T35" fmla="*/ 410 h 80"/>
                <a:gd name="T36" fmla="*/ 311 w 85"/>
                <a:gd name="T37" fmla="*/ 398 h 80"/>
                <a:gd name="T38" fmla="*/ 350 w 85"/>
                <a:gd name="T39" fmla="*/ 377 h 80"/>
                <a:gd name="T40" fmla="*/ 377 w 85"/>
                <a:gd name="T41" fmla="*/ 353 h 80"/>
                <a:gd name="T42" fmla="*/ 410 w 85"/>
                <a:gd name="T43" fmla="*/ 324 h 80"/>
                <a:gd name="T44" fmla="*/ 427 w 85"/>
                <a:gd name="T45" fmla="*/ 287 h 80"/>
                <a:gd name="T46" fmla="*/ 447 w 85"/>
                <a:gd name="T47" fmla="*/ 247 h 80"/>
                <a:gd name="T48" fmla="*/ 447 w 85"/>
                <a:gd name="T49" fmla="*/ 210 h 80"/>
                <a:gd name="T50" fmla="*/ 447 w 85"/>
                <a:gd name="T51" fmla="*/ 167 h 80"/>
                <a:gd name="T52" fmla="*/ 427 w 85"/>
                <a:gd name="T53" fmla="*/ 125 h 80"/>
                <a:gd name="T54" fmla="*/ 410 w 85"/>
                <a:gd name="T55" fmla="*/ 87 h 80"/>
                <a:gd name="T56" fmla="*/ 377 w 85"/>
                <a:gd name="T57" fmla="*/ 54 h 80"/>
                <a:gd name="T58" fmla="*/ 350 w 85"/>
                <a:gd name="T59" fmla="*/ 37 h 80"/>
                <a:gd name="T60" fmla="*/ 311 w 85"/>
                <a:gd name="T61" fmla="*/ 12 h 80"/>
                <a:gd name="T62" fmla="*/ 264 w 85"/>
                <a:gd name="T63" fmla="*/ 0 h 80"/>
                <a:gd name="T64" fmla="*/ 225 w 85"/>
                <a:gd name="T65" fmla="*/ 0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0"/>
                <a:gd name="T101" fmla="*/ 85 w 85"/>
                <a:gd name="T102" fmla="*/ 80 h 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0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4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2" y="56"/>
                  </a:lnTo>
                  <a:lnTo>
                    <a:pt x="7" y="63"/>
                  </a:lnTo>
                  <a:lnTo>
                    <a:pt x="11" y="69"/>
                  </a:lnTo>
                  <a:lnTo>
                    <a:pt x="17" y="74"/>
                  </a:lnTo>
                  <a:lnTo>
                    <a:pt x="26" y="78"/>
                  </a:lnTo>
                  <a:lnTo>
                    <a:pt x="35" y="80"/>
                  </a:lnTo>
                  <a:lnTo>
                    <a:pt x="43" y="80"/>
                  </a:lnTo>
                  <a:lnTo>
                    <a:pt x="50" y="80"/>
                  </a:lnTo>
                  <a:lnTo>
                    <a:pt x="59" y="78"/>
                  </a:lnTo>
                  <a:lnTo>
                    <a:pt x="67" y="74"/>
                  </a:lnTo>
                  <a:lnTo>
                    <a:pt x="72" y="69"/>
                  </a:lnTo>
                  <a:lnTo>
                    <a:pt x="78" y="63"/>
                  </a:lnTo>
                  <a:lnTo>
                    <a:pt x="82" y="56"/>
                  </a:lnTo>
                  <a:lnTo>
                    <a:pt x="85" y="48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4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7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60" name="Shape 4273"/>
            <p:cNvSpPr>
              <a:spLocks noChangeAspect="1"/>
            </p:cNvSpPr>
            <p:nvPr/>
          </p:nvSpPr>
          <p:spPr bwMode="auto">
            <a:xfrm>
              <a:off x="879" y="2250"/>
              <a:ext cx="112" cy="105"/>
            </a:xfrm>
            <a:custGeom>
              <a:avLst/>
              <a:gdLst>
                <a:gd name="T0" fmla="*/ 225 w 85"/>
                <a:gd name="T1" fmla="*/ 0 h 80"/>
                <a:gd name="T2" fmla="*/ 182 w 85"/>
                <a:gd name="T3" fmla="*/ 0 h 80"/>
                <a:gd name="T4" fmla="*/ 136 w 85"/>
                <a:gd name="T5" fmla="*/ 12 h 80"/>
                <a:gd name="T6" fmla="*/ 87 w 85"/>
                <a:gd name="T7" fmla="*/ 37 h 80"/>
                <a:gd name="T8" fmla="*/ 55 w 85"/>
                <a:gd name="T9" fmla="*/ 54 h 80"/>
                <a:gd name="T10" fmla="*/ 37 w 85"/>
                <a:gd name="T11" fmla="*/ 87 h 80"/>
                <a:gd name="T12" fmla="*/ 12 w 85"/>
                <a:gd name="T13" fmla="*/ 125 h 80"/>
                <a:gd name="T14" fmla="*/ 0 w 85"/>
                <a:gd name="T15" fmla="*/ 167 h 80"/>
                <a:gd name="T16" fmla="*/ 0 w 85"/>
                <a:gd name="T17" fmla="*/ 210 h 80"/>
                <a:gd name="T18" fmla="*/ 0 w 85"/>
                <a:gd name="T19" fmla="*/ 247 h 80"/>
                <a:gd name="T20" fmla="*/ 12 w 85"/>
                <a:gd name="T21" fmla="*/ 287 h 80"/>
                <a:gd name="T22" fmla="*/ 37 w 85"/>
                <a:gd name="T23" fmla="*/ 324 h 80"/>
                <a:gd name="T24" fmla="*/ 55 w 85"/>
                <a:gd name="T25" fmla="*/ 353 h 80"/>
                <a:gd name="T26" fmla="*/ 87 w 85"/>
                <a:gd name="T27" fmla="*/ 377 h 80"/>
                <a:gd name="T28" fmla="*/ 136 w 85"/>
                <a:gd name="T29" fmla="*/ 398 h 80"/>
                <a:gd name="T30" fmla="*/ 182 w 85"/>
                <a:gd name="T31" fmla="*/ 410 h 80"/>
                <a:gd name="T32" fmla="*/ 225 w 85"/>
                <a:gd name="T33" fmla="*/ 410 h 80"/>
                <a:gd name="T34" fmla="*/ 264 w 85"/>
                <a:gd name="T35" fmla="*/ 410 h 80"/>
                <a:gd name="T36" fmla="*/ 311 w 85"/>
                <a:gd name="T37" fmla="*/ 398 h 80"/>
                <a:gd name="T38" fmla="*/ 350 w 85"/>
                <a:gd name="T39" fmla="*/ 377 h 80"/>
                <a:gd name="T40" fmla="*/ 377 w 85"/>
                <a:gd name="T41" fmla="*/ 353 h 80"/>
                <a:gd name="T42" fmla="*/ 410 w 85"/>
                <a:gd name="T43" fmla="*/ 324 h 80"/>
                <a:gd name="T44" fmla="*/ 427 w 85"/>
                <a:gd name="T45" fmla="*/ 287 h 80"/>
                <a:gd name="T46" fmla="*/ 447 w 85"/>
                <a:gd name="T47" fmla="*/ 247 h 80"/>
                <a:gd name="T48" fmla="*/ 447 w 85"/>
                <a:gd name="T49" fmla="*/ 210 h 80"/>
                <a:gd name="T50" fmla="*/ 447 w 85"/>
                <a:gd name="T51" fmla="*/ 167 h 80"/>
                <a:gd name="T52" fmla="*/ 427 w 85"/>
                <a:gd name="T53" fmla="*/ 125 h 80"/>
                <a:gd name="T54" fmla="*/ 410 w 85"/>
                <a:gd name="T55" fmla="*/ 87 h 80"/>
                <a:gd name="T56" fmla="*/ 377 w 85"/>
                <a:gd name="T57" fmla="*/ 54 h 80"/>
                <a:gd name="T58" fmla="*/ 350 w 85"/>
                <a:gd name="T59" fmla="*/ 37 h 80"/>
                <a:gd name="T60" fmla="*/ 311 w 85"/>
                <a:gd name="T61" fmla="*/ 12 h 80"/>
                <a:gd name="T62" fmla="*/ 264 w 85"/>
                <a:gd name="T63" fmla="*/ 0 h 80"/>
                <a:gd name="T64" fmla="*/ 225 w 85"/>
                <a:gd name="T65" fmla="*/ 0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0"/>
                <a:gd name="T101" fmla="*/ 85 w 85"/>
                <a:gd name="T102" fmla="*/ 80 h 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0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7" y="17"/>
                  </a:lnTo>
                  <a:lnTo>
                    <a:pt x="2" y="24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2" y="56"/>
                  </a:lnTo>
                  <a:lnTo>
                    <a:pt x="7" y="63"/>
                  </a:lnTo>
                  <a:lnTo>
                    <a:pt x="11" y="69"/>
                  </a:lnTo>
                  <a:lnTo>
                    <a:pt x="17" y="74"/>
                  </a:lnTo>
                  <a:lnTo>
                    <a:pt x="26" y="78"/>
                  </a:lnTo>
                  <a:lnTo>
                    <a:pt x="35" y="80"/>
                  </a:lnTo>
                  <a:lnTo>
                    <a:pt x="43" y="80"/>
                  </a:lnTo>
                  <a:lnTo>
                    <a:pt x="50" y="80"/>
                  </a:lnTo>
                  <a:lnTo>
                    <a:pt x="59" y="78"/>
                  </a:lnTo>
                  <a:lnTo>
                    <a:pt x="67" y="74"/>
                  </a:lnTo>
                  <a:lnTo>
                    <a:pt x="72" y="69"/>
                  </a:lnTo>
                  <a:lnTo>
                    <a:pt x="78" y="63"/>
                  </a:lnTo>
                  <a:lnTo>
                    <a:pt x="82" y="56"/>
                  </a:lnTo>
                  <a:lnTo>
                    <a:pt x="85" y="48"/>
                  </a:lnTo>
                  <a:lnTo>
                    <a:pt x="85" y="41"/>
                  </a:lnTo>
                  <a:lnTo>
                    <a:pt x="85" y="33"/>
                  </a:lnTo>
                  <a:lnTo>
                    <a:pt x="82" y="24"/>
                  </a:lnTo>
                  <a:lnTo>
                    <a:pt x="78" y="17"/>
                  </a:lnTo>
                  <a:lnTo>
                    <a:pt x="72" y="11"/>
                  </a:lnTo>
                  <a:lnTo>
                    <a:pt x="67" y="7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61" name="Shape 4274"/>
            <p:cNvSpPr>
              <a:spLocks noChangeAspect="1"/>
            </p:cNvSpPr>
            <p:nvPr/>
          </p:nvSpPr>
          <p:spPr bwMode="auto">
            <a:xfrm>
              <a:off x="1042" y="2074"/>
              <a:ext cx="111" cy="114"/>
            </a:xfrm>
            <a:custGeom>
              <a:avLst/>
              <a:gdLst>
                <a:gd name="T0" fmla="*/ 217 w 84"/>
                <a:gd name="T1" fmla="*/ 0 h 87"/>
                <a:gd name="T2" fmla="*/ 170 w 84"/>
                <a:gd name="T3" fmla="*/ 12 h 87"/>
                <a:gd name="T4" fmla="*/ 136 w 84"/>
                <a:gd name="T5" fmla="*/ 21 h 87"/>
                <a:gd name="T6" fmla="*/ 102 w 84"/>
                <a:gd name="T7" fmla="*/ 48 h 87"/>
                <a:gd name="T8" fmla="*/ 66 w 84"/>
                <a:gd name="T9" fmla="*/ 66 h 87"/>
                <a:gd name="T10" fmla="*/ 34 w 84"/>
                <a:gd name="T11" fmla="*/ 101 h 87"/>
                <a:gd name="T12" fmla="*/ 21 w 84"/>
                <a:gd name="T13" fmla="*/ 132 h 87"/>
                <a:gd name="T14" fmla="*/ 0 w 84"/>
                <a:gd name="T15" fmla="*/ 178 h 87"/>
                <a:gd name="T16" fmla="*/ 0 w 84"/>
                <a:gd name="T17" fmla="*/ 216 h 87"/>
                <a:gd name="T18" fmla="*/ 0 w 84"/>
                <a:gd name="T19" fmla="*/ 262 h 87"/>
                <a:gd name="T20" fmla="*/ 21 w 84"/>
                <a:gd name="T21" fmla="*/ 311 h 87"/>
                <a:gd name="T22" fmla="*/ 34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70 w 84"/>
                <a:gd name="T31" fmla="*/ 426 h 87"/>
                <a:gd name="T32" fmla="*/ 217 w 84"/>
                <a:gd name="T33" fmla="*/ 439 h 87"/>
                <a:gd name="T34" fmla="*/ 264 w 84"/>
                <a:gd name="T35" fmla="*/ 426 h 87"/>
                <a:gd name="T36" fmla="*/ 311 w 84"/>
                <a:gd name="T37" fmla="*/ 411 h 87"/>
                <a:gd name="T38" fmla="*/ 342 w 84"/>
                <a:gd name="T39" fmla="*/ 408 h 87"/>
                <a:gd name="T40" fmla="*/ 379 w 84"/>
                <a:gd name="T41" fmla="*/ 375 h 87"/>
                <a:gd name="T42" fmla="*/ 400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16 h 87"/>
                <a:gd name="T50" fmla="*/ 436 w 84"/>
                <a:gd name="T51" fmla="*/ 178 h 87"/>
                <a:gd name="T52" fmla="*/ 426 w 84"/>
                <a:gd name="T53" fmla="*/ 132 h 87"/>
                <a:gd name="T54" fmla="*/ 400 w 84"/>
                <a:gd name="T55" fmla="*/ 101 h 87"/>
                <a:gd name="T56" fmla="*/ 379 w 84"/>
                <a:gd name="T57" fmla="*/ 66 h 87"/>
                <a:gd name="T58" fmla="*/ 342 w 84"/>
                <a:gd name="T59" fmla="*/ 48 h 87"/>
                <a:gd name="T60" fmla="*/ 311 w 84"/>
                <a:gd name="T61" fmla="*/ 21 h 87"/>
                <a:gd name="T62" fmla="*/ 264 w 84"/>
                <a:gd name="T63" fmla="*/ 12 h 87"/>
                <a:gd name="T64" fmla="*/ 217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2" y="84"/>
                  </a:lnTo>
                  <a:lnTo>
                    <a:pt x="41" y="87"/>
                  </a:lnTo>
                  <a:lnTo>
                    <a:pt x="49" y="84"/>
                  </a:lnTo>
                  <a:lnTo>
                    <a:pt x="58" y="82"/>
                  </a:lnTo>
                  <a:lnTo>
                    <a:pt x="64" y="80"/>
                  </a:lnTo>
                  <a:lnTo>
                    <a:pt x="71" y="74"/>
                  </a:lnTo>
                  <a:lnTo>
                    <a:pt x="75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5" y="20"/>
                  </a:lnTo>
                  <a:lnTo>
                    <a:pt x="71" y="13"/>
                  </a:lnTo>
                  <a:lnTo>
                    <a:pt x="64" y="9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62" name="Shape 4275"/>
            <p:cNvSpPr>
              <a:spLocks noChangeAspect="1"/>
            </p:cNvSpPr>
            <p:nvPr/>
          </p:nvSpPr>
          <p:spPr bwMode="auto">
            <a:xfrm>
              <a:off x="1042" y="2074"/>
              <a:ext cx="111" cy="114"/>
            </a:xfrm>
            <a:custGeom>
              <a:avLst/>
              <a:gdLst>
                <a:gd name="T0" fmla="*/ 217 w 84"/>
                <a:gd name="T1" fmla="*/ 0 h 87"/>
                <a:gd name="T2" fmla="*/ 170 w 84"/>
                <a:gd name="T3" fmla="*/ 12 h 87"/>
                <a:gd name="T4" fmla="*/ 136 w 84"/>
                <a:gd name="T5" fmla="*/ 21 h 87"/>
                <a:gd name="T6" fmla="*/ 102 w 84"/>
                <a:gd name="T7" fmla="*/ 48 h 87"/>
                <a:gd name="T8" fmla="*/ 66 w 84"/>
                <a:gd name="T9" fmla="*/ 66 h 87"/>
                <a:gd name="T10" fmla="*/ 34 w 84"/>
                <a:gd name="T11" fmla="*/ 101 h 87"/>
                <a:gd name="T12" fmla="*/ 21 w 84"/>
                <a:gd name="T13" fmla="*/ 132 h 87"/>
                <a:gd name="T14" fmla="*/ 0 w 84"/>
                <a:gd name="T15" fmla="*/ 178 h 87"/>
                <a:gd name="T16" fmla="*/ 0 w 84"/>
                <a:gd name="T17" fmla="*/ 216 h 87"/>
                <a:gd name="T18" fmla="*/ 0 w 84"/>
                <a:gd name="T19" fmla="*/ 262 h 87"/>
                <a:gd name="T20" fmla="*/ 21 w 84"/>
                <a:gd name="T21" fmla="*/ 311 h 87"/>
                <a:gd name="T22" fmla="*/ 34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70 w 84"/>
                <a:gd name="T31" fmla="*/ 426 h 87"/>
                <a:gd name="T32" fmla="*/ 217 w 84"/>
                <a:gd name="T33" fmla="*/ 439 h 87"/>
                <a:gd name="T34" fmla="*/ 264 w 84"/>
                <a:gd name="T35" fmla="*/ 426 h 87"/>
                <a:gd name="T36" fmla="*/ 311 w 84"/>
                <a:gd name="T37" fmla="*/ 411 h 87"/>
                <a:gd name="T38" fmla="*/ 342 w 84"/>
                <a:gd name="T39" fmla="*/ 408 h 87"/>
                <a:gd name="T40" fmla="*/ 379 w 84"/>
                <a:gd name="T41" fmla="*/ 375 h 87"/>
                <a:gd name="T42" fmla="*/ 400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16 h 87"/>
                <a:gd name="T50" fmla="*/ 436 w 84"/>
                <a:gd name="T51" fmla="*/ 178 h 87"/>
                <a:gd name="T52" fmla="*/ 426 w 84"/>
                <a:gd name="T53" fmla="*/ 132 h 87"/>
                <a:gd name="T54" fmla="*/ 400 w 84"/>
                <a:gd name="T55" fmla="*/ 101 h 87"/>
                <a:gd name="T56" fmla="*/ 379 w 84"/>
                <a:gd name="T57" fmla="*/ 66 h 87"/>
                <a:gd name="T58" fmla="*/ 342 w 84"/>
                <a:gd name="T59" fmla="*/ 48 h 87"/>
                <a:gd name="T60" fmla="*/ 311 w 84"/>
                <a:gd name="T61" fmla="*/ 21 h 87"/>
                <a:gd name="T62" fmla="*/ 264 w 84"/>
                <a:gd name="T63" fmla="*/ 12 h 87"/>
                <a:gd name="T64" fmla="*/ 217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1" y="0"/>
                  </a:moveTo>
                  <a:lnTo>
                    <a:pt x="32" y="2"/>
                  </a:lnTo>
                  <a:lnTo>
                    <a:pt x="26" y="4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6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6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2" y="84"/>
                  </a:lnTo>
                  <a:lnTo>
                    <a:pt x="41" y="87"/>
                  </a:lnTo>
                  <a:lnTo>
                    <a:pt x="49" y="84"/>
                  </a:lnTo>
                  <a:lnTo>
                    <a:pt x="58" y="82"/>
                  </a:lnTo>
                  <a:lnTo>
                    <a:pt x="64" y="80"/>
                  </a:lnTo>
                  <a:lnTo>
                    <a:pt x="71" y="74"/>
                  </a:lnTo>
                  <a:lnTo>
                    <a:pt x="75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5" y="20"/>
                  </a:lnTo>
                  <a:lnTo>
                    <a:pt x="71" y="13"/>
                  </a:lnTo>
                  <a:lnTo>
                    <a:pt x="64" y="9"/>
                  </a:lnTo>
                  <a:lnTo>
                    <a:pt x="58" y="4"/>
                  </a:lnTo>
                  <a:lnTo>
                    <a:pt x="49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63" name="Shape 4276"/>
            <p:cNvSpPr>
              <a:spLocks noChangeAspect="1"/>
            </p:cNvSpPr>
            <p:nvPr/>
          </p:nvSpPr>
          <p:spPr bwMode="auto">
            <a:xfrm>
              <a:off x="799" y="1978"/>
              <a:ext cx="112" cy="110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64" name="Shape 4277"/>
            <p:cNvSpPr>
              <a:spLocks noChangeAspect="1"/>
            </p:cNvSpPr>
            <p:nvPr/>
          </p:nvSpPr>
          <p:spPr bwMode="auto">
            <a:xfrm>
              <a:off x="799" y="1978"/>
              <a:ext cx="112" cy="110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noFill/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65" name="Shape 4278"/>
            <p:cNvSpPr>
              <a:spLocks noChangeAspect="1"/>
            </p:cNvSpPr>
            <p:nvPr/>
          </p:nvSpPr>
          <p:spPr bwMode="auto">
            <a:xfrm>
              <a:off x="942" y="1954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2 h 85"/>
                <a:gd name="T6" fmla="*/ 87 w 84"/>
                <a:gd name="T7" fmla="*/ 37 h 85"/>
                <a:gd name="T8" fmla="*/ 59 w 84"/>
                <a:gd name="T9" fmla="*/ 55 h 85"/>
                <a:gd name="T10" fmla="*/ 34 w 84"/>
                <a:gd name="T11" fmla="*/ 95 h 85"/>
                <a:gd name="T12" fmla="*/ 12 w 84"/>
                <a:gd name="T13" fmla="*/ 136 h 85"/>
                <a:gd name="T14" fmla="*/ 0 w 84"/>
                <a:gd name="T15" fmla="*/ 171 h 85"/>
                <a:gd name="T16" fmla="*/ 0 w 84"/>
                <a:gd name="T17" fmla="*/ 215 h 85"/>
                <a:gd name="T18" fmla="*/ 0 w 84"/>
                <a:gd name="T19" fmla="*/ 264 h 85"/>
                <a:gd name="T20" fmla="*/ 12 w 84"/>
                <a:gd name="T21" fmla="*/ 311 h 85"/>
                <a:gd name="T22" fmla="*/ 34 w 84"/>
                <a:gd name="T23" fmla="*/ 340 h 85"/>
                <a:gd name="T24" fmla="*/ 59 w 84"/>
                <a:gd name="T25" fmla="*/ 377 h 85"/>
                <a:gd name="T26" fmla="*/ 87 w 84"/>
                <a:gd name="T27" fmla="*/ 410 h 85"/>
                <a:gd name="T28" fmla="*/ 136 w 84"/>
                <a:gd name="T29" fmla="*/ 427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27 h 85"/>
                <a:gd name="T38" fmla="*/ 349 w 84"/>
                <a:gd name="T39" fmla="*/ 410 h 85"/>
                <a:gd name="T40" fmla="*/ 379 w 84"/>
                <a:gd name="T41" fmla="*/ 377 h 85"/>
                <a:gd name="T42" fmla="*/ 415 w 84"/>
                <a:gd name="T43" fmla="*/ 340 h 85"/>
                <a:gd name="T44" fmla="*/ 436 w 84"/>
                <a:gd name="T45" fmla="*/ 311 h 85"/>
                <a:gd name="T46" fmla="*/ 447 w 84"/>
                <a:gd name="T47" fmla="*/ 264 h 85"/>
                <a:gd name="T48" fmla="*/ 447 w 84"/>
                <a:gd name="T49" fmla="*/ 215 h 85"/>
                <a:gd name="T50" fmla="*/ 447 w 84"/>
                <a:gd name="T51" fmla="*/ 171 h 85"/>
                <a:gd name="T52" fmla="*/ 436 w 84"/>
                <a:gd name="T53" fmla="*/ 136 h 85"/>
                <a:gd name="T54" fmla="*/ 415 w 84"/>
                <a:gd name="T55" fmla="*/ 95 h 85"/>
                <a:gd name="T56" fmla="*/ 379 w 84"/>
                <a:gd name="T57" fmla="*/ 55 h 85"/>
                <a:gd name="T58" fmla="*/ 349 w 84"/>
                <a:gd name="T59" fmla="*/ 37 h 85"/>
                <a:gd name="T60" fmla="*/ 311 w 84"/>
                <a:gd name="T61" fmla="*/ 12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2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66" name="Shape 4279"/>
            <p:cNvSpPr>
              <a:spLocks noChangeAspect="1"/>
            </p:cNvSpPr>
            <p:nvPr/>
          </p:nvSpPr>
          <p:spPr bwMode="auto">
            <a:xfrm>
              <a:off x="942" y="1954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0 h 85"/>
                <a:gd name="T4" fmla="*/ 136 w 84"/>
                <a:gd name="T5" fmla="*/ 12 h 85"/>
                <a:gd name="T6" fmla="*/ 87 w 84"/>
                <a:gd name="T7" fmla="*/ 37 h 85"/>
                <a:gd name="T8" fmla="*/ 59 w 84"/>
                <a:gd name="T9" fmla="*/ 55 h 85"/>
                <a:gd name="T10" fmla="*/ 34 w 84"/>
                <a:gd name="T11" fmla="*/ 95 h 85"/>
                <a:gd name="T12" fmla="*/ 12 w 84"/>
                <a:gd name="T13" fmla="*/ 136 h 85"/>
                <a:gd name="T14" fmla="*/ 0 w 84"/>
                <a:gd name="T15" fmla="*/ 171 h 85"/>
                <a:gd name="T16" fmla="*/ 0 w 84"/>
                <a:gd name="T17" fmla="*/ 215 h 85"/>
                <a:gd name="T18" fmla="*/ 0 w 84"/>
                <a:gd name="T19" fmla="*/ 264 h 85"/>
                <a:gd name="T20" fmla="*/ 12 w 84"/>
                <a:gd name="T21" fmla="*/ 311 h 85"/>
                <a:gd name="T22" fmla="*/ 34 w 84"/>
                <a:gd name="T23" fmla="*/ 340 h 85"/>
                <a:gd name="T24" fmla="*/ 59 w 84"/>
                <a:gd name="T25" fmla="*/ 377 h 85"/>
                <a:gd name="T26" fmla="*/ 87 w 84"/>
                <a:gd name="T27" fmla="*/ 410 h 85"/>
                <a:gd name="T28" fmla="*/ 136 w 84"/>
                <a:gd name="T29" fmla="*/ 427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27 h 85"/>
                <a:gd name="T38" fmla="*/ 349 w 84"/>
                <a:gd name="T39" fmla="*/ 410 h 85"/>
                <a:gd name="T40" fmla="*/ 379 w 84"/>
                <a:gd name="T41" fmla="*/ 377 h 85"/>
                <a:gd name="T42" fmla="*/ 415 w 84"/>
                <a:gd name="T43" fmla="*/ 340 h 85"/>
                <a:gd name="T44" fmla="*/ 436 w 84"/>
                <a:gd name="T45" fmla="*/ 311 h 85"/>
                <a:gd name="T46" fmla="*/ 447 w 84"/>
                <a:gd name="T47" fmla="*/ 264 h 85"/>
                <a:gd name="T48" fmla="*/ 447 w 84"/>
                <a:gd name="T49" fmla="*/ 215 h 85"/>
                <a:gd name="T50" fmla="*/ 447 w 84"/>
                <a:gd name="T51" fmla="*/ 171 h 85"/>
                <a:gd name="T52" fmla="*/ 436 w 84"/>
                <a:gd name="T53" fmla="*/ 136 h 85"/>
                <a:gd name="T54" fmla="*/ 415 w 84"/>
                <a:gd name="T55" fmla="*/ 95 h 85"/>
                <a:gd name="T56" fmla="*/ 379 w 84"/>
                <a:gd name="T57" fmla="*/ 55 h 85"/>
                <a:gd name="T58" fmla="*/ 349 w 84"/>
                <a:gd name="T59" fmla="*/ 37 h 85"/>
                <a:gd name="T60" fmla="*/ 311 w 84"/>
                <a:gd name="T61" fmla="*/ 12 h 85"/>
                <a:gd name="T62" fmla="*/ 266 w 84"/>
                <a:gd name="T63" fmla="*/ 0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6" y="82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2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67" name="Shape 4280"/>
            <p:cNvSpPr>
              <a:spLocks noChangeAspect="1"/>
            </p:cNvSpPr>
            <p:nvPr/>
          </p:nvSpPr>
          <p:spPr bwMode="auto">
            <a:xfrm>
              <a:off x="1036" y="2401"/>
              <a:ext cx="114" cy="108"/>
            </a:xfrm>
            <a:custGeom>
              <a:avLst/>
              <a:gdLst>
                <a:gd name="T0" fmla="*/ 216 w 87"/>
                <a:gd name="T1" fmla="*/ 0 h 82"/>
                <a:gd name="T2" fmla="*/ 178 w 87"/>
                <a:gd name="T3" fmla="*/ 0 h 82"/>
                <a:gd name="T4" fmla="*/ 132 w 87"/>
                <a:gd name="T5" fmla="*/ 12 h 82"/>
                <a:gd name="T6" fmla="*/ 101 w 87"/>
                <a:gd name="T7" fmla="*/ 32 h 82"/>
                <a:gd name="T8" fmla="*/ 66 w 87"/>
                <a:gd name="T9" fmla="*/ 66 h 82"/>
                <a:gd name="T10" fmla="*/ 37 w 87"/>
                <a:gd name="T11" fmla="*/ 87 h 82"/>
                <a:gd name="T12" fmla="*/ 12 w 87"/>
                <a:gd name="T13" fmla="*/ 136 h 82"/>
                <a:gd name="T14" fmla="*/ 0 w 87"/>
                <a:gd name="T15" fmla="*/ 165 h 82"/>
                <a:gd name="T16" fmla="*/ 0 w 87"/>
                <a:gd name="T17" fmla="*/ 215 h 82"/>
                <a:gd name="T18" fmla="*/ 0 w 87"/>
                <a:gd name="T19" fmla="*/ 258 h 82"/>
                <a:gd name="T20" fmla="*/ 12 w 87"/>
                <a:gd name="T21" fmla="*/ 302 h 82"/>
                <a:gd name="T22" fmla="*/ 37 w 87"/>
                <a:gd name="T23" fmla="*/ 340 h 82"/>
                <a:gd name="T24" fmla="*/ 66 w 87"/>
                <a:gd name="T25" fmla="*/ 373 h 82"/>
                <a:gd name="T26" fmla="*/ 101 w 87"/>
                <a:gd name="T27" fmla="*/ 390 h 82"/>
                <a:gd name="T28" fmla="*/ 132 w 87"/>
                <a:gd name="T29" fmla="*/ 416 h 82"/>
                <a:gd name="T30" fmla="*/ 178 w 87"/>
                <a:gd name="T31" fmla="*/ 427 h 82"/>
                <a:gd name="T32" fmla="*/ 216 w 87"/>
                <a:gd name="T33" fmla="*/ 427 h 82"/>
                <a:gd name="T34" fmla="*/ 262 w 87"/>
                <a:gd name="T35" fmla="*/ 427 h 82"/>
                <a:gd name="T36" fmla="*/ 297 w 87"/>
                <a:gd name="T37" fmla="*/ 416 h 82"/>
                <a:gd name="T38" fmla="*/ 339 w 87"/>
                <a:gd name="T39" fmla="*/ 390 h 82"/>
                <a:gd name="T40" fmla="*/ 375 w 87"/>
                <a:gd name="T41" fmla="*/ 373 h 82"/>
                <a:gd name="T42" fmla="*/ 397 w 87"/>
                <a:gd name="T43" fmla="*/ 340 h 82"/>
                <a:gd name="T44" fmla="*/ 411 w 87"/>
                <a:gd name="T45" fmla="*/ 302 h 82"/>
                <a:gd name="T46" fmla="*/ 427 w 87"/>
                <a:gd name="T47" fmla="*/ 258 h 82"/>
                <a:gd name="T48" fmla="*/ 439 w 87"/>
                <a:gd name="T49" fmla="*/ 215 h 82"/>
                <a:gd name="T50" fmla="*/ 427 w 87"/>
                <a:gd name="T51" fmla="*/ 165 h 82"/>
                <a:gd name="T52" fmla="*/ 411 w 87"/>
                <a:gd name="T53" fmla="*/ 136 h 82"/>
                <a:gd name="T54" fmla="*/ 397 w 87"/>
                <a:gd name="T55" fmla="*/ 87 h 82"/>
                <a:gd name="T56" fmla="*/ 375 w 87"/>
                <a:gd name="T57" fmla="*/ 66 h 82"/>
                <a:gd name="T58" fmla="*/ 339 w 87"/>
                <a:gd name="T59" fmla="*/ 32 h 82"/>
                <a:gd name="T60" fmla="*/ 297 w 87"/>
                <a:gd name="T61" fmla="*/ 12 h 82"/>
                <a:gd name="T62" fmla="*/ 262 w 87"/>
                <a:gd name="T63" fmla="*/ 0 h 82"/>
                <a:gd name="T64" fmla="*/ 216 w 87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2"/>
                <a:gd name="T101" fmla="*/ 87 w 87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2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9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49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59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68" name="Shape 4281"/>
            <p:cNvSpPr>
              <a:spLocks noChangeAspect="1"/>
            </p:cNvSpPr>
            <p:nvPr/>
          </p:nvSpPr>
          <p:spPr bwMode="auto">
            <a:xfrm>
              <a:off x="1036" y="2401"/>
              <a:ext cx="114" cy="108"/>
            </a:xfrm>
            <a:custGeom>
              <a:avLst/>
              <a:gdLst>
                <a:gd name="T0" fmla="*/ 216 w 87"/>
                <a:gd name="T1" fmla="*/ 0 h 82"/>
                <a:gd name="T2" fmla="*/ 178 w 87"/>
                <a:gd name="T3" fmla="*/ 0 h 82"/>
                <a:gd name="T4" fmla="*/ 132 w 87"/>
                <a:gd name="T5" fmla="*/ 12 h 82"/>
                <a:gd name="T6" fmla="*/ 101 w 87"/>
                <a:gd name="T7" fmla="*/ 32 h 82"/>
                <a:gd name="T8" fmla="*/ 66 w 87"/>
                <a:gd name="T9" fmla="*/ 66 h 82"/>
                <a:gd name="T10" fmla="*/ 37 w 87"/>
                <a:gd name="T11" fmla="*/ 87 h 82"/>
                <a:gd name="T12" fmla="*/ 12 w 87"/>
                <a:gd name="T13" fmla="*/ 136 h 82"/>
                <a:gd name="T14" fmla="*/ 0 w 87"/>
                <a:gd name="T15" fmla="*/ 165 h 82"/>
                <a:gd name="T16" fmla="*/ 0 w 87"/>
                <a:gd name="T17" fmla="*/ 215 h 82"/>
                <a:gd name="T18" fmla="*/ 0 w 87"/>
                <a:gd name="T19" fmla="*/ 258 h 82"/>
                <a:gd name="T20" fmla="*/ 12 w 87"/>
                <a:gd name="T21" fmla="*/ 302 h 82"/>
                <a:gd name="T22" fmla="*/ 37 w 87"/>
                <a:gd name="T23" fmla="*/ 340 h 82"/>
                <a:gd name="T24" fmla="*/ 66 w 87"/>
                <a:gd name="T25" fmla="*/ 373 h 82"/>
                <a:gd name="T26" fmla="*/ 101 w 87"/>
                <a:gd name="T27" fmla="*/ 390 h 82"/>
                <a:gd name="T28" fmla="*/ 132 w 87"/>
                <a:gd name="T29" fmla="*/ 416 h 82"/>
                <a:gd name="T30" fmla="*/ 178 w 87"/>
                <a:gd name="T31" fmla="*/ 427 h 82"/>
                <a:gd name="T32" fmla="*/ 216 w 87"/>
                <a:gd name="T33" fmla="*/ 427 h 82"/>
                <a:gd name="T34" fmla="*/ 262 w 87"/>
                <a:gd name="T35" fmla="*/ 427 h 82"/>
                <a:gd name="T36" fmla="*/ 297 w 87"/>
                <a:gd name="T37" fmla="*/ 416 h 82"/>
                <a:gd name="T38" fmla="*/ 339 w 87"/>
                <a:gd name="T39" fmla="*/ 390 h 82"/>
                <a:gd name="T40" fmla="*/ 375 w 87"/>
                <a:gd name="T41" fmla="*/ 373 h 82"/>
                <a:gd name="T42" fmla="*/ 397 w 87"/>
                <a:gd name="T43" fmla="*/ 340 h 82"/>
                <a:gd name="T44" fmla="*/ 411 w 87"/>
                <a:gd name="T45" fmla="*/ 302 h 82"/>
                <a:gd name="T46" fmla="*/ 427 w 87"/>
                <a:gd name="T47" fmla="*/ 258 h 82"/>
                <a:gd name="T48" fmla="*/ 439 w 87"/>
                <a:gd name="T49" fmla="*/ 215 h 82"/>
                <a:gd name="T50" fmla="*/ 427 w 87"/>
                <a:gd name="T51" fmla="*/ 165 h 82"/>
                <a:gd name="T52" fmla="*/ 411 w 87"/>
                <a:gd name="T53" fmla="*/ 136 h 82"/>
                <a:gd name="T54" fmla="*/ 397 w 87"/>
                <a:gd name="T55" fmla="*/ 87 h 82"/>
                <a:gd name="T56" fmla="*/ 375 w 87"/>
                <a:gd name="T57" fmla="*/ 66 h 82"/>
                <a:gd name="T58" fmla="*/ 339 w 87"/>
                <a:gd name="T59" fmla="*/ 32 h 82"/>
                <a:gd name="T60" fmla="*/ 297 w 87"/>
                <a:gd name="T61" fmla="*/ 12 h 82"/>
                <a:gd name="T62" fmla="*/ 262 w 87"/>
                <a:gd name="T63" fmla="*/ 0 h 82"/>
                <a:gd name="T64" fmla="*/ 216 w 87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2"/>
                <a:gd name="T101" fmla="*/ 87 w 87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2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3" y="13"/>
                  </a:lnTo>
                  <a:lnTo>
                    <a:pt x="7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2" y="58"/>
                  </a:lnTo>
                  <a:lnTo>
                    <a:pt x="7" y="65"/>
                  </a:lnTo>
                  <a:lnTo>
                    <a:pt x="13" y="71"/>
                  </a:lnTo>
                  <a:lnTo>
                    <a:pt x="20" y="75"/>
                  </a:lnTo>
                  <a:lnTo>
                    <a:pt x="26" y="80"/>
                  </a:lnTo>
                  <a:lnTo>
                    <a:pt x="35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9" y="80"/>
                  </a:lnTo>
                  <a:lnTo>
                    <a:pt x="67" y="75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5" y="49"/>
                  </a:lnTo>
                  <a:lnTo>
                    <a:pt x="87" y="41"/>
                  </a:lnTo>
                  <a:lnTo>
                    <a:pt x="85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3"/>
                  </a:lnTo>
                  <a:lnTo>
                    <a:pt x="67" y="6"/>
                  </a:lnTo>
                  <a:lnTo>
                    <a:pt x="59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69" name="Shape 4282"/>
            <p:cNvSpPr>
              <a:spLocks noChangeAspect="1"/>
            </p:cNvSpPr>
            <p:nvPr/>
          </p:nvSpPr>
          <p:spPr bwMode="auto">
            <a:xfrm>
              <a:off x="1190" y="2142"/>
              <a:ext cx="114" cy="113"/>
            </a:xfrm>
            <a:custGeom>
              <a:avLst/>
              <a:gdLst>
                <a:gd name="T0" fmla="*/ 216 w 87"/>
                <a:gd name="T1" fmla="*/ 0 h 86"/>
                <a:gd name="T2" fmla="*/ 178 w 87"/>
                <a:gd name="T3" fmla="*/ 12 h 86"/>
                <a:gd name="T4" fmla="*/ 132 w 87"/>
                <a:gd name="T5" fmla="*/ 21 h 86"/>
                <a:gd name="T6" fmla="*/ 101 w 87"/>
                <a:gd name="T7" fmla="*/ 49 h 86"/>
                <a:gd name="T8" fmla="*/ 66 w 87"/>
                <a:gd name="T9" fmla="*/ 66 h 86"/>
                <a:gd name="T10" fmla="*/ 37 w 87"/>
                <a:gd name="T11" fmla="*/ 99 h 86"/>
                <a:gd name="T12" fmla="*/ 21 w 87"/>
                <a:gd name="T13" fmla="*/ 134 h 86"/>
                <a:gd name="T14" fmla="*/ 0 w 87"/>
                <a:gd name="T15" fmla="*/ 180 h 86"/>
                <a:gd name="T16" fmla="*/ 0 w 87"/>
                <a:gd name="T17" fmla="*/ 219 h 86"/>
                <a:gd name="T18" fmla="*/ 0 w 87"/>
                <a:gd name="T19" fmla="*/ 265 h 86"/>
                <a:gd name="T20" fmla="*/ 21 w 87"/>
                <a:gd name="T21" fmla="*/ 313 h 86"/>
                <a:gd name="T22" fmla="*/ 37 w 87"/>
                <a:gd name="T23" fmla="*/ 346 h 86"/>
                <a:gd name="T24" fmla="*/ 66 w 87"/>
                <a:gd name="T25" fmla="*/ 376 h 86"/>
                <a:gd name="T26" fmla="*/ 101 w 87"/>
                <a:gd name="T27" fmla="*/ 411 h 86"/>
                <a:gd name="T28" fmla="*/ 132 w 87"/>
                <a:gd name="T29" fmla="*/ 424 h 86"/>
                <a:gd name="T30" fmla="*/ 178 w 87"/>
                <a:gd name="T31" fmla="*/ 434 h 86"/>
                <a:gd name="T32" fmla="*/ 216 w 87"/>
                <a:gd name="T33" fmla="*/ 440 h 86"/>
                <a:gd name="T34" fmla="*/ 262 w 87"/>
                <a:gd name="T35" fmla="*/ 434 h 86"/>
                <a:gd name="T36" fmla="*/ 311 w 87"/>
                <a:gd name="T37" fmla="*/ 424 h 86"/>
                <a:gd name="T38" fmla="*/ 339 w 87"/>
                <a:gd name="T39" fmla="*/ 411 h 86"/>
                <a:gd name="T40" fmla="*/ 375 w 87"/>
                <a:gd name="T41" fmla="*/ 376 h 86"/>
                <a:gd name="T42" fmla="*/ 397 w 87"/>
                <a:gd name="T43" fmla="*/ 346 h 86"/>
                <a:gd name="T44" fmla="*/ 411 w 87"/>
                <a:gd name="T45" fmla="*/ 313 h 86"/>
                <a:gd name="T46" fmla="*/ 427 w 87"/>
                <a:gd name="T47" fmla="*/ 265 h 86"/>
                <a:gd name="T48" fmla="*/ 439 w 87"/>
                <a:gd name="T49" fmla="*/ 219 h 86"/>
                <a:gd name="T50" fmla="*/ 427 w 87"/>
                <a:gd name="T51" fmla="*/ 180 h 86"/>
                <a:gd name="T52" fmla="*/ 411 w 87"/>
                <a:gd name="T53" fmla="*/ 134 h 86"/>
                <a:gd name="T54" fmla="*/ 397 w 87"/>
                <a:gd name="T55" fmla="*/ 99 h 86"/>
                <a:gd name="T56" fmla="*/ 375 w 87"/>
                <a:gd name="T57" fmla="*/ 66 h 86"/>
                <a:gd name="T58" fmla="*/ 339 w 87"/>
                <a:gd name="T59" fmla="*/ 49 h 86"/>
                <a:gd name="T60" fmla="*/ 311 w 87"/>
                <a:gd name="T61" fmla="*/ 21 h 86"/>
                <a:gd name="T62" fmla="*/ 262 w 87"/>
                <a:gd name="T63" fmla="*/ 12 h 86"/>
                <a:gd name="T64" fmla="*/ 216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2"/>
                  </a:lnTo>
                  <a:lnTo>
                    <a:pt x="26" y="4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80"/>
                  </a:lnTo>
                  <a:lnTo>
                    <a:pt x="74" y="73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5" y="52"/>
                  </a:lnTo>
                  <a:lnTo>
                    <a:pt x="87" y="43"/>
                  </a:lnTo>
                  <a:lnTo>
                    <a:pt x="85" y="35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4" y="13"/>
                  </a:lnTo>
                  <a:lnTo>
                    <a:pt x="67" y="9"/>
                  </a:lnTo>
                  <a:lnTo>
                    <a:pt x="61" y="4"/>
                  </a:lnTo>
                  <a:lnTo>
                    <a:pt x="52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70" name="Shape 4283"/>
            <p:cNvSpPr>
              <a:spLocks noChangeAspect="1"/>
            </p:cNvSpPr>
            <p:nvPr/>
          </p:nvSpPr>
          <p:spPr bwMode="auto">
            <a:xfrm>
              <a:off x="1190" y="2142"/>
              <a:ext cx="114" cy="113"/>
            </a:xfrm>
            <a:custGeom>
              <a:avLst/>
              <a:gdLst>
                <a:gd name="T0" fmla="*/ 216 w 87"/>
                <a:gd name="T1" fmla="*/ 0 h 86"/>
                <a:gd name="T2" fmla="*/ 178 w 87"/>
                <a:gd name="T3" fmla="*/ 12 h 86"/>
                <a:gd name="T4" fmla="*/ 132 w 87"/>
                <a:gd name="T5" fmla="*/ 21 h 86"/>
                <a:gd name="T6" fmla="*/ 101 w 87"/>
                <a:gd name="T7" fmla="*/ 49 h 86"/>
                <a:gd name="T8" fmla="*/ 66 w 87"/>
                <a:gd name="T9" fmla="*/ 66 h 86"/>
                <a:gd name="T10" fmla="*/ 37 w 87"/>
                <a:gd name="T11" fmla="*/ 99 h 86"/>
                <a:gd name="T12" fmla="*/ 21 w 87"/>
                <a:gd name="T13" fmla="*/ 134 h 86"/>
                <a:gd name="T14" fmla="*/ 0 w 87"/>
                <a:gd name="T15" fmla="*/ 180 h 86"/>
                <a:gd name="T16" fmla="*/ 0 w 87"/>
                <a:gd name="T17" fmla="*/ 219 h 86"/>
                <a:gd name="T18" fmla="*/ 0 w 87"/>
                <a:gd name="T19" fmla="*/ 265 h 86"/>
                <a:gd name="T20" fmla="*/ 21 w 87"/>
                <a:gd name="T21" fmla="*/ 313 h 86"/>
                <a:gd name="T22" fmla="*/ 37 w 87"/>
                <a:gd name="T23" fmla="*/ 346 h 86"/>
                <a:gd name="T24" fmla="*/ 66 w 87"/>
                <a:gd name="T25" fmla="*/ 376 h 86"/>
                <a:gd name="T26" fmla="*/ 101 w 87"/>
                <a:gd name="T27" fmla="*/ 411 h 86"/>
                <a:gd name="T28" fmla="*/ 132 w 87"/>
                <a:gd name="T29" fmla="*/ 424 h 86"/>
                <a:gd name="T30" fmla="*/ 178 w 87"/>
                <a:gd name="T31" fmla="*/ 434 h 86"/>
                <a:gd name="T32" fmla="*/ 216 w 87"/>
                <a:gd name="T33" fmla="*/ 440 h 86"/>
                <a:gd name="T34" fmla="*/ 262 w 87"/>
                <a:gd name="T35" fmla="*/ 434 h 86"/>
                <a:gd name="T36" fmla="*/ 311 w 87"/>
                <a:gd name="T37" fmla="*/ 424 h 86"/>
                <a:gd name="T38" fmla="*/ 339 w 87"/>
                <a:gd name="T39" fmla="*/ 411 h 86"/>
                <a:gd name="T40" fmla="*/ 375 w 87"/>
                <a:gd name="T41" fmla="*/ 376 h 86"/>
                <a:gd name="T42" fmla="*/ 397 w 87"/>
                <a:gd name="T43" fmla="*/ 346 h 86"/>
                <a:gd name="T44" fmla="*/ 411 w 87"/>
                <a:gd name="T45" fmla="*/ 313 h 86"/>
                <a:gd name="T46" fmla="*/ 427 w 87"/>
                <a:gd name="T47" fmla="*/ 265 h 86"/>
                <a:gd name="T48" fmla="*/ 439 w 87"/>
                <a:gd name="T49" fmla="*/ 219 h 86"/>
                <a:gd name="T50" fmla="*/ 427 w 87"/>
                <a:gd name="T51" fmla="*/ 180 h 86"/>
                <a:gd name="T52" fmla="*/ 411 w 87"/>
                <a:gd name="T53" fmla="*/ 134 h 86"/>
                <a:gd name="T54" fmla="*/ 397 w 87"/>
                <a:gd name="T55" fmla="*/ 99 h 86"/>
                <a:gd name="T56" fmla="*/ 375 w 87"/>
                <a:gd name="T57" fmla="*/ 66 h 86"/>
                <a:gd name="T58" fmla="*/ 339 w 87"/>
                <a:gd name="T59" fmla="*/ 49 h 86"/>
                <a:gd name="T60" fmla="*/ 311 w 87"/>
                <a:gd name="T61" fmla="*/ 21 h 86"/>
                <a:gd name="T62" fmla="*/ 262 w 87"/>
                <a:gd name="T63" fmla="*/ 12 h 86"/>
                <a:gd name="T64" fmla="*/ 216 w 87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7"/>
                <a:gd name="T100" fmla="*/ 0 h 86"/>
                <a:gd name="T101" fmla="*/ 87 w 87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7" h="86">
                  <a:moveTo>
                    <a:pt x="43" y="0"/>
                  </a:moveTo>
                  <a:lnTo>
                    <a:pt x="35" y="2"/>
                  </a:lnTo>
                  <a:lnTo>
                    <a:pt x="26" y="4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80"/>
                  </a:lnTo>
                  <a:lnTo>
                    <a:pt x="26" y="82"/>
                  </a:lnTo>
                  <a:lnTo>
                    <a:pt x="35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61" y="82"/>
                  </a:lnTo>
                  <a:lnTo>
                    <a:pt x="67" y="80"/>
                  </a:lnTo>
                  <a:lnTo>
                    <a:pt x="74" y="73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5" y="52"/>
                  </a:lnTo>
                  <a:lnTo>
                    <a:pt x="87" y="43"/>
                  </a:lnTo>
                  <a:lnTo>
                    <a:pt x="85" y="35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4" y="13"/>
                  </a:lnTo>
                  <a:lnTo>
                    <a:pt x="67" y="9"/>
                  </a:lnTo>
                  <a:lnTo>
                    <a:pt x="61" y="4"/>
                  </a:lnTo>
                  <a:lnTo>
                    <a:pt x="52" y="2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71" name="Shape 4284"/>
            <p:cNvSpPr>
              <a:spLocks noChangeAspect="1"/>
            </p:cNvSpPr>
            <p:nvPr/>
          </p:nvSpPr>
          <p:spPr bwMode="auto">
            <a:xfrm>
              <a:off x="891" y="2111"/>
              <a:ext cx="111" cy="10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72" name="Shape 4285"/>
            <p:cNvSpPr>
              <a:spLocks noChangeAspect="1"/>
            </p:cNvSpPr>
            <p:nvPr/>
          </p:nvSpPr>
          <p:spPr bwMode="auto">
            <a:xfrm>
              <a:off x="891" y="2111"/>
              <a:ext cx="111" cy="10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73" name="Shape 4286"/>
            <p:cNvSpPr>
              <a:spLocks noChangeAspect="1"/>
            </p:cNvSpPr>
            <p:nvPr/>
          </p:nvSpPr>
          <p:spPr bwMode="auto">
            <a:xfrm>
              <a:off x="1133" y="1937"/>
              <a:ext cx="111" cy="114"/>
            </a:xfrm>
            <a:custGeom>
              <a:avLst/>
              <a:gdLst>
                <a:gd name="T0" fmla="*/ 229 w 84"/>
                <a:gd name="T1" fmla="*/ 0 h 87"/>
                <a:gd name="T2" fmla="*/ 180 w 84"/>
                <a:gd name="T3" fmla="*/ 12 h 87"/>
                <a:gd name="T4" fmla="*/ 136 w 84"/>
                <a:gd name="T5" fmla="*/ 28 h 87"/>
                <a:gd name="T6" fmla="*/ 102 w 84"/>
                <a:gd name="T7" fmla="*/ 48 h 87"/>
                <a:gd name="T8" fmla="*/ 66 w 84"/>
                <a:gd name="T9" fmla="*/ 66 h 87"/>
                <a:gd name="T10" fmla="*/ 45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45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80 w 84"/>
                <a:gd name="T31" fmla="*/ 439 h 87"/>
                <a:gd name="T32" fmla="*/ 229 w 84"/>
                <a:gd name="T33" fmla="*/ 439 h 87"/>
                <a:gd name="T34" fmla="*/ 266 w 84"/>
                <a:gd name="T35" fmla="*/ 439 h 87"/>
                <a:gd name="T36" fmla="*/ 311 w 84"/>
                <a:gd name="T37" fmla="*/ 411 h 87"/>
                <a:gd name="T38" fmla="*/ 349 w 84"/>
                <a:gd name="T39" fmla="*/ 408 h 87"/>
                <a:gd name="T40" fmla="*/ 379 w 84"/>
                <a:gd name="T41" fmla="*/ 375 h 87"/>
                <a:gd name="T42" fmla="*/ 402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25 h 87"/>
                <a:gd name="T50" fmla="*/ 436 w 84"/>
                <a:gd name="T51" fmla="*/ 178 h 87"/>
                <a:gd name="T52" fmla="*/ 426 w 84"/>
                <a:gd name="T53" fmla="*/ 132 h 87"/>
                <a:gd name="T54" fmla="*/ 402 w 84"/>
                <a:gd name="T55" fmla="*/ 101 h 87"/>
                <a:gd name="T56" fmla="*/ 379 w 84"/>
                <a:gd name="T57" fmla="*/ 66 h 87"/>
                <a:gd name="T58" fmla="*/ 349 w 84"/>
                <a:gd name="T59" fmla="*/ 48 h 87"/>
                <a:gd name="T60" fmla="*/ 311 w 84"/>
                <a:gd name="T61" fmla="*/ 28 h 87"/>
                <a:gd name="T62" fmla="*/ 266 w 84"/>
                <a:gd name="T63" fmla="*/ 12 h 87"/>
                <a:gd name="T64" fmla="*/ 229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3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3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74" name="Shape 4287"/>
            <p:cNvSpPr>
              <a:spLocks noChangeAspect="1"/>
            </p:cNvSpPr>
            <p:nvPr/>
          </p:nvSpPr>
          <p:spPr bwMode="auto">
            <a:xfrm>
              <a:off x="1133" y="1937"/>
              <a:ext cx="111" cy="114"/>
            </a:xfrm>
            <a:custGeom>
              <a:avLst/>
              <a:gdLst>
                <a:gd name="T0" fmla="*/ 229 w 84"/>
                <a:gd name="T1" fmla="*/ 0 h 87"/>
                <a:gd name="T2" fmla="*/ 180 w 84"/>
                <a:gd name="T3" fmla="*/ 12 h 87"/>
                <a:gd name="T4" fmla="*/ 136 w 84"/>
                <a:gd name="T5" fmla="*/ 28 h 87"/>
                <a:gd name="T6" fmla="*/ 102 w 84"/>
                <a:gd name="T7" fmla="*/ 48 h 87"/>
                <a:gd name="T8" fmla="*/ 66 w 84"/>
                <a:gd name="T9" fmla="*/ 66 h 87"/>
                <a:gd name="T10" fmla="*/ 45 w 84"/>
                <a:gd name="T11" fmla="*/ 101 h 87"/>
                <a:gd name="T12" fmla="*/ 21 w 84"/>
                <a:gd name="T13" fmla="*/ 132 h 87"/>
                <a:gd name="T14" fmla="*/ 12 w 84"/>
                <a:gd name="T15" fmla="*/ 178 h 87"/>
                <a:gd name="T16" fmla="*/ 0 w 84"/>
                <a:gd name="T17" fmla="*/ 225 h 87"/>
                <a:gd name="T18" fmla="*/ 12 w 84"/>
                <a:gd name="T19" fmla="*/ 262 h 87"/>
                <a:gd name="T20" fmla="*/ 21 w 84"/>
                <a:gd name="T21" fmla="*/ 311 h 87"/>
                <a:gd name="T22" fmla="*/ 45 w 84"/>
                <a:gd name="T23" fmla="*/ 339 h 87"/>
                <a:gd name="T24" fmla="*/ 66 w 84"/>
                <a:gd name="T25" fmla="*/ 375 h 87"/>
                <a:gd name="T26" fmla="*/ 102 w 84"/>
                <a:gd name="T27" fmla="*/ 408 h 87"/>
                <a:gd name="T28" fmla="*/ 136 w 84"/>
                <a:gd name="T29" fmla="*/ 411 h 87"/>
                <a:gd name="T30" fmla="*/ 180 w 84"/>
                <a:gd name="T31" fmla="*/ 439 h 87"/>
                <a:gd name="T32" fmla="*/ 229 w 84"/>
                <a:gd name="T33" fmla="*/ 439 h 87"/>
                <a:gd name="T34" fmla="*/ 266 w 84"/>
                <a:gd name="T35" fmla="*/ 439 h 87"/>
                <a:gd name="T36" fmla="*/ 311 w 84"/>
                <a:gd name="T37" fmla="*/ 411 h 87"/>
                <a:gd name="T38" fmla="*/ 349 w 84"/>
                <a:gd name="T39" fmla="*/ 408 h 87"/>
                <a:gd name="T40" fmla="*/ 379 w 84"/>
                <a:gd name="T41" fmla="*/ 375 h 87"/>
                <a:gd name="T42" fmla="*/ 402 w 84"/>
                <a:gd name="T43" fmla="*/ 339 h 87"/>
                <a:gd name="T44" fmla="*/ 426 w 84"/>
                <a:gd name="T45" fmla="*/ 311 h 87"/>
                <a:gd name="T46" fmla="*/ 436 w 84"/>
                <a:gd name="T47" fmla="*/ 262 h 87"/>
                <a:gd name="T48" fmla="*/ 447 w 84"/>
                <a:gd name="T49" fmla="*/ 225 h 87"/>
                <a:gd name="T50" fmla="*/ 436 w 84"/>
                <a:gd name="T51" fmla="*/ 178 h 87"/>
                <a:gd name="T52" fmla="*/ 426 w 84"/>
                <a:gd name="T53" fmla="*/ 132 h 87"/>
                <a:gd name="T54" fmla="*/ 402 w 84"/>
                <a:gd name="T55" fmla="*/ 101 h 87"/>
                <a:gd name="T56" fmla="*/ 379 w 84"/>
                <a:gd name="T57" fmla="*/ 66 h 87"/>
                <a:gd name="T58" fmla="*/ 349 w 84"/>
                <a:gd name="T59" fmla="*/ 48 h 87"/>
                <a:gd name="T60" fmla="*/ 311 w 84"/>
                <a:gd name="T61" fmla="*/ 28 h 87"/>
                <a:gd name="T62" fmla="*/ 266 w 84"/>
                <a:gd name="T63" fmla="*/ 12 h 87"/>
                <a:gd name="T64" fmla="*/ 229 w 84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7"/>
                <a:gd name="T101" fmla="*/ 84 w 84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7">
                  <a:moveTo>
                    <a:pt x="43" y="0"/>
                  </a:moveTo>
                  <a:lnTo>
                    <a:pt x="34" y="2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2"/>
                  </a:lnTo>
                  <a:lnTo>
                    <a:pt x="34" y="87"/>
                  </a:lnTo>
                  <a:lnTo>
                    <a:pt x="43" y="87"/>
                  </a:lnTo>
                  <a:lnTo>
                    <a:pt x="50" y="87"/>
                  </a:lnTo>
                  <a:lnTo>
                    <a:pt x="58" y="82"/>
                  </a:lnTo>
                  <a:lnTo>
                    <a:pt x="65" y="80"/>
                  </a:lnTo>
                  <a:lnTo>
                    <a:pt x="71" y="74"/>
                  </a:lnTo>
                  <a:lnTo>
                    <a:pt x="76" y="67"/>
                  </a:lnTo>
                  <a:lnTo>
                    <a:pt x="80" y="61"/>
                  </a:lnTo>
                  <a:lnTo>
                    <a:pt x="82" y="52"/>
                  </a:lnTo>
                  <a:lnTo>
                    <a:pt x="84" y="44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75" name="Shape 4288"/>
            <p:cNvSpPr>
              <a:spLocks noChangeAspect="1"/>
            </p:cNvSpPr>
            <p:nvPr/>
          </p:nvSpPr>
          <p:spPr bwMode="auto">
            <a:xfrm>
              <a:off x="1238" y="2301"/>
              <a:ext cx="111" cy="111"/>
            </a:xfrm>
            <a:custGeom>
              <a:avLst/>
              <a:gdLst>
                <a:gd name="T0" fmla="*/ 229 w 84"/>
                <a:gd name="T1" fmla="*/ 0 h 84"/>
                <a:gd name="T2" fmla="*/ 186 w 84"/>
                <a:gd name="T3" fmla="*/ 0 h 84"/>
                <a:gd name="T4" fmla="*/ 136 w 84"/>
                <a:gd name="T5" fmla="*/ 12 h 84"/>
                <a:gd name="T6" fmla="*/ 87 w 84"/>
                <a:gd name="T7" fmla="*/ 37 h 84"/>
                <a:gd name="T8" fmla="*/ 66 w 84"/>
                <a:gd name="T9" fmla="*/ 59 h 84"/>
                <a:gd name="T10" fmla="*/ 34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34 w 84"/>
                <a:gd name="T23" fmla="*/ 349 h 84"/>
                <a:gd name="T24" fmla="*/ 66 w 84"/>
                <a:gd name="T25" fmla="*/ 379 h 84"/>
                <a:gd name="T26" fmla="*/ 87 w 84"/>
                <a:gd name="T27" fmla="*/ 415 h 84"/>
                <a:gd name="T28" fmla="*/ 136 w 84"/>
                <a:gd name="T29" fmla="*/ 426 h 84"/>
                <a:gd name="T30" fmla="*/ 186 w 84"/>
                <a:gd name="T31" fmla="*/ 447 h 84"/>
                <a:gd name="T32" fmla="*/ 229 w 84"/>
                <a:gd name="T33" fmla="*/ 447 h 84"/>
                <a:gd name="T34" fmla="*/ 277 w 84"/>
                <a:gd name="T35" fmla="*/ 447 h 84"/>
                <a:gd name="T36" fmla="*/ 311 w 84"/>
                <a:gd name="T37" fmla="*/ 426 h 84"/>
                <a:gd name="T38" fmla="*/ 359 w 84"/>
                <a:gd name="T39" fmla="*/ 415 h 84"/>
                <a:gd name="T40" fmla="*/ 396 w 84"/>
                <a:gd name="T41" fmla="*/ 379 h 84"/>
                <a:gd name="T42" fmla="*/ 415 w 84"/>
                <a:gd name="T43" fmla="*/ 349 h 84"/>
                <a:gd name="T44" fmla="*/ 436 w 84"/>
                <a:gd name="T45" fmla="*/ 311 h 84"/>
                <a:gd name="T46" fmla="*/ 447 w 84"/>
                <a:gd name="T47" fmla="*/ 266 h 84"/>
                <a:gd name="T48" fmla="*/ 447 w 84"/>
                <a:gd name="T49" fmla="*/ 217 h 84"/>
                <a:gd name="T50" fmla="*/ 447 w 84"/>
                <a:gd name="T51" fmla="*/ 170 h 84"/>
                <a:gd name="T52" fmla="*/ 436 w 84"/>
                <a:gd name="T53" fmla="*/ 136 h 84"/>
                <a:gd name="T54" fmla="*/ 415 w 84"/>
                <a:gd name="T55" fmla="*/ 87 h 84"/>
                <a:gd name="T56" fmla="*/ 396 w 84"/>
                <a:gd name="T57" fmla="*/ 59 h 84"/>
                <a:gd name="T58" fmla="*/ 359 w 84"/>
                <a:gd name="T59" fmla="*/ 37 h 84"/>
                <a:gd name="T60" fmla="*/ 311 w 84"/>
                <a:gd name="T61" fmla="*/ 12 h 84"/>
                <a:gd name="T62" fmla="*/ 277 w 84"/>
                <a:gd name="T63" fmla="*/ 0 h 84"/>
                <a:gd name="T64" fmla="*/ 229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3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3" y="84"/>
                  </a:lnTo>
                  <a:lnTo>
                    <a:pt x="52" y="84"/>
                  </a:lnTo>
                  <a:lnTo>
                    <a:pt x="58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76" name="Shape 4289"/>
            <p:cNvSpPr>
              <a:spLocks noChangeAspect="1"/>
            </p:cNvSpPr>
            <p:nvPr/>
          </p:nvSpPr>
          <p:spPr bwMode="auto">
            <a:xfrm>
              <a:off x="1238" y="2301"/>
              <a:ext cx="111" cy="111"/>
            </a:xfrm>
            <a:custGeom>
              <a:avLst/>
              <a:gdLst>
                <a:gd name="T0" fmla="*/ 229 w 84"/>
                <a:gd name="T1" fmla="*/ 0 h 84"/>
                <a:gd name="T2" fmla="*/ 186 w 84"/>
                <a:gd name="T3" fmla="*/ 0 h 84"/>
                <a:gd name="T4" fmla="*/ 136 w 84"/>
                <a:gd name="T5" fmla="*/ 12 h 84"/>
                <a:gd name="T6" fmla="*/ 87 w 84"/>
                <a:gd name="T7" fmla="*/ 37 h 84"/>
                <a:gd name="T8" fmla="*/ 66 w 84"/>
                <a:gd name="T9" fmla="*/ 59 h 84"/>
                <a:gd name="T10" fmla="*/ 34 w 84"/>
                <a:gd name="T11" fmla="*/ 87 h 84"/>
                <a:gd name="T12" fmla="*/ 12 w 84"/>
                <a:gd name="T13" fmla="*/ 136 h 84"/>
                <a:gd name="T14" fmla="*/ 0 w 84"/>
                <a:gd name="T15" fmla="*/ 170 h 84"/>
                <a:gd name="T16" fmla="*/ 0 w 84"/>
                <a:gd name="T17" fmla="*/ 217 h 84"/>
                <a:gd name="T18" fmla="*/ 0 w 84"/>
                <a:gd name="T19" fmla="*/ 266 h 84"/>
                <a:gd name="T20" fmla="*/ 12 w 84"/>
                <a:gd name="T21" fmla="*/ 311 h 84"/>
                <a:gd name="T22" fmla="*/ 34 w 84"/>
                <a:gd name="T23" fmla="*/ 349 h 84"/>
                <a:gd name="T24" fmla="*/ 66 w 84"/>
                <a:gd name="T25" fmla="*/ 379 h 84"/>
                <a:gd name="T26" fmla="*/ 87 w 84"/>
                <a:gd name="T27" fmla="*/ 415 h 84"/>
                <a:gd name="T28" fmla="*/ 136 w 84"/>
                <a:gd name="T29" fmla="*/ 426 h 84"/>
                <a:gd name="T30" fmla="*/ 186 w 84"/>
                <a:gd name="T31" fmla="*/ 447 h 84"/>
                <a:gd name="T32" fmla="*/ 229 w 84"/>
                <a:gd name="T33" fmla="*/ 447 h 84"/>
                <a:gd name="T34" fmla="*/ 277 w 84"/>
                <a:gd name="T35" fmla="*/ 447 h 84"/>
                <a:gd name="T36" fmla="*/ 311 w 84"/>
                <a:gd name="T37" fmla="*/ 426 h 84"/>
                <a:gd name="T38" fmla="*/ 359 w 84"/>
                <a:gd name="T39" fmla="*/ 415 h 84"/>
                <a:gd name="T40" fmla="*/ 396 w 84"/>
                <a:gd name="T41" fmla="*/ 379 h 84"/>
                <a:gd name="T42" fmla="*/ 415 w 84"/>
                <a:gd name="T43" fmla="*/ 349 h 84"/>
                <a:gd name="T44" fmla="*/ 436 w 84"/>
                <a:gd name="T45" fmla="*/ 311 h 84"/>
                <a:gd name="T46" fmla="*/ 447 w 84"/>
                <a:gd name="T47" fmla="*/ 266 h 84"/>
                <a:gd name="T48" fmla="*/ 447 w 84"/>
                <a:gd name="T49" fmla="*/ 217 h 84"/>
                <a:gd name="T50" fmla="*/ 447 w 84"/>
                <a:gd name="T51" fmla="*/ 170 h 84"/>
                <a:gd name="T52" fmla="*/ 436 w 84"/>
                <a:gd name="T53" fmla="*/ 136 h 84"/>
                <a:gd name="T54" fmla="*/ 415 w 84"/>
                <a:gd name="T55" fmla="*/ 87 h 84"/>
                <a:gd name="T56" fmla="*/ 396 w 84"/>
                <a:gd name="T57" fmla="*/ 59 h 84"/>
                <a:gd name="T58" fmla="*/ 359 w 84"/>
                <a:gd name="T59" fmla="*/ 37 h 84"/>
                <a:gd name="T60" fmla="*/ 311 w 84"/>
                <a:gd name="T61" fmla="*/ 12 h 84"/>
                <a:gd name="T62" fmla="*/ 277 w 84"/>
                <a:gd name="T63" fmla="*/ 0 h 84"/>
                <a:gd name="T64" fmla="*/ 229 w 84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4"/>
                <a:gd name="T101" fmla="*/ 84 w 84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4">
                  <a:moveTo>
                    <a:pt x="43" y="0"/>
                  </a:moveTo>
                  <a:lnTo>
                    <a:pt x="35" y="0"/>
                  </a:lnTo>
                  <a:lnTo>
                    <a:pt x="26" y="2"/>
                  </a:lnTo>
                  <a:lnTo>
                    <a:pt x="17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6" y="65"/>
                  </a:lnTo>
                  <a:lnTo>
                    <a:pt x="13" y="71"/>
                  </a:lnTo>
                  <a:lnTo>
                    <a:pt x="17" y="78"/>
                  </a:lnTo>
                  <a:lnTo>
                    <a:pt x="26" y="80"/>
                  </a:lnTo>
                  <a:lnTo>
                    <a:pt x="35" y="84"/>
                  </a:lnTo>
                  <a:lnTo>
                    <a:pt x="43" y="84"/>
                  </a:lnTo>
                  <a:lnTo>
                    <a:pt x="52" y="84"/>
                  </a:lnTo>
                  <a:lnTo>
                    <a:pt x="58" y="80"/>
                  </a:lnTo>
                  <a:lnTo>
                    <a:pt x="67" y="78"/>
                  </a:lnTo>
                  <a:lnTo>
                    <a:pt x="74" y="71"/>
                  </a:lnTo>
                  <a:lnTo>
                    <a:pt x="78" y="65"/>
                  </a:lnTo>
                  <a:lnTo>
                    <a:pt x="82" y="58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2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4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77" name="Shape 4290"/>
            <p:cNvSpPr>
              <a:spLocks noChangeAspect="1"/>
            </p:cNvSpPr>
            <p:nvPr/>
          </p:nvSpPr>
          <p:spPr bwMode="auto">
            <a:xfrm>
              <a:off x="1326" y="2005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12 h 85"/>
                <a:gd name="T4" fmla="*/ 136 w 84"/>
                <a:gd name="T5" fmla="*/ 28 h 85"/>
                <a:gd name="T6" fmla="*/ 103 w 84"/>
                <a:gd name="T7" fmla="*/ 49 h 85"/>
                <a:gd name="T8" fmla="*/ 66 w 84"/>
                <a:gd name="T9" fmla="*/ 66 h 85"/>
                <a:gd name="T10" fmla="*/ 37 w 84"/>
                <a:gd name="T11" fmla="*/ 103 h 85"/>
                <a:gd name="T12" fmla="*/ 21 w 84"/>
                <a:gd name="T13" fmla="*/ 136 h 85"/>
                <a:gd name="T14" fmla="*/ 0 w 84"/>
                <a:gd name="T15" fmla="*/ 182 h 85"/>
                <a:gd name="T16" fmla="*/ 0 w 84"/>
                <a:gd name="T17" fmla="*/ 225 h 85"/>
                <a:gd name="T18" fmla="*/ 0 w 84"/>
                <a:gd name="T19" fmla="*/ 274 h 85"/>
                <a:gd name="T20" fmla="*/ 21 w 84"/>
                <a:gd name="T21" fmla="*/ 311 h 85"/>
                <a:gd name="T22" fmla="*/ 37 w 84"/>
                <a:gd name="T23" fmla="*/ 340 h 85"/>
                <a:gd name="T24" fmla="*/ 66 w 84"/>
                <a:gd name="T25" fmla="*/ 377 h 85"/>
                <a:gd name="T26" fmla="*/ 103 w 84"/>
                <a:gd name="T27" fmla="*/ 410 h 85"/>
                <a:gd name="T28" fmla="*/ 136 w 84"/>
                <a:gd name="T29" fmla="*/ 416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16 h 85"/>
                <a:gd name="T38" fmla="*/ 349 w 84"/>
                <a:gd name="T39" fmla="*/ 410 h 85"/>
                <a:gd name="T40" fmla="*/ 379 w 84"/>
                <a:gd name="T41" fmla="*/ 377 h 85"/>
                <a:gd name="T42" fmla="*/ 402 w 84"/>
                <a:gd name="T43" fmla="*/ 340 h 85"/>
                <a:gd name="T44" fmla="*/ 426 w 84"/>
                <a:gd name="T45" fmla="*/ 311 h 85"/>
                <a:gd name="T46" fmla="*/ 436 w 84"/>
                <a:gd name="T47" fmla="*/ 274 h 85"/>
                <a:gd name="T48" fmla="*/ 447 w 84"/>
                <a:gd name="T49" fmla="*/ 225 h 85"/>
                <a:gd name="T50" fmla="*/ 436 w 84"/>
                <a:gd name="T51" fmla="*/ 182 h 85"/>
                <a:gd name="T52" fmla="*/ 426 w 84"/>
                <a:gd name="T53" fmla="*/ 136 h 85"/>
                <a:gd name="T54" fmla="*/ 402 w 84"/>
                <a:gd name="T55" fmla="*/ 103 h 85"/>
                <a:gd name="T56" fmla="*/ 379 w 84"/>
                <a:gd name="T57" fmla="*/ 66 h 85"/>
                <a:gd name="T58" fmla="*/ 349 w 84"/>
                <a:gd name="T59" fmla="*/ 49 h 85"/>
                <a:gd name="T60" fmla="*/ 311 w 84"/>
                <a:gd name="T61" fmla="*/ 28 h 85"/>
                <a:gd name="T62" fmla="*/ 266 w 84"/>
                <a:gd name="T63" fmla="*/ 12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59"/>
                  </a:lnTo>
                  <a:lnTo>
                    <a:pt x="7" y="65"/>
                  </a:lnTo>
                  <a:lnTo>
                    <a:pt x="13" y="72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78" name="Shape 4291"/>
            <p:cNvSpPr>
              <a:spLocks noChangeAspect="1"/>
            </p:cNvSpPr>
            <p:nvPr/>
          </p:nvSpPr>
          <p:spPr bwMode="auto">
            <a:xfrm>
              <a:off x="1326" y="2005"/>
              <a:ext cx="111" cy="112"/>
            </a:xfrm>
            <a:custGeom>
              <a:avLst/>
              <a:gdLst>
                <a:gd name="T0" fmla="*/ 217 w 84"/>
                <a:gd name="T1" fmla="*/ 0 h 85"/>
                <a:gd name="T2" fmla="*/ 170 w 84"/>
                <a:gd name="T3" fmla="*/ 12 h 85"/>
                <a:gd name="T4" fmla="*/ 136 w 84"/>
                <a:gd name="T5" fmla="*/ 28 h 85"/>
                <a:gd name="T6" fmla="*/ 103 w 84"/>
                <a:gd name="T7" fmla="*/ 49 h 85"/>
                <a:gd name="T8" fmla="*/ 66 w 84"/>
                <a:gd name="T9" fmla="*/ 66 h 85"/>
                <a:gd name="T10" fmla="*/ 37 w 84"/>
                <a:gd name="T11" fmla="*/ 103 h 85"/>
                <a:gd name="T12" fmla="*/ 21 w 84"/>
                <a:gd name="T13" fmla="*/ 136 h 85"/>
                <a:gd name="T14" fmla="*/ 0 w 84"/>
                <a:gd name="T15" fmla="*/ 182 h 85"/>
                <a:gd name="T16" fmla="*/ 0 w 84"/>
                <a:gd name="T17" fmla="*/ 225 h 85"/>
                <a:gd name="T18" fmla="*/ 0 w 84"/>
                <a:gd name="T19" fmla="*/ 274 h 85"/>
                <a:gd name="T20" fmla="*/ 21 w 84"/>
                <a:gd name="T21" fmla="*/ 311 h 85"/>
                <a:gd name="T22" fmla="*/ 37 w 84"/>
                <a:gd name="T23" fmla="*/ 340 h 85"/>
                <a:gd name="T24" fmla="*/ 66 w 84"/>
                <a:gd name="T25" fmla="*/ 377 h 85"/>
                <a:gd name="T26" fmla="*/ 103 w 84"/>
                <a:gd name="T27" fmla="*/ 410 h 85"/>
                <a:gd name="T28" fmla="*/ 136 w 84"/>
                <a:gd name="T29" fmla="*/ 416 h 85"/>
                <a:gd name="T30" fmla="*/ 170 w 84"/>
                <a:gd name="T31" fmla="*/ 447 h 85"/>
                <a:gd name="T32" fmla="*/ 217 w 84"/>
                <a:gd name="T33" fmla="*/ 447 h 85"/>
                <a:gd name="T34" fmla="*/ 266 w 84"/>
                <a:gd name="T35" fmla="*/ 447 h 85"/>
                <a:gd name="T36" fmla="*/ 311 w 84"/>
                <a:gd name="T37" fmla="*/ 416 h 85"/>
                <a:gd name="T38" fmla="*/ 349 w 84"/>
                <a:gd name="T39" fmla="*/ 410 h 85"/>
                <a:gd name="T40" fmla="*/ 379 w 84"/>
                <a:gd name="T41" fmla="*/ 377 h 85"/>
                <a:gd name="T42" fmla="*/ 402 w 84"/>
                <a:gd name="T43" fmla="*/ 340 h 85"/>
                <a:gd name="T44" fmla="*/ 426 w 84"/>
                <a:gd name="T45" fmla="*/ 311 h 85"/>
                <a:gd name="T46" fmla="*/ 436 w 84"/>
                <a:gd name="T47" fmla="*/ 274 h 85"/>
                <a:gd name="T48" fmla="*/ 447 w 84"/>
                <a:gd name="T49" fmla="*/ 225 h 85"/>
                <a:gd name="T50" fmla="*/ 436 w 84"/>
                <a:gd name="T51" fmla="*/ 182 h 85"/>
                <a:gd name="T52" fmla="*/ 426 w 84"/>
                <a:gd name="T53" fmla="*/ 136 h 85"/>
                <a:gd name="T54" fmla="*/ 402 w 84"/>
                <a:gd name="T55" fmla="*/ 103 h 85"/>
                <a:gd name="T56" fmla="*/ 379 w 84"/>
                <a:gd name="T57" fmla="*/ 66 h 85"/>
                <a:gd name="T58" fmla="*/ 349 w 84"/>
                <a:gd name="T59" fmla="*/ 49 h 85"/>
                <a:gd name="T60" fmla="*/ 311 w 84"/>
                <a:gd name="T61" fmla="*/ 28 h 85"/>
                <a:gd name="T62" fmla="*/ 266 w 84"/>
                <a:gd name="T63" fmla="*/ 12 h 85"/>
                <a:gd name="T64" fmla="*/ 217 w 84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5"/>
                <a:gd name="T101" fmla="*/ 84 w 84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5">
                  <a:moveTo>
                    <a:pt x="41" y="0"/>
                  </a:moveTo>
                  <a:lnTo>
                    <a:pt x="32" y="2"/>
                  </a:lnTo>
                  <a:lnTo>
                    <a:pt x="26" y="5"/>
                  </a:lnTo>
                  <a:lnTo>
                    <a:pt x="20" y="9"/>
                  </a:lnTo>
                  <a:lnTo>
                    <a:pt x="13" y="13"/>
                  </a:lnTo>
                  <a:lnTo>
                    <a:pt x="7" y="20"/>
                  </a:lnTo>
                  <a:lnTo>
                    <a:pt x="4" y="26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4" y="59"/>
                  </a:lnTo>
                  <a:lnTo>
                    <a:pt x="7" y="65"/>
                  </a:lnTo>
                  <a:lnTo>
                    <a:pt x="13" y="72"/>
                  </a:lnTo>
                  <a:lnTo>
                    <a:pt x="20" y="78"/>
                  </a:lnTo>
                  <a:lnTo>
                    <a:pt x="26" y="80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8" y="80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2"/>
                  </a:lnTo>
                  <a:lnTo>
                    <a:pt x="84" y="43"/>
                  </a:lnTo>
                  <a:lnTo>
                    <a:pt x="82" y="35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1" y="13"/>
                  </a:lnTo>
                  <a:lnTo>
                    <a:pt x="65" y="9"/>
                  </a:lnTo>
                  <a:lnTo>
                    <a:pt x="58" y="5"/>
                  </a:lnTo>
                  <a:lnTo>
                    <a:pt x="50" y="2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79" name="Shape 4292"/>
            <p:cNvSpPr>
              <a:spLocks noChangeAspect="1"/>
            </p:cNvSpPr>
            <p:nvPr/>
          </p:nvSpPr>
          <p:spPr bwMode="auto">
            <a:xfrm>
              <a:off x="877" y="2449"/>
              <a:ext cx="107" cy="111"/>
            </a:xfrm>
            <a:custGeom>
              <a:avLst/>
              <a:gdLst>
                <a:gd name="T0" fmla="*/ 202 w 82"/>
                <a:gd name="T1" fmla="*/ 0 h 85"/>
                <a:gd name="T2" fmla="*/ 160 w 82"/>
                <a:gd name="T3" fmla="*/ 0 h 85"/>
                <a:gd name="T4" fmla="*/ 116 w 82"/>
                <a:gd name="T5" fmla="*/ 16 h 85"/>
                <a:gd name="T6" fmla="*/ 85 w 82"/>
                <a:gd name="T7" fmla="*/ 35 h 85"/>
                <a:gd name="T8" fmla="*/ 51 w 82"/>
                <a:gd name="T9" fmla="*/ 52 h 85"/>
                <a:gd name="T10" fmla="*/ 29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29 w 82"/>
                <a:gd name="T23" fmla="*/ 323 h 85"/>
                <a:gd name="T24" fmla="*/ 51 w 82"/>
                <a:gd name="T25" fmla="*/ 358 h 85"/>
                <a:gd name="T26" fmla="*/ 85 w 82"/>
                <a:gd name="T27" fmla="*/ 387 h 85"/>
                <a:gd name="T28" fmla="*/ 116 w 82"/>
                <a:gd name="T29" fmla="*/ 409 h 85"/>
                <a:gd name="T30" fmla="*/ 160 w 82"/>
                <a:gd name="T31" fmla="*/ 422 h 85"/>
                <a:gd name="T32" fmla="*/ 202 w 82"/>
                <a:gd name="T33" fmla="*/ 422 h 85"/>
                <a:gd name="T34" fmla="*/ 247 w 82"/>
                <a:gd name="T35" fmla="*/ 422 h 85"/>
                <a:gd name="T36" fmla="*/ 275 w 82"/>
                <a:gd name="T37" fmla="*/ 409 h 85"/>
                <a:gd name="T38" fmla="*/ 322 w 82"/>
                <a:gd name="T39" fmla="*/ 387 h 85"/>
                <a:gd name="T40" fmla="*/ 351 w 82"/>
                <a:gd name="T41" fmla="*/ 358 h 85"/>
                <a:gd name="T42" fmla="*/ 373 w 82"/>
                <a:gd name="T43" fmla="*/ 323 h 85"/>
                <a:gd name="T44" fmla="*/ 393 w 82"/>
                <a:gd name="T45" fmla="*/ 294 h 85"/>
                <a:gd name="T46" fmla="*/ 407 w 82"/>
                <a:gd name="T47" fmla="*/ 247 h 85"/>
                <a:gd name="T48" fmla="*/ 407 w 82"/>
                <a:gd name="T49" fmla="*/ 210 h 85"/>
                <a:gd name="T50" fmla="*/ 407 w 82"/>
                <a:gd name="T51" fmla="*/ 162 h 85"/>
                <a:gd name="T52" fmla="*/ 393 w 82"/>
                <a:gd name="T53" fmla="*/ 127 h 85"/>
                <a:gd name="T54" fmla="*/ 373 w 82"/>
                <a:gd name="T55" fmla="*/ 89 h 85"/>
                <a:gd name="T56" fmla="*/ 351 w 82"/>
                <a:gd name="T57" fmla="*/ 52 h 85"/>
                <a:gd name="T58" fmla="*/ 322 w 82"/>
                <a:gd name="T59" fmla="*/ 35 h 85"/>
                <a:gd name="T60" fmla="*/ 275 w 82"/>
                <a:gd name="T61" fmla="*/ 16 h 85"/>
                <a:gd name="T62" fmla="*/ 247 w 82"/>
                <a:gd name="T63" fmla="*/ 0 h 85"/>
                <a:gd name="T64" fmla="*/ 202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80" name="Shape 4293"/>
            <p:cNvSpPr>
              <a:spLocks noChangeAspect="1"/>
            </p:cNvSpPr>
            <p:nvPr/>
          </p:nvSpPr>
          <p:spPr bwMode="auto">
            <a:xfrm>
              <a:off x="877" y="2449"/>
              <a:ext cx="107" cy="111"/>
            </a:xfrm>
            <a:custGeom>
              <a:avLst/>
              <a:gdLst>
                <a:gd name="T0" fmla="*/ 202 w 82"/>
                <a:gd name="T1" fmla="*/ 0 h 85"/>
                <a:gd name="T2" fmla="*/ 160 w 82"/>
                <a:gd name="T3" fmla="*/ 0 h 85"/>
                <a:gd name="T4" fmla="*/ 116 w 82"/>
                <a:gd name="T5" fmla="*/ 16 h 85"/>
                <a:gd name="T6" fmla="*/ 85 w 82"/>
                <a:gd name="T7" fmla="*/ 35 h 85"/>
                <a:gd name="T8" fmla="*/ 51 w 82"/>
                <a:gd name="T9" fmla="*/ 52 h 85"/>
                <a:gd name="T10" fmla="*/ 29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29 w 82"/>
                <a:gd name="T23" fmla="*/ 323 h 85"/>
                <a:gd name="T24" fmla="*/ 51 w 82"/>
                <a:gd name="T25" fmla="*/ 358 h 85"/>
                <a:gd name="T26" fmla="*/ 85 w 82"/>
                <a:gd name="T27" fmla="*/ 387 h 85"/>
                <a:gd name="T28" fmla="*/ 116 w 82"/>
                <a:gd name="T29" fmla="*/ 409 h 85"/>
                <a:gd name="T30" fmla="*/ 160 w 82"/>
                <a:gd name="T31" fmla="*/ 422 h 85"/>
                <a:gd name="T32" fmla="*/ 202 w 82"/>
                <a:gd name="T33" fmla="*/ 422 h 85"/>
                <a:gd name="T34" fmla="*/ 247 w 82"/>
                <a:gd name="T35" fmla="*/ 422 h 85"/>
                <a:gd name="T36" fmla="*/ 275 w 82"/>
                <a:gd name="T37" fmla="*/ 409 h 85"/>
                <a:gd name="T38" fmla="*/ 322 w 82"/>
                <a:gd name="T39" fmla="*/ 387 h 85"/>
                <a:gd name="T40" fmla="*/ 351 w 82"/>
                <a:gd name="T41" fmla="*/ 358 h 85"/>
                <a:gd name="T42" fmla="*/ 373 w 82"/>
                <a:gd name="T43" fmla="*/ 323 h 85"/>
                <a:gd name="T44" fmla="*/ 393 w 82"/>
                <a:gd name="T45" fmla="*/ 294 h 85"/>
                <a:gd name="T46" fmla="*/ 407 w 82"/>
                <a:gd name="T47" fmla="*/ 247 h 85"/>
                <a:gd name="T48" fmla="*/ 407 w 82"/>
                <a:gd name="T49" fmla="*/ 210 h 85"/>
                <a:gd name="T50" fmla="*/ 407 w 82"/>
                <a:gd name="T51" fmla="*/ 162 h 85"/>
                <a:gd name="T52" fmla="*/ 393 w 82"/>
                <a:gd name="T53" fmla="*/ 127 h 85"/>
                <a:gd name="T54" fmla="*/ 373 w 82"/>
                <a:gd name="T55" fmla="*/ 89 h 85"/>
                <a:gd name="T56" fmla="*/ 351 w 82"/>
                <a:gd name="T57" fmla="*/ 52 h 85"/>
                <a:gd name="T58" fmla="*/ 322 w 82"/>
                <a:gd name="T59" fmla="*/ 35 h 85"/>
                <a:gd name="T60" fmla="*/ 275 w 82"/>
                <a:gd name="T61" fmla="*/ 16 h 85"/>
                <a:gd name="T62" fmla="*/ 247 w 82"/>
                <a:gd name="T63" fmla="*/ 0 h 85"/>
                <a:gd name="T64" fmla="*/ 202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71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81" name="Shape 4294"/>
            <p:cNvSpPr>
              <a:spLocks noChangeAspect="1"/>
            </p:cNvSpPr>
            <p:nvPr/>
          </p:nvSpPr>
          <p:spPr bwMode="auto">
            <a:xfrm>
              <a:off x="1150" y="2449"/>
              <a:ext cx="108" cy="111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0 h 85"/>
                <a:gd name="T4" fmla="*/ 125 w 82"/>
                <a:gd name="T5" fmla="*/ 16 h 85"/>
                <a:gd name="T6" fmla="*/ 87 w 82"/>
                <a:gd name="T7" fmla="*/ 35 h 85"/>
                <a:gd name="T8" fmla="*/ 55 w 82"/>
                <a:gd name="T9" fmla="*/ 52 h 85"/>
                <a:gd name="T10" fmla="*/ 32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32 w 82"/>
                <a:gd name="T23" fmla="*/ 323 h 85"/>
                <a:gd name="T24" fmla="*/ 55 w 82"/>
                <a:gd name="T25" fmla="*/ 358 h 85"/>
                <a:gd name="T26" fmla="*/ 87 w 82"/>
                <a:gd name="T27" fmla="*/ 387 h 85"/>
                <a:gd name="T28" fmla="*/ 125 w 82"/>
                <a:gd name="T29" fmla="*/ 409 h 85"/>
                <a:gd name="T30" fmla="*/ 165 w 82"/>
                <a:gd name="T31" fmla="*/ 422 h 85"/>
                <a:gd name="T32" fmla="*/ 215 w 82"/>
                <a:gd name="T33" fmla="*/ 422 h 85"/>
                <a:gd name="T34" fmla="*/ 262 w 82"/>
                <a:gd name="T35" fmla="*/ 422 h 85"/>
                <a:gd name="T36" fmla="*/ 294 w 82"/>
                <a:gd name="T37" fmla="*/ 409 h 85"/>
                <a:gd name="T38" fmla="*/ 340 w 82"/>
                <a:gd name="T39" fmla="*/ 387 h 85"/>
                <a:gd name="T40" fmla="*/ 361 w 82"/>
                <a:gd name="T41" fmla="*/ 358 h 85"/>
                <a:gd name="T42" fmla="*/ 398 w 82"/>
                <a:gd name="T43" fmla="*/ 323 h 85"/>
                <a:gd name="T44" fmla="*/ 416 w 82"/>
                <a:gd name="T45" fmla="*/ 294 h 85"/>
                <a:gd name="T46" fmla="*/ 427 w 82"/>
                <a:gd name="T47" fmla="*/ 247 h 85"/>
                <a:gd name="T48" fmla="*/ 427 w 82"/>
                <a:gd name="T49" fmla="*/ 210 h 85"/>
                <a:gd name="T50" fmla="*/ 427 w 82"/>
                <a:gd name="T51" fmla="*/ 162 h 85"/>
                <a:gd name="T52" fmla="*/ 416 w 82"/>
                <a:gd name="T53" fmla="*/ 127 h 85"/>
                <a:gd name="T54" fmla="*/ 398 w 82"/>
                <a:gd name="T55" fmla="*/ 89 h 85"/>
                <a:gd name="T56" fmla="*/ 361 w 82"/>
                <a:gd name="T57" fmla="*/ 52 h 85"/>
                <a:gd name="T58" fmla="*/ 340 w 82"/>
                <a:gd name="T59" fmla="*/ 35 h 85"/>
                <a:gd name="T60" fmla="*/ 294 w 82"/>
                <a:gd name="T61" fmla="*/ 16 h 85"/>
                <a:gd name="T62" fmla="*/ 262 w 82"/>
                <a:gd name="T63" fmla="*/ 0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69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69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82" name="Shape 4295"/>
            <p:cNvSpPr>
              <a:spLocks noChangeAspect="1"/>
            </p:cNvSpPr>
            <p:nvPr/>
          </p:nvSpPr>
          <p:spPr bwMode="auto">
            <a:xfrm>
              <a:off x="1150" y="2449"/>
              <a:ext cx="108" cy="111"/>
            </a:xfrm>
            <a:custGeom>
              <a:avLst/>
              <a:gdLst>
                <a:gd name="T0" fmla="*/ 215 w 82"/>
                <a:gd name="T1" fmla="*/ 0 h 85"/>
                <a:gd name="T2" fmla="*/ 165 w 82"/>
                <a:gd name="T3" fmla="*/ 0 h 85"/>
                <a:gd name="T4" fmla="*/ 125 w 82"/>
                <a:gd name="T5" fmla="*/ 16 h 85"/>
                <a:gd name="T6" fmla="*/ 87 w 82"/>
                <a:gd name="T7" fmla="*/ 35 h 85"/>
                <a:gd name="T8" fmla="*/ 55 w 82"/>
                <a:gd name="T9" fmla="*/ 52 h 85"/>
                <a:gd name="T10" fmla="*/ 32 w 82"/>
                <a:gd name="T11" fmla="*/ 89 h 85"/>
                <a:gd name="T12" fmla="*/ 12 w 82"/>
                <a:gd name="T13" fmla="*/ 127 h 85"/>
                <a:gd name="T14" fmla="*/ 0 w 82"/>
                <a:gd name="T15" fmla="*/ 162 h 85"/>
                <a:gd name="T16" fmla="*/ 0 w 82"/>
                <a:gd name="T17" fmla="*/ 210 h 85"/>
                <a:gd name="T18" fmla="*/ 0 w 82"/>
                <a:gd name="T19" fmla="*/ 247 h 85"/>
                <a:gd name="T20" fmla="*/ 12 w 82"/>
                <a:gd name="T21" fmla="*/ 294 h 85"/>
                <a:gd name="T22" fmla="*/ 32 w 82"/>
                <a:gd name="T23" fmla="*/ 323 h 85"/>
                <a:gd name="T24" fmla="*/ 55 w 82"/>
                <a:gd name="T25" fmla="*/ 358 h 85"/>
                <a:gd name="T26" fmla="*/ 87 w 82"/>
                <a:gd name="T27" fmla="*/ 387 h 85"/>
                <a:gd name="T28" fmla="*/ 125 w 82"/>
                <a:gd name="T29" fmla="*/ 409 h 85"/>
                <a:gd name="T30" fmla="*/ 165 w 82"/>
                <a:gd name="T31" fmla="*/ 422 h 85"/>
                <a:gd name="T32" fmla="*/ 215 w 82"/>
                <a:gd name="T33" fmla="*/ 422 h 85"/>
                <a:gd name="T34" fmla="*/ 262 w 82"/>
                <a:gd name="T35" fmla="*/ 422 h 85"/>
                <a:gd name="T36" fmla="*/ 294 w 82"/>
                <a:gd name="T37" fmla="*/ 409 h 85"/>
                <a:gd name="T38" fmla="*/ 340 w 82"/>
                <a:gd name="T39" fmla="*/ 387 h 85"/>
                <a:gd name="T40" fmla="*/ 361 w 82"/>
                <a:gd name="T41" fmla="*/ 358 h 85"/>
                <a:gd name="T42" fmla="*/ 398 w 82"/>
                <a:gd name="T43" fmla="*/ 323 h 85"/>
                <a:gd name="T44" fmla="*/ 416 w 82"/>
                <a:gd name="T45" fmla="*/ 294 h 85"/>
                <a:gd name="T46" fmla="*/ 427 w 82"/>
                <a:gd name="T47" fmla="*/ 247 h 85"/>
                <a:gd name="T48" fmla="*/ 427 w 82"/>
                <a:gd name="T49" fmla="*/ 210 h 85"/>
                <a:gd name="T50" fmla="*/ 427 w 82"/>
                <a:gd name="T51" fmla="*/ 162 h 85"/>
                <a:gd name="T52" fmla="*/ 416 w 82"/>
                <a:gd name="T53" fmla="*/ 127 h 85"/>
                <a:gd name="T54" fmla="*/ 398 w 82"/>
                <a:gd name="T55" fmla="*/ 89 h 85"/>
                <a:gd name="T56" fmla="*/ 361 w 82"/>
                <a:gd name="T57" fmla="*/ 52 h 85"/>
                <a:gd name="T58" fmla="*/ 340 w 82"/>
                <a:gd name="T59" fmla="*/ 35 h 85"/>
                <a:gd name="T60" fmla="*/ 294 w 82"/>
                <a:gd name="T61" fmla="*/ 16 h 85"/>
                <a:gd name="T62" fmla="*/ 262 w 82"/>
                <a:gd name="T63" fmla="*/ 0 h 85"/>
                <a:gd name="T64" fmla="*/ 215 w 82"/>
                <a:gd name="T65" fmla="*/ 0 h 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2"/>
                <a:gd name="T100" fmla="*/ 0 h 85"/>
                <a:gd name="T101" fmla="*/ 82 w 82"/>
                <a:gd name="T102" fmla="*/ 85 h 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2" h="85">
                  <a:moveTo>
                    <a:pt x="41" y="0"/>
                  </a:moveTo>
                  <a:lnTo>
                    <a:pt x="32" y="0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1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1" y="72"/>
                  </a:lnTo>
                  <a:lnTo>
                    <a:pt x="17" y="78"/>
                  </a:lnTo>
                  <a:lnTo>
                    <a:pt x="24" y="83"/>
                  </a:lnTo>
                  <a:lnTo>
                    <a:pt x="32" y="85"/>
                  </a:lnTo>
                  <a:lnTo>
                    <a:pt x="41" y="85"/>
                  </a:lnTo>
                  <a:lnTo>
                    <a:pt x="50" y="85"/>
                  </a:lnTo>
                  <a:lnTo>
                    <a:pt x="56" y="83"/>
                  </a:lnTo>
                  <a:lnTo>
                    <a:pt x="65" y="78"/>
                  </a:lnTo>
                  <a:lnTo>
                    <a:pt x="69" y="72"/>
                  </a:lnTo>
                  <a:lnTo>
                    <a:pt x="76" y="65"/>
                  </a:lnTo>
                  <a:lnTo>
                    <a:pt x="80" y="59"/>
                  </a:lnTo>
                  <a:lnTo>
                    <a:pt x="82" y="50"/>
                  </a:lnTo>
                  <a:lnTo>
                    <a:pt x="82" y="42"/>
                  </a:lnTo>
                  <a:lnTo>
                    <a:pt x="82" y="33"/>
                  </a:lnTo>
                  <a:lnTo>
                    <a:pt x="80" y="26"/>
                  </a:lnTo>
                  <a:lnTo>
                    <a:pt x="76" y="18"/>
                  </a:lnTo>
                  <a:lnTo>
                    <a:pt x="69" y="11"/>
                  </a:lnTo>
                  <a:lnTo>
                    <a:pt x="65" y="7"/>
                  </a:lnTo>
                  <a:lnTo>
                    <a:pt x="56" y="3"/>
                  </a:lnTo>
                  <a:lnTo>
                    <a:pt x="50" y="0"/>
                  </a:lnTo>
                  <a:lnTo>
                    <a:pt x="41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83" name="Shape 4296"/>
            <p:cNvSpPr>
              <a:spLocks noChangeAspect="1"/>
            </p:cNvSpPr>
            <p:nvPr/>
          </p:nvSpPr>
          <p:spPr bwMode="auto">
            <a:xfrm>
              <a:off x="1392" y="2193"/>
              <a:ext cx="113" cy="114"/>
            </a:xfrm>
            <a:custGeom>
              <a:avLst/>
              <a:gdLst>
                <a:gd name="T0" fmla="*/ 219 w 86"/>
                <a:gd name="T1" fmla="*/ 0 h 86"/>
                <a:gd name="T2" fmla="*/ 176 w 86"/>
                <a:gd name="T3" fmla="*/ 0 h 86"/>
                <a:gd name="T4" fmla="*/ 134 w 86"/>
                <a:gd name="T5" fmla="*/ 21 h 86"/>
                <a:gd name="T6" fmla="*/ 99 w 86"/>
                <a:gd name="T7" fmla="*/ 36 h 86"/>
                <a:gd name="T8" fmla="*/ 66 w 86"/>
                <a:gd name="T9" fmla="*/ 70 h 86"/>
                <a:gd name="T10" fmla="*/ 32 w 86"/>
                <a:gd name="T11" fmla="*/ 102 h 86"/>
                <a:gd name="T12" fmla="*/ 12 w 86"/>
                <a:gd name="T13" fmla="*/ 141 h 86"/>
                <a:gd name="T14" fmla="*/ 0 w 86"/>
                <a:gd name="T15" fmla="*/ 187 h 86"/>
                <a:gd name="T16" fmla="*/ 0 w 86"/>
                <a:gd name="T17" fmla="*/ 236 h 86"/>
                <a:gd name="T18" fmla="*/ 0 w 86"/>
                <a:gd name="T19" fmla="*/ 281 h 86"/>
                <a:gd name="T20" fmla="*/ 12 w 86"/>
                <a:gd name="T21" fmla="*/ 314 h 86"/>
                <a:gd name="T22" fmla="*/ 32 w 86"/>
                <a:gd name="T23" fmla="*/ 363 h 86"/>
                <a:gd name="T24" fmla="*/ 66 w 86"/>
                <a:gd name="T25" fmla="*/ 399 h 86"/>
                <a:gd name="T26" fmla="*/ 99 w 86"/>
                <a:gd name="T27" fmla="*/ 423 h 86"/>
                <a:gd name="T28" fmla="*/ 134 w 86"/>
                <a:gd name="T29" fmla="*/ 444 h 86"/>
                <a:gd name="T30" fmla="*/ 176 w 86"/>
                <a:gd name="T31" fmla="*/ 453 h 86"/>
                <a:gd name="T32" fmla="*/ 219 w 86"/>
                <a:gd name="T33" fmla="*/ 465 h 86"/>
                <a:gd name="T34" fmla="*/ 265 w 86"/>
                <a:gd name="T35" fmla="*/ 453 h 86"/>
                <a:gd name="T36" fmla="*/ 297 w 86"/>
                <a:gd name="T37" fmla="*/ 444 h 86"/>
                <a:gd name="T38" fmla="*/ 346 w 86"/>
                <a:gd name="T39" fmla="*/ 423 h 86"/>
                <a:gd name="T40" fmla="*/ 376 w 86"/>
                <a:gd name="T41" fmla="*/ 399 h 86"/>
                <a:gd name="T42" fmla="*/ 399 w 86"/>
                <a:gd name="T43" fmla="*/ 363 h 86"/>
                <a:gd name="T44" fmla="*/ 424 w 86"/>
                <a:gd name="T45" fmla="*/ 314 h 86"/>
                <a:gd name="T46" fmla="*/ 434 w 86"/>
                <a:gd name="T47" fmla="*/ 281 h 86"/>
                <a:gd name="T48" fmla="*/ 440 w 86"/>
                <a:gd name="T49" fmla="*/ 236 h 86"/>
                <a:gd name="T50" fmla="*/ 434 w 86"/>
                <a:gd name="T51" fmla="*/ 187 h 86"/>
                <a:gd name="T52" fmla="*/ 424 w 86"/>
                <a:gd name="T53" fmla="*/ 141 h 86"/>
                <a:gd name="T54" fmla="*/ 399 w 86"/>
                <a:gd name="T55" fmla="*/ 102 h 86"/>
                <a:gd name="T56" fmla="*/ 376 w 86"/>
                <a:gd name="T57" fmla="*/ 70 h 86"/>
                <a:gd name="T58" fmla="*/ 346 w 86"/>
                <a:gd name="T59" fmla="*/ 36 h 86"/>
                <a:gd name="T60" fmla="*/ 297 w 86"/>
                <a:gd name="T61" fmla="*/ 21 h 86"/>
                <a:gd name="T62" fmla="*/ 265 w 86"/>
                <a:gd name="T63" fmla="*/ 0 h 86"/>
                <a:gd name="T64" fmla="*/ 219 w 86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6"/>
                <a:gd name="T101" fmla="*/ 86 w 86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6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84" name="Shape 4297"/>
            <p:cNvSpPr>
              <a:spLocks noChangeAspect="1"/>
            </p:cNvSpPr>
            <p:nvPr/>
          </p:nvSpPr>
          <p:spPr bwMode="auto">
            <a:xfrm>
              <a:off x="1392" y="2193"/>
              <a:ext cx="113" cy="114"/>
            </a:xfrm>
            <a:custGeom>
              <a:avLst/>
              <a:gdLst>
                <a:gd name="T0" fmla="*/ 219 w 86"/>
                <a:gd name="T1" fmla="*/ 0 h 86"/>
                <a:gd name="T2" fmla="*/ 176 w 86"/>
                <a:gd name="T3" fmla="*/ 0 h 86"/>
                <a:gd name="T4" fmla="*/ 134 w 86"/>
                <a:gd name="T5" fmla="*/ 21 h 86"/>
                <a:gd name="T6" fmla="*/ 99 w 86"/>
                <a:gd name="T7" fmla="*/ 36 h 86"/>
                <a:gd name="T8" fmla="*/ 66 w 86"/>
                <a:gd name="T9" fmla="*/ 70 h 86"/>
                <a:gd name="T10" fmla="*/ 32 w 86"/>
                <a:gd name="T11" fmla="*/ 102 h 86"/>
                <a:gd name="T12" fmla="*/ 12 w 86"/>
                <a:gd name="T13" fmla="*/ 141 h 86"/>
                <a:gd name="T14" fmla="*/ 0 w 86"/>
                <a:gd name="T15" fmla="*/ 187 h 86"/>
                <a:gd name="T16" fmla="*/ 0 w 86"/>
                <a:gd name="T17" fmla="*/ 236 h 86"/>
                <a:gd name="T18" fmla="*/ 0 w 86"/>
                <a:gd name="T19" fmla="*/ 281 h 86"/>
                <a:gd name="T20" fmla="*/ 12 w 86"/>
                <a:gd name="T21" fmla="*/ 314 h 86"/>
                <a:gd name="T22" fmla="*/ 32 w 86"/>
                <a:gd name="T23" fmla="*/ 363 h 86"/>
                <a:gd name="T24" fmla="*/ 66 w 86"/>
                <a:gd name="T25" fmla="*/ 399 h 86"/>
                <a:gd name="T26" fmla="*/ 99 w 86"/>
                <a:gd name="T27" fmla="*/ 423 h 86"/>
                <a:gd name="T28" fmla="*/ 134 w 86"/>
                <a:gd name="T29" fmla="*/ 444 h 86"/>
                <a:gd name="T30" fmla="*/ 176 w 86"/>
                <a:gd name="T31" fmla="*/ 453 h 86"/>
                <a:gd name="T32" fmla="*/ 219 w 86"/>
                <a:gd name="T33" fmla="*/ 465 h 86"/>
                <a:gd name="T34" fmla="*/ 265 w 86"/>
                <a:gd name="T35" fmla="*/ 453 h 86"/>
                <a:gd name="T36" fmla="*/ 297 w 86"/>
                <a:gd name="T37" fmla="*/ 444 h 86"/>
                <a:gd name="T38" fmla="*/ 346 w 86"/>
                <a:gd name="T39" fmla="*/ 423 h 86"/>
                <a:gd name="T40" fmla="*/ 376 w 86"/>
                <a:gd name="T41" fmla="*/ 399 h 86"/>
                <a:gd name="T42" fmla="*/ 399 w 86"/>
                <a:gd name="T43" fmla="*/ 363 h 86"/>
                <a:gd name="T44" fmla="*/ 424 w 86"/>
                <a:gd name="T45" fmla="*/ 314 h 86"/>
                <a:gd name="T46" fmla="*/ 434 w 86"/>
                <a:gd name="T47" fmla="*/ 281 h 86"/>
                <a:gd name="T48" fmla="*/ 440 w 86"/>
                <a:gd name="T49" fmla="*/ 236 h 86"/>
                <a:gd name="T50" fmla="*/ 434 w 86"/>
                <a:gd name="T51" fmla="*/ 187 h 86"/>
                <a:gd name="T52" fmla="*/ 424 w 86"/>
                <a:gd name="T53" fmla="*/ 141 h 86"/>
                <a:gd name="T54" fmla="*/ 399 w 86"/>
                <a:gd name="T55" fmla="*/ 102 h 86"/>
                <a:gd name="T56" fmla="*/ 376 w 86"/>
                <a:gd name="T57" fmla="*/ 70 h 86"/>
                <a:gd name="T58" fmla="*/ 346 w 86"/>
                <a:gd name="T59" fmla="*/ 36 h 86"/>
                <a:gd name="T60" fmla="*/ 297 w 86"/>
                <a:gd name="T61" fmla="*/ 21 h 86"/>
                <a:gd name="T62" fmla="*/ 265 w 86"/>
                <a:gd name="T63" fmla="*/ 0 h 86"/>
                <a:gd name="T64" fmla="*/ 219 w 86"/>
                <a:gd name="T65" fmla="*/ 0 h 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6"/>
                <a:gd name="T101" fmla="*/ 86 w 86"/>
                <a:gd name="T102" fmla="*/ 86 h 8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6">
                  <a:moveTo>
                    <a:pt x="43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3" y="13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2" y="58"/>
                  </a:lnTo>
                  <a:lnTo>
                    <a:pt x="6" y="67"/>
                  </a:lnTo>
                  <a:lnTo>
                    <a:pt x="13" y="73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4"/>
                  </a:lnTo>
                  <a:lnTo>
                    <a:pt x="43" y="86"/>
                  </a:lnTo>
                  <a:lnTo>
                    <a:pt x="52" y="84"/>
                  </a:lnTo>
                  <a:lnTo>
                    <a:pt x="58" y="82"/>
                  </a:lnTo>
                  <a:lnTo>
                    <a:pt x="67" y="78"/>
                  </a:lnTo>
                  <a:lnTo>
                    <a:pt x="73" y="73"/>
                  </a:lnTo>
                  <a:lnTo>
                    <a:pt x="78" y="67"/>
                  </a:lnTo>
                  <a:lnTo>
                    <a:pt x="82" y="58"/>
                  </a:lnTo>
                  <a:lnTo>
                    <a:pt x="84" y="52"/>
                  </a:lnTo>
                  <a:lnTo>
                    <a:pt x="86" y="43"/>
                  </a:lnTo>
                  <a:lnTo>
                    <a:pt x="84" y="34"/>
                  </a:lnTo>
                  <a:lnTo>
                    <a:pt x="82" y="26"/>
                  </a:lnTo>
                  <a:lnTo>
                    <a:pt x="78" y="19"/>
                  </a:lnTo>
                  <a:lnTo>
                    <a:pt x="73" y="13"/>
                  </a:lnTo>
                  <a:lnTo>
                    <a:pt x="67" y="6"/>
                  </a:lnTo>
                  <a:lnTo>
                    <a:pt x="58" y="4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85" name="Shape 4298"/>
            <p:cNvSpPr>
              <a:spLocks noChangeAspect="1"/>
            </p:cNvSpPr>
            <p:nvPr/>
          </p:nvSpPr>
          <p:spPr bwMode="auto">
            <a:xfrm>
              <a:off x="1409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42 w 86"/>
                <a:gd name="T11" fmla="*/ 103 h 87"/>
                <a:gd name="T12" fmla="*/ 21 w 86"/>
                <a:gd name="T13" fmla="*/ 136 h 87"/>
                <a:gd name="T14" fmla="*/ 12 w 86"/>
                <a:gd name="T15" fmla="*/ 186 h 87"/>
                <a:gd name="T16" fmla="*/ 0 w 86"/>
                <a:gd name="T17" fmla="*/ 235 h 87"/>
                <a:gd name="T18" fmla="*/ 12 w 86"/>
                <a:gd name="T19" fmla="*/ 278 h 87"/>
                <a:gd name="T20" fmla="*/ 21 w 86"/>
                <a:gd name="T21" fmla="*/ 325 h 87"/>
                <a:gd name="T22" fmla="*/ 4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311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311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60" y="5"/>
                  </a:lnTo>
                  <a:lnTo>
                    <a:pt x="52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86" name="Shape 4299"/>
            <p:cNvSpPr>
              <a:spLocks noChangeAspect="1"/>
            </p:cNvSpPr>
            <p:nvPr/>
          </p:nvSpPr>
          <p:spPr bwMode="auto">
            <a:xfrm>
              <a:off x="1409" y="2360"/>
              <a:ext cx="113" cy="115"/>
            </a:xfrm>
            <a:custGeom>
              <a:avLst/>
              <a:gdLst>
                <a:gd name="T0" fmla="*/ 219 w 86"/>
                <a:gd name="T1" fmla="*/ 0 h 87"/>
                <a:gd name="T2" fmla="*/ 176 w 86"/>
                <a:gd name="T3" fmla="*/ 16 h 87"/>
                <a:gd name="T4" fmla="*/ 134 w 86"/>
                <a:gd name="T5" fmla="*/ 28 h 87"/>
                <a:gd name="T6" fmla="*/ 99 w 86"/>
                <a:gd name="T7" fmla="*/ 49 h 87"/>
                <a:gd name="T8" fmla="*/ 66 w 86"/>
                <a:gd name="T9" fmla="*/ 66 h 87"/>
                <a:gd name="T10" fmla="*/ 42 w 86"/>
                <a:gd name="T11" fmla="*/ 103 h 87"/>
                <a:gd name="T12" fmla="*/ 21 w 86"/>
                <a:gd name="T13" fmla="*/ 136 h 87"/>
                <a:gd name="T14" fmla="*/ 12 w 86"/>
                <a:gd name="T15" fmla="*/ 186 h 87"/>
                <a:gd name="T16" fmla="*/ 0 w 86"/>
                <a:gd name="T17" fmla="*/ 235 h 87"/>
                <a:gd name="T18" fmla="*/ 12 w 86"/>
                <a:gd name="T19" fmla="*/ 278 h 87"/>
                <a:gd name="T20" fmla="*/ 21 w 86"/>
                <a:gd name="T21" fmla="*/ 325 h 87"/>
                <a:gd name="T22" fmla="*/ 42 w 86"/>
                <a:gd name="T23" fmla="*/ 360 h 87"/>
                <a:gd name="T24" fmla="*/ 66 w 86"/>
                <a:gd name="T25" fmla="*/ 397 h 87"/>
                <a:gd name="T26" fmla="*/ 99 w 86"/>
                <a:gd name="T27" fmla="*/ 428 h 87"/>
                <a:gd name="T28" fmla="*/ 134 w 86"/>
                <a:gd name="T29" fmla="*/ 444 h 87"/>
                <a:gd name="T30" fmla="*/ 176 w 86"/>
                <a:gd name="T31" fmla="*/ 452 h 87"/>
                <a:gd name="T32" fmla="*/ 219 w 86"/>
                <a:gd name="T33" fmla="*/ 465 h 87"/>
                <a:gd name="T34" fmla="*/ 265 w 86"/>
                <a:gd name="T35" fmla="*/ 452 h 87"/>
                <a:gd name="T36" fmla="*/ 311 w 86"/>
                <a:gd name="T37" fmla="*/ 444 h 87"/>
                <a:gd name="T38" fmla="*/ 346 w 86"/>
                <a:gd name="T39" fmla="*/ 428 h 87"/>
                <a:gd name="T40" fmla="*/ 376 w 86"/>
                <a:gd name="T41" fmla="*/ 397 h 87"/>
                <a:gd name="T42" fmla="*/ 399 w 86"/>
                <a:gd name="T43" fmla="*/ 360 h 87"/>
                <a:gd name="T44" fmla="*/ 424 w 86"/>
                <a:gd name="T45" fmla="*/ 325 h 87"/>
                <a:gd name="T46" fmla="*/ 434 w 86"/>
                <a:gd name="T47" fmla="*/ 278 h 87"/>
                <a:gd name="T48" fmla="*/ 440 w 86"/>
                <a:gd name="T49" fmla="*/ 235 h 87"/>
                <a:gd name="T50" fmla="*/ 434 w 86"/>
                <a:gd name="T51" fmla="*/ 186 h 87"/>
                <a:gd name="T52" fmla="*/ 424 w 86"/>
                <a:gd name="T53" fmla="*/ 136 h 87"/>
                <a:gd name="T54" fmla="*/ 399 w 86"/>
                <a:gd name="T55" fmla="*/ 103 h 87"/>
                <a:gd name="T56" fmla="*/ 376 w 86"/>
                <a:gd name="T57" fmla="*/ 66 h 87"/>
                <a:gd name="T58" fmla="*/ 346 w 86"/>
                <a:gd name="T59" fmla="*/ 49 h 87"/>
                <a:gd name="T60" fmla="*/ 311 w 86"/>
                <a:gd name="T61" fmla="*/ 28 h 87"/>
                <a:gd name="T62" fmla="*/ 265 w 86"/>
                <a:gd name="T63" fmla="*/ 16 h 87"/>
                <a:gd name="T64" fmla="*/ 219 w 86"/>
                <a:gd name="T65" fmla="*/ 0 h 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6"/>
                <a:gd name="T100" fmla="*/ 0 h 87"/>
                <a:gd name="T101" fmla="*/ 86 w 86"/>
                <a:gd name="T102" fmla="*/ 87 h 8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6" h="87">
                  <a:moveTo>
                    <a:pt x="43" y="0"/>
                  </a:moveTo>
                  <a:lnTo>
                    <a:pt x="34" y="3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8" y="20"/>
                  </a:lnTo>
                  <a:lnTo>
                    <a:pt x="4" y="26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4" y="61"/>
                  </a:lnTo>
                  <a:lnTo>
                    <a:pt x="8" y="67"/>
                  </a:lnTo>
                  <a:lnTo>
                    <a:pt x="13" y="74"/>
                  </a:lnTo>
                  <a:lnTo>
                    <a:pt x="19" y="80"/>
                  </a:lnTo>
                  <a:lnTo>
                    <a:pt x="26" y="83"/>
                  </a:lnTo>
                  <a:lnTo>
                    <a:pt x="34" y="85"/>
                  </a:lnTo>
                  <a:lnTo>
                    <a:pt x="43" y="87"/>
                  </a:lnTo>
                  <a:lnTo>
                    <a:pt x="52" y="85"/>
                  </a:lnTo>
                  <a:lnTo>
                    <a:pt x="60" y="83"/>
                  </a:lnTo>
                  <a:lnTo>
                    <a:pt x="67" y="80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2" y="61"/>
                  </a:lnTo>
                  <a:lnTo>
                    <a:pt x="84" y="52"/>
                  </a:lnTo>
                  <a:lnTo>
                    <a:pt x="86" y="44"/>
                  </a:lnTo>
                  <a:lnTo>
                    <a:pt x="84" y="35"/>
                  </a:lnTo>
                  <a:lnTo>
                    <a:pt x="82" y="26"/>
                  </a:lnTo>
                  <a:lnTo>
                    <a:pt x="78" y="20"/>
                  </a:lnTo>
                  <a:lnTo>
                    <a:pt x="73" y="13"/>
                  </a:lnTo>
                  <a:lnTo>
                    <a:pt x="67" y="9"/>
                  </a:lnTo>
                  <a:lnTo>
                    <a:pt x="60" y="5"/>
                  </a:lnTo>
                  <a:lnTo>
                    <a:pt x="52" y="3"/>
                  </a:lnTo>
                  <a:lnTo>
                    <a:pt x="43" y="0"/>
                  </a:lnTo>
                </a:path>
              </a:pathLst>
            </a:custGeom>
            <a:noFill/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87" name="Shape 4300"/>
            <p:cNvSpPr>
              <a:spLocks noChangeAspect="1" noEditPoints="1"/>
            </p:cNvSpPr>
            <p:nvPr/>
          </p:nvSpPr>
          <p:spPr bwMode="auto">
            <a:xfrm>
              <a:off x="1597" y="2128"/>
              <a:ext cx="228" cy="94"/>
            </a:xfrm>
            <a:custGeom>
              <a:avLst/>
              <a:gdLst>
                <a:gd name="T0" fmla="*/ 0 w 173"/>
                <a:gd name="T1" fmla="*/ 140 h 72"/>
                <a:gd name="T2" fmla="*/ 712 w 173"/>
                <a:gd name="T3" fmla="*/ 140 h 72"/>
                <a:gd name="T4" fmla="*/ 712 w 173"/>
                <a:gd name="T5" fmla="*/ 227 h 72"/>
                <a:gd name="T6" fmla="*/ 0 w 173"/>
                <a:gd name="T7" fmla="*/ 227 h 72"/>
                <a:gd name="T8" fmla="*/ 0 w 173"/>
                <a:gd name="T9" fmla="*/ 140 h 72"/>
                <a:gd name="T10" fmla="*/ 712 w 173"/>
                <a:gd name="T11" fmla="*/ 183 h 72"/>
                <a:gd name="T12" fmla="*/ 528 w 173"/>
                <a:gd name="T13" fmla="*/ 0 h 72"/>
                <a:gd name="T14" fmla="*/ 905 w 173"/>
                <a:gd name="T15" fmla="*/ 183 h 72"/>
                <a:gd name="T16" fmla="*/ 528 w 173"/>
                <a:gd name="T17" fmla="*/ 358 h 72"/>
                <a:gd name="T18" fmla="*/ 712 w 173"/>
                <a:gd name="T19" fmla="*/ 183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3"/>
                <a:gd name="T31" fmla="*/ 0 h 72"/>
                <a:gd name="T32" fmla="*/ 173 w 173"/>
                <a:gd name="T33" fmla="*/ 72 h 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3" h="72">
                  <a:moveTo>
                    <a:pt x="0" y="28"/>
                  </a:moveTo>
                  <a:lnTo>
                    <a:pt x="136" y="28"/>
                  </a:lnTo>
                  <a:lnTo>
                    <a:pt x="136" y="46"/>
                  </a:lnTo>
                  <a:lnTo>
                    <a:pt x="0" y="46"/>
                  </a:lnTo>
                  <a:lnTo>
                    <a:pt x="0" y="28"/>
                  </a:lnTo>
                  <a:close/>
                  <a:moveTo>
                    <a:pt x="136" y="37"/>
                  </a:moveTo>
                  <a:lnTo>
                    <a:pt x="101" y="0"/>
                  </a:lnTo>
                  <a:lnTo>
                    <a:pt x="173" y="37"/>
                  </a:lnTo>
                  <a:lnTo>
                    <a:pt x="101" y="72"/>
                  </a:lnTo>
                  <a:lnTo>
                    <a:pt x="136" y="37"/>
                  </a:lnTo>
                  <a:close/>
                </a:path>
              </a:pathLst>
            </a:custGeom>
            <a:solidFill>
              <a:srgbClr val="333333"/>
            </a:solidFill>
            <a:ln w="3175" algn="ctr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88" name="Shape 4301"/>
            <p:cNvSpPr>
              <a:spLocks noChangeAspect="1" noEditPoints="1"/>
            </p:cNvSpPr>
            <p:nvPr/>
          </p:nvSpPr>
          <p:spPr bwMode="auto">
            <a:xfrm>
              <a:off x="2622" y="2128"/>
              <a:ext cx="228" cy="94"/>
            </a:xfrm>
            <a:custGeom>
              <a:avLst/>
              <a:gdLst>
                <a:gd name="T0" fmla="*/ 0 w 173"/>
                <a:gd name="T1" fmla="*/ 140 h 72"/>
                <a:gd name="T2" fmla="*/ 727 w 173"/>
                <a:gd name="T3" fmla="*/ 140 h 72"/>
                <a:gd name="T4" fmla="*/ 727 w 173"/>
                <a:gd name="T5" fmla="*/ 227 h 72"/>
                <a:gd name="T6" fmla="*/ 0 w 173"/>
                <a:gd name="T7" fmla="*/ 227 h 72"/>
                <a:gd name="T8" fmla="*/ 0 w 173"/>
                <a:gd name="T9" fmla="*/ 140 h 72"/>
                <a:gd name="T10" fmla="*/ 727 w 173"/>
                <a:gd name="T11" fmla="*/ 183 h 72"/>
                <a:gd name="T12" fmla="*/ 534 w 173"/>
                <a:gd name="T13" fmla="*/ 0 h 72"/>
                <a:gd name="T14" fmla="*/ 905 w 173"/>
                <a:gd name="T15" fmla="*/ 183 h 72"/>
                <a:gd name="T16" fmla="*/ 534 w 173"/>
                <a:gd name="T17" fmla="*/ 358 h 72"/>
                <a:gd name="T18" fmla="*/ 727 w 173"/>
                <a:gd name="T19" fmla="*/ 183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3"/>
                <a:gd name="T31" fmla="*/ 0 h 72"/>
                <a:gd name="T32" fmla="*/ 173 w 173"/>
                <a:gd name="T33" fmla="*/ 72 h 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3" h="72">
                  <a:moveTo>
                    <a:pt x="0" y="28"/>
                  </a:moveTo>
                  <a:lnTo>
                    <a:pt x="139" y="28"/>
                  </a:lnTo>
                  <a:lnTo>
                    <a:pt x="139" y="46"/>
                  </a:lnTo>
                  <a:lnTo>
                    <a:pt x="0" y="46"/>
                  </a:lnTo>
                  <a:lnTo>
                    <a:pt x="0" y="28"/>
                  </a:lnTo>
                  <a:close/>
                  <a:moveTo>
                    <a:pt x="139" y="37"/>
                  </a:moveTo>
                  <a:lnTo>
                    <a:pt x="102" y="0"/>
                  </a:lnTo>
                  <a:lnTo>
                    <a:pt x="173" y="37"/>
                  </a:lnTo>
                  <a:lnTo>
                    <a:pt x="102" y="72"/>
                  </a:lnTo>
                  <a:lnTo>
                    <a:pt x="139" y="37"/>
                  </a:lnTo>
                  <a:close/>
                </a:path>
              </a:pathLst>
            </a:custGeom>
            <a:solidFill>
              <a:srgbClr val="333333"/>
            </a:solidFill>
            <a:ln w="3175" algn="ctr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89" name="Shape 4302"/>
            <p:cNvSpPr>
              <a:spLocks noChangeAspect="1" noEditPoints="1"/>
            </p:cNvSpPr>
            <p:nvPr/>
          </p:nvSpPr>
          <p:spPr bwMode="auto">
            <a:xfrm>
              <a:off x="3761" y="2128"/>
              <a:ext cx="228" cy="94"/>
            </a:xfrm>
            <a:custGeom>
              <a:avLst/>
              <a:gdLst>
                <a:gd name="T0" fmla="*/ 0 w 173"/>
                <a:gd name="T1" fmla="*/ 140 h 72"/>
                <a:gd name="T2" fmla="*/ 727 w 173"/>
                <a:gd name="T3" fmla="*/ 140 h 72"/>
                <a:gd name="T4" fmla="*/ 727 w 173"/>
                <a:gd name="T5" fmla="*/ 227 h 72"/>
                <a:gd name="T6" fmla="*/ 0 w 173"/>
                <a:gd name="T7" fmla="*/ 227 h 72"/>
                <a:gd name="T8" fmla="*/ 0 w 173"/>
                <a:gd name="T9" fmla="*/ 140 h 72"/>
                <a:gd name="T10" fmla="*/ 727 w 173"/>
                <a:gd name="T11" fmla="*/ 183 h 72"/>
                <a:gd name="T12" fmla="*/ 534 w 173"/>
                <a:gd name="T13" fmla="*/ 0 h 72"/>
                <a:gd name="T14" fmla="*/ 905 w 173"/>
                <a:gd name="T15" fmla="*/ 183 h 72"/>
                <a:gd name="T16" fmla="*/ 534 w 173"/>
                <a:gd name="T17" fmla="*/ 358 h 72"/>
                <a:gd name="T18" fmla="*/ 727 w 173"/>
                <a:gd name="T19" fmla="*/ 183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3"/>
                <a:gd name="T31" fmla="*/ 0 h 72"/>
                <a:gd name="T32" fmla="*/ 173 w 173"/>
                <a:gd name="T33" fmla="*/ 72 h 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3" h="72">
                  <a:moveTo>
                    <a:pt x="0" y="28"/>
                  </a:moveTo>
                  <a:lnTo>
                    <a:pt x="139" y="28"/>
                  </a:lnTo>
                  <a:lnTo>
                    <a:pt x="139" y="46"/>
                  </a:lnTo>
                  <a:lnTo>
                    <a:pt x="0" y="46"/>
                  </a:lnTo>
                  <a:lnTo>
                    <a:pt x="0" y="28"/>
                  </a:lnTo>
                  <a:close/>
                  <a:moveTo>
                    <a:pt x="139" y="37"/>
                  </a:moveTo>
                  <a:lnTo>
                    <a:pt x="102" y="0"/>
                  </a:lnTo>
                  <a:lnTo>
                    <a:pt x="173" y="37"/>
                  </a:lnTo>
                  <a:lnTo>
                    <a:pt x="102" y="72"/>
                  </a:lnTo>
                  <a:lnTo>
                    <a:pt x="139" y="37"/>
                  </a:lnTo>
                  <a:close/>
                </a:path>
              </a:pathLst>
            </a:custGeom>
            <a:solidFill>
              <a:srgbClr val="333333"/>
            </a:solidFill>
            <a:ln w="3175" algn="ctr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90" name="Rectangle 4303"/>
            <p:cNvSpPr>
              <a:spLocks noChangeAspect="1" noChangeArrowheads="1"/>
            </p:cNvSpPr>
            <p:nvPr/>
          </p:nvSpPr>
          <p:spPr bwMode="auto">
            <a:xfrm>
              <a:off x="1299" y="2581"/>
              <a:ext cx="26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=1</a:t>
              </a:r>
            </a:p>
            <a:p>
              <a:pPr eaLnBrk="0" hangingPunct="0"/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=1</a:t>
              </a:r>
              <a:endParaRPr lang="en-GB"/>
            </a:p>
          </p:txBody>
        </p:sp>
        <p:sp>
          <p:nvSpPr>
            <p:cNvPr id="13491" name="Rectangle 4304"/>
            <p:cNvSpPr>
              <a:spLocks noChangeAspect="1" noChangeArrowheads="1"/>
            </p:cNvSpPr>
            <p:nvPr/>
          </p:nvSpPr>
          <p:spPr bwMode="auto">
            <a:xfrm>
              <a:off x="2328" y="2581"/>
              <a:ext cx="26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=2</a:t>
              </a:r>
            </a:p>
            <a:p>
              <a:pPr eaLnBrk="0" hangingPunct="0"/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=2</a:t>
              </a:r>
              <a:endParaRPr lang="en-GB"/>
            </a:p>
          </p:txBody>
        </p:sp>
        <p:sp>
          <p:nvSpPr>
            <p:cNvPr id="13492" name="Rectangle 4305"/>
            <p:cNvSpPr>
              <a:spLocks noChangeAspect="1" noChangeArrowheads="1"/>
            </p:cNvSpPr>
            <p:nvPr/>
          </p:nvSpPr>
          <p:spPr bwMode="auto">
            <a:xfrm>
              <a:off x="3486" y="2588"/>
              <a:ext cx="26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=4</a:t>
              </a:r>
            </a:p>
            <a:p>
              <a:pPr eaLnBrk="0" hangingPunct="0"/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=3</a:t>
              </a:r>
              <a:endParaRPr lang="en-GB"/>
            </a:p>
          </p:txBody>
        </p:sp>
        <p:sp>
          <p:nvSpPr>
            <p:cNvPr id="13493" name="Rectangle 4306"/>
            <p:cNvSpPr>
              <a:spLocks noChangeAspect="1" noChangeArrowheads="1"/>
            </p:cNvSpPr>
            <p:nvPr/>
          </p:nvSpPr>
          <p:spPr bwMode="auto">
            <a:xfrm>
              <a:off x="4491" y="2588"/>
              <a:ext cx="264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=8</a:t>
              </a:r>
            </a:p>
            <a:p>
              <a:pPr eaLnBrk="0" hangingPunct="0"/>
              <a:r>
                <a:rPr lang="en-GB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GB">
                  <a:solidFill>
                    <a:srgbClr val="000000"/>
                  </a:solidFill>
                  <a:latin typeface="Times New Roman" pitchFamily="18" charset="0"/>
                </a:rPr>
                <a:t>=4</a:t>
              </a:r>
              <a:endParaRPr lang="en-GB"/>
            </a:p>
          </p:txBody>
        </p:sp>
      </p:grpSp>
      <p:sp>
        <p:nvSpPr>
          <p:cNvPr id="13319" name="TextBox 380"/>
          <p:cNvSpPr txBox="1">
            <a:spLocks noChangeArrowheads="1"/>
          </p:cNvSpPr>
          <p:nvPr/>
        </p:nvSpPr>
        <p:spPr bwMode="auto">
          <a:xfrm>
            <a:off x="4429125" y="1714500"/>
            <a:ext cx="42148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>
                <a:solidFill>
                  <a:srgbClr val="C00000"/>
                </a:solidFill>
              </a:rPr>
              <a:t>Reproduction number R </a:t>
            </a:r>
            <a:r>
              <a:rPr lang="en-GB" sz="1600" dirty="0"/>
              <a:t>- mean number of cases generated by a case. </a:t>
            </a:r>
          </a:p>
        </p:txBody>
      </p:sp>
      <p:sp>
        <p:nvSpPr>
          <p:cNvPr id="382" name="Rectangle 381"/>
          <p:cNvSpPr/>
          <p:nvPr/>
        </p:nvSpPr>
        <p:spPr>
          <a:xfrm>
            <a:off x="0" y="4214813"/>
            <a:ext cx="4143375" cy="20780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4625" indent="-174625">
              <a:spcAft>
                <a:spcPts val="600"/>
              </a:spcAft>
              <a:buFont typeface="Arial" charset="0"/>
              <a:buChar char="•"/>
              <a:defRPr/>
            </a:pPr>
            <a:r>
              <a:rPr lang="en-GB" dirty="0">
                <a:latin typeface="+mn-lt"/>
                <a:cs typeface="+mn-cs"/>
              </a:rPr>
              <a:t>Timing of transmission:</a:t>
            </a:r>
          </a:p>
          <a:p>
            <a:pPr marL="631825" lvl="1" indent="-174625">
              <a:spcAft>
                <a:spcPts val="600"/>
              </a:spcAft>
              <a:buFont typeface="Arial" charset="0"/>
              <a:buChar char="•"/>
              <a:defRPr/>
            </a:pPr>
            <a:r>
              <a:rPr lang="en-GB" sz="1600" dirty="0">
                <a:solidFill>
                  <a:srgbClr val="C00000"/>
                </a:solidFill>
                <a:latin typeface="+mn-lt"/>
                <a:cs typeface="+mn-cs"/>
              </a:rPr>
              <a:t>How long should cases be isolated to reduce transmission?</a:t>
            </a:r>
          </a:p>
          <a:p>
            <a:pPr marL="631825" lvl="1" indent="-174625">
              <a:spcAft>
                <a:spcPts val="600"/>
              </a:spcAft>
              <a:buFont typeface="Arial" charset="0"/>
              <a:buChar char="•"/>
              <a:defRPr/>
            </a:pPr>
            <a:r>
              <a:rPr lang="en-GB" sz="1600" dirty="0">
                <a:solidFill>
                  <a:srgbClr val="C00000"/>
                </a:solidFill>
                <a:latin typeface="+mn-lt"/>
                <a:cs typeface="+mn-cs"/>
              </a:rPr>
              <a:t>When will the epidemic peak?</a:t>
            </a:r>
          </a:p>
          <a:p>
            <a:pPr marL="631825" lvl="1" indent="-174625">
              <a:spcAft>
                <a:spcPts val="600"/>
              </a:spcAft>
              <a:buFont typeface="Arial" charset="0"/>
              <a:buChar char="•"/>
              <a:defRPr/>
            </a:pPr>
            <a:r>
              <a:rPr lang="en-GB" sz="1600" dirty="0">
                <a:solidFill>
                  <a:srgbClr val="C00000"/>
                </a:solidFill>
                <a:latin typeface="+mn-lt"/>
                <a:cs typeface="+mn-cs"/>
              </a:rPr>
              <a:t>What’s the impact of delays in treatment deliveries on efficacy of interventions?</a:t>
            </a:r>
          </a:p>
        </p:txBody>
      </p:sp>
      <p:pic>
        <p:nvPicPr>
          <p:cNvPr id="133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509120"/>
            <a:ext cx="259080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2" name="TextBox 383"/>
          <p:cNvSpPr txBox="1">
            <a:spLocks noChangeArrowheads="1"/>
          </p:cNvSpPr>
          <p:nvPr/>
        </p:nvSpPr>
        <p:spPr bwMode="auto">
          <a:xfrm>
            <a:off x="5857875" y="4357688"/>
            <a:ext cx="32861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>
                <a:solidFill>
                  <a:srgbClr val="C00000"/>
                </a:solidFill>
              </a:rPr>
              <a:t>Generation time </a:t>
            </a:r>
            <a:r>
              <a:rPr lang="en-GB" sz="1600" dirty="0"/>
              <a:t>– time lag between infection of a case and infection of the people they infect.</a:t>
            </a:r>
          </a:p>
        </p:txBody>
      </p:sp>
      <p:sp>
        <p:nvSpPr>
          <p:cNvPr id="384" name="TextBox 383"/>
          <p:cNvSpPr txBox="1">
            <a:spLocks noChangeArrowheads="1"/>
          </p:cNvSpPr>
          <p:nvPr/>
        </p:nvSpPr>
        <p:spPr bwMode="auto">
          <a:xfrm>
            <a:off x="6372200" y="5229200"/>
            <a:ext cx="25202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 smtClean="0">
                <a:solidFill>
                  <a:srgbClr val="C00000"/>
                </a:solidFill>
              </a:rPr>
              <a:t>Serial interval </a:t>
            </a:r>
            <a:r>
              <a:rPr lang="en-GB" sz="1600" dirty="0" smtClean="0"/>
              <a:t>– </a:t>
            </a:r>
            <a:r>
              <a:rPr lang="en-GB" sz="1600" dirty="0"/>
              <a:t>time </a:t>
            </a:r>
            <a:r>
              <a:rPr lang="en-GB" sz="1600" dirty="0" smtClean="0"/>
              <a:t>from onset to onset.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  <p:bldP spid="382" grpId="0"/>
      <p:bldP spid="13322" grpId="0"/>
      <p:bldP spid="3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691680" y="332656"/>
            <a:ext cx="571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Heterogeneities in transmission</a:t>
            </a:r>
            <a:endParaRPr lang="en-GB" sz="2800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714500"/>
            <a:ext cx="3857625" cy="1184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4625" indent="-174625">
              <a:spcAft>
                <a:spcPts val="600"/>
              </a:spcAft>
              <a:buFont typeface="Arial" charset="0"/>
              <a:buChar char="•"/>
              <a:defRPr/>
            </a:pPr>
            <a:r>
              <a:rPr lang="en-GB" dirty="0">
                <a:latin typeface="+mn-lt"/>
                <a:cs typeface="+mn-cs"/>
              </a:rPr>
              <a:t>Who should be targeted? </a:t>
            </a:r>
          </a:p>
          <a:p>
            <a:pPr marL="631825" lvl="1" indent="-174625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GB" sz="1600" dirty="0">
                <a:solidFill>
                  <a:srgbClr val="C00000"/>
                </a:solidFill>
                <a:latin typeface="+mn-lt"/>
                <a:cs typeface="+mn-cs"/>
              </a:rPr>
              <a:t>See debate on best way to protect elderly people against seasonal influenza.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857250" y="1214438"/>
            <a:ext cx="2079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00CC"/>
                </a:solidFill>
              </a:rPr>
              <a:t>Policy question</a:t>
            </a:r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5357813" y="1214438"/>
            <a:ext cx="2932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00CC"/>
                </a:solidFill>
              </a:rPr>
              <a:t>What we need to know</a:t>
            </a:r>
          </a:p>
        </p:txBody>
      </p:sp>
      <p:sp>
        <p:nvSpPr>
          <p:cNvPr id="14342" name="TextBox 380"/>
          <p:cNvSpPr txBox="1">
            <a:spLocks noChangeArrowheads="1"/>
          </p:cNvSpPr>
          <p:nvPr/>
        </p:nvSpPr>
        <p:spPr bwMode="auto">
          <a:xfrm>
            <a:off x="4643438" y="1714500"/>
            <a:ext cx="421481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>
                <a:solidFill>
                  <a:srgbClr val="C00000"/>
                </a:solidFill>
              </a:rPr>
              <a:t>Measures of heterogeneities at individual level </a:t>
            </a:r>
            <a:r>
              <a:rPr lang="en-GB" sz="1600" dirty="0"/>
              <a:t>- e.g. age-specific susceptibility or infectivity profiles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>
                <a:solidFill>
                  <a:srgbClr val="C00000"/>
                </a:solidFill>
              </a:rPr>
              <a:t>Contribution of children in overall </a:t>
            </a:r>
            <a:r>
              <a:rPr lang="en-GB" sz="1600" dirty="0" smtClean="0">
                <a:solidFill>
                  <a:srgbClr val="C00000"/>
                </a:solidFill>
              </a:rPr>
              <a:t>epidemic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0" y="3929063"/>
            <a:ext cx="4143375" cy="23860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4625" indent="-174625">
              <a:spcAft>
                <a:spcPts val="600"/>
              </a:spcAft>
              <a:buFont typeface="Arial" charset="0"/>
              <a:buChar char="•"/>
              <a:defRPr/>
            </a:pPr>
            <a:r>
              <a:rPr lang="en-GB" dirty="0">
                <a:latin typeface="+mn-lt"/>
                <a:cs typeface="+mn-cs"/>
              </a:rPr>
              <a:t>Impact of interventions targeting places:</a:t>
            </a:r>
          </a:p>
          <a:p>
            <a:pPr marL="631825" lvl="1" indent="-174625">
              <a:spcAft>
                <a:spcPts val="600"/>
              </a:spcAft>
              <a:buFont typeface="Arial" charset="0"/>
              <a:buChar char="•"/>
              <a:defRPr/>
            </a:pPr>
            <a:r>
              <a:rPr lang="en-GB" sz="1600" dirty="0">
                <a:solidFill>
                  <a:srgbClr val="C00000"/>
                </a:solidFill>
                <a:latin typeface="+mn-lt"/>
                <a:cs typeface="+mn-cs"/>
              </a:rPr>
              <a:t>Impact of school closure on influenza spread?</a:t>
            </a:r>
          </a:p>
          <a:p>
            <a:pPr marL="631825" lvl="1" indent="-174625">
              <a:spcAft>
                <a:spcPts val="600"/>
              </a:spcAft>
              <a:buFont typeface="Arial" charset="0"/>
              <a:buChar char="•"/>
              <a:defRPr/>
            </a:pPr>
            <a:r>
              <a:rPr lang="en-GB" sz="1600" dirty="0">
                <a:solidFill>
                  <a:srgbClr val="C00000"/>
                </a:solidFill>
                <a:latin typeface="+mn-lt"/>
                <a:cs typeface="+mn-cs"/>
              </a:rPr>
              <a:t>Impact of household prophylaxis, i.e. treating household contacts of cases? </a:t>
            </a:r>
          </a:p>
          <a:p>
            <a:pPr marL="631825" lvl="1" indent="-174625">
              <a:spcAft>
                <a:spcPts val="600"/>
              </a:spcAft>
              <a:buFont typeface="Arial" charset="0"/>
              <a:buChar char="•"/>
              <a:defRPr/>
            </a:pPr>
            <a:endParaRPr lang="en-GB" dirty="0">
              <a:solidFill>
                <a:srgbClr val="C00000"/>
              </a:solidFill>
              <a:latin typeface="+mn-lt"/>
              <a:cs typeface="+mn-cs"/>
            </a:endParaRPr>
          </a:p>
        </p:txBody>
      </p:sp>
      <p:sp>
        <p:nvSpPr>
          <p:cNvPr id="14344" name="TextBox 383"/>
          <p:cNvSpPr txBox="1">
            <a:spLocks noChangeArrowheads="1"/>
          </p:cNvSpPr>
          <p:nvPr/>
        </p:nvSpPr>
        <p:spPr bwMode="auto">
          <a:xfrm>
            <a:off x="5286375" y="4643438"/>
            <a:ext cx="32861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>
                <a:solidFill>
                  <a:srgbClr val="C00000"/>
                </a:solidFill>
              </a:rPr>
              <a:t>Estimates of transmission rates in the different settings (schools, households, community…)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  <p:bldP spid="382" grpId="0"/>
      <p:bldP spid="143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827584" y="2348880"/>
            <a:ext cx="727280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What kind of data can we use to estimate transmission characteristics of a pathogen?</a:t>
            </a:r>
            <a:endParaRPr lang="en-GB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23528" y="3429000"/>
            <a:ext cx="1871663" cy="908050"/>
            <a:chOff x="951" y="1328"/>
            <a:chExt cx="4188" cy="1488"/>
          </a:xfrm>
        </p:grpSpPr>
        <p:sp>
          <p:nvSpPr>
            <p:cNvPr id="15372" name="Oval 9"/>
            <p:cNvSpPr>
              <a:spLocks noChangeArrowheads="1"/>
            </p:cNvSpPr>
            <p:nvPr/>
          </p:nvSpPr>
          <p:spPr bwMode="auto">
            <a:xfrm>
              <a:off x="1015" y="1328"/>
              <a:ext cx="124" cy="13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157" y="1428"/>
              <a:ext cx="384" cy="338"/>
              <a:chOff x="576" y="2352"/>
              <a:chExt cx="384" cy="624"/>
            </a:xfrm>
          </p:grpSpPr>
          <p:sp>
            <p:nvSpPr>
              <p:cNvPr id="15443" name="Line 11"/>
              <p:cNvSpPr>
                <a:spLocks noChangeShapeType="1"/>
              </p:cNvSpPr>
              <p:nvPr/>
            </p:nvSpPr>
            <p:spPr bwMode="auto">
              <a:xfrm>
                <a:off x="768" y="2400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444" name="Line 12"/>
              <p:cNvSpPr>
                <a:spLocks noChangeShapeType="1"/>
              </p:cNvSpPr>
              <p:nvPr/>
            </p:nvSpPr>
            <p:spPr bwMode="auto">
              <a:xfrm>
                <a:off x="576" y="2352"/>
                <a:ext cx="192" cy="14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445" name="Line 13"/>
              <p:cNvSpPr>
                <a:spLocks noChangeShapeType="1"/>
              </p:cNvSpPr>
              <p:nvPr/>
            </p:nvSpPr>
            <p:spPr bwMode="auto">
              <a:xfrm flipH="1">
                <a:off x="768" y="2352"/>
                <a:ext cx="192" cy="14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446" name="Line 14"/>
              <p:cNvSpPr>
                <a:spLocks noChangeShapeType="1"/>
              </p:cNvSpPr>
              <p:nvPr/>
            </p:nvSpPr>
            <p:spPr bwMode="auto">
              <a:xfrm>
                <a:off x="768" y="249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447" name="Line 15"/>
              <p:cNvSpPr>
                <a:spLocks noChangeShapeType="1"/>
              </p:cNvSpPr>
              <p:nvPr/>
            </p:nvSpPr>
            <p:spPr bwMode="auto">
              <a:xfrm flipH="1">
                <a:off x="624" y="2688"/>
                <a:ext cx="144" cy="28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448" name="Line 16"/>
              <p:cNvSpPr>
                <a:spLocks noChangeShapeType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951" y="1887"/>
              <a:ext cx="248" cy="442"/>
              <a:chOff x="576" y="2160"/>
              <a:chExt cx="384" cy="816"/>
            </a:xfrm>
          </p:grpSpPr>
          <p:sp>
            <p:nvSpPr>
              <p:cNvPr id="15435" name="Oval 18"/>
              <p:cNvSpPr>
                <a:spLocks noChangeArrowheads="1"/>
              </p:cNvSpPr>
              <p:nvPr/>
            </p:nvSpPr>
            <p:spPr bwMode="auto">
              <a:xfrm>
                <a:off x="672" y="2160"/>
                <a:ext cx="192" cy="240"/>
              </a:xfrm>
              <a:prstGeom prst="ellipse">
                <a:avLst/>
              </a:prstGeom>
              <a:noFill/>
              <a:ln w="28575">
                <a:solidFill>
                  <a:srgbClr val="CC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576" y="2352"/>
                <a:ext cx="384" cy="624"/>
                <a:chOff x="576" y="2352"/>
                <a:chExt cx="384" cy="624"/>
              </a:xfrm>
            </p:grpSpPr>
            <p:sp>
              <p:nvSpPr>
                <p:cNvPr id="15437" name="Line 20"/>
                <p:cNvSpPr>
                  <a:spLocks noChangeShapeType="1"/>
                </p:cNvSpPr>
                <p:nvPr/>
              </p:nvSpPr>
              <p:spPr bwMode="auto">
                <a:xfrm>
                  <a:off x="768" y="240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38" name="Line 21"/>
                <p:cNvSpPr>
                  <a:spLocks noChangeShapeType="1"/>
                </p:cNvSpPr>
                <p:nvPr/>
              </p:nvSpPr>
              <p:spPr bwMode="auto">
                <a:xfrm>
                  <a:off x="576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39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768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40" name="Line 23"/>
                <p:cNvSpPr>
                  <a:spLocks noChangeShapeType="1"/>
                </p:cNvSpPr>
                <p:nvPr/>
              </p:nvSpPr>
              <p:spPr bwMode="auto">
                <a:xfrm>
                  <a:off x="768" y="24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41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624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42" name="Line 25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951" y="2370"/>
              <a:ext cx="248" cy="442"/>
              <a:chOff x="576" y="2160"/>
              <a:chExt cx="384" cy="816"/>
            </a:xfrm>
          </p:grpSpPr>
          <p:sp>
            <p:nvSpPr>
              <p:cNvPr id="15427" name="Oval 27"/>
              <p:cNvSpPr>
                <a:spLocks noChangeArrowheads="1"/>
              </p:cNvSpPr>
              <p:nvPr/>
            </p:nvSpPr>
            <p:spPr bwMode="auto">
              <a:xfrm>
                <a:off x="672" y="2160"/>
                <a:ext cx="192" cy="240"/>
              </a:xfrm>
              <a:prstGeom prst="ellipse">
                <a:avLst/>
              </a:prstGeom>
              <a:noFill/>
              <a:ln w="28575">
                <a:solidFill>
                  <a:srgbClr val="CC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7" name="Group 28"/>
              <p:cNvGrpSpPr>
                <a:grpSpLocks/>
              </p:cNvGrpSpPr>
              <p:nvPr/>
            </p:nvGrpSpPr>
            <p:grpSpPr bwMode="auto">
              <a:xfrm>
                <a:off x="576" y="2352"/>
                <a:ext cx="384" cy="624"/>
                <a:chOff x="576" y="2352"/>
                <a:chExt cx="384" cy="624"/>
              </a:xfrm>
            </p:grpSpPr>
            <p:sp>
              <p:nvSpPr>
                <p:cNvPr id="15429" name="Line 29"/>
                <p:cNvSpPr>
                  <a:spLocks noChangeShapeType="1"/>
                </p:cNvSpPr>
                <p:nvPr/>
              </p:nvSpPr>
              <p:spPr bwMode="auto">
                <a:xfrm>
                  <a:off x="768" y="240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30" name="Line 30"/>
                <p:cNvSpPr>
                  <a:spLocks noChangeShapeType="1"/>
                </p:cNvSpPr>
                <p:nvPr/>
              </p:nvSpPr>
              <p:spPr bwMode="auto">
                <a:xfrm>
                  <a:off x="576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31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768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32" name="Line 32"/>
                <p:cNvSpPr>
                  <a:spLocks noChangeShapeType="1"/>
                </p:cNvSpPr>
                <p:nvPr/>
              </p:nvSpPr>
              <p:spPr bwMode="auto">
                <a:xfrm>
                  <a:off x="768" y="24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33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624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34" name="Line 34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2589" y="1325"/>
              <a:ext cx="248" cy="442"/>
              <a:chOff x="576" y="2160"/>
              <a:chExt cx="384" cy="816"/>
            </a:xfrm>
          </p:grpSpPr>
          <p:sp>
            <p:nvSpPr>
              <p:cNvPr id="15419" name="Oval 36"/>
              <p:cNvSpPr>
                <a:spLocks noChangeArrowheads="1"/>
              </p:cNvSpPr>
              <p:nvPr/>
            </p:nvSpPr>
            <p:spPr bwMode="auto">
              <a:xfrm>
                <a:off x="672" y="2160"/>
                <a:ext cx="192" cy="240"/>
              </a:xfrm>
              <a:prstGeom prst="ellips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9" name="Group 37"/>
              <p:cNvGrpSpPr>
                <a:grpSpLocks/>
              </p:cNvGrpSpPr>
              <p:nvPr/>
            </p:nvGrpSpPr>
            <p:grpSpPr bwMode="auto">
              <a:xfrm>
                <a:off x="576" y="2352"/>
                <a:ext cx="384" cy="624"/>
                <a:chOff x="576" y="2352"/>
                <a:chExt cx="384" cy="624"/>
              </a:xfrm>
            </p:grpSpPr>
            <p:sp>
              <p:nvSpPr>
                <p:cNvPr id="15421" name="Line 38"/>
                <p:cNvSpPr>
                  <a:spLocks noChangeShapeType="1"/>
                </p:cNvSpPr>
                <p:nvPr/>
              </p:nvSpPr>
              <p:spPr bwMode="auto">
                <a:xfrm>
                  <a:off x="768" y="240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22" name="Line 39"/>
                <p:cNvSpPr>
                  <a:spLocks noChangeShapeType="1"/>
                </p:cNvSpPr>
                <p:nvPr/>
              </p:nvSpPr>
              <p:spPr bwMode="auto">
                <a:xfrm>
                  <a:off x="576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23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768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24" name="Line 41"/>
                <p:cNvSpPr>
                  <a:spLocks noChangeShapeType="1"/>
                </p:cNvSpPr>
                <p:nvPr/>
              </p:nvSpPr>
              <p:spPr bwMode="auto">
                <a:xfrm>
                  <a:off x="768" y="24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2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624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26" name="Line 43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" name="Group 44"/>
            <p:cNvGrpSpPr>
              <a:grpSpLocks/>
            </p:cNvGrpSpPr>
            <p:nvPr/>
          </p:nvGrpSpPr>
          <p:grpSpPr bwMode="auto">
            <a:xfrm>
              <a:off x="2926" y="1325"/>
              <a:ext cx="248" cy="442"/>
              <a:chOff x="576" y="2160"/>
              <a:chExt cx="384" cy="816"/>
            </a:xfrm>
          </p:grpSpPr>
          <p:sp>
            <p:nvSpPr>
              <p:cNvPr id="15411" name="Oval 45"/>
              <p:cNvSpPr>
                <a:spLocks noChangeArrowheads="1"/>
              </p:cNvSpPr>
              <p:nvPr/>
            </p:nvSpPr>
            <p:spPr bwMode="auto">
              <a:xfrm>
                <a:off x="672" y="2160"/>
                <a:ext cx="192" cy="240"/>
              </a:xfrm>
              <a:prstGeom prst="ellipse">
                <a:avLst/>
              </a:prstGeom>
              <a:noFill/>
              <a:ln w="28575">
                <a:solidFill>
                  <a:srgbClr val="CC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1" name="Group 46"/>
              <p:cNvGrpSpPr>
                <a:grpSpLocks/>
              </p:cNvGrpSpPr>
              <p:nvPr/>
            </p:nvGrpSpPr>
            <p:grpSpPr bwMode="auto">
              <a:xfrm>
                <a:off x="576" y="2352"/>
                <a:ext cx="384" cy="624"/>
                <a:chOff x="576" y="2352"/>
                <a:chExt cx="384" cy="624"/>
              </a:xfrm>
            </p:grpSpPr>
            <p:sp>
              <p:nvSpPr>
                <p:cNvPr id="15413" name="Line 47"/>
                <p:cNvSpPr>
                  <a:spLocks noChangeShapeType="1"/>
                </p:cNvSpPr>
                <p:nvPr/>
              </p:nvSpPr>
              <p:spPr bwMode="auto">
                <a:xfrm>
                  <a:off x="768" y="240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14" name="Line 48"/>
                <p:cNvSpPr>
                  <a:spLocks noChangeShapeType="1"/>
                </p:cNvSpPr>
                <p:nvPr/>
              </p:nvSpPr>
              <p:spPr bwMode="auto">
                <a:xfrm>
                  <a:off x="576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15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68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16" name="Line 50"/>
                <p:cNvSpPr>
                  <a:spLocks noChangeShapeType="1"/>
                </p:cNvSpPr>
                <p:nvPr/>
              </p:nvSpPr>
              <p:spPr bwMode="auto">
                <a:xfrm>
                  <a:off x="768" y="24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17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624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18" name="Line 52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grpSp>
          <p:nvGrpSpPr>
            <p:cNvPr id="12" name="Group 53"/>
            <p:cNvGrpSpPr>
              <a:grpSpLocks/>
            </p:cNvGrpSpPr>
            <p:nvPr/>
          </p:nvGrpSpPr>
          <p:grpSpPr bwMode="auto">
            <a:xfrm>
              <a:off x="2016" y="1887"/>
              <a:ext cx="252" cy="442"/>
              <a:chOff x="576" y="2160"/>
              <a:chExt cx="384" cy="816"/>
            </a:xfrm>
          </p:grpSpPr>
          <p:sp>
            <p:nvSpPr>
              <p:cNvPr id="15403" name="Oval 54"/>
              <p:cNvSpPr>
                <a:spLocks noChangeArrowheads="1"/>
              </p:cNvSpPr>
              <p:nvPr/>
            </p:nvSpPr>
            <p:spPr bwMode="auto">
              <a:xfrm>
                <a:off x="672" y="2160"/>
                <a:ext cx="192" cy="240"/>
              </a:xfrm>
              <a:prstGeom prst="ellips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3" name="Group 55"/>
              <p:cNvGrpSpPr>
                <a:grpSpLocks/>
              </p:cNvGrpSpPr>
              <p:nvPr/>
            </p:nvGrpSpPr>
            <p:grpSpPr bwMode="auto">
              <a:xfrm>
                <a:off x="576" y="2352"/>
                <a:ext cx="384" cy="624"/>
                <a:chOff x="576" y="2352"/>
                <a:chExt cx="384" cy="624"/>
              </a:xfrm>
            </p:grpSpPr>
            <p:sp>
              <p:nvSpPr>
                <p:cNvPr id="15405" name="Line 56"/>
                <p:cNvSpPr>
                  <a:spLocks noChangeShapeType="1"/>
                </p:cNvSpPr>
                <p:nvPr/>
              </p:nvSpPr>
              <p:spPr bwMode="auto">
                <a:xfrm>
                  <a:off x="768" y="240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06" name="Line 57"/>
                <p:cNvSpPr>
                  <a:spLocks noChangeShapeType="1"/>
                </p:cNvSpPr>
                <p:nvPr/>
              </p:nvSpPr>
              <p:spPr bwMode="auto">
                <a:xfrm>
                  <a:off x="576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07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768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08" name="Line 59"/>
                <p:cNvSpPr>
                  <a:spLocks noChangeShapeType="1"/>
                </p:cNvSpPr>
                <p:nvPr/>
              </p:nvSpPr>
              <p:spPr bwMode="auto">
                <a:xfrm>
                  <a:off x="768" y="24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09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624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10" name="Line 61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grpSp>
          <p:nvGrpSpPr>
            <p:cNvPr id="14" name="Group 62"/>
            <p:cNvGrpSpPr>
              <a:grpSpLocks/>
            </p:cNvGrpSpPr>
            <p:nvPr/>
          </p:nvGrpSpPr>
          <p:grpSpPr bwMode="auto">
            <a:xfrm>
              <a:off x="3989" y="1887"/>
              <a:ext cx="252" cy="442"/>
              <a:chOff x="576" y="2160"/>
              <a:chExt cx="384" cy="816"/>
            </a:xfrm>
          </p:grpSpPr>
          <p:sp>
            <p:nvSpPr>
              <p:cNvPr id="15395" name="Oval 63"/>
              <p:cNvSpPr>
                <a:spLocks noChangeArrowheads="1"/>
              </p:cNvSpPr>
              <p:nvPr/>
            </p:nvSpPr>
            <p:spPr bwMode="auto">
              <a:xfrm>
                <a:off x="672" y="2160"/>
                <a:ext cx="192" cy="240"/>
              </a:xfrm>
              <a:prstGeom prst="ellips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5" name="Group 64"/>
              <p:cNvGrpSpPr>
                <a:grpSpLocks/>
              </p:cNvGrpSpPr>
              <p:nvPr/>
            </p:nvGrpSpPr>
            <p:grpSpPr bwMode="auto">
              <a:xfrm>
                <a:off x="576" y="2352"/>
                <a:ext cx="384" cy="624"/>
                <a:chOff x="576" y="2352"/>
                <a:chExt cx="384" cy="624"/>
              </a:xfrm>
            </p:grpSpPr>
            <p:sp>
              <p:nvSpPr>
                <p:cNvPr id="15397" name="Line 65"/>
                <p:cNvSpPr>
                  <a:spLocks noChangeShapeType="1"/>
                </p:cNvSpPr>
                <p:nvPr/>
              </p:nvSpPr>
              <p:spPr bwMode="auto">
                <a:xfrm>
                  <a:off x="768" y="240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398" name="Line 66"/>
                <p:cNvSpPr>
                  <a:spLocks noChangeShapeType="1"/>
                </p:cNvSpPr>
                <p:nvPr/>
              </p:nvSpPr>
              <p:spPr bwMode="auto">
                <a:xfrm>
                  <a:off x="576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399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68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00" name="Line 68"/>
                <p:cNvSpPr>
                  <a:spLocks noChangeShapeType="1"/>
                </p:cNvSpPr>
                <p:nvPr/>
              </p:nvSpPr>
              <p:spPr bwMode="auto">
                <a:xfrm>
                  <a:off x="768" y="24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01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624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402" name="Line 70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grpSp>
          <p:nvGrpSpPr>
            <p:cNvPr id="16" name="Group 71"/>
            <p:cNvGrpSpPr>
              <a:grpSpLocks/>
            </p:cNvGrpSpPr>
            <p:nvPr/>
          </p:nvGrpSpPr>
          <p:grpSpPr bwMode="auto">
            <a:xfrm>
              <a:off x="4319" y="1887"/>
              <a:ext cx="248" cy="442"/>
              <a:chOff x="576" y="2160"/>
              <a:chExt cx="384" cy="816"/>
            </a:xfrm>
          </p:grpSpPr>
          <p:sp>
            <p:nvSpPr>
              <p:cNvPr id="15387" name="Oval 72"/>
              <p:cNvSpPr>
                <a:spLocks noChangeArrowheads="1"/>
              </p:cNvSpPr>
              <p:nvPr/>
            </p:nvSpPr>
            <p:spPr bwMode="auto">
              <a:xfrm>
                <a:off x="672" y="2160"/>
                <a:ext cx="192" cy="240"/>
              </a:xfrm>
              <a:prstGeom prst="ellipse">
                <a:avLst/>
              </a:prstGeom>
              <a:noFill/>
              <a:ln w="28575">
                <a:solidFill>
                  <a:srgbClr val="CC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7" name="Group 73"/>
              <p:cNvGrpSpPr>
                <a:grpSpLocks/>
              </p:cNvGrpSpPr>
              <p:nvPr/>
            </p:nvGrpSpPr>
            <p:grpSpPr bwMode="auto">
              <a:xfrm>
                <a:off x="576" y="2352"/>
                <a:ext cx="384" cy="624"/>
                <a:chOff x="576" y="2352"/>
                <a:chExt cx="384" cy="624"/>
              </a:xfrm>
            </p:grpSpPr>
            <p:sp>
              <p:nvSpPr>
                <p:cNvPr id="15389" name="Line 74"/>
                <p:cNvSpPr>
                  <a:spLocks noChangeShapeType="1"/>
                </p:cNvSpPr>
                <p:nvPr/>
              </p:nvSpPr>
              <p:spPr bwMode="auto">
                <a:xfrm>
                  <a:off x="768" y="240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390" name="Line 75"/>
                <p:cNvSpPr>
                  <a:spLocks noChangeShapeType="1"/>
                </p:cNvSpPr>
                <p:nvPr/>
              </p:nvSpPr>
              <p:spPr bwMode="auto">
                <a:xfrm>
                  <a:off x="576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391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768" y="235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392" name="Line 77"/>
                <p:cNvSpPr>
                  <a:spLocks noChangeShapeType="1"/>
                </p:cNvSpPr>
                <p:nvPr/>
              </p:nvSpPr>
              <p:spPr bwMode="auto">
                <a:xfrm>
                  <a:off x="768" y="249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393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624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5394" name="Line 79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144" cy="288"/>
                </a:xfrm>
                <a:prstGeom prst="line">
                  <a:avLst/>
                </a:prstGeom>
                <a:noFill/>
                <a:ln w="28575">
                  <a:solidFill>
                    <a:srgbClr val="CC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sp>
          <p:nvSpPr>
            <p:cNvPr id="15381" name="Line 80"/>
            <p:cNvSpPr>
              <a:spLocks noChangeShapeType="1"/>
            </p:cNvSpPr>
            <p:nvPr/>
          </p:nvSpPr>
          <p:spPr bwMode="auto">
            <a:xfrm>
              <a:off x="1338" y="1570"/>
              <a:ext cx="1251" cy="0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382" name="Line 81"/>
            <p:cNvSpPr>
              <a:spLocks noChangeShapeType="1"/>
            </p:cNvSpPr>
            <p:nvPr/>
          </p:nvSpPr>
          <p:spPr bwMode="auto">
            <a:xfrm>
              <a:off x="2250" y="2132"/>
              <a:ext cx="1732" cy="0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383" name="Line 82"/>
            <p:cNvSpPr>
              <a:spLocks noChangeShapeType="1"/>
            </p:cNvSpPr>
            <p:nvPr/>
          </p:nvSpPr>
          <p:spPr bwMode="auto">
            <a:xfrm>
              <a:off x="3166" y="1570"/>
              <a:ext cx="1973" cy="0"/>
            </a:xfrm>
            <a:prstGeom prst="line">
              <a:avLst/>
            </a:prstGeom>
            <a:noFill/>
            <a:ln w="28575" cap="rnd">
              <a:solidFill>
                <a:srgbClr val="CC99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384" name="Line 83"/>
            <p:cNvSpPr>
              <a:spLocks noChangeShapeType="1"/>
            </p:cNvSpPr>
            <p:nvPr/>
          </p:nvSpPr>
          <p:spPr bwMode="auto">
            <a:xfrm>
              <a:off x="1336" y="2615"/>
              <a:ext cx="3801" cy="0"/>
            </a:xfrm>
            <a:prstGeom prst="line">
              <a:avLst/>
            </a:prstGeom>
            <a:noFill/>
            <a:ln w="28575" cap="rnd">
              <a:solidFill>
                <a:srgbClr val="CC99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385" name="Line 84"/>
            <p:cNvSpPr>
              <a:spLocks noChangeShapeType="1"/>
            </p:cNvSpPr>
            <p:nvPr/>
          </p:nvSpPr>
          <p:spPr bwMode="auto">
            <a:xfrm>
              <a:off x="1336" y="2132"/>
              <a:ext cx="625" cy="0"/>
            </a:xfrm>
            <a:prstGeom prst="line">
              <a:avLst/>
            </a:prstGeom>
            <a:noFill/>
            <a:ln w="28575" cap="rnd">
              <a:solidFill>
                <a:srgbClr val="CC99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386" name="Line 85"/>
            <p:cNvSpPr>
              <a:spLocks noChangeShapeType="1"/>
            </p:cNvSpPr>
            <p:nvPr/>
          </p:nvSpPr>
          <p:spPr bwMode="auto">
            <a:xfrm>
              <a:off x="4511" y="2132"/>
              <a:ext cx="626" cy="0"/>
            </a:xfrm>
            <a:prstGeom prst="line">
              <a:avLst/>
            </a:prstGeom>
            <a:noFill/>
            <a:ln w="28575" cap="rnd">
              <a:solidFill>
                <a:srgbClr val="CC9900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5366" name="TextBox 88"/>
          <p:cNvSpPr txBox="1">
            <a:spLocks noChangeArrowheads="1"/>
          </p:cNvSpPr>
          <p:nvPr/>
        </p:nvSpPr>
        <p:spPr bwMode="auto">
          <a:xfrm>
            <a:off x="395536" y="2420888"/>
            <a:ext cx="1811610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0000CC"/>
                </a:solidFill>
              </a:rPr>
              <a:t>Follow-up of micro-epidemics in </a:t>
            </a:r>
            <a:r>
              <a:rPr lang="en-GB" sz="1600" dirty="0" smtClean="0">
                <a:solidFill>
                  <a:srgbClr val="0000CC"/>
                </a:solidFill>
              </a:rPr>
              <a:t>households</a:t>
            </a:r>
            <a:endParaRPr lang="en-GB" sz="1600" dirty="0">
              <a:solidFill>
                <a:srgbClr val="0000CC"/>
              </a:solidFill>
            </a:endParaRP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772816"/>
            <a:ext cx="22288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TextBox 89"/>
          <p:cNvSpPr txBox="1">
            <a:spLocks noChangeArrowheads="1"/>
          </p:cNvSpPr>
          <p:nvPr/>
        </p:nvSpPr>
        <p:spPr bwMode="auto">
          <a:xfrm>
            <a:off x="3300388" y="1342480"/>
            <a:ext cx="3143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 smtClean="0">
                <a:solidFill>
                  <a:srgbClr val="0000CC"/>
                </a:solidFill>
              </a:rPr>
              <a:t>Sentinel </a:t>
            </a:r>
            <a:r>
              <a:rPr lang="en-GB" sz="1600" dirty="0">
                <a:solidFill>
                  <a:srgbClr val="0000CC"/>
                </a:solidFill>
              </a:rPr>
              <a:t>surveillance</a:t>
            </a:r>
          </a:p>
        </p:txBody>
      </p:sp>
      <p:pic>
        <p:nvPicPr>
          <p:cNvPr id="1536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556792"/>
            <a:ext cx="2528888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0" name="TextBox 91"/>
          <p:cNvSpPr txBox="1">
            <a:spLocks noChangeArrowheads="1"/>
          </p:cNvSpPr>
          <p:nvPr/>
        </p:nvSpPr>
        <p:spPr bwMode="auto">
          <a:xfrm>
            <a:off x="6588224" y="1268760"/>
            <a:ext cx="25557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 smtClean="0">
                <a:solidFill>
                  <a:srgbClr val="0000CC"/>
                </a:solidFill>
              </a:rPr>
              <a:t>Data on confirmed cases</a:t>
            </a:r>
            <a:endParaRPr lang="en-GB" sz="1600" dirty="0">
              <a:solidFill>
                <a:srgbClr val="0000CC"/>
              </a:solidFill>
            </a:endParaRPr>
          </a:p>
        </p:txBody>
      </p:sp>
      <p:sp>
        <p:nvSpPr>
          <p:cNvPr id="15371" name="TextBox 93"/>
          <p:cNvSpPr txBox="1">
            <a:spLocks noChangeArrowheads="1"/>
          </p:cNvSpPr>
          <p:nvPr/>
        </p:nvSpPr>
        <p:spPr bwMode="auto">
          <a:xfrm>
            <a:off x="3347864" y="3789040"/>
            <a:ext cx="244827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 smtClean="0">
                <a:solidFill>
                  <a:srgbClr val="0000CC"/>
                </a:solidFill>
              </a:rPr>
              <a:t>Outbreak investigations </a:t>
            </a:r>
            <a:r>
              <a:rPr lang="en-GB" sz="1600" dirty="0">
                <a:solidFill>
                  <a:srgbClr val="0000CC"/>
                </a:solidFill>
              </a:rPr>
              <a:t>in </a:t>
            </a:r>
            <a:r>
              <a:rPr lang="en-GB" sz="1600" dirty="0" smtClean="0">
                <a:solidFill>
                  <a:srgbClr val="0000CC"/>
                </a:solidFill>
              </a:rPr>
              <a:t>schools</a:t>
            </a:r>
            <a:endParaRPr lang="en-GB" sz="1600" dirty="0">
              <a:solidFill>
                <a:srgbClr val="0000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4509120"/>
            <a:ext cx="2224830" cy="218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TextBox 93"/>
          <p:cNvSpPr txBox="1">
            <a:spLocks noChangeArrowheads="1"/>
          </p:cNvSpPr>
          <p:nvPr/>
        </p:nvSpPr>
        <p:spPr bwMode="auto">
          <a:xfrm>
            <a:off x="6588224" y="4005064"/>
            <a:ext cx="23574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 smtClean="0">
                <a:solidFill>
                  <a:srgbClr val="0000CC"/>
                </a:solidFill>
              </a:rPr>
              <a:t>Contact tracing data</a:t>
            </a:r>
            <a:endParaRPr lang="en-GB" sz="1600" dirty="0">
              <a:solidFill>
                <a:srgbClr val="0000CC"/>
              </a:solidFill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365104"/>
            <a:ext cx="2017960" cy="23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Rectangle 90"/>
          <p:cNvSpPr/>
          <p:nvPr/>
        </p:nvSpPr>
        <p:spPr>
          <a:xfrm>
            <a:off x="179512" y="4581128"/>
            <a:ext cx="25020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 smtClean="0"/>
              <a:t>A “laboratory” within which many of the key measures of transmission can be studied.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55576" y="404664"/>
            <a:ext cx="7272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2800" b="1" dirty="0" smtClean="0">
                <a:solidFill>
                  <a:srgbClr val="0033CC"/>
                </a:solidFill>
                <a:latin typeface="+mn-lt"/>
                <a:cs typeface="+mn-cs"/>
              </a:rPr>
              <a:t>Household studies</a:t>
            </a:r>
            <a:endParaRPr lang="en-GB" b="1" dirty="0">
              <a:solidFill>
                <a:srgbClr val="0033CC"/>
              </a:solidFill>
              <a:latin typeface="+mn-lt"/>
              <a:cs typeface="+mn-cs"/>
            </a:endParaRPr>
          </a:p>
        </p:txBody>
      </p:sp>
      <p:sp>
        <p:nvSpPr>
          <p:cNvPr id="16387" name="TextBox 171"/>
          <p:cNvSpPr txBox="1">
            <a:spLocks noChangeArrowheads="1"/>
          </p:cNvSpPr>
          <p:nvPr/>
        </p:nvSpPr>
        <p:spPr bwMode="auto">
          <a:xfrm>
            <a:off x="323528" y="1340768"/>
            <a:ext cx="83175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 smtClean="0"/>
              <a:t>Follow-up </a:t>
            </a:r>
            <a:r>
              <a:rPr lang="en-GB" dirty="0"/>
              <a:t>of symptoms in </a:t>
            </a:r>
            <a:r>
              <a:rPr lang="en-GB" dirty="0" smtClean="0"/>
              <a:t>households </a:t>
            </a:r>
            <a:r>
              <a:rPr lang="en-GB" dirty="0"/>
              <a:t>for 15 days after onset in the index case.</a:t>
            </a:r>
          </a:p>
          <a:p>
            <a:endParaRPr lang="en-GB" dirty="0"/>
          </a:p>
        </p:txBody>
      </p:sp>
      <p:pic>
        <p:nvPicPr>
          <p:cNvPr id="16388" name="Picture 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779680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80112" y="6237312"/>
            <a:ext cx="3347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[Cauchemez et al, Stat Med, 2004]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40000"/>
              <a:satMod val="155000"/>
            </a:schemeClr>
          </a:gs>
          <a:gs pos="65000">
            <a:schemeClr val="phClr">
              <a:shade val="85000"/>
              <a:satMod val="155000"/>
            </a:schemeClr>
          </a:gs>
          <a:gs pos="100000">
            <a:schemeClr val="phClr">
              <a:shade val="95000"/>
              <a:satMod val="155000"/>
            </a:schemeClr>
          </a:gs>
        </a:gsLst>
        <a:lin ang="16200000" scaled="0"/>
      </a:gradFill>
    </a:fillStyleLst>
    <a:lnStyleLst>
      <a:ln w="6350" cap="rnd" cmpd="sng" algn="ctr">
        <a:solidFill>
          <a:schemeClr val="phClr">
            <a:shade val="95000"/>
            <a:satMod val="105000"/>
          </a:schemeClr>
        </a:solidFill>
        <a:prstDash val="solid"/>
      </a:ln>
      <a:ln w="25400" cap="rnd" cmpd="sng" algn="ctr">
        <a:solidFill>
          <a:schemeClr val="phClr"/>
        </a:solidFill>
        <a:prstDash val="solid"/>
      </a:ln>
      <a:ln w="34925" cap="rnd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algn="tl" rotWithShape="0">
            <a:srgbClr val="000000">
              <a:alpha val="64000"/>
            </a:srgbClr>
          </a:outerShdw>
        </a:effectLst>
      </a:effectStyle>
      <a:effectStyle>
        <a:effectLst>
          <a:outerShdw blurRad="39000" dist="25400" dir="5400000">
            <a:srgbClr val="000000">
              <a:alpha val="35000"/>
            </a:srgbClr>
          </a:outerShdw>
        </a:effectLst>
      </a:effectStyle>
      <a:effectStyle>
        <a:effectLst>
          <a:outerShdw blurRad="39000" dist="25400" dir="540000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50000"/>
              <a:satMod val="155000"/>
            </a:schemeClr>
          </a:gs>
          <a:gs pos="35000">
            <a:schemeClr val="phClr">
              <a:shade val="75000"/>
              <a:satMod val="155000"/>
            </a:schemeClr>
          </a:gs>
          <a:gs pos="100000">
            <a:schemeClr val="phClr">
              <a:tint val="80000"/>
              <a:satMod val="255000"/>
            </a:schemeClr>
          </a:gs>
        </a:gsLst>
        <a:lin ang="16200000" scaled="0"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100000" t="100000" r="100000" b="10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40000"/>
              <a:satMod val="155000"/>
            </a:schemeClr>
          </a:gs>
          <a:gs pos="65000">
            <a:schemeClr val="phClr">
              <a:shade val="85000"/>
              <a:satMod val="155000"/>
            </a:schemeClr>
          </a:gs>
          <a:gs pos="100000">
            <a:schemeClr val="phClr">
              <a:shade val="95000"/>
              <a:satMod val="155000"/>
            </a:schemeClr>
          </a:gs>
        </a:gsLst>
        <a:lin ang="16200000" scaled="0"/>
      </a:gradFill>
    </a:fillStyleLst>
    <a:lnStyleLst>
      <a:ln w="6350" cap="rnd" cmpd="sng" algn="ctr">
        <a:solidFill>
          <a:schemeClr val="phClr">
            <a:shade val="95000"/>
            <a:satMod val="105000"/>
          </a:schemeClr>
        </a:solidFill>
        <a:prstDash val="solid"/>
      </a:ln>
      <a:ln w="25400" cap="rnd" cmpd="sng" algn="ctr">
        <a:solidFill>
          <a:schemeClr val="phClr"/>
        </a:solidFill>
        <a:prstDash val="solid"/>
      </a:ln>
      <a:ln w="34925" cap="rnd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algn="tl" rotWithShape="0">
            <a:srgbClr val="000000">
              <a:alpha val="64000"/>
            </a:srgbClr>
          </a:outerShdw>
        </a:effectLst>
      </a:effectStyle>
      <a:effectStyle>
        <a:effectLst>
          <a:outerShdw blurRad="39000" dist="25400" dir="5400000">
            <a:srgbClr val="000000">
              <a:alpha val="35000"/>
            </a:srgbClr>
          </a:outerShdw>
        </a:effectLst>
      </a:effectStyle>
      <a:effectStyle>
        <a:effectLst>
          <a:outerShdw blurRad="39000" dist="25400" dir="540000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50000"/>
              <a:satMod val="155000"/>
            </a:schemeClr>
          </a:gs>
          <a:gs pos="35000">
            <a:schemeClr val="phClr">
              <a:shade val="75000"/>
              <a:satMod val="155000"/>
            </a:schemeClr>
          </a:gs>
          <a:gs pos="100000">
            <a:schemeClr val="phClr">
              <a:tint val="80000"/>
              <a:satMod val="255000"/>
            </a:schemeClr>
          </a:gs>
        </a:gsLst>
        <a:lin ang="16200000" scaled="0"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100000" t="100000" r="100000" b="10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40000"/>
              <a:satMod val="155000"/>
            </a:schemeClr>
          </a:gs>
          <a:gs pos="65000">
            <a:schemeClr val="phClr">
              <a:shade val="85000"/>
              <a:satMod val="155000"/>
            </a:schemeClr>
          </a:gs>
          <a:gs pos="100000">
            <a:schemeClr val="phClr">
              <a:shade val="95000"/>
              <a:satMod val="155000"/>
            </a:schemeClr>
          </a:gs>
        </a:gsLst>
        <a:lin ang="16200000" scaled="0"/>
      </a:gradFill>
    </a:fillStyleLst>
    <a:lnStyleLst>
      <a:ln w="6350" cap="rnd" cmpd="sng" algn="ctr">
        <a:solidFill>
          <a:schemeClr val="phClr">
            <a:shade val="95000"/>
            <a:satMod val="105000"/>
          </a:schemeClr>
        </a:solidFill>
        <a:prstDash val="solid"/>
      </a:ln>
      <a:ln w="25400" cap="rnd" cmpd="sng" algn="ctr">
        <a:solidFill>
          <a:schemeClr val="phClr"/>
        </a:solidFill>
        <a:prstDash val="solid"/>
      </a:ln>
      <a:ln w="34925" cap="rnd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algn="tl" rotWithShape="0">
            <a:srgbClr val="000000">
              <a:alpha val="64000"/>
            </a:srgbClr>
          </a:outerShdw>
        </a:effectLst>
      </a:effectStyle>
      <a:effectStyle>
        <a:effectLst>
          <a:outerShdw blurRad="39000" dist="25400" dir="5400000">
            <a:srgbClr val="000000">
              <a:alpha val="35000"/>
            </a:srgbClr>
          </a:outerShdw>
        </a:effectLst>
      </a:effectStyle>
      <a:effectStyle>
        <a:effectLst>
          <a:outerShdw blurRad="39000" dist="25400" dir="540000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50000"/>
              <a:satMod val="155000"/>
            </a:schemeClr>
          </a:gs>
          <a:gs pos="35000">
            <a:schemeClr val="phClr">
              <a:shade val="75000"/>
              <a:satMod val="155000"/>
            </a:schemeClr>
          </a:gs>
          <a:gs pos="100000">
            <a:schemeClr val="phClr">
              <a:tint val="80000"/>
              <a:satMod val="255000"/>
            </a:schemeClr>
          </a:gs>
        </a:gsLst>
        <a:lin ang="16200000" scaled="0"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100000" t="100000" r="100000" b="10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40000"/>
              <a:satMod val="155000"/>
            </a:schemeClr>
          </a:gs>
          <a:gs pos="65000">
            <a:schemeClr val="phClr">
              <a:shade val="85000"/>
              <a:satMod val="155000"/>
            </a:schemeClr>
          </a:gs>
          <a:gs pos="100000">
            <a:schemeClr val="phClr">
              <a:shade val="95000"/>
              <a:satMod val="155000"/>
            </a:schemeClr>
          </a:gs>
        </a:gsLst>
        <a:lin ang="16200000" scaled="0"/>
      </a:gradFill>
    </a:fillStyleLst>
    <a:lnStyleLst>
      <a:ln w="6350" cap="rnd" cmpd="sng" algn="ctr">
        <a:solidFill>
          <a:schemeClr val="phClr">
            <a:shade val="95000"/>
            <a:satMod val="105000"/>
          </a:schemeClr>
        </a:solidFill>
        <a:prstDash val="solid"/>
      </a:ln>
      <a:ln w="25400" cap="rnd" cmpd="sng" algn="ctr">
        <a:solidFill>
          <a:schemeClr val="phClr"/>
        </a:solidFill>
        <a:prstDash val="solid"/>
      </a:ln>
      <a:ln w="34925" cap="rnd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algn="tl" rotWithShape="0">
            <a:srgbClr val="000000">
              <a:alpha val="64000"/>
            </a:srgbClr>
          </a:outerShdw>
        </a:effectLst>
      </a:effectStyle>
      <a:effectStyle>
        <a:effectLst>
          <a:outerShdw blurRad="39000" dist="25400" dir="5400000">
            <a:srgbClr val="000000">
              <a:alpha val="35000"/>
            </a:srgbClr>
          </a:outerShdw>
        </a:effectLst>
      </a:effectStyle>
      <a:effectStyle>
        <a:effectLst>
          <a:outerShdw blurRad="39000" dist="25400" dir="540000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50000"/>
              <a:satMod val="155000"/>
            </a:schemeClr>
          </a:gs>
          <a:gs pos="35000">
            <a:schemeClr val="phClr">
              <a:shade val="75000"/>
              <a:satMod val="155000"/>
            </a:schemeClr>
          </a:gs>
          <a:gs pos="100000">
            <a:schemeClr val="phClr">
              <a:tint val="80000"/>
              <a:satMod val="255000"/>
            </a:schemeClr>
          </a:gs>
        </a:gsLst>
        <a:lin ang="16200000" scaled="0"/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100000" t="100000" r="100000" b="10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18957</TotalTime>
  <Words>2443</Words>
  <Application>Microsoft Office PowerPoint</Application>
  <PresentationFormat>On-screen Show (4:3)</PresentationFormat>
  <Paragraphs>411</Paragraphs>
  <Slides>42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Symbol</vt:lpstr>
      <vt:lpstr>Times New Roman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DIDE, Imperial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Simon Cauchemez;P. Nouvellet</dc:creator>
  <cp:lastModifiedBy>Pierre</cp:lastModifiedBy>
  <cp:revision>947</cp:revision>
  <dcterms:created xsi:type="dcterms:W3CDTF">2002-07-15T10:49:08Z</dcterms:created>
  <dcterms:modified xsi:type="dcterms:W3CDTF">2017-03-02T07:51:07Z</dcterms:modified>
</cp:coreProperties>
</file>