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60" r:id="rId5"/>
    <p:sldId id="262" r:id="rId6"/>
    <p:sldId id="263" r:id="rId7"/>
    <p:sldId id="264" r:id="rId8"/>
    <p:sldId id="269" r:id="rId9"/>
    <p:sldId id="271" r:id="rId10"/>
    <p:sldId id="270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7" r:id="rId24"/>
    <p:sldId id="315" r:id="rId25"/>
    <p:sldId id="316" r:id="rId26"/>
    <p:sldId id="317" r:id="rId27"/>
    <p:sldId id="318" r:id="rId28"/>
    <p:sldId id="319" r:id="rId29"/>
    <p:sldId id="322" r:id="rId30"/>
    <p:sldId id="321" r:id="rId31"/>
    <p:sldId id="314" r:id="rId32"/>
    <p:sldId id="313" r:id="rId33"/>
    <p:sldId id="284" r:id="rId34"/>
    <p:sldId id="324" r:id="rId35"/>
    <p:sldId id="326" r:id="rId36"/>
    <p:sldId id="327" r:id="rId37"/>
    <p:sldId id="328" r:id="rId38"/>
    <p:sldId id="331" r:id="rId39"/>
    <p:sldId id="329" r:id="rId40"/>
    <p:sldId id="330" r:id="rId41"/>
    <p:sldId id="308" r:id="rId42"/>
    <p:sldId id="333" r:id="rId43"/>
    <p:sldId id="33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1" autoAdjust="0"/>
  </p:normalViewPr>
  <p:slideViewPr>
    <p:cSldViewPr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6693" y="27571"/>
            <a:ext cx="1675907" cy="900000"/>
            <a:chOff x="155575" y="309086"/>
            <a:chExt cx="2131754" cy="1145314"/>
          </a:xfrm>
        </p:grpSpPr>
        <p:pic>
          <p:nvPicPr>
            <p:cNvPr id="8" name="Picture 7" descr="C:\Users\skeel\AppData\Local\Microsoft\Windows\Temporary Internet Files\Content.IE5\WIWS4NC2\WG10-CMYK-COAM.t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400"/>
              <a:ext cx="1733598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https://imageslib.cc.ic.ac.uk/BMS_download/cache/0564/056487/v001/cache81637/Imperial_1_Pantone_and_tint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165" y="309086"/>
              <a:ext cx="2054164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371600" cy="5598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19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5.png"/><Relationship Id="rId7" Type="http://schemas.openxmlformats.org/officeDocument/2006/relationships/image" Target="../media/image82.png"/><Relationship Id="rId12" Type="http://schemas.openxmlformats.org/officeDocument/2006/relationships/image" Target="../media/image8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57.png"/><Relationship Id="rId10" Type="http://schemas.openxmlformats.org/officeDocument/2006/relationships/image" Target="../media/image83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/>
          </p:cNvSpPr>
          <p:nvPr/>
        </p:nvSpPr>
        <p:spPr bwMode="auto">
          <a:xfrm>
            <a:off x="1295400" y="2651919"/>
            <a:ext cx="6553200" cy="110966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2800" b="1" i="1" dirty="0" smtClean="0">
                <a:solidFill>
                  <a:srgbClr val="376092"/>
                </a:solidFill>
              </a:rPr>
              <a:t>Introduction dynamical system modelling</a:t>
            </a:r>
            <a:endParaRPr lang="en-GB" altLang="fr-FR" sz="2800" b="1" i="1" dirty="0">
              <a:solidFill>
                <a:srgbClr val="376092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166936" y="4114800"/>
            <a:ext cx="481012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Pierre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Nouvellet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pierre.nouvellet@sussex.ac.uk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307" y="5943600"/>
            <a:ext cx="739090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infectious disease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epidemics, analysis 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response</a:t>
            </a:r>
          </a:p>
          <a:p>
            <a:pPr algn="l"/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course. Bogota. 11-15th December 2017</a:t>
            </a:r>
          </a:p>
        </p:txBody>
      </p:sp>
    </p:spTree>
    <p:extLst>
      <p:ext uri="{BB962C8B-B14F-4D97-AF65-F5344CB8AC3E}">
        <p14:creationId xmlns:p14="http://schemas.microsoft.com/office/powerpoint/2010/main" val="38262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579" y="3585219"/>
            <a:ext cx="7146021" cy="32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333686" y="925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2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1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2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1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579" y="3585219"/>
            <a:ext cx="7146021" cy="32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cxnSp>
        <p:nvCxnSpPr>
          <p:cNvPr id="238" name="Straight Connector 237"/>
          <p:cNvCxnSpPr/>
          <p:nvPr/>
        </p:nvCxnSpPr>
        <p:spPr>
          <a:xfrm flipH="1" flipV="1">
            <a:off x="4260745" y="3736773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 flipV="1">
            <a:off x="5300781" y="3729728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1"/>
          <p:cNvSpPr>
            <a:spLocks noGrp="1"/>
          </p:cNvSpPr>
          <p:nvPr>
            <p:ph type="title"/>
          </p:nvPr>
        </p:nvSpPr>
        <p:spPr>
          <a:xfrm>
            <a:off x="392371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4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3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9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5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579" y="3585219"/>
            <a:ext cx="7146021" cy="32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247359" y="4890977"/>
            <a:ext cx="158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Exponential phase</a:t>
            </a:r>
            <a:endParaRPr lang="en-GB" dirty="0"/>
          </a:p>
        </p:txBody>
      </p:sp>
      <p:sp>
        <p:nvSpPr>
          <p:cNvPr id="240" name="TextBox 239"/>
          <p:cNvSpPr txBox="1"/>
          <p:nvPr/>
        </p:nvSpPr>
        <p:spPr>
          <a:xfrm>
            <a:off x="5859458" y="5638800"/>
            <a:ext cx="136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Epidemic tailing off</a:t>
            </a:r>
            <a:endParaRPr lang="en-GB" dirty="0"/>
          </a:p>
        </p:txBody>
      </p:sp>
      <p:cxnSp>
        <p:nvCxnSpPr>
          <p:cNvPr id="238" name="Straight Connector 237"/>
          <p:cNvCxnSpPr/>
          <p:nvPr/>
        </p:nvCxnSpPr>
        <p:spPr>
          <a:xfrm flipH="1" flipV="1">
            <a:off x="4260745" y="3736773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 flipV="1">
            <a:off x="5300781" y="3729728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4078190" y="3739746"/>
            <a:ext cx="14231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Less susceptible</a:t>
            </a:r>
            <a:endParaRPr lang="en-GB" dirty="0"/>
          </a:p>
        </p:txBody>
      </p:sp>
      <p:sp>
        <p:nvSpPr>
          <p:cNvPr id="148" name="Title 1"/>
          <p:cNvSpPr>
            <a:spLocks noGrp="1"/>
          </p:cNvSpPr>
          <p:nvPr>
            <p:ph type="title"/>
          </p:nvPr>
        </p:nvSpPr>
        <p:spPr>
          <a:xfrm>
            <a:off x="392371" y="914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7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9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0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5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6585" y="3142343"/>
            <a:ext cx="992044" cy="6858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730127" y="3142343"/>
            <a:ext cx="992044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148" idx="1"/>
          </p:cNvCxnSpPr>
          <p:nvPr/>
        </p:nvCxnSpPr>
        <p:spPr>
          <a:xfrm>
            <a:off x="1908629" y="3485243"/>
            <a:ext cx="18214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7600" y="2819177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0" y="2819177"/>
                <a:ext cx="76200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/>
          <p:cNvCxnSpPr/>
          <p:nvPr/>
        </p:nvCxnSpPr>
        <p:spPr>
          <a:xfrm>
            <a:off x="4734957" y="3485243"/>
            <a:ext cx="18214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7249" y="4267200"/>
                <a:ext cx="4289685" cy="2272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SI:</a:t>
                </a: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ea typeface="Cambria Math"/>
                    <a:cs typeface="Times New Roman" panose="02020603050405020304" pitchFamily="18" charset="0"/>
                  </a:rPr>
                  <a:t> +</a:t>
                </a:r>
                <a:r>
                  <a:rPr lang="en-GB" sz="3200" dirty="0" smtClean="0"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 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9" y="4267200"/>
                <a:ext cx="4289685" cy="2272930"/>
              </a:xfrm>
              <a:prstGeom prst="rect">
                <a:avLst/>
              </a:prstGeom>
              <a:blipFill>
                <a:blip r:embed="rId4"/>
                <a:stretch>
                  <a:fillRect l="-3551" t="-3753" b="-3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/>
              <p:cNvSpPr txBox="1"/>
              <p:nvPr/>
            </p:nvSpPr>
            <p:spPr>
              <a:xfrm>
                <a:off x="4572000" y="4114800"/>
                <a:ext cx="5257800" cy="2659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transmission rate</a:t>
                </a:r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new infection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recovery or death rate</a:t>
                </a:r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recovery/death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14800"/>
                <a:ext cx="5257800" cy="2659959"/>
              </a:xfrm>
              <a:prstGeom prst="rect">
                <a:avLst/>
              </a:prstGeom>
              <a:blipFill>
                <a:blip r:embed="rId5"/>
                <a:stretch>
                  <a:fillRect t="-3211" b="-6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5159943" y="2819176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943" y="2819176"/>
                <a:ext cx="76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9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8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1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02" y="2989451"/>
            <a:ext cx="8446865" cy="385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/>
              <p:cNvSpPr txBox="1"/>
              <p:nvPr/>
            </p:nvSpPr>
            <p:spPr>
              <a:xfrm>
                <a:off x="1145704" y="4337916"/>
                <a:ext cx="3345569" cy="11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large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Growing epidemic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04" y="4337916"/>
                <a:ext cx="3345569" cy="1153970"/>
              </a:xfrm>
              <a:prstGeom prst="rect">
                <a:avLst/>
              </a:prstGeom>
              <a:blipFill rotWithShape="0">
                <a:blip r:embed="rId5"/>
                <a:stretch>
                  <a:fillRect l="-3279" r="-1275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572000" y="3293391"/>
            <a:ext cx="0" cy="3107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37167" y="4343400"/>
                <a:ext cx="3778233" cy="1153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small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Decreasing epidemic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67" y="4343400"/>
                <a:ext cx="3778233" cy="1153970"/>
              </a:xfrm>
              <a:prstGeom prst="rect">
                <a:avLst/>
              </a:prstGeom>
              <a:blipFill rotWithShape="0">
                <a:blip r:embed="rId6"/>
                <a:stretch>
                  <a:fillRect l="-2903" b="-13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6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SI, discrete time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ea typeface="Cambria Math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blipFill>
                <a:blip r:embed="rId4"/>
                <a:stretch>
                  <a:fillRect l="-3463" t="-3465" b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1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SI, discrete time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ea typeface="Cambria Math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blipFill>
                <a:blip r:embed="rId4"/>
                <a:stretch>
                  <a:fillRect l="-3463" t="-3465" b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2498" y="3505200"/>
                <a:ext cx="3541902" cy="263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time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8" y="3505200"/>
                <a:ext cx="3541902" cy="2639825"/>
              </a:xfrm>
              <a:prstGeom prst="rect">
                <a:avLst/>
              </a:prstGeom>
              <a:blipFill>
                <a:blip r:embed="rId5"/>
                <a:stretch>
                  <a:fillRect l="-4475" t="-3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1922" y="3518118"/>
                <a:ext cx="462867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  <a:cs typeface="Times New Roman" panose="02020603050405020304" pitchFamily="18" charset="0"/>
                      </a:rPr>
                      <m:t>𝑑𝑆</m:t>
                    </m:r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change in susceptibles</a:t>
                </a: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320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sz="3200" b="0" i="1" smtClean="0">
                        <a:latin typeface="Cambria Math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 infectious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" y="3518118"/>
                <a:ext cx="4628678" cy="2431435"/>
              </a:xfrm>
              <a:prstGeom prst="rect">
                <a:avLst/>
              </a:prstGeom>
              <a:blipFill rotWithShape="0">
                <a:blip r:embed="rId4"/>
                <a:stretch>
                  <a:fillRect l="-3289" t="-3509" r="-526"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92498" y="3505200"/>
                <a:ext cx="3541902" cy="263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time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8" y="3505200"/>
                <a:ext cx="3541902" cy="2639441"/>
              </a:xfrm>
              <a:prstGeom prst="rect">
                <a:avLst/>
              </a:prstGeom>
              <a:blipFill>
                <a:blip r:embed="rId5"/>
                <a:stretch>
                  <a:fillRect l="-4475" t="-3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1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19177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3178" y="3505199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8" y="3505199"/>
                <a:ext cx="3541902" cy="2762936"/>
              </a:xfrm>
              <a:prstGeom prst="rect">
                <a:avLst/>
              </a:prstGeom>
              <a:blipFill>
                <a:blip r:embed="rId5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8652" y="3268945"/>
            <a:ext cx="4313925" cy="32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Characterise contacts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447800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2" name="Straight Connector 211"/>
          <p:cNvCxnSpPr/>
          <p:nvPr/>
        </p:nvCxnSpPr>
        <p:spPr>
          <a:xfrm>
            <a:off x="4559948" y="5061192"/>
            <a:ext cx="0" cy="16932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68948" y="483259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‘Frequency dependent’</a:t>
            </a:r>
          </a:p>
          <a:p>
            <a:endParaRPr lang="en-GB" dirty="0"/>
          </a:p>
        </p:txBody>
      </p:sp>
      <p:sp>
        <p:nvSpPr>
          <p:cNvPr id="214" name="TextBox 213"/>
          <p:cNvSpPr txBox="1"/>
          <p:nvPr/>
        </p:nvSpPr>
        <p:spPr>
          <a:xfrm>
            <a:off x="5150608" y="485073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‘Density dependent’</a:t>
            </a:r>
          </a:p>
          <a:p>
            <a:endParaRPr lang="en-GB" dirty="0"/>
          </a:p>
        </p:txBody>
      </p:sp>
      <p:grpSp>
        <p:nvGrpSpPr>
          <p:cNvPr id="215" name="Group 214"/>
          <p:cNvGrpSpPr/>
          <p:nvPr/>
        </p:nvGrpSpPr>
        <p:grpSpPr>
          <a:xfrm>
            <a:off x="64148" y="5361013"/>
            <a:ext cx="2057400" cy="1371600"/>
            <a:chOff x="76200" y="5334000"/>
            <a:chExt cx="2057400" cy="1371600"/>
          </a:xfrm>
        </p:grpSpPr>
        <p:grpSp>
          <p:nvGrpSpPr>
            <p:cNvPr id="216" name="Group 215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18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19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0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1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2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3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6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7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8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217" name="Rounded Rectangle 216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197748" y="5352122"/>
            <a:ext cx="2057400" cy="1371600"/>
            <a:chOff x="76200" y="5334000"/>
            <a:chExt cx="2057400" cy="13716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62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3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4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5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6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7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8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0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1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2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3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4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5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6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7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8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9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0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1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2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261" name="Rounded Rectangle 260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73748" y="5577907"/>
            <a:ext cx="1089862" cy="927635"/>
            <a:chOff x="685800" y="5545915"/>
            <a:chExt cx="1089862" cy="927635"/>
          </a:xfrm>
        </p:grpSpPr>
        <p:cxnSp>
          <p:nvCxnSpPr>
            <p:cNvPr id="284" name="Straight Arrow Connector 283"/>
            <p:cNvCxnSpPr/>
            <p:nvPr/>
          </p:nvCxnSpPr>
          <p:spPr>
            <a:xfrm flipV="1">
              <a:off x="1202905" y="5545915"/>
              <a:ext cx="572757" cy="3847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>
              <a:off x="1226138" y="6091945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2893369" y="5751944"/>
            <a:ext cx="757037" cy="704990"/>
            <a:chOff x="767650" y="5706944"/>
            <a:chExt cx="757037" cy="704990"/>
          </a:xfrm>
        </p:grpSpPr>
        <p:cxnSp>
          <p:nvCxnSpPr>
            <p:cNvPr id="289" name="Straight Arrow Connector 288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H="1" flipV="1">
              <a:off x="767650" y="5918899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4788548" y="5382846"/>
            <a:ext cx="2057400" cy="1371600"/>
            <a:chOff x="76200" y="5334000"/>
            <a:chExt cx="2057400" cy="1371600"/>
          </a:xfrm>
        </p:grpSpPr>
        <p:grpSp>
          <p:nvGrpSpPr>
            <p:cNvPr id="294" name="Group 293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96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7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8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0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1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2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3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4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295" name="Rounded Rectangle 294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6922148" y="5373955"/>
            <a:ext cx="2057400" cy="1371600"/>
            <a:chOff x="76200" y="5334000"/>
            <a:chExt cx="2057400" cy="1371600"/>
          </a:xfrm>
        </p:grpSpPr>
        <p:grpSp>
          <p:nvGrpSpPr>
            <p:cNvPr id="306" name="Group 305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308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9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0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1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2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3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4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5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6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7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8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9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0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1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2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3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4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5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6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7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8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307" name="Rounded Rectangle 306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398148" y="5760769"/>
            <a:ext cx="862290" cy="747009"/>
            <a:chOff x="685800" y="5706944"/>
            <a:chExt cx="862290" cy="747009"/>
          </a:xfrm>
        </p:grpSpPr>
        <p:cxnSp>
          <p:nvCxnSpPr>
            <p:cNvPr id="330" name="Straight Arrow Connector 329"/>
            <p:cNvCxnSpPr/>
            <p:nvPr/>
          </p:nvCxnSpPr>
          <p:spPr>
            <a:xfrm>
              <a:off x="1226308" y="6072348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oup 332"/>
          <p:cNvGrpSpPr/>
          <p:nvPr/>
        </p:nvGrpSpPr>
        <p:grpSpPr>
          <a:xfrm>
            <a:off x="7639080" y="5897976"/>
            <a:ext cx="735726" cy="580791"/>
            <a:chOff x="788961" y="5831143"/>
            <a:chExt cx="735726" cy="580791"/>
          </a:xfrm>
        </p:grpSpPr>
        <p:cxnSp>
          <p:nvCxnSpPr>
            <p:cNvPr id="334" name="Straight Arrow Connector 333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 flipH="1" flipV="1">
              <a:off x="788961" y="5902764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Straight Arrow Connector 336"/>
          <p:cNvCxnSpPr/>
          <p:nvPr/>
        </p:nvCxnSpPr>
        <p:spPr>
          <a:xfrm flipH="1">
            <a:off x="7595885" y="6037922"/>
            <a:ext cx="354963" cy="1470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/>
          <p:nvPr/>
        </p:nvCxnSpPr>
        <p:spPr>
          <a:xfrm>
            <a:off x="7955019" y="5979611"/>
            <a:ext cx="116451" cy="4366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H="1" flipV="1">
            <a:off x="7865417" y="5773777"/>
            <a:ext cx="89602" cy="218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7" idx="5"/>
          </p:cNvCxnSpPr>
          <p:nvPr/>
        </p:nvCxnSpPr>
        <p:spPr>
          <a:xfrm flipV="1">
            <a:off x="7976365" y="5794246"/>
            <a:ext cx="131054" cy="363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200" y="2590800"/>
            <a:ext cx="9220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contact is fixed, regardless of density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dependent contacts</a:t>
            </a:r>
          </a:p>
          <a:p>
            <a:pPr lvl="2"/>
            <a:endParaRPr lang="en-GB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contact increase with density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 dependent contact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657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Objectives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Introduction to concepts in quantitative epidemiology of infectious diseases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Understand the dynamics of epidemics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Estimation of key parameters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Introduction to infectious diseases control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Application to Ebola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2065" y="1447800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Connector 9"/>
          <p:cNvCxnSpPr/>
          <p:nvPr/>
        </p:nvCxnSpPr>
        <p:spPr>
          <a:xfrm>
            <a:off x="4731613" y="2714232"/>
            <a:ext cx="0" cy="3838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153" y="248563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‘Frequency dependent’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65013" y="250377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‘Density dependent’</a:t>
            </a:r>
          </a:p>
          <a:p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2353" y="3014053"/>
            <a:ext cx="2057400" cy="1371600"/>
            <a:chOff x="76200" y="5334000"/>
            <a:chExt cx="2057400" cy="137160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3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9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0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1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3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235953" y="3005162"/>
            <a:ext cx="2057400" cy="1371600"/>
            <a:chOff x="76200" y="5334000"/>
            <a:chExt cx="2057400" cy="1371600"/>
          </a:xfrm>
        </p:grpSpPr>
        <p:grpSp>
          <p:nvGrpSpPr>
            <p:cNvPr id="98" name="Group 97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00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1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2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3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4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5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6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7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8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9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0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1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2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3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4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5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6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7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8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9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20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11953" y="3230947"/>
            <a:ext cx="1089862" cy="927635"/>
            <a:chOff x="685800" y="5545915"/>
            <a:chExt cx="1089862" cy="92763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202905" y="5545915"/>
              <a:ext cx="572757" cy="3847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226138" y="6091945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931574" y="3404984"/>
            <a:ext cx="757037" cy="704990"/>
            <a:chOff x="767650" y="5706944"/>
            <a:chExt cx="757037" cy="704990"/>
          </a:xfrm>
        </p:grpSpPr>
        <p:cxnSp>
          <p:nvCxnSpPr>
            <p:cNvPr id="141" name="Straight Arrow Connector 140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767650" y="5918899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826753" y="3035886"/>
            <a:ext cx="2057400" cy="1371600"/>
            <a:chOff x="76200" y="5334000"/>
            <a:chExt cx="2057400" cy="13716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5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4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6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7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8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9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0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1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51" name="Rounded Rectangle 150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960353" y="3026995"/>
            <a:ext cx="2057400" cy="1371600"/>
            <a:chOff x="76200" y="5334000"/>
            <a:chExt cx="2057400" cy="13716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65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6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7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8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9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0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1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2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3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4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5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6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7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8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9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0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1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2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3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4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5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64" name="Rounded Rectangle 163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436353" y="3413809"/>
            <a:ext cx="862290" cy="747009"/>
            <a:chOff x="685800" y="5706944"/>
            <a:chExt cx="862290" cy="747009"/>
          </a:xfrm>
        </p:grpSpPr>
        <p:cxnSp>
          <p:nvCxnSpPr>
            <p:cNvPr id="188" name="Straight Arrow Connector 187"/>
            <p:cNvCxnSpPr/>
            <p:nvPr/>
          </p:nvCxnSpPr>
          <p:spPr>
            <a:xfrm>
              <a:off x="1226308" y="6072348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7677285" y="3551016"/>
            <a:ext cx="735726" cy="580791"/>
            <a:chOff x="788961" y="5831143"/>
            <a:chExt cx="735726" cy="580791"/>
          </a:xfrm>
        </p:grpSpPr>
        <p:cxnSp>
          <p:nvCxnSpPr>
            <p:cNvPr id="192" name="Straight Arrow Connector 191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H="1" flipV="1">
              <a:off x="788961" y="5902764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Arrow Connector 195"/>
          <p:cNvCxnSpPr/>
          <p:nvPr/>
        </p:nvCxnSpPr>
        <p:spPr>
          <a:xfrm flipH="1">
            <a:off x="7634090" y="3690962"/>
            <a:ext cx="354963" cy="1470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993224" y="3632651"/>
            <a:ext cx="116451" cy="4366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7903622" y="3426817"/>
            <a:ext cx="89602" cy="218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4" idx="5"/>
          </p:cNvCxnSpPr>
          <p:nvPr/>
        </p:nvCxnSpPr>
        <p:spPr>
          <a:xfrm flipV="1">
            <a:off x="8014570" y="3447286"/>
            <a:ext cx="131054" cy="363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-78060" y="5009557"/>
                <a:ext cx="5114473" cy="207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  <a:p>
                <a:pPr algn="ctr"/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060" y="5009557"/>
                <a:ext cx="5114473" cy="2077043"/>
              </a:xfrm>
              <a:prstGeom prst="rect">
                <a:avLst/>
              </a:prstGeom>
              <a:blipFill>
                <a:blip r:embed="rId5"/>
                <a:stretch>
                  <a:fillRect t="-3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4807813" y="5009557"/>
                <a:ext cx="4640987" cy="207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  <a:p>
                <a:pPr algn="ctr"/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13" y="5009557"/>
                <a:ext cx="4640987" cy="2077043"/>
              </a:xfrm>
              <a:prstGeom prst="rect">
                <a:avLst/>
              </a:prstGeom>
              <a:blipFill>
                <a:blip r:embed="rId6"/>
                <a:stretch>
                  <a:fillRect t="-3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Characterise contacts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4773" y="3658195"/>
            <a:ext cx="4313925" cy="32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" y="3636239"/>
            <a:ext cx="4313925" cy="32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572000" y="2714232"/>
            <a:ext cx="0" cy="3838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7540" y="248563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‘Frequency dependent’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250377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‘Density dependent’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-237674" y="2893436"/>
                <a:ext cx="5114473" cy="1430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674" y="2893436"/>
                <a:ext cx="5114473" cy="14307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4648200" y="2911579"/>
                <a:ext cx="4640987" cy="143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11579"/>
                <a:ext cx="4640987" cy="14305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1580461" y="1670024"/>
            <a:ext cx="7206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the epidemic curve</a:t>
            </a:r>
            <a:endParaRPr lang="en-GB" sz="3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Characterise contacts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Characterise contacts</a:t>
            </a:r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447800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Connector 9"/>
          <p:cNvCxnSpPr/>
          <p:nvPr/>
        </p:nvCxnSpPr>
        <p:spPr>
          <a:xfrm>
            <a:off x="4809708" y="2714232"/>
            <a:ext cx="0" cy="3838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248" y="248563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343108" y="250377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0448" y="3014053"/>
            <a:ext cx="2057400" cy="1371600"/>
            <a:chOff x="76200" y="5334000"/>
            <a:chExt cx="2057400" cy="137160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3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3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9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0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1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3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314048" y="3005162"/>
            <a:ext cx="2057400" cy="1371600"/>
            <a:chOff x="76200" y="5334000"/>
            <a:chExt cx="2057400" cy="1371600"/>
          </a:xfrm>
        </p:grpSpPr>
        <p:grpSp>
          <p:nvGrpSpPr>
            <p:cNvPr id="98" name="Group 97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00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1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2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3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4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5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6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7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8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9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0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1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2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3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4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5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6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7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8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9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20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90048" y="3230947"/>
            <a:ext cx="1089862" cy="927635"/>
            <a:chOff x="685800" y="5545915"/>
            <a:chExt cx="1089862" cy="92763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202905" y="5545915"/>
              <a:ext cx="572757" cy="3847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226138" y="6091945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009669" y="3404984"/>
            <a:ext cx="757037" cy="704990"/>
            <a:chOff x="767650" y="5706944"/>
            <a:chExt cx="757037" cy="704990"/>
          </a:xfrm>
        </p:grpSpPr>
        <p:cxnSp>
          <p:nvCxnSpPr>
            <p:cNvPr id="141" name="Straight Arrow Connector 140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767650" y="5918899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904848" y="3035886"/>
            <a:ext cx="2057400" cy="1371600"/>
            <a:chOff x="76200" y="5334000"/>
            <a:chExt cx="2057400" cy="13716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5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4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6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7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8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9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0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1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151" name="Rounded Rectangle 150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038448" y="3026995"/>
            <a:ext cx="2057400" cy="1371600"/>
            <a:chOff x="76200" y="5334000"/>
            <a:chExt cx="2057400" cy="13716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65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6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7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8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9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0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1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2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3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4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5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6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7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8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9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0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1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2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3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4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5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164" name="Rounded Rectangle 163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514448" y="3413809"/>
            <a:ext cx="862290" cy="747009"/>
            <a:chOff x="685800" y="5706944"/>
            <a:chExt cx="862290" cy="747009"/>
          </a:xfrm>
        </p:grpSpPr>
        <p:cxnSp>
          <p:nvCxnSpPr>
            <p:cNvPr id="188" name="Straight Arrow Connector 187"/>
            <p:cNvCxnSpPr/>
            <p:nvPr/>
          </p:nvCxnSpPr>
          <p:spPr>
            <a:xfrm>
              <a:off x="1226308" y="6072348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7755380" y="3551016"/>
            <a:ext cx="735726" cy="580791"/>
            <a:chOff x="788961" y="5831143"/>
            <a:chExt cx="735726" cy="580791"/>
          </a:xfrm>
        </p:grpSpPr>
        <p:cxnSp>
          <p:nvCxnSpPr>
            <p:cNvPr id="192" name="Straight Arrow Connector 191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H="1" flipV="1">
              <a:off x="788961" y="5902764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Arrow Connector 195"/>
          <p:cNvCxnSpPr/>
          <p:nvPr/>
        </p:nvCxnSpPr>
        <p:spPr>
          <a:xfrm flipH="1">
            <a:off x="7712185" y="3690962"/>
            <a:ext cx="354963" cy="1470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8071319" y="3632651"/>
            <a:ext cx="116451" cy="4366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7981717" y="3426817"/>
            <a:ext cx="89602" cy="218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4" idx="5"/>
          </p:cNvCxnSpPr>
          <p:nvPr/>
        </p:nvCxnSpPr>
        <p:spPr>
          <a:xfrm flipV="1">
            <a:off x="8092665" y="3447286"/>
            <a:ext cx="131054" cy="363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5" y="5009557"/>
                <a:ext cx="5114473" cy="207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  <a:p>
                <a:pPr algn="ctr"/>
                <a:endPara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" y="5009557"/>
                <a:ext cx="5114473" cy="2077043"/>
              </a:xfrm>
              <a:prstGeom prst="rect">
                <a:avLst/>
              </a:prstGeom>
              <a:blipFill>
                <a:blip r:embed="rId5"/>
                <a:stretch>
                  <a:fillRect t="-3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4885908" y="5009557"/>
                <a:ext cx="4640987" cy="189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fr-FR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908" y="5009557"/>
                <a:ext cx="4640987" cy="1892185"/>
              </a:xfrm>
              <a:prstGeom prst="rect">
                <a:avLst/>
              </a:prstGeom>
              <a:blipFill>
                <a:blip r:embed="rId6"/>
                <a:stretch>
                  <a:fillRect t="-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0" y="2503775"/>
            <a:ext cx="4428708" cy="435422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  <a:alpha val="0"/>
                </a:srgbClr>
              </a:gs>
              <a:gs pos="100000">
                <a:srgbClr val="92D050">
                  <a:tint val="44500"/>
                  <a:satMod val="160000"/>
                  <a:alpha val="79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02908" y="4474458"/>
            <a:ext cx="1294357" cy="63094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3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Ebola</a:t>
            </a:r>
            <a:endParaRPr lang="en-GB" sz="3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1000" y="1447800"/>
            <a:ext cx="8229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i="1" dirty="0" smtClean="0">
                <a:latin typeface="Calibri" pitchFamily="34" charset="0"/>
              </a:rPr>
              <a:t>Average</a:t>
            </a:r>
            <a:r>
              <a:rPr lang="en-GB" sz="2800" dirty="0" smtClean="0">
                <a:latin typeface="Calibri" pitchFamily="34" charset="0"/>
              </a:rPr>
              <a:t> </a:t>
            </a:r>
            <a:r>
              <a:rPr lang="en-GB" sz="2800" dirty="0">
                <a:latin typeface="Calibri" pitchFamily="34" charset="0"/>
              </a:rPr>
              <a:t>number of secondary cases generated by an index case in a </a:t>
            </a:r>
            <a:r>
              <a:rPr lang="en-GB" sz="2800" i="1" dirty="0">
                <a:latin typeface="Calibri" pitchFamily="34" charset="0"/>
              </a:rPr>
              <a:t>large entirely susceptible</a:t>
            </a:r>
            <a:r>
              <a:rPr lang="en-GB" sz="2800" dirty="0">
                <a:latin typeface="Calibri" pitchFamily="34" charset="0"/>
              </a:rPr>
              <a:t> population</a:t>
            </a: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3391066"/>
            <a:ext cx="6065101" cy="30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38887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infectiousness: context dependent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" y="4092885"/>
            <a:ext cx="4572000" cy="2688915"/>
            <a:chOff x="838200" y="4092885"/>
            <a:chExt cx="4572000" cy="26889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r="48544"/>
            <a:stretch/>
          </p:blipFill>
          <p:spPr>
            <a:xfrm>
              <a:off x="838200" y="4092885"/>
              <a:ext cx="4038600" cy="259758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95400" y="6412468"/>
              <a:ext cx="411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from onset to recovery (or death)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600" y="4099511"/>
            <a:ext cx="4343400" cy="2682289"/>
            <a:chOff x="4876800" y="4092885"/>
            <a:chExt cx="4343400" cy="26822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51456"/>
            <a:stretch/>
          </p:blipFill>
          <p:spPr>
            <a:xfrm>
              <a:off x="4876800" y="4092885"/>
              <a:ext cx="3810000" cy="259758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05400" y="6405842"/>
              <a:ext cx="411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from onset to isolation (SARS)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1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38887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rate: very difficult to estimate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1" y="4184500"/>
            <a:ext cx="4038600" cy="2551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54" y="4220943"/>
            <a:ext cx="4093950" cy="23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58" y="3810000"/>
            <a:ext cx="5875142" cy="29051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38887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rate: needs clear definition of infectious contact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8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607004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070" y="16002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</a:p>
          <a:p>
            <a:endParaRPr lang="en-GB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blipFill>
                <a:blip r:embed="rId2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3046990"/>
                <a:ext cx="4691270" cy="302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transmission rate: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32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Duration of infectiousness:</a:t>
                </a: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46990"/>
                <a:ext cx="4691270" cy="3027624"/>
              </a:xfrm>
              <a:prstGeom prst="rect">
                <a:avLst/>
              </a:prstGeom>
              <a:blipFill>
                <a:blip r:embed="rId3"/>
                <a:stretch>
                  <a:fillRect l="-3247" t="-2823" r="-11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7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070" y="16002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</a:p>
          <a:p>
            <a:endParaRPr lang="en-GB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blipFill>
                <a:blip r:embed="rId2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S=N and I=1 </a:t>
                </a: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transmission rate: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blipFill>
                <a:blip r:embed="rId3"/>
                <a:stretch>
                  <a:fillRect l="-3247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1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Objectives, details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Flow diagrams – dynamical system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Contact rate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Model SEI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Model for Ebola 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070" y="16002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</a:p>
          <a:p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If we change the model, we (usually) change the formula for R0!</a:t>
            </a:r>
          </a:p>
          <a:p>
            <a:endParaRPr lang="en-GB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blipFill>
                <a:blip r:embed="rId2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S=N and I=1 </a:t>
                </a: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transmission rate: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blipFill>
                <a:blip r:embed="rId3"/>
                <a:stretch>
                  <a:fillRect l="-3247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4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</a:t>
            </a:r>
            <a:r>
              <a:rPr lang="en-GB" dirty="0">
                <a:solidFill>
                  <a:schemeClr val="tx2"/>
                </a:solidFill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0" y="1447800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GB" sz="2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7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atural history of the disease:</a:t>
                </a:r>
              </a:p>
              <a:p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susceptible person becomes infected (</a:t>
                </a:r>
                <a14:m>
                  <m:oMath xmlns:m="http://schemas.openxmlformats.org/officeDocument/2006/math">
                    <m:r>
                      <a:rPr lang="en-GB" sz="27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Latency period </a:t>
                </a:r>
                <a:r>
                  <a:rPr lang="en-GB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7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7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or virus incubation period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Infectious period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7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symptomatic, associated with large mortality and high viral load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fatality ratio (</a:t>
                </a:r>
                <a14:m>
                  <m:oMath xmlns:m="http://schemas.openxmlformats.org/officeDocument/2006/math">
                    <m:r>
                      <a:rPr lang="en-GB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proportion of death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3139321"/>
              </a:xfrm>
              <a:prstGeom prst="rect">
                <a:avLst/>
              </a:prstGeom>
              <a:blipFill>
                <a:blip r:embed="rId2"/>
                <a:stretch>
                  <a:fillRect l="-1067" t="-1946" b="-4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52400" y="4648200"/>
            <a:ext cx="8689781" cy="2035969"/>
            <a:chOff x="382807" y="4873535"/>
            <a:chExt cx="8689781" cy="2035969"/>
          </a:xfrm>
        </p:grpSpPr>
        <p:grpSp>
          <p:nvGrpSpPr>
            <p:cNvPr id="16" name="Group 15"/>
            <p:cNvGrpSpPr/>
            <p:nvPr/>
          </p:nvGrpSpPr>
          <p:grpSpPr>
            <a:xfrm>
              <a:off x="382807" y="4873535"/>
              <a:ext cx="7917209" cy="1585599"/>
              <a:chOff x="547163" y="4681277"/>
              <a:chExt cx="7917209" cy="158559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47163" y="5233644"/>
                <a:ext cx="4549558" cy="1033232"/>
                <a:chOff x="930348" y="2777045"/>
                <a:chExt cx="4549558" cy="103323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21" idx="3"/>
                  <a:endCxn id="22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/>
                <p:cNvCxnSpPr>
                  <a:stCxn id="22" idx="3"/>
                  <a:endCxn id="18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TextBox 17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/>
              <p:cNvCxnSpPr>
                <a:stCxn id="18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/>
                            <a:ea typeface="Cambria Math"/>
                          </a:rPr>
                          <m:t>𝜇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0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3964363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contacts: ‘frequency dependent’</a:t>
            </a:r>
          </a:p>
          <a:p>
            <a:pPr algn="ctr"/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5571" y="2532602"/>
                <a:ext cx="5432752" cy="412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d>
                        <m:d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1" y="2532602"/>
                <a:ext cx="5432752" cy="4123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52400" y="603597"/>
            <a:ext cx="8689781" cy="2035969"/>
            <a:chOff x="382807" y="4873535"/>
            <a:chExt cx="8689781" cy="2035969"/>
          </a:xfrm>
        </p:grpSpPr>
        <p:grpSp>
          <p:nvGrpSpPr>
            <p:cNvPr id="17" name="Group 16"/>
            <p:cNvGrpSpPr/>
            <p:nvPr/>
          </p:nvGrpSpPr>
          <p:grpSpPr>
            <a:xfrm>
              <a:off x="382807" y="4873535"/>
              <a:ext cx="7917209" cy="1585599"/>
              <a:chOff x="547163" y="4681277"/>
              <a:chExt cx="7917209" cy="15855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47163" y="5233644"/>
                <a:ext cx="4549558" cy="1033232"/>
                <a:chOff x="930348" y="2777045"/>
                <a:chExt cx="4549558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  <a:endCxn id="26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/>
              <p:cNvCxnSpPr>
                <a:stCxn id="26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/>
                            <a:ea typeface="Cambria Math"/>
                          </a:rPr>
                          <m:t>𝜇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7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197980" y="3810000"/>
                <a:ext cx="3810000" cy="2157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Reproduction number:</a:t>
                </a:r>
              </a:p>
              <a:p>
                <a:pPr algn="ctr"/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GB" sz="3000" dirty="0">
                          <a:latin typeface="Cambria Math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GB" sz="3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980" y="3810000"/>
                <a:ext cx="3810000" cy="2157194"/>
              </a:xfrm>
              <a:prstGeom prst="rect">
                <a:avLst/>
              </a:prstGeom>
              <a:blipFill>
                <a:blip r:embed="rId2"/>
                <a:stretch>
                  <a:fillRect l="-1600" t="-3672" r="-1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5571" y="2532602"/>
                <a:ext cx="3726387" cy="412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d>
                        <m:d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1" y="2532602"/>
                <a:ext cx="3726387" cy="4123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52400" y="603597"/>
            <a:ext cx="8689781" cy="2035969"/>
            <a:chOff x="382807" y="4873535"/>
            <a:chExt cx="8689781" cy="2035969"/>
          </a:xfrm>
        </p:grpSpPr>
        <p:grpSp>
          <p:nvGrpSpPr>
            <p:cNvPr id="17" name="Group 16"/>
            <p:cNvGrpSpPr/>
            <p:nvPr/>
          </p:nvGrpSpPr>
          <p:grpSpPr>
            <a:xfrm>
              <a:off x="382807" y="4873535"/>
              <a:ext cx="7917209" cy="1585599"/>
              <a:chOff x="547163" y="4681277"/>
              <a:chExt cx="7917209" cy="15855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47163" y="5233644"/>
                <a:ext cx="4549558" cy="1033232"/>
                <a:chOff x="930348" y="2777045"/>
                <a:chExt cx="4549558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  <a:endCxn id="26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/>
              <p:cNvCxnSpPr>
                <a:stCxn id="26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/>
                            <a:ea typeface="Cambria Math"/>
                          </a:rPr>
                          <m:t>𝜇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3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572" y="1028438"/>
            <a:ext cx="852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model complexity: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onset/death ≠ delay onset/recovery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" y="3124200"/>
            <a:ext cx="7996366" cy="2105025"/>
            <a:chOff x="920524" y="3186151"/>
            <a:chExt cx="7996366" cy="2105025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6829347" y="3981527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7901631" y="364396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46" y="456347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20524" y="3218136"/>
              <a:ext cx="5952513" cy="2073040"/>
              <a:chOff x="227109" y="3201193"/>
              <a:chExt cx="5952513" cy="207304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27109" y="3765672"/>
                <a:ext cx="3953256" cy="1033232"/>
                <a:chOff x="930348" y="2777045"/>
                <a:chExt cx="3953256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</p:cNvCxnSpPr>
                <p:nvPr/>
              </p:nvCxnSpPr>
              <p:spPr>
                <a:xfrm>
                  <a:off x="4206757" y="3465508"/>
                  <a:ext cx="535082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152987" y="36167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87578" y="458843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832984" y="3201193"/>
                <a:ext cx="1511228" cy="1708934"/>
                <a:chOff x="3155704" y="4556090"/>
                <a:chExt cx="1511228" cy="1708934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96433" y="5346696"/>
                  <a:ext cx="0" cy="9183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408603" y="6264361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375176" y="5337756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6829347" y="4838334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588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762000"/>
            <a:ext cx="7996366" cy="2105025"/>
            <a:chOff x="920524" y="3186151"/>
            <a:chExt cx="7996366" cy="2105025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6829347" y="3981527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7901631" y="364396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46" y="456347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20524" y="3218136"/>
              <a:ext cx="5952513" cy="2073040"/>
              <a:chOff x="227109" y="3201193"/>
              <a:chExt cx="5952513" cy="207304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27109" y="3765672"/>
                <a:ext cx="3953256" cy="1033232"/>
                <a:chOff x="930348" y="2777045"/>
                <a:chExt cx="3953256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</p:cNvCxnSpPr>
                <p:nvPr/>
              </p:nvCxnSpPr>
              <p:spPr>
                <a:xfrm>
                  <a:off x="4206757" y="3465508"/>
                  <a:ext cx="535082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152987" y="36167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87578" y="458843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832984" y="3201193"/>
                <a:ext cx="1511228" cy="1708934"/>
                <a:chOff x="3155704" y="4556090"/>
                <a:chExt cx="1511228" cy="1708934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96433" y="5346696"/>
                  <a:ext cx="0" cy="9183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408603" y="6264361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375176" y="5337756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6829347" y="4838334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1250" y="2819400"/>
                <a:ext cx="4928229" cy="4026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6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d>
                        <m:d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0" y="2819400"/>
                <a:ext cx="4928229" cy="4026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78631" y="4920627"/>
                <a:ext cx="3817217" cy="212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Reproduction number:</a:t>
                </a:r>
              </a:p>
              <a:p>
                <a:pPr algn="ctr"/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d>
                      <m:f>
                        <m:fPr>
                          <m:ctrlPr>
                            <a:rPr lang="en-GB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600" i="1">
                          <a:latin typeface="Cambria Math"/>
                          <a:ea typeface="Cambria Math"/>
                        </a:rPr>
                        <m:t>𝜇</m:t>
                      </m:r>
                      <m:f>
                        <m:fPr>
                          <m:ctrlPr>
                            <a:rPr lang="en-GB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1" y="4920627"/>
                <a:ext cx="3817217" cy="2120068"/>
              </a:xfrm>
              <a:prstGeom prst="rect">
                <a:avLst/>
              </a:prstGeom>
              <a:blipFill>
                <a:blip r:embed="rId9"/>
                <a:stretch>
                  <a:fillRect t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5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572" y="1028438"/>
            <a:ext cx="8524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model complexity: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onset/death ≠ delay onset/recovery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 hospitalised/isolated,  no further transmission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837" y="2439637"/>
            <a:ext cx="8952363" cy="4389621"/>
            <a:chOff x="70837" y="2439637"/>
            <a:chExt cx="8952363" cy="4389621"/>
          </a:xfrm>
        </p:grpSpPr>
        <p:grpSp>
          <p:nvGrpSpPr>
            <p:cNvPr id="25" name="Group 24"/>
            <p:cNvGrpSpPr/>
            <p:nvPr/>
          </p:nvGrpSpPr>
          <p:grpSpPr>
            <a:xfrm>
              <a:off x="70837" y="3891513"/>
              <a:ext cx="3185923" cy="1128402"/>
              <a:chOff x="1697681" y="2680006"/>
              <a:chExt cx="3185923" cy="112840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97681" y="3122608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14713" y="3122608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1"/>
              </p:cNvCxnSpPr>
              <p:nvPr/>
            </p:nvCxnSpPr>
            <p:spPr>
              <a:xfrm>
                <a:off x="2689725" y="3465508"/>
                <a:ext cx="52498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593823" y="2680006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3823" y="2680006"/>
                    <a:ext cx="762000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>
                <a:stCxn id="30" idx="3"/>
              </p:cNvCxnSpPr>
              <p:nvPr/>
            </p:nvCxnSpPr>
            <p:spPr>
              <a:xfrm>
                <a:off x="4206757" y="3465508"/>
                <a:ext cx="53508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121604" y="2819177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604" y="2819177"/>
                    <a:ext cx="76200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/>
            <p:cNvGrpSpPr/>
            <p:nvPr/>
          </p:nvGrpSpPr>
          <p:grpSpPr>
            <a:xfrm>
              <a:off x="4326658" y="2667477"/>
              <a:ext cx="1756570" cy="4127439"/>
              <a:chOff x="2935659" y="4773247"/>
              <a:chExt cx="1756570" cy="412743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184656" y="5345475"/>
                <a:ext cx="0" cy="9100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184656" y="6262561"/>
                <a:ext cx="296231" cy="24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935659" y="477324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5659" y="4773247"/>
                    <a:ext cx="1511228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/>
              <p:nvPr/>
            </p:nvCxnSpPr>
            <p:spPr>
              <a:xfrm>
                <a:off x="4164432" y="5335154"/>
                <a:ext cx="283028" cy="32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181001" y="8254355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1001" y="8254355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3870782" y="3853209"/>
              <a:ext cx="1027099" cy="1662362"/>
              <a:chOff x="4228918" y="3849502"/>
              <a:chExt cx="1027099" cy="166236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228918" y="3860996"/>
                <a:ext cx="982945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263973" y="481131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400517" y="3849502"/>
                    <a:ext cx="630927" cy="6937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517" y="3849502"/>
                    <a:ext cx="630927" cy="6937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412945" y="4794552"/>
                    <a:ext cx="630927" cy="7173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945" y="4794552"/>
                    <a:ext cx="630927" cy="71731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5873631" y="4748635"/>
              <a:ext cx="3090712" cy="2063123"/>
              <a:chOff x="6129488" y="3733800"/>
              <a:chExt cx="3090712" cy="206312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7132657" y="4529176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/>
              <p:cNvSpPr txBox="1"/>
              <p:nvPr/>
            </p:nvSpPr>
            <p:spPr>
              <a:xfrm>
                <a:off x="8204941" y="4191616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228156" y="511112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Arrow Connector 45"/>
              <p:cNvCxnSpPr/>
              <p:nvPr/>
            </p:nvCxnSpPr>
            <p:spPr>
              <a:xfrm>
                <a:off x="7155872" y="5466611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129488" y="4134218"/>
                <a:ext cx="982945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164079" y="5105944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300623" y="4144133"/>
                    <a:ext cx="630927" cy="656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623" y="4144133"/>
                    <a:ext cx="630927" cy="65627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313051" y="5089183"/>
                    <a:ext cx="630927" cy="6827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051" y="5089183"/>
                    <a:ext cx="630927" cy="6827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5867586" y="2439637"/>
              <a:ext cx="3090712" cy="2063123"/>
              <a:chOff x="6129488" y="3733800"/>
              <a:chExt cx="3090712" cy="2063123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132657" y="4529176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/>
              <p:cNvSpPr txBox="1"/>
              <p:nvPr/>
            </p:nvSpPr>
            <p:spPr>
              <a:xfrm>
                <a:off x="8204941" y="4191616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3200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GB" sz="3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228156" y="511112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sz="32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GB" sz="3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7155872" y="5466611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129488" y="4134218"/>
                <a:ext cx="982945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164079" y="5105944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300623" y="4144133"/>
                    <a:ext cx="6309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623" y="4144133"/>
                    <a:ext cx="630927" cy="6463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313051" y="5089183"/>
                    <a:ext cx="630927" cy="660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051" y="5089183"/>
                    <a:ext cx="630927" cy="6606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/>
            <p:cNvGrpSpPr/>
            <p:nvPr/>
          </p:nvGrpSpPr>
          <p:grpSpPr>
            <a:xfrm>
              <a:off x="2342844" y="3380468"/>
              <a:ext cx="1620022" cy="2340046"/>
              <a:chOff x="2578503" y="4517093"/>
              <a:chExt cx="1620022" cy="2340046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3396433" y="5346696"/>
                <a:ext cx="0" cy="9183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3408603" y="6264361"/>
                <a:ext cx="671824" cy="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87297" y="4517093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297" y="4517093"/>
                    <a:ext cx="1511228" cy="6463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Arrow Connector 65"/>
              <p:cNvCxnSpPr/>
              <p:nvPr/>
            </p:nvCxnSpPr>
            <p:spPr>
              <a:xfrm flipV="1">
                <a:off x="3374712" y="5346696"/>
                <a:ext cx="705715" cy="124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578503" y="6210808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8503" y="6210808"/>
                    <a:ext cx="1511228" cy="64633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Straight Connector 67"/>
            <p:cNvCxnSpPr/>
            <p:nvPr/>
          </p:nvCxnSpPr>
          <p:spPr>
            <a:xfrm>
              <a:off x="5609457" y="5544011"/>
              <a:ext cx="0" cy="910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609457" y="6461097"/>
              <a:ext cx="296231" cy="2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589233" y="5533690"/>
              <a:ext cx="283028" cy="3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14117" y="3614529"/>
              <a:ext cx="27424" cy="239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310765" y="6016071"/>
              <a:ext cx="296231" cy="2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287984" y="3627540"/>
              <a:ext cx="283028" cy="3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881086" y="4235380"/>
              <a:ext cx="406898" cy="8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924014" y="5153504"/>
              <a:ext cx="406898" cy="8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256006" y="4380191"/>
                  <a:ext cx="630927" cy="670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006" y="4380191"/>
                  <a:ext cx="630927" cy="67069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5522098" y="4908640"/>
              <a:ext cx="3501102" cy="192061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4364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52400" y="1447800"/>
                <a:ext cx="4876800" cy="48296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Pre-hospital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4876800" cy="4829655"/>
              </a:xfrm>
              <a:prstGeom prst="rect">
                <a:avLst/>
              </a:prstGeom>
              <a:blipFill>
                <a:blip r:embed="rId2"/>
                <a:stretch>
                  <a:fillRect l="-1875" t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81600" y="1371600"/>
                <a:ext cx="3962400" cy="2605329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Stay in community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371600"/>
                <a:ext cx="3962400" cy="2605329"/>
              </a:xfrm>
              <a:prstGeom prst="rect">
                <a:avLst/>
              </a:prstGeom>
              <a:blipFill>
                <a:blip r:embed="rId3"/>
                <a:stretch>
                  <a:fillRect t="-1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181600" y="4114800"/>
                <a:ext cx="3962400" cy="27184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 hospital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114800"/>
                <a:ext cx="3962400" cy="2718436"/>
              </a:xfrm>
              <a:prstGeom prst="rect">
                <a:avLst/>
              </a:prstGeom>
              <a:blipFill>
                <a:blip r:embed="rId4"/>
                <a:stretch>
                  <a:fillRect t="-1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11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-13252" y="1194270"/>
                <a:ext cx="9568070" cy="597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Reproduction number: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die in community: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die in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hospital: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hospital: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Weighting to obtain reproduction number: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52" y="1194270"/>
                <a:ext cx="9568070" cy="5971507"/>
              </a:xfrm>
              <a:prstGeom prst="rect">
                <a:avLst/>
              </a:prstGeom>
              <a:blipFill>
                <a:blip r:embed="rId2"/>
                <a:stretch>
                  <a:fillRect l="-1020" t="-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80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8908" y="3345616"/>
            <a:ext cx="8883444" cy="2191369"/>
            <a:chOff x="2893" y="1393825"/>
            <a:chExt cx="8735265" cy="2191369"/>
          </a:xfrm>
        </p:grpSpPr>
        <p:sp>
          <p:nvSpPr>
            <p:cNvPr id="5" name="TextBox 4096"/>
            <p:cNvSpPr txBox="1">
              <a:spLocks noChangeArrowheads="1"/>
            </p:cNvSpPr>
            <p:nvPr/>
          </p:nvSpPr>
          <p:spPr bwMode="auto">
            <a:xfrm>
              <a:off x="2893" y="1393825"/>
              <a:ext cx="3948955" cy="219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One dog is infected.</a:t>
              </a:r>
            </a:p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He will infect other.</a:t>
              </a:r>
            </a:p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Who will infect more.</a:t>
              </a:r>
            </a:p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We obtain a chain reaction:</a:t>
              </a:r>
            </a:p>
            <a:p>
              <a:pPr>
                <a:spcAft>
                  <a:spcPct val="30000"/>
                </a:spcAft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	an epidemic</a:t>
              </a:r>
            </a:p>
          </p:txBody>
        </p: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6572250" y="1714500"/>
              <a:ext cx="2165908" cy="1813312"/>
              <a:chOff x="6538913" y="2767013"/>
              <a:chExt cx="2165908" cy="1813311"/>
            </a:xfrm>
          </p:grpSpPr>
          <p:sp>
            <p:nvSpPr>
              <p:cNvPr id="30" name="Straight Connector 4099"/>
              <p:cNvSpPr>
                <a:spLocks noChangeShapeType="1"/>
              </p:cNvSpPr>
              <p:nvPr/>
            </p:nvSpPr>
            <p:spPr bwMode="auto">
              <a:xfrm>
                <a:off x="6864350" y="2827338"/>
                <a:ext cx="1588" cy="1362075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Straight Connector 4100"/>
              <p:cNvSpPr>
                <a:spLocks noChangeShapeType="1"/>
              </p:cNvSpPr>
              <p:nvPr/>
            </p:nvSpPr>
            <p:spPr bwMode="auto">
              <a:xfrm>
                <a:off x="6824663" y="4189413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Straight Connector 4101"/>
              <p:cNvSpPr>
                <a:spLocks noChangeShapeType="1"/>
              </p:cNvSpPr>
              <p:nvPr/>
            </p:nvSpPr>
            <p:spPr bwMode="auto">
              <a:xfrm>
                <a:off x="6824663" y="4021138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Straight Connector 4102"/>
              <p:cNvSpPr>
                <a:spLocks noChangeShapeType="1"/>
              </p:cNvSpPr>
              <p:nvPr/>
            </p:nvSpPr>
            <p:spPr bwMode="auto">
              <a:xfrm>
                <a:off x="6824663" y="3848100"/>
                <a:ext cx="39687" cy="1588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Straight Connector 4103"/>
              <p:cNvSpPr>
                <a:spLocks noChangeShapeType="1"/>
              </p:cNvSpPr>
              <p:nvPr/>
            </p:nvSpPr>
            <p:spPr bwMode="auto">
              <a:xfrm>
                <a:off x="6824663" y="3679825"/>
                <a:ext cx="39687" cy="1588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Straight Connector 4104"/>
              <p:cNvSpPr>
                <a:spLocks noChangeShapeType="1"/>
              </p:cNvSpPr>
              <p:nvPr/>
            </p:nvSpPr>
            <p:spPr bwMode="auto">
              <a:xfrm>
                <a:off x="6824663" y="3511550"/>
                <a:ext cx="39687" cy="1588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Straight Connector 4105"/>
              <p:cNvSpPr>
                <a:spLocks noChangeShapeType="1"/>
              </p:cNvSpPr>
              <p:nvPr/>
            </p:nvSpPr>
            <p:spPr bwMode="auto">
              <a:xfrm>
                <a:off x="6824663" y="3338513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Straight Connector 4106"/>
              <p:cNvSpPr>
                <a:spLocks noChangeShapeType="1"/>
              </p:cNvSpPr>
              <p:nvPr/>
            </p:nvSpPr>
            <p:spPr bwMode="auto">
              <a:xfrm>
                <a:off x="6824663" y="3170238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Straight Connector 4107"/>
              <p:cNvSpPr>
                <a:spLocks noChangeShapeType="1"/>
              </p:cNvSpPr>
              <p:nvPr/>
            </p:nvSpPr>
            <p:spPr bwMode="auto">
              <a:xfrm>
                <a:off x="6824663" y="2995613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Straight Connector 4108"/>
              <p:cNvSpPr>
                <a:spLocks noChangeShapeType="1"/>
              </p:cNvSpPr>
              <p:nvPr/>
            </p:nvSpPr>
            <p:spPr bwMode="auto">
              <a:xfrm>
                <a:off x="6824663" y="2827338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Straight Connector 4109"/>
              <p:cNvSpPr>
                <a:spLocks noChangeShapeType="1"/>
              </p:cNvSpPr>
              <p:nvPr/>
            </p:nvSpPr>
            <p:spPr bwMode="auto">
              <a:xfrm>
                <a:off x="6864350" y="4189413"/>
                <a:ext cx="1816100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Straight Connector 4110"/>
              <p:cNvSpPr>
                <a:spLocks noChangeShapeType="1"/>
              </p:cNvSpPr>
              <p:nvPr/>
            </p:nvSpPr>
            <p:spPr bwMode="auto">
              <a:xfrm flipV="1">
                <a:off x="6864350" y="4189413"/>
                <a:ext cx="1588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Straight Connector 4111"/>
              <p:cNvSpPr>
                <a:spLocks noChangeShapeType="1"/>
              </p:cNvSpPr>
              <p:nvPr/>
            </p:nvSpPr>
            <p:spPr bwMode="auto">
              <a:xfrm flipV="1">
                <a:off x="7469188" y="4189413"/>
                <a:ext cx="1587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Straight Connector 4112"/>
              <p:cNvSpPr>
                <a:spLocks noChangeShapeType="1"/>
              </p:cNvSpPr>
              <p:nvPr/>
            </p:nvSpPr>
            <p:spPr bwMode="auto">
              <a:xfrm flipV="1">
                <a:off x="8074025" y="4189413"/>
                <a:ext cx="1588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Straight Connector 4113"/>
              <p:cNvSpPr>
                <a:spLocks noChangeShapeType="1"/>
              </p:cNvSpPr>
              <p:nvPr/>
            </p:nvSpPr>
            <p:spPr bwMode="auto">
              <a:xfrm flipV="1">
                <a:off x="8680450" y="4189413"/>
                <a:ext cx="1588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Shape 4114"/>
              <p:cNvSpPr>
                <a:spLocks/>
              </p:cNvSpPr>
              <p:nvPr/>
            </p:nvSpPr>
            <p:spPr bwMode="auto">
              <a:xfrm>
                <a:off x="6864350" y="2827338"/>
                <a:ext cx="1816100" cy="1193800"/>
              </a:xfrm>
              <a:custGeom>
                <a:avLst/>
                <a:gdLst>
                  <a:gd name="T0" fmla="*/ 0 w 324"/>
                  <a:gd name="T1" fmla="*/ 2147483647 h 213"/>
                  <a:gd name="T2" fmla="*/ 2147483647 w 324"/>
                  <a:gd name="T3" fmla="*/ 2147483647 h 213"/>
                  <a:gd name="T4" fmla="*/ 2147483647 w 324"/>
                  <a:gd name="T5" fmla="*/ 2147483647 h 213"/>
                  <a:gd name="T6" fmla="*/ 2147483647 w 324"/>
                  <a:gd name="T7" fmla="*/ 0 h 2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4"/>
                  <a:gd name="T13" fmla="*/ 0 h 213"/>
                  <a:gd name="T14" fmla="*/ 324 w 324"/>
                  <a:gd name="T15" fmla="*/ 213 h 2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4" h="213">
                    <a:moveTo>
                      <a:pt x="0" y="213"/>
                    </a:moveTo>
                    <a:lnTo>
                      <a:pt x="108" y="182"/>
                    </a:lnTo>
                    <a:lnTo>
                      <a:pt x="216" y="122"/>
                    </a:lnTo>
                    <a:lnTo>
                      <a:pt x="324" y="0"/>
                    </a:lnTo>
                  </a:path>
                </a:pathLst>
              </a:custGeom>
              <a:noFill/>
              <a:ln w="11113" algn="ctr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Rectangle 4115"/>
              <p:cNvSpPr>
                <a:spLocks noChangeArrowheads="1"/>
              </p:cNvSpPr>
              <p:nvPr/>
            </p:nvSpPr>
            <p:spPr bwMode="auto">
              <a:xfrm>
                <a:off x="6842125" y="3998913"/>
                <a:ext cx="44450" cy="44450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Rectangle 4116"/>
              <p:cNvSpPr>
                <a:spLocks noChangeArrowheads="1"/>
              </p:cNvSpPr>
              <p:nvPr/>
            </p:nvSpPr>
            <p:spPr bwMode="auto">
              <a:xfrm>
                <a:off x="7446963" y="3825875"/>
                <a:ext cx="44450" cy="44450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Rectangle 4117"/>
              <p:cNvSpPr>
                <a:spLocks noChangeArrowheads="1"/>
              </p:cNvSpPr>
              <p:nvPr/>
            </p:nvSpPr>
            <p:spPr bwMode="auto">
              <a:xfrm>
                <a:off x="8051800" y="3489325"/>
                <a:ext cx="46038" cy="44450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Rectangle 4118"/>
              <p:cNvSpPr>
                <a:spLocks noChangeArrowheads="1"/>
              </p:cNvSpPr>
              <p:nvPr/>
            </p:nvSpPr>
            <p:spPr bwMode="auto">
              <a:xfrm>
                <a:off x="8658225" y="2805113"/>
                <a:ext cx="44450" cy="46037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Rectangle 4119"/>
              <p:cNvSpPr>
                <a:spLocks noChangeArrowheads="1"/>
              </p:cNvSpPr>
              <p:nvPr/>
            </p:nvSpPr>
            <p:spPr bwMode="auto">
              <a:xfrm>
                <a:off x="6700838" y="4127500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Rectangle 4120"/>
              <p:cNvSpPr>
                <a:spLocks noChangeArrowheads="1"/>
              </p:cNvSpPr>
              <p:nvPr/>
            </p:nvSpPr>
            <p:spPr bwMode="auto">
              <a:xfrm>
                <a:off x="6700838" y="3959225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Rectangle 4121"/>
              <p:cNvSpPr>
                <a:spLocks noChangeArrowheads="1"/>
              </p:cNvSpPr>
              <p:nvPr/>
            </p:nvSpPr>
            <p:spPr bwMode="auto">
              <a:xfrm>
                <a:off x="6700838" y="37861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Rectangle 4122"/>
              <p:cNvSpPr>
                <a:spLocks noChangeArrowheads="1"/>
              </p:cNvSpPr>
              <p:nvPr/>
            </p:nvSpPr>
            <p:spPr bwMode="auto">
              <a:xfrm>
                <a:off x="6700838" y="3617913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Rectangle 4123"/>
              <p:cNvSpPr>
                <a:spLocks noChangeArrowheads="1"/>
              </p:cNvSpPr>
              <p:nvPr/>
            </p:nvSpPr>
            <p:spPr bwMode="auto">
              <a:xfrm>
                <a:off x="6700838" y="344963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Rectangle 4124"/>
              <p:cNvSpPr>
                <a:spLocks noChangeArrowheads="1"/>
              </p:cNvSpPr>
              <p:nvPr/>
            </p:nvSpPr>
            <p:spPr bwMode="auto">
              <a:xfrm>
                <a:off x="6700838" y="3276600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Rectangle 4125"/>
              <p:cNvSpPr>
                <a:spLocks noChangeArrowheads="1"/>
              </p:cNvSpPr>
              <p:nvPr/>
            </p:nvSpPr>
            <p:spPr bwMode="auto">
              <a:xfrm>
                <a:off x="6700838" y="3108325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7" name="Rectangle 4126"/>
              <p:cNvSpPr>
                <a:spLocks noChangeArrowheads="1"/>
              </p:cNvSpPr>
              <p:nvPr/>
            </p:nvSpPr>
            <p:spPr bwMode="auto">
              <a:xfrm>
                <a:off x="6700838" y="29352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8" name="Rectangle 4127"/>
              <p:cNvSpPr>
                <a:spLocks noChangeArrowheads="1"/>
              </p:cNvSpPr>
              <p:nvPr/>
            </p:nvSpPr>
            <p:spPr bwMode="auto">
              <a:xfrm>
                <a:off x="6700838" y="2767013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8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Rectangle 4128"/>
              <p:cNvSpPr>
                <a:spLocks noChangeArrowheads="1"/>
              </p:cNvSpPr>
              <p:nvPr/>
            </p:nvSpPr>
            <p:spPr bwMode="auto">
              <a:xfrm>
                <a:off x="6831013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Rectangle 4129"/>
              <p:cNvSpPr>
                <a:spLocks noChangeArrowheads="1"/>
              </p:cNvSpPr>
              <p:nvPr/>
            </p:nvSpPr>
            <p:spPr bwMode="auto">
              <a:xfrm>
                <a:off x="7435850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Rectangle 4130"/>
              <p:cNvSpPr>
                <a:spLocks noChangeArrowheads="1"/>
              </p:cNvSpPr>
              <p:nvPr/>
            </p:nvSpPr>
            <p:spPr bwMode="auto">
              <a:xfrm>
                <a:off x="8040688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Rectangle 4131"/>
              <p:cNvSpPr>
                <a:spLocks noChangeArrowheads="1"/>
              </p:cNvSpPr>
              <p:nvPr/>
            </p:nvSpPr>
            <p:spPr bwMode="auto">
              <a:xfrm>
                <a:off x="8647113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Rectangle 4132"/>
              <p:cNvSpPr>
                <a:spLocks noChangeArrowheads="1"/>
              </p:cNvSpPr>
              <p:nvPr/>
            </p:nvSpPr>
            <p:spPr bwMode="auto">
              <a:xfrm>
                <a:off x="7743825" y="4441825"/>
                <a:ext cx="40076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b="1" i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t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Rectangle 4133"/>
              <p:cNvSpPr>
                <a:spLocks noChangeArrowheads="1"/>
              </p:cNvSpPr>
              <p:nvPr/>
            </p:nvSpPr>
            <p:spPr bwMode="auto">
              <a:xfrm>
                <a:off x="6538913" y="3444875"/>
                <a:ext cx="3687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1100" b="1" i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I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75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93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94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Arrow Connector 100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6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Increase complexity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2133600"/>
            <a:ext cx="84582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Impact of unsafe funeral - vaccination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Stochastic Model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Spatial Model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Individual based Model</a:t>
            </a:r>
          </a:p>
          <a:p>
            <a:pPr marL="742950" indent="-742950" algn="l">
              <a:buFont typeface="+mj-lt"/>
              <a:buAutoNum type="arabicPeriod"/>
            </a:pPr>
            <a:endParaRPr lang="en-GB" dirty="0" smtClean="0"/>
          </a:p>
          <a:p>
            <a:pPr algn="l"/>
            <a:r>
              <a:rPr lang="en-GB" dirty="0" smtClean="0"/>
              <a:t>Warning:</a:t>
            </a:r>
          </a:p>
          <a:p>
            <a:pPr algn="l"/>
            <a:endParaRPr lang="en-GB" dirty="0" smtClean="0"/>
          </a:p>
          <a:p>
            <a:r>
              <a:rPr lang="en-GB" dirty="0" smtClean="0"/>
              <a:t>	 ‘To explain a complex and poorly understood reality with a complex poorly understood model is not progress’</a:t>
            </a:r>
          </a:p>
          <a:p>
            <a:pPr algn="l"/>
            <a:endParaRPr lang="en-GB" dirty="0" smtClean="0"/>
          </a:p>
          <a:p>
            <a:pPr algn="r"/>
            <a:r>
              <a:rPr lang="en-GB" dirty="0" smtClean="0"/>
              <a:t>John Maynard Smith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0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1089071"/>
            <a:ext cx="8524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9008" y="4473531"/>
            <a:ext cx="8739895" cy="2384469"/>
            <a:chOff x="99305" y="2603885"/>
            <a:chExt cx="8739895" cy="2384469"/>
          </a:xfrm>
        </p:grpSpPr>
        <p:grpSp>
          <p:nvGrpSpPr>
            <p:cNvPr id="88" name="Group 87"/>
            <p:cNvGrpSpPr/>
            <p:nvPr/>
          </p:nvGrpSpPr>
          <p:grpSpPr>
            <a:xfrm>
              <a:off x="99305" y="3140050"/>
              <a:ext cx="3698701" cy="1033232"/>
              <a:chOff x="930348" y="2777045"/>
              <a:chExt cx="3698701" cy="1033232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930348" y="312447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806324" y="3122608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4" name="Straight Arrow Connector 93"/>
              <p:cNvCxnSpPr>
                <a:stCxn id="92" idx="3"/>
                <a:endCxn id="93" idx="1"/>
              </p:cNvCxnSpPr>
              <p:nvPr/>
            </p:nvCxnSpPr>
            <p:spPr>
              <a:xfrm flipV="1">
                <a:off x="1922392" y="3465508"/>
                <a:ext cx="883932" cy="186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965283" y="2777045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5283" y="2777045"/>
                    <a:ext cx="762000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Straight Arrow Connector 95"/>
              <p:cNvCxnSpPr>
                <a:stCxn id="93" idx="3"/>
                <a:endCxn id="89" idx="1"/>
              </p:cNvCxnSpPr>
              <p:nvPr/>
            </p:nvCxnSpPr>
            <p:spPr>
              <a:xfrm>
                <a:off x="3798368" y="3465508"/>
                <a:ext cx="830681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802843" y="2777045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843" y="2777045"/>
                    <a:ext cx="76200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TextBox 88"/>
            <p:cNvSpPr txBox="1"/>
            <p:nvPr/>
          </p:nvSpPr>
          <p:spPr>
            <a:xfrm>
              <a:off x="3798006" y="348561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324600" y="3239869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239869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421119" y="2603885"/>
              <a:ext cx="1511228" cy="2384469"/>
              <a:chOff x="4901096" y="2644491"/>
              <a:chExt cx="1511228" cy="2384469"/>
            </a:xfrm>
          </p:grpSpPr>
          <p:cxnSp>
            <p:nvCxnSpPr>
              <p:cNvPr id="90" name="Straight Arrow Connector 89"/>
              <p:cNvCxnSpPr>
                <a:stCxn id="112" idx="3"/>
              </p:cNvCxnSpPr>
              <p:nvPr/>
            </p:nvCxnSpPr>
            <p:spPr>
              <a:xfrm>
                <a:off x="4910829" y="3869119"/>
                <a:ext cx="61595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4901096" y="2644491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</m:oMath>
                    </a14:m>
                    <a:r>
                      <a:rPr lang="en-GB" sz="3600" dirty="0" smtClean="0"/>
                      <a:t>P</a:t>
                    </a:r>
                    <a:r>
                      <a:rPr lang="en-GB" sz="3600" baseline="-25000" dirty="0" smtClean="0"/>
                      <a:t>cfr</a:t>
                    </a:r>
                    <a:endParaRPr lang="en-GB" sz="3600" baseline="-25000" dirty="0"/>
                  </a:p>
                </p:txBody>
              </p:sp>
            </mc:Choice>
            <mc:Fallback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1096" y="2644491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5094" r="-806" b="-3490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/>
              <p:cNvCxnSpPr/>
              <p:nvPr/>
            </p:nvCxnSpPr>
            <p:spPr>
              <a:xfrm>
                <a:off x="5513242" y="3457888"/>
                <a:ext cx="0" cy="9183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5513242" y="3457888"/>
                <a:ext cx="71264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5525412" y="4375553"/>
                <a:ext cx="799188" cy="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333316" y="4382629"/>
                    <a:ext cx="59169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GB" sz="3600" dirty="0"/>
                            <m:t>P</m:t>
                          </m:r>
                          <m:r>
                            <m:rPr>
                              <m:nor/>
                            </m:rPr>
                            <a:rPr lang="en-GB" sz="3600" baseline="-25000" dirty="0"/>
                            <m:t>cfr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316" y="4382629"/>
                    <a:ext cx="591690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3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/>
            <p:cNvSpPr txBox="1"/>
            <p:nvPr/>
          </p:nvSpPr>
          <p:spPr>
            <a:xfrm>
              <a:off x="7773827" y="3018345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47156" y="3937852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38808" y="3485613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sz="32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/>
            <p:cNvCxnSpPr>
              <a:stCxn id="89" idx="3"/>
              <a:endCxn id="112" idx="1"/>
            </p:cNvCxnSpPr>
            <p:nvPr/>
          </p:nvCxnSpPr>
          <p:spPr>
            <a:xfrm>
              <a:off x="4790050" y="3828513"/>
              <a:ext cx="64875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4739949" y="3009400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49" y="3009400"/>
                  <a:ext cx="762000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20449" y="1700755"/>
            <a:ext cx="8689781" cy="2229774"/>
            <a:chOff x="382807" y="4873535"/>
            <a:chExt cx="8689781" cy="2229774"/>
          </a:xfrm>
        </p:grpSpPr>
        <p:grpSp>
          <p:nvGrpSpPr>
            <p:cNvPr id="27" name="Group 26"/>
            <p:cNvGrpSpPr/>
            <p:nvPr/>
          </p:nvGrpSpPr>
          <p:grpSpPr>
            <a:xfrm>
              <a:off x="382807" y="4873535"/>
              <a:ext cx="7983521" cy="1585599"/>
              <a:chOff x="547163" y="4681277"/>
              <a:chExt cx="7983521" cy="158559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47163" y="5037669"/>
                <a:ext cx="6405981" cy="1229207"/>
                <a:chOff x="930348" y="2581070"/>
                <a:chExt cx="6405981" cy="1229207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2" name="Straight Arrow Connector 41"/>
                <p:cNvCxnSpPr>
                  <a:stCxn id="40" idx="3"/>
                  <a:endCxn id="41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Arrow Connector 43"/>
                <p:cNvCxnSpPr>
                  <a:stCxn id="41" idx="3"/>
                  <a:endCxn id="37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6574329" y="2581070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74329" y="2581070"/>
                      <a:ext cx="762000" cy="6463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" name="TextBox 36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37"/>
              <p:cNvCxnSpPr>
                <a:stCxn id="37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27514" y="4681277"/>
                    <a:ext cx="170317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</m:oMath>
                    </a14:m>
                    <a:r>
                      <a:rPr lang="en-GB" sz="3600" dirty="0"/>
                      <a:t>P</a:t>
                    </a:r>
                    <a:r>
                      <a:rPr lang="en-GB" sz="3600" baseline="-25000" dirty="0"/>
                      <a:t>cfr</a:t>
                    </a:r>
                    <a:endParaRPr lang="en-GB" sz="3600" baseline="-25000" dirty="0"/>
                  </a:p>
                  <a:p>
                    <a:pPr/>
                    <a:endParaRPr lang="en-GB" sz="3600" dirty="0"/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7514" y="4681277"/>
                    <a:ext cx="1703170" cy="1200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81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40784" y="5274349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784" y="5274349"/>
                  <a:ext cx="762000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788788" y="5915740"/>
                  <a:ext cx="1511228" cy="1187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sz="3600" dirty="0"/>
                          <m:t>P</m:t>
                        </m:r>
                        <m:r>
                          <m:rPr>
                            <m:nor/>
                          </m:rPr>
                          <a:rPr lang="en-GB" sz="3600" baseline="-25000" dirty="0"/>
                          <m:t>cfr</m:t>
                        </m:r>
                      </m:oMath>
                    </m:oMathPara>
                  </a14:m>
                  <a:endParaRPr lang="en-GB" sz="3600" baseline="-25000" dirty="0"/>
                </a:p>
                <a:p>
                  <a:pPr/>
                  <a:endParaRPr lang="en-GB" sz="36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118756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2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96"/>
          <p:cNvSpPr txBox="1">
            <a:spLocks noChangeArrowheads="1"/>
          </p:cNvSpPr>
          <p:nvPr/>
        </p:nvSpPr>
        <p:spPr bwMode="auto">
          <a:xfrm>
            <a:off x="118907" y="3090856"/>
            <a:ext cx="80221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t=0,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t=1, 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t=2,    I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799703" y="3449039"/>
            <a:ext cx="2201670" cy="2009209"/>
            <a:chOff x="6538913" y="2767013"/>
            <a:chExt cx="2164945" cy="1798808"/>
          </a:xfrm>
        </p:grpSpPr>
        <p:sp>
          <p:nvSpPr>
            <p:cNvPr id="30" name="Straight Connector 4099"/>
            <p:cNvSpPr>
              <a:spLocks noChangeShapeType="1"/>
            </p:cNvSpPr>
            <p:nvPr/>
          </p:nvSpPr>
          <p:spPr bwMode="auto">
            <a:xfrm>
              <a:off x="6864350" y="2827338"/>
              <a:ext cx="1588" cy="1362075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traight Connector 4100"/>
            <p:cNvSpPr>
              <a:spLocks noChangeShapeType="1"/>
            </p:cNvSpPr>
            <p:nvPr/>
          </p:nvSpPr>
          <p:spPr bwMode="auto">
            <a:xfrm>
              <a:off x="6824663" y="41894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Straight Connector 4101"/>
            <p:cNvSpPr>
              <a:spLocks noChangeShapeType="1"/>
            </p:cNvSpPr>
            <p:nvPr/>
          </p:nvSpPr>
          <p:spPr bwMode="auto">
            <a:xfrm>
              <a:off x="6824663" y="40211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Straight Connector 4102"/>
            <p:cNvSpPr>
              <a:spLocks noChangeShapeType="1"/>
            </p:cNvSpPr>
            <p:nvPr/>
          </p:nvSpPr>
          <p:spPr bwMode="auto">
            <a:xfrm>
              <a:off x="6824663" y="384810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Straight Connector 4103"/>
            <p:cNvSpPr>
              <a:spLocks noChangeShapeType="1"/>
            </p:cNvSpPr>
            <p:nvPr/>
          </p:nvSpPr>
          <p:spPr bwMode="auto">
            <a:xfrm>
              <a:off x="6824663" y="3679825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traight Connector 4104"/>
            <p:cNvSpPr>
              <a:spLocks noChangeShapeType="1"/>
            </p:cNvSpPr>
            <p:nvPr/>
          </p:nvSpPr>
          <p:spPr bwMode="auto">
            <a:xfrm>
              <a:off x="6824663" y="351155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Straight Connector 4105"/>
            <p:cNvSpPr>
              <a:spLocks noChangeShapeType="1"/>
            </p:cNvSpPr>
            <p:nvPr/>
          </p:nvSpPr>
          <p:spPr bwMode="auto">
            <a:xfrm>
              <a:off x="6824663" y="33385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Straight Connector 4106"/>
            <p:cNvSpPr>
              <a:spLocks noChangeShapeType="1"/>
            </p:cNvSpPr>
            <p:nvPr/>
          </p:nvSpPr>
          <p:spPr bwMode="auto">
            <a:xfrm>
              <a:off x="6824663" y="31702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Straight Connector 4107"/>
            <p:cNvSpPr>
              <a:spLocks noChangeShapeType="1"/>
            </p:cNvSpPr>
            <p:nvPr/>
          </p:nvSpPr>
          <p:spPr bwMode="auto">
            <a:xfrm>
              <a:off x="6824663" y="29956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Straight Connector 4108"/>
            <p:cNvSpPr>
              <a:spLocks noChangeShapeType="1"/>
            </p:cNvSpPr>
            <p:nvPr/>
          </p:nvSpPr>
          <p:spPr bwMode="auto">
            <a:xfrm>
              <a:off x="6824663" y="28273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traight Connector 4109"/>
            <p:cNvSpPr>
              <a:spLocks noChangeShapeType="1"/>
            </p:cNvSpPr>
            <p:nvPr/>
          </p:nvSpPr>
          <p:spPr bwMode="auto">
            <a:xfrm>
              <a:off x="6864350" y="4189413"/>
              <a:ext cx="1816100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Straight Connector 4110"/>
            <p:cNvSpPr>
              <a:spLocks noChangeShapeType="1"/>
            </p:cNvSpPr>
            <p:nvPr/>
          </p:nvSpPr>
          <p:spPr bwMode="auto">
            <a:xfrm flipV="1">
              <a:off x="68643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Straight Connector 4111"/>
            <p:cNvSpPr>
              <a:spLocks noChangeShapeType="1"/>
            </p:cNvSpPr>
            <p:nvPr/>
          </p:nvSpPr>
          <p:spPr bwMode="auto">
            <a:xfrm flipV="1">
              <a:off x="7469188" y="4189413"/>
              <a:ext cx="1587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Straight Connector 4112"/>
            <p:cNvSpPr>
              <a:spLocks noChangeShapeType="1"/>
            </p:cNvSpPr>
            <p:nvPr/>
          </p:nvSpPr>
          <p:spPr bwMode="auto">
            <a:xfrm flipV="1">
              <a:off x="8074025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Straight Connector 4113"/>
            <p:cNvSpPr>
              <a:spLocks noChangeShapeType="1"/>
            </p:cNvSpPr>
            <p:nvPr/>
          </p:nvSpPr>
          <p:spPr bwMode="auto">
            <a:xfrm flipV="1">
              <a:off x="86804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Shape 4114"/>
            <p:cNvSpPr>
              <a:spLocks/>
            </p:cNvSpPr>
            <p:nvPr/>
          </p:nvSpPr>
          <p:spPr bwMode="auto">
            <a:xfrm>
              <a:off x="6864350" y="2827338"/>
              <a:ext cx="1816100" cy="1193800"/>
            </a:xfrm>
            <a:custGeom>
              <a:avLst/>
              <a:gdLst>
                <a:gd name="T0" fmla="*/ 0 w 324"/>
                <a:gd name="T1" fmla="*/ 2147483647 h 213"/>
                <a:gd name="T2" fmla="*/ 2147483647 w 324"/>
                <a:gd name="T3" fmla="*/ 2147483647 h 213"/>
                <a:gd name="T4" fmla="*/ 2147483647 w 324"/>
                <a:gd name="T5" fmla="*/ 2147483647 h 213"/>
                <a:gd name="T6" fmla="*/ 2147483647 w 324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213"/>
                <a:gd name="T14" fmla="*/ 324 w 324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213">
                  <a:moveTo>
                    <a:pt x="0" y="213"/>
                  </a:moveTo>
                  <a:lnTo>
                    <a:pt x="108" y="182"/>
                  </a:lnTo>
                  <a:lnTo>
                    <a:pt x="216" y="122"/>
                  </a:lnTo>
                  <a:lnTo>
                    <a:pt x="324" y="0"/>
                  </a:lnTo>
                </a:path>
              </a:pathLst>
            </a:custGeom>
            <a:noFill/>
            <a:ln w="11113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115"/>
            <p:cNvSpPr>
              <a:spLocks noChangeArrowheads="1"/>
            </p:cNvSpPr>
            <p:nvPr/>
          </p:nvSpPr>
          <p:spPr bwMode="auto">
            <a:xfrm>
              <a:off x="6842125" y="3998913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116"/>
            <p:cNvSpPr>
              <a:spLocks noChangeArrowheads="1"/>
            </p:cNvSpPr>
            <p:nvPr/>
          </p:nvSpPr>
          <p:spPr bwMode="auto">
            <a:xfrm>
              <a:off x="7446963" y="3825875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117"/>
            <p:cNvSpPr>
              <a:spLocks noChangeArrowheads="1"/>
            </p:cNvSpPr>
            <p:nvPr/>
          </p:nvSpPr>
          <p:spPr bwMode="auto">
            <a:xfrm>
              <a:off x="8051800" y="3489325"/>
              <a:ext cx="46038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118"/>
            <p:cNvSpPr>
              <a:spLocks noChangeArrowheads="1"/>
            </p:cNvSpPr>
            <p:nvPr/>
          </p:nvSpPr>
          <p:spPr bwMode="auto">
            <a:xfrm>
              <a:off x="8658225" y="2805113"/>
              <a:ext cx="44450" cy="46037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119"/>
            <p:cNvSpPr>
              <a:spLocks noChangeArrowheads="1"/>
            </p:cNvSpPr>
            <p:nvPr/>
          </p:nvSpPr>
          <p:spPr bwMode="auto">
            <a:xfrm>
              <a:off x="6700838" y="41275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4120"/>
            <p:cNvSpPr>
              <a:spLocks noChangeArrowheads="1"/>
            </p:cNvSpPr>
            <p:nvPr/>
          </p:nvSpPr>
          <p:spPr bwMode="auto">
            <a:xfrm>
              <a:off x="6700838" y="39592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4121"/>
            <p:cNvSpPr>
              <a:spLocks noChangeArrowheads="1"/>
            </p:cNvSpPr>
            <p:nvPr/>
          </p:nvSpPr>
          <p:spPr bwMode="auto">
            <a:xfrm>
              <a:off x="6700838" y="37861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4122"/>
            <p:cNvSpPr>
              <a:spLocks noChangeArrowheads="1"/>
            </p:cNvSpPr>
            <p:nvPr/>
          </p:nvSpPr>
          <p:spPr bwMode="auto">
            <a:xfrm>
              <a:off x="6700838" y="36179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4123"/>
            <p:cNvSpPr>
              <a:spLocks noChangeArrowheads="1"/>
            </p:cNvSpPr>
            <p:nvPr/>
          </p:nvSpPr>
          <p:spPr bwMode="auto">
            <a:xfrm>
              <a:off x="6700838" y="344963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4124"/>
            <p:cNvSpPr>
              <a:spLocks noChangeArrowheads="1"/>
            </p:cNvSpPr>
            <p:nvPr/>
          </p:nvSpPr>
          <p:spPr bwMode="auto">
            <a:xfrm>
              <a:off x="6700838" y="32766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4125"/>
            <p:cNvSpPr>
              <a:spLocks noChangeArrowheads="1"/>
            </p:cNvSpPr>
            <p:nvPr/>
          </p:nvSpPr>
          <p:spPr bwMode="auto">
            <a:xfrm>
              <a:off x="6700838" y="31083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4126"/>
            <p:cNvSpPr>
              <a:spLocks noChangeArrowheads="1"/>
            </p:cNvSpPr>
            <p:nvPr/>
          </p:nvSpPr>
          <p:spPr bwMode="auto">
            <a:xfrm>
              <a:off x="6700838" y="29352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4127"/>
            <p:cNvSpPr>
              <a:spLocks noChangeArrowheads="1"/>
            </p:cNvSpPr>
            <p:nvPr/>
          </p:nvSpPr>
          <p:spPr bwMode="auto">
            <a:xfrm>
              <a:off x="6700838" y="27670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8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4128"/>
            <p:cNvSpPr>
              <a:spLocks noChangeArrowheads="1"/>
            </p:cNvSpPr>
            <p:nvPr/>
          </p:nvSpPr>
          <p:spPr bwMode="auto">
            <a:xfrm>
              <a:off x="68310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129"/>
            <p:cNvSpPr>
              <a:spLocks noChangeArrowheads="1"/>
            </p:cNvSpPr>
            <p:nvPr/>
          </p:nvSpPr>
          <p:spPr bwMode="auto">
            <a:xfrm>
              <a:off x="7435850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4130"/>
            <p:cNvSpPr>
              <a:spLocks noChangeArrowheads="1"/>
            </p:cNvSpPr>
            <p:nvPr/>
          </p:nvSpPr>
          <p:spPr bwMode="auto">
            <a:xfrm>
              <a:off x="8040688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131"/>
            <p:cNvSpPr>
              <a:spLocks noChangeArrowheads="1"/>
            </p:cNvSpPr>
            <p:nvPr/>
          </p:nvSpPr>
          <p:spPr bwMode="auto">
            <a:xfrm>
              <a:off x="86471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4132"/>
            <p:cNvSpPr>
              <a:spLocks noChangeArrowheads="1"/>
            </p:cNvSpPr>
            <p:nvPr/>
          </p:nvSpPr>
          <p:spPr bwMode="auto">
            <a:xfrm>
              <a:off x="7743825" y="4441825"/>
              <a:ext cx="39408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4133"/>
            <p:cNvSpPr>
              <a:spLocks noChangeArrowheads="1"/>
            </p:cNvSpPr>
            <p:nvPr/>
          </p:nvSpPr>
          <p:spPr bwMode="auto">
            <a:xfrm>
              <a:off x="6538913" y="3444875"/>
              <a:ext cx="36255" cy="15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1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2" name="Title 1"/>
          <p:cNvSpPr txBox="1">
            <a:spLocks/>
          </p:cNvSpPr>
          <p:nvPr/>
        </p:nvSpPr>
        <p:spPr>
          <a:xfrm>
            <a:off x="43277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94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9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" name="Straight Arrow Connector 101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21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96"/>
          <p:cNvSpPr txBox="1">
            <a:spLocks noChangeArrowheads="1"/>
          </p:cNvSpPr>
          <p:nvPr/>
        </p:nvSpPr>
        <p:spPr bwMode="auto">
          <a:xfrm>
            <a:off x="118907" y="3090856"/>
            <a:ext cx="8022100" cy="263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t=0,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t=1, 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t=2,    I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799703" y="3449039"/>
            <a:ext cx="2201670" cy="2009210"/>
            <a:chOff x="6538913" y="2767013"/>
            <a:chExt cx="2164945" cy="1798808"/>
          </a:xfrm>
        </p:grpSpPr>
        <p:sp>
          <p:nvSpPr>
            <p:cNvPr id="30" name="Straight Connector 4099"/>
            <p:cNvSpPr>
              <a:spLocks noChangeShapeType="1"/>
            </p:cNvSpPr>
            <p:nvPr/>
          </p:nvSpPr>
          <p:spPr bwMode="auto">
            <a:xfrm>
              <a:off x="6864350" y="2827338"/>
              <a:ext cx="1588" cy="1362075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traight Connector 4100"/>
            <p:cNvSpPr>
              <a:spLocks noChangeShapeType="1"/>
            </p:cNvSpPr>
            <p:nvPr/>
          </p:nvSpPr>
          <p:spPr bwMode="auto">
            <a:xfrm>
              <a:off x="6824663" y="41894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Straight Connector 4101"/>
            <p:cNvSpPr>
              <a:spLocks noChangeShapeType="1"/>
            </p:cNvSpPr>
            <p:nvPr/>
          </p:nvSpPr>
          <p:spPr bwMode="auto">
            <a:xfrm>
              <a:off x="6824663" y="40211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Straight Connector 4102"/>
            <p:cNvSpPr>
              <a:spLocks noChangeShapeType="1"/>
            </p:cNvSpPr>
            <p:nvPr/>
          </p:nvSpPr>
          <p:spPr bwMode="auto">
            <a:xfrm>
              <a:off x="6824663" y="384810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Straight Connector 4103"/>
            <p:cNvSpPr>
              <a:spLocks noChangeShapeType="1"/>
            </p:cNvSpPr>
            <p:nvPr/>
          </p:nvSpPr>
          <p:spPr bwMode="auto">
            <a:xfrm>
              <a:off x="6824663" y="3679825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traight Connector 4104"/>
            <p:cNvSpPr>
              <a:spLocks noChangeShapeType="1"/>
            </p:cNvSpPr>
            <p:nvPr/>
          </p:nvSpPr>
          <p:spPr bwMode="auto">
            <a:xfrm>
              <a:off x="6824663" y="351155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Straight Connector 4105"/>
            <p:cNvSpPr>
              <a:spLocks noChangeShapeType="1"/>
            </p:cNvSpPr>
            <p:nvPr/>
          </p:nvSpPr>
          <p:spPr bwMode="auto">
            <a:xfrm>
              <a:off x="6824663" y="33385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Straight Connector 4106"/>
            <p:cNvSpPr>
              <a:spLocks noChangeShapeType="1"/>
            </p:cNvSpPr>
            <p:nvPr/>
          </p:nvSpPr>
          <p:spPr bwMode="auto">
            <a:xfrm>
              <a:off x="6824663" y="31702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Straight Connector 4107"/>
            <p:cNvSpPr>
              <a:spLocks noChangeShapeType="1"/>
            </p:cNvSpPr>
            <p:nvPr/>
          </p:nvSpPr>
          <p:spPr bwMode="auto">
            <a:xfrm>
              <a:off x="6824663" y="29956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Straight Connector 4108"/>
            <p:cNvSpPr>
              <a:spLocks noChangeShapeType="1"/>
            </p:cNvSpPr>
            <p:nvPr/>
          </p:nvSpPr>
          <p:spPr bwMode="auto">
            <a:xfrm>
              <a:off x="6824663" y="28273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traight Connector 4109"/>
            <p:cNvSpPr>
              <a:spLocks noChangeShapeType="1"/>
            </p:cNvSpPr>
            <p:nvPr/>
          </p:nvSpPr>
          <p:spPr bwMode="auto">
            <a:xfrm>
              <a:off x="6864350" y="4189413"/>
              <a:ext cx="1816100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Straight Connector 4110"/>
            <p:cNvSpPr>
              <a:spLocks noChangeShapeType="1"/>
            </p:cNvSpPr>
            <p:nvPr/>
          </p:nvSpPr>
          <p:spPr bwMode="auto">
            <a:xfrm flipV="1">
              <a:off x="68643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Straight Connector 4111"/>
            <p:cNvSpPr>
              <a:spLocks noChangeShapeType="1"/>
            </p:cNvSpPr>
            <p:nvPr/>
          </p:nvSpPr>
          <p:spPr bwMode="auto">
            <a:xfrm flipV="1">
              <a:off x="7469188" y="4189413"/>
              <a:ext cx="1587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Straight Connector 4112"/>
            <p:cNvSpPr>
              <a:spLocks noChangeShapeType="1"/>
            </p:cNvSpPr>
            <p:nvPr/>
          </p:nvSpPr>
          <p:spPr bwMode="auto">
            <a:xfrm flipV="1">
              <a:off x="8074025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Straight Connector 4113"/>
            <p:cNvSpPr>
              <a:spLocks noChangeShapeType="1"/>
            </p:cNvSpPr>
            <p:nvPr/>
          </p:nvSpPr>
          <p:spPr bwMode="auto">
            <a:xfrm flipV="1">
              <a:off x="86804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Shape 4114"/>
            <p:cNvSpPr>
              <a:spLocks/>
            </p:cNvSpPr>
            <p:nvPr/>
          </p:nvSpPr>
          <p:spPr bwMode="auto">
            <a:xfrm>
              <a:off x="6864350" y="2827338"/>
              <a:ext cx="1816100" cy="1193800"/>
            </a:xfrm>
            <a:custGeom>
              <a:avLst/>
              <a:gdLst>
                <a:gd name="T0" fmla="*/ 0 w 324"/>
                <a:gd name="T1" fmla="*/ 2147483647 h 213"/>
                <a:gd name="T2" fmla="*/ 2147483647 w 324"/>
                <a:gd name="T3" fmla="*/ 2147483647 h 213"/>
                <a:gd name="T4" fmla="*/ 2147483647 w 324"/>
                <a:gd name="T5" fmla="*/ 2147483647 h 213"/>
                <a:gd name="T6" fmla="*/ 2147483647 w 324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213"/>
                <a:gd name="T14" fmla="*/ 324 w 324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213">
                  <a:moveTo>
                    <a:pt x="0" y="213"/>
                  </a:moveTo>
                  <a:lnTo>
                    <a:pt x="108" y="182"/>
                  </a:lnTo>
                  <a:lnTo>
                    <a:pt x="216" y="122"/>
                  </a:lnTo>
                  <a:lnTo>
                    <a:pt x="324" y="0"/>
                  </a:lnTo>
                </a:path>
              </a:pathLst>
            </a:custGeom>
            <a:noFill/>
            <a:ln w="11113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115"/>
            <p:cNvSpPr>
              <a:spLocks noChangeArrowheads="1"/>
            </p:cNvSpPr>
            <p:nvPr/>
          </p:nvSpPr>
          <p:spPr bwMode="auto">
            <a:xfrm>
              <a:off x="6842125" y="3998913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116"/>
            <p:cNvSpPr>
              <a:spLocks noChangeArrowheads="1"/>
            </p:cNvSpPr>
            <p:nvPr/>
          </p:nvSpPr>
          <p:spPr bwMode="auto">
            <a:xfrm>
              <a:off x="7446963" y="3825875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117"/>
            <p:cNvSpPr>
              <a:spLocks noChangeArrowheads="1"/>
            </p:cNvSpPr>
            <p:nvPr/>
          </p:nvSpPr>
          <p:spPr bwMode="auto">
            <a:xfrm>
              <a:off x="8051800" y="3489325"/>
              <a:ext cx="46038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118"/>
            <p:cNvSpPr>
              <a:spLocks noChangeArrowheads="1"/>
            </p:cNvSpPr>
            <p:nvPr/>
          </p:nvSpPr>
          <p:spPr bwMode="auto">
            <a:xfrm>
              <a:off x="8658225" y="2805113"/>
              <a:ext cx="44450" cy="46037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119"/>
            <p:cNvSpPr>
              <a:spLocks noChangeArrowheads="1"/>
            </p:cNvSpPr>
            <p:nvPr/>
          </p:nvSpPr>
          <p:spPr bwMode="auto">
            <a:xfrm>
              <a:off x="6700838" y="41275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4120"/>
            <p:cNvSpPr>
              <a:spLocks noChangeArrowheads="1"/>
            </p:cNvSpPr>
            <p:nvPr/>
          </p:nvSpPr>
          <p:spPr bwMode="auto">
            <a:xfrm>
              <a:off x="6700838" y="39592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4121"/>
            <p:cNvSpPr>
              <a:spLocks noChangeArrowheads="1"/>
            </p:cNvSpPr>
            <p:nvPr/>
          </p:nvSpPr>
          <p:spPr bwMode="auto">
            <a:xfrm>
              <a:off x="6700838" y="37861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4122"/>
            <p:cNvSpPr>
              <a:spLocks noChangeArrowheads="1"/>
            </p:cNvSpPr>
            <p:nvPr/>
          </p:nvSpPr>
          <p:spPr bwMode="auto">
            <a:xfrm>
              <a:off x="6700838" y="36179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4123"/>
            <p:cNvSpPr>
              <a:spLocks noChangeArrowheads="1"/>
            </p:cNvSpPr>
            <p:nvPr/>
          </p:nvSpPr>
          <p:spPr bwMode="auto">
            <a:xfrm>
              <a:off x="6700838" y="344963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4124"/>
            <p:cNvSpPr>
              <a:spLocks noChangeArrowheads="1"/>
            </p:cNvSpPr>
            <p:nvPr/>
          </p:nvSpPr>
          <p:spPr bwMode="auto">
            <a:xfrm>
              <a:off x="6700838" y="32766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4125"/>
            <p:cNvSpPr>
              <a:spLocks noChangeArrowheads="1"/>
            </p:cNvSpPr>
            <p:nvPr/>
          </p:nvSpPr>
          <p:spPr bwMode="auto">
            <a:xfrm>
              <a:off x="6700838" y="31083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4126"/>
            <p:cNvSpPr>
              <a:spLocks noChangeArrowheads="1"/>
            </p:cNvSpPr>
            <p:nvPr/>
          </p:nvSpPr>
          <p:spPr bwMode="auto">
            <a:xfrm>
              <a:off x="6700838" y="29352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4127"/>
            <p:cNvSpPr>
              <a:spLocks noChangeArrowheads="1"/>
            </p:cNvSpPr>
            <p:nvPr/>
          </p:nvSpPr>
          <p:spPr bwMode="auto">
            <a:xfrm>
              <a:off x="6700838" y="27670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8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4128"/>
            <p:cNvSpPr>
              <a:spLocks noChangeArrowheads="1"/>
            </p:cNvSpPr>
            <p:nvPr/>
          </p:nvSpPr>
          <p:spPr bwMode="auto">
            <a:xfrm>
              <a:off x="68310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129"/>
            <p:cNvSpPr>
              <a:spLocks noChangeArrowheads="1"/>
            </p:cNvSpPr>
            <p:nvPr/>
          </p:nvSpPr>
          <p:spPr bwMode="auto">
            <a:xfrm>
              <a:off x="7435850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4130"/>
            <p:cNvSpPr>
              <a:spLocks noChangeArrowheads="1"/>
            </p:cNvSpPr>
            <p:nvPr/>
          </p:nvSpPr>
          <p:spPr bwMode="auto">
            <a:xfrm>
              <a:off x="8040688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131"/>
            <p:cNvSpPr>
              <a:spLocks noChangeArrowheads="1"/>
            </p:cNvSpPr>
            <p:nvPr/>
          </p:nvSpPr>
          <p:spPr bwMode="auto">
            <a:xfrm>
              <a:off x="86471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4132"/>
            <p:cNvSpPr>
              <a:spLocks noChangeArrowheads="1"/>
            </p:cNvSpPr>
            <p:nvPr/>
          </p:nvSpPr>
          <p:spPr bwMode="auto">
            <a:xfrm>
              <a:off x="7743825" y="4441825"/>
              <a:ext cx="39408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4133"/>
            <p:cNvSpPr>
              <a:spLocks noChangeArrowheads="1"/>
            </p:cNvSpPr>
            <p:nvPr/>
          </p:nvSpPr>
          <p:spPr bwMode="auto">
            <a:xfrm>
              <a:off x="6538913" y="3444875"/>
              <a:ext cx="36255" cy="15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1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277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65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73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0" name="Straight Arrow Connector 79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1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96"/>
          <p:cNvSpPr txBox="1">
            <a:spLocks noChangeArrowheads="1"/>
          </p:cNvSpPr>
          <p:nvPr/>
        </p:nvSpPr>
        <p:spPr bwMode="auto">
          <a:xfrm>
            <a:off x="118907" y="3090856"/>
            <a:ext cx="8022100" cy="391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t=0,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t=1, 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t=2,    I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Exponential growth:    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GB" sz="40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GB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GB" sz="4000" baseline="30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GB" sz="40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GB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4000" baseline="30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4000" baseline="30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799703" y="3449039"/>
            <a:ext cx="2201670" cy="2009211"/>
            <a:chOff x="6538913" y="2767013"/>
            <a:chExt cx="2164945" cy="1798808"/>
          </a:xfrm>
        </p:grpSpPr>
        <p:sp>
          <p:nvSpPr>
            <p:cNvPr id="30" name="Straight Connector 4099"/>
            <p:cNvSpPr>
              <a:spLocks noChangeShapeType="1"/>
            </p:cNvSpPr>
            <p:nvPr/>
          </p:nvSpPr>
          <p:spPr bwMode="auto">
            <a:xfrm>
              <a:off x="6864350" y="2827338"/>
              <a:ext cx="1588" cy="1362075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traight Connector 4100"/>
            <p:cNvSpPr>
              <a:spLocks noChangeShapeType="1"/>
            </p:cNvSpPr>
            <p:nvPr/>
          </p:nvSpPr>
          <p:spPr bwMode="auto">
            <a:xfrm>
              <a:off x="6824663" y="41894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Straight Connector 4101"/>
            <p:cNvSpPr>
              <a:spLocks noChangeShapeType="1"/>
            </p:cNvSpPr>
            <p:nvPr/>
          </p:nvSpPr>
          <p:spPr bwMode="auto">
            <a:xfrm>
              <a:off x="6824663" y="40211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Straight Connector 4102"/>
            <p:cNvSpPr>
              <a:spLocks noChangeShapeType="1"/>
            </p:cNvSpPr>
            <p:nvPr/>
          </p:nvSpPr>
          <p:spPr bwMode="auto">
            <a:xfrm>
              <a:off x="6824663" y="384810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Straight Connector 4103"/>
            <p:cNvSpPr>
              <a:spLocks noChangeShapeType="1"/>
            </p:cNvSpPr>
            <p:nvPr/>
          </p:nvSpPr>
          <p:spPr bwMode="auto">
            <a:xfrm>
              <a:off x="6824663" y="3679825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traight Connector 4104"/>
            <p:cNvSpPr>
              <a:spLocks noChangeShapeType="1"/>
            </p:cNvSpPr>
            <p:nvPr/>
          </p:nvSpPr>
          <p:spPr bwMode="auto">
            <a:xfrm>
              <a:off x="6824663" y="351155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Straight Connector 4105"/>
            <p:cNvSpPr>
              <a:spLocks noChangeShapeType="1"/>
            </p:cNvSpPr>
            <p:nvPr/>
          </p:nvSpPr>
          <p:spPr bwMode="auto">
            <a:xfrm>
              <a:off x="6824663" y="33385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Straight Connector 4106"/>
            <p:cNvSpPr>
              <a:spLocks noChangeShapeType="1"/>
            </p:cNvSpPr>
            <p:nvPr/>
          </p:nvSpPr>
          <p:spPr bwMode="auto">
            <a:xfrm>
              <a:off x="6824663" y="31702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Straight Connector 4107"/>
            <p:cNvSpPr>
              <a:spLocks noChangeShapeType="1"/>
            </p:cNvSpPr>
            <p:nvPr/>
          </p:nvSpPr>
          <p:spPr bwMode="auto">
            <a:xfrm>
              <a:off x="6824663" y="29956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Straight Connector 4108"/>
            <p:cNvSpPr>
              <a:spLocks noChangeShapeType="1"/>
            </p:cNvSpPr>
            <p:nvPr/>
          </p:nvSpPr>
          <p:spPr bwMode="auto">
            <a:xfrm>
              <a:off x="6824663" y="28273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traight Connector 4109"/>
            <p:cNvSpPr>
              <a:spLocks noChangeShapeType="1"/>
            </p:cNvSpPr>
            <p:nvPr/>
          </p:nvSpPr>
          <p:spPr bwMode="auto">
            <a:xfrm>
              <a:off x="6864350" y="4189413"/>
              <a:ext cx="1816100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Straight Connector 4110"/>
            <p:cNvSpPr>
              <a:spLocks noChangeShapeType="1"/>
            </p:cNvSpPr>
            <p:nvPr/>
          </p:nvSpPr>
          <p:spPr bwMode="auto">
            <a:xfrm flipV="1">
              <a:off x="68643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Straight Connector 4111"/>
            <p:cNvSpPr>
              <a:spLocks noChangeShapeType="1"/>
            </p:cNvSpPr>
            <p:nvPr/>
          </p:nvSpPr>
          <p:spPr bwMode="auto">
            <a:xfrm flipV="1">
              <a:off x="7469188" y="4189413"/>
              <a:ext cx="1587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Straight Connector 4112"/>
            <p:cNvSpPr>
              <a:spLocks noChangeShapeType="1"/>
            </p:cNvSpPr>
            <p:nvPr/>
          </p:nvSpPr>
          <p:spPr bwMode="auto">
            <a:xfrm flipV="1">
              <a:off x="8074025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Straight Connector 4113"/>
            <p:cNvSpPr>
              <a:spLocks noChangeShapeType="1"/>
            </p:cNvSpPr>
            <p:nvPr/>
          </p:nvSpPr>
          <p:spPr bwMode="auto">
            <a:xfrm flipV="1">
              <a:off x="86804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Shape 4114"/>
            <p:cNvSpPr>
              <a:spLocks/>
            </p:cNvSpPr>
            <p:nvPr/>
          </p:nvSpPr>
          <p:spPr bwMode="auto">
            <a:xfrm>
              <a:off x="6864350" y="2827338"/>
              <a:ext cx="1816100" cy="1193800"/>
            </a:xfrm>
            <a:custGeom>
              <a:avLst/>
              <a:gdLst>
                <a:gd name="T0" fmla="*/ 0 w 324"/>
                <a:gd name="T1" fmla="*/ 2147483647 h 213"/>
                <a:gd name="T2" fmla="*/ 2147483647 w 324"/>
                <a:gd name="T3" fmla="*/ 2147483647 h 213"/>
                <a:gd name="T4" fmla="*/ 2147483647 w 324"/>
                <a:gd name="T5" fmla="*/ 2147483647 h 213"/>
                <a:gd name="T6" fmla="*/ 2147483647 w 324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213"/>
                <a:gd name="T14" fmla="*/ 324 w 324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213">
                  <a:moveTo>
                    <a:pt x="0" y="213"/>
                  </a:moveTo>
                  <a:lnTo>
                    <a:pt x="108" y="182"/>
                  </a:lnTo>
                  <a:lnTo>
                    <a:pt x="216" y="122"/>
                  </a:lnTo>
                  <a:lnTo>
                    <a:pt x="324" y="0"/>
                  </a:lnTo>
                </a:path>
              </a:pathLst>
            </a:custGeom>
            <a:noFill/>
            <a:ln w="11113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115"/>
            <p:cNvSpPr>
              <a:spLocks noChangeArrowheads="1"/>
            </p:cNvSpPr>
            <p:nvPr/>
          </p:nvSpPr>
          <p:spPr bwMode="auto">
            <a:xfrm>
              <a:off x="6842125" y="3998913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116"/>
            <p:cNvSpPr>
              <a:spLocks noChangeArrowheads="1"/>
            </p:cNvSpPr>
            <p:nvPr/>
          </p:nvSpPr>
          <p:spPr bwMode="auto">
            <a:xfrm>
              <a:off x="7446963" y="3825875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117"/>
            <p:cNvSpPr>
              <a:spLocks noChangeArrowheads="1"/>
            </p:cNvSpPr>
            <p:nvPr/>
          </p:nvSpPr>
          <p:spPr bwMode="auto">
            <a:xfrm>
              <a:off x="8051800" y="3489325"/>
              <a:ext cx="46038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118"/>
            <p:cNvSpPr>
              <a:spLocks noChangeArrowheads="1"/>
            </p:cNvSpPr>
            <p:nvPr/>
          </p:nvSpPr>
          <p:spPr bwMode="auto">
            <a:xfrm>
              <a:off x="8658225" y="2805113"/>
              <a:ext cx="44450" cy="46037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119"/>
            <p:cNvSpPr>
              <a:spLocks noChangeArrowheads="1"/>
            </p:cNvSpPr>
            <p:nvPr/>
          </p:nvSpPr>
          <p:spPr bwMode="auto">
            <a:xfrm>
              <a:off x="6700838" y="41275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4120"/>
            <p:cNvSpPr>
              <a:spLocks noChangeArrowheads="1"/>
            </p:cNvSpPr>
            <p:nvPr/>
          </p:nvSpPr>
          <p:spPr bwMode="auto">
            <a:xfrm>
              <a:off x="6700838" y="39592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4121"/>
            <p:cNvSpPr>
              <a:spLocks noChangeArrowheads="1"/>
            </p:cNvSpPr>
            <p:nvPr/>
          </p:nvSpPr>
          <p:spPr bwMode="auto">
            <a:xfrm>
              <a:off x="6700838" y="37861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4122"/>
            <p:cNvSpPr>
              <a:spLocks noChangeArrowheads="1"/>
            </p:cNvSpPr>
            <p:nvPr/>
          </p:nvSpPr>
          <p:spPr bwMode="auto">
            <a:xfrm>
              <a:off x="6700838" y="36179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4123"/>
            <p:cNvSpPr>
              <a:spLocks noChangeArrowheads="1"/>
            </p:cNvSpPr>
            <p:nvPr/>
          </p:nvSpPr>
          <p:spPr bwMode="auto">
            <a:xfrm>
              <a:off x="6700838" y="344963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4124"/>
            <p:cNvSpPr>
              <a:spLocks noChangeArrowheads="1"/>
            </p:cNvSpPr>
            <p:nvPr/>
          </p:nvSpPr>
          <p:spPr bwMode="auto">
            <a:xfrm>
              <a:off x="6700838" y="32766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4125"/>
            <p:cNvSpPr>
              <a:spLocks noChangeArrowheads="1"/>
            </p:cNvSpPr>
            <p:nvPr/>
          </p:nvSpPr>
          <p:spPr bwMode="auto">
            <a:xfrm>
              <a:off x="6700838" y="31083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4126"/>
            <p:cNvSpPr>
              <a:spLocks noChangeArrowheads="1"/>
            </p:cNvSpPr>
            <p:nvPr/>
          </p:nvSpPr>
          <p:spPr bwMode="auto">
            <a:xfrm>
              <a:off x="6700838" y="29352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4127"/>
            <p:cNvSpPr>
              <a:spLocks noChangeArrowheads="1"/>
            </p:cNvSpPr>
            <p:nvPr/>
          </p:nvSpPr>
          <p:spPr bwMode="auto">
            <a:xfrm>
              <a:off x="6700838" y="27670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8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4128"/>
            <p:cNvSpPr>
              <a:spLocks noChangeArrowheads="1"/>
            </p:cNvSpPr>
            <p:nvPr/>
          </p:nvSpPr>
          <p:spPr bwMode="auto">
            <a:xfrm>
              <a:off x="68310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129"/>
            <p:cNvSpPr>
              <a:spLocks noChangeArrowheads="1"/>
            </p:cNvSpPr>
            <p:nvPr/>
          </p:nvSpPr>
          <p:spPr bwMode="auto">
            <a:xfrm>
              <a:off x="7435850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4130"/>
            <p:cNvSpPr>
              <a:spLocks noChangeArrowheads="1"/>
            </p:cNvSpPr>
            <p:nvPr/>
          </p:nvSpPr>
          <p:spPr bwMode="auto">
            <a:xfrm>
              <a:off x="8040688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131"/>
            <p:cNvSpPr>
              <a:spLocks noChangeArrowheads="1"/>
            </p:cNvSpPr>
            <p:nvPr/>
          </p:nvSpPr>
          <p:spPr bwMode="auto">
            <a:xfrm>
              <a:off x="86471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4132"/>
            <p:cNvSpPr>
              <a:spLocks noChangeArrowheads="1"/>
            </p:cNvSpPr>
            <p:nvPr/>
          </p:nvSpPr>
          <p:spPr bwMode="auto">
            <a:xfrm>
              <a:off x="7743825" y="4441825"/>
              <a:ext cx="39408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4133"/>
            <p:cNvSpPr>
              <a:spLocks noChangeArrowheads="1"/>
            </p:cNvSpPr>
            <p:nvPr/>
          </p:nvSpPr>
          <p:spPr bwMode="auto">
            <a:xfrm>
              <a:off x="6538913" y="3444875"/>
              <a:ext cx="36255" cy="15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1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2774" y="3629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65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73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0" name="Straight Arrow Connector 79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6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35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229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0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1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>
          <a:xfrm>
            <a:off x="333686" y="2207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1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0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1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33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816</Words>
  <Application>Microsoft Office PowerPoint</Application>
  <PresentationFormat>On-screen Show (4:3)</PresentationFormat>
  <Paragraphs>511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Objectives</vt:lpstr>
      <vt:lpstr>Objectives, details</vt:lpstr>
      <vt:lpstr>Exponential growth</vt:lpstr>
      <vt:lpstr>PowerPoint Presentation</vt:lpstr>
      <vt:lpstr>Exponential growth</vt:lpstr>
      <vt:lpstr>Exponential growth</vt:lpstr>
      <vt:lpstr>Epidemic curve</vt:lpstr>
      <vt:lpstr>Epidemic curve</vt:lpstr>
      <vt:lpstr>Epidemic curve</vt:lpstr>
      <vt:lpstr>Epidemic curve</vt:lpstr>
      <vt:lpstr>Epidemic curve</vt:lpstr>
      <vt:lpstr>Flow diagram</vt:lpstr>
      <vt:lpstr>Flow diagram</vt:lpstr>
      <vt:lpstr>Flow diagram</vt:lpstr>
      <vt:lpstr>Flow diagram</vt:lpstr>
      <vt:lpstr>Flow diagram</vt:lpstr>
      <vt:lpstr>Flow diagram</vt:lpstr>
      <vt:lpstr>Characterise contacts</vt:lpstr>
      <vt:lpstr>Characterise contacts</vt:lpstr>
      <vt:lpstr>Characterise contacts</vt:lpstr>
      <vt:lpstr>Characterise contacts</vt:lpstr>
      <vt:lpstr>Reproduction number</vt:lpstr>
      <vt:lpstr>Reproduction number</vt:lpstr>
      <vt:lpstr>Reproduction number</vt:lpstr>
      <vt:lpstr>Reproduction number</vt:lpstr>
      <vt:lpstr>Reproduction number</vt:lpstr>
      <vt:lpstr>Reproduction number</vt:lpstr>
      <vt:lpstr>Reproduction number</vt:lpstr>
      <vt:lpstr>Reproduction number</vt:lpstr>
      <vt:lpstr>PowerPoint Presentation</vt:lpstr>
      <vt:lpstr>Ebola model</vt:lpstr>
      <vt:lpstr>Ebola model</vt:lpstr>
      <vt:lpstr>Ebola model</vt:lpstr>
      <vt:lpstr>Ebola model</vt:lpstr>
      <vt:lpstr>Ebola model</vt:lpstr>
      <vt:lpstr>Ebola model</vt:lpstr>
      <vt:lpstr>Ebola model</vt:lpstr>
      <vt:lpstr>Ebola model</vt:lpstr>
      <vt:lpstr>PowerPoint Presentation</vt:lpstr>
      <vt:lpstr>Increase complexity</vt:lpstr>
      <vt:lpstr>PowerPoint Presentation</vt:lpstr>
      <vt:lpstr>Ebola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Nouvellet</dc:creator>
  <cp:lastModifiedBy>pn211</cp:lastModifiedBy>
  <cp:revision>111</cp:revision>
  <dcterms:created xsi:type="dcterms:W3CDTF">2006-08-16T00:00:00Z</dcterms:created>
  <dcterms:modified xsi:type="dcterms:W3CDTF">2017-12-13T02:21:57Z</dcterms:modified>
</cp:coreProperties>
</file>