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1" r:id="rId5"/>
    <p:sldId id="262" r:id="rId6"/>
    <p:sldId id="263" r:id="rId7"/>
    <p:sldId id="264" r:id="rId8"/>
    <p:sldId id="266" r:id="rId9"/>
    <p:sldId id="267" r:id="rId10"/>
    <p:sldId id="268" r:id="rId11"/>
    <p:sldId id="269" r:id="rId12"/>
    <p:sldId id="270" r:id="rId13"/>
    <p:sldId id="265" r:id="rId14"/>
    <p:sldId id="271" r:id="rId15"/>
    <p:sldId id="272" r:id="rId16"/>
    <p:sldId id="273" r:id="rId17"/>
    <p:sldId id="274" r:id="rId18"/>
    <p:sldId id="275" r:id="rId19"/>
    <p:sldId id="276" r:id="rId20"/>
    <p:sldId id="277" r:id="rId21"/>
    <p:sldId id="25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1" autoAdjust="0"/>
    <p:restoredTop sz="94660"/>
  </p:normalViewPr>
  <p:slideViewPr>
    <p:cSldViewPr snapToGrid="0">
      <p:cViewPr varScale="1">
        <p:scale>
          <a:sx n="101" d="100"/>
          <a:sy n="101" d="100"/>
        </p:scale>
        <p:origin x="98"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pl-PL"/>
              <a:t>Kliknij, aby edytować styl</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6/7/2016</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B61BEF0D-F0BB-DE4B-95CE-6DB70DBA9567}" type="datetimeFigureOut">
              <a:rPr lang="en-US" dirty="0"/>
              <a:pPr/>
              <a:t>6/7/2016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pl-PL"/>
              <a:t>Kliknij, aby edytować styl</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dirty="0"/>
              <a:pPr/>
              <a:t>6/7/2016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Edytuj style wzorca tekstu</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dirty="0"/>
              <a:pPr/>
              <a:t>6/7/2016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pl-PL"/>
              <a:t>Kliknij, aby edytować styl</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dirty="0"/>
              <a:pPr/>
              <a:t>6/7/2016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pl-PL"/>
              <a:t>Edytuj style wzorca tekstu</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dirty="0"/>
              <a:pPr/>
              <a:t>6/7/2016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pl-PL"/>
              <a:t>Kliknij, aby edytować styl</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l-PL"/>
              <a:t>Edytuj style wzorca tekstu</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dirty="0"/>
              <a:pPr/>
              <a:t>6/7/2016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nchor="ct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pl-PL"/>
              <a:t>Kliknij, aby edytować styl</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dirty="0"/>
              <a:pPr/>
              <a:t>6/7/2016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pl-PL"/>
              <a:t>Kliknij, aby edytować styl</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pl-PL"/>
              <a:t>Kliknij, aby edytować styl</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B61BEF0D-F0BB-DE4B-95CE-6DB70DBA9567}" type="datetimeFigureOut">
              <a:rPr lang="en-US" dirty="0"/>
              <a:pPr/>
              <a:t>6/7/2016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pl-PL"/>
              <a:t>Kliknij, aby edytować styl</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B61BEF0D-F0BB-DE4B-95CE-6DB70DBA9567}" type="datetimeFigureOut">
              <a:rPr lang="en-US" dirty="0"/>
              <a:pPr/>
              <a:t>6/7/2016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6/7/2016</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json.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elastic.co/download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elastic.co/guide/en/elasticsearch/guide/current/getting-started.html" TargetMode="External"/><Relationship Id="rId2" Type="http://schemas.openxmlformats.org/officeDocument/2006/relationships/hyperlink" Target="https://www.elastic.co/guide/en/elasticsearch/reference/current/getting-started.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carecdn.com/e3e34059-deb5-4a5e-baf8-ea608037ae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012" y="708441"/>
            <a:ext cx="9525000" cy="2914650"/>
          </a:xfrm>
          <a:prstGeom prst="rect">
            <a:avLst/>
          </a:prstGeom>
          <a:noFill/>
          <a:extLst>
            <a:ext uri="{909E8E84-426E-40DD-AFC4-6F175D3DCCD1}">
              <a14:hiddenFill xmlns:a14="http://schemas.microsoft.com/office/drawing/2010/main">
                <a:solidFill>
                  <a:srgbClr val="FFFFFF"/>
                </a:solidFill>
              </a14:hiddenFill>
            </a:ext>
          </a:extLst>
        </p:spPr>
      </p:pic>
      <p:sp>
        <p:nvSpPr>
          <p:cNvPr id="2" name="pole tekstowe 1"/>
          <p:cNvSpPr txBox="1"/>
          <p:nvPr/>
        </p:nvSpPr>
        <p:spPr>
          <a:xfrm>
            <a:off x="8704365" y="3253759"/>
            <a:ext cx="2830647" cy="369332"/>
          </a:xfrm>
          <a:prstGeom prst="rect">
            <a:avLst/>
          </a:prstGeom>
          <a:noFill/>
        </p:spPr>
        <p:txBody>
          <a:bodyPr wrap="none" rtlCol="0">
            <a:spAutoFit/>
          </a:bodyPr>
          <a:lstStyle/>
          <a:p>
            <a:r>
              <a:rPr lang="pl-PL" dirty="0"/>
              <a:t>STORE, SEARCH, ANALYZE</a:t>
            </a:r>
          </a:p>
        </p:txBody>
      </p:sp>
    </p:spTree>
    <p:extLst>
      <p:ext uri="{BB962C8B-B14F-4D97-AF65-F5344CB8AC3E}">
        <p14:creationId xmlns:p14="http://schemas.microsoft.com/office/powerpoint/2010/main" val="1187721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6096000" cy="769441"/>
          </a:xfrm>
          <a:prstGeom prst="rect">
            <a:avLst/>
          </a:prstGeom>
        </p:spPr>
        <p:txBody>
          <a:bodyPr>
            <a:spAutoFit/>
          </a:bodyPr>
          <a:lstStyle/>
          <a:p>
            <a:r>
              <a:rPr lang="pl-PL" sz="4400" dirty="0">
                <a:latin typeface="Aharoni" panose="02010803020104030203" pitchFamily="2" charset="-79"/>
                <a:cs typeface="Aharoni" panose="02010803020104030203" pitchFamily="2" charset="-79"/>
              </a:rPr>
              <a:t>DOCUMENT</a:t>
            </a:r>
          </a:p>
        </p:txBody>
      </p:sp>
      <p:sp>
        <p:nvSpPr>
          <p:cNvPr id="5" name="Prostokąt 4"/>
          <p:cNvSpPr/>
          <p:nvPr/>
        </p:nvSpPr>
        <p:spPr>
          <a:xfrm>
            <a:off x="1979776" y="1523416"/>
            <a:ext cx="9522863" cy="3693319"/>
          </a:xfrm>
          <a:prstGeom prst="rect">
            <a:avLst/>
          </a:prstGeom>
        </p:spPr>
        <p:txBody>
          <a:bodyPr wrap="square">
            <a:spAutoFit/>
          </a:bodyPr>
          <a:lstStyle/>
          <a:p>
            <a:pPr fontAlgn="base"/>
            <a:r>
              <a:rPr lang="en-US" b="1" dirty="0"/>
              <a:t>Document</a:t>
            </a:r>
            <a:r>
              <a:rPr lang="pl-PL" b="1" dirty="0"/>
              <a:t> (</a:t>
            </a:r>
            <a:r>
              <a:rPr lang="pl-PL" b="1" dirty="0" err="1"/>
              <a:t>row</a:t>
            </a:r>
            <a:r>
              <a:rPr lang="pl-PL" b="1" dirty="0"/>
              <a:t> in </a:t>
            </a:r>
            <a:r>
              <a:rPr lang="pl-PL" b="1" dirty="0" err="1"/>
              <a:t>relational</a:t>
            </a:r>
            <a:r>
              <a:rPr lang="pl-PL" b="1" dirty="0"/>
              <a:t> </a:t>
            </a:r>
            <a:r>
              <a:rPr lang="pl-PL" b="1" dirty="0" err="1"/>
              <a:t>world</a:t>
            </a:r>
            <a:r>
              <a:rPr lang="pl-PL" b="1" dirty="0"/>
              <a:t>)</a:t>
            </a:r>
          </a:p>
          <a:p>
            <a:pPr fontAlgn="base"/>
            <a:endParaRPr lang="en-US" dirty="0"/>
          </a:p>
          <a:p>
            <a:pPr fontAlgn="base"/>
            <a:r>
              <a:rPr lang="en-US" dirty="0"/>
              <a:t>A document is a basic unit of information that can be indexed. For example, you can have a document for a single customer, another document for a single product, and yet another for a single order. This document is expressed in </a:t>
            </a:r>
            <a:r>
              <a:rPr lang="en-US" dirty="0">
                <a:hlinkClick r:id="rId2"/>
              </a:rPr>
              <a:t>JSON</a:t>
            </a:r>
            <a:r>
              <a:rPr lang="en-US" dirty="0"/>
              <a:t> (JavaScript Object Notation) which is an ubiquitous internet data interchange format.</a:t>
            </a:r>
          </a:p>
          <a:p>
            <a:pPr fontAlgn="base"/>
            <a:r>
              <a:rPr lang="en-US" dirty="0"/>
              <a:t>Within an index/type, you can store as many documents as you want. Note that although a document physically resides in an index, a document actually must be indexed/assigned to a type inside an index.</a:t>
            </a:r>
            <a:endParaRPr lang="pl-PL" dirty="0"/>
          </a:p>
          <a:p>
            <a:pPr fontAlgn="base"/>
            <a:endParaRPr lang="pl-PL" b="1" dirty="0"/>
          </a:p>
          <a:p>
            <a:r>
              <a:rPr lang="en-US" b="1" dirty="0"/>
              <a:t>An </a:t>
            </a:r>
            <a:r>
              <a:rPr lang="en-US" b="1" dirty="0" err="1"/>
              <a:t>Elasticsearch</a:t>
            </a:r>
            <a:r>
              <a:rPr lang="en-US" b="1" dirty="0"/>
              <a:t> cluster</a:t>
            </a:r>
            <a:r>
              <a:rPr lang="pl-PL" b="1" dirty="0"/>
              <a:t>/</a:t>
            </a:r>
            <a:r>
              <a:rPr lang="pl-PL" b="1" dirty="0" err="1"/>
              <a:t>node</a:t>
            </a:r>
            <a:r>
              <a:rPr lang="en-US" b="1" dirty="0"/>
              <a:t> can contain multiple </a:t>
            </a:r>
            <a:r>
              <a:rPr lang="en-US" b="1" i="1" dirty="0"/>
              <a:t>indices </a:t>
            </a:r>
            <a:r>
              <a:rPr lang="en-US" b="1" dirty="0"/>
              <a:t>(databases), which in turn contain</a:t>
            </a:r>
          </a:p>
          <a:p>
            <a:r>
              <a:rPr lang="en-US" b="1" dirty="0"/>
              <a:t>multiple </a:t>
            </a:r>
            <a:r>
              <a:rPr lang="en-US" b="1" i="1" dirty="0"/>
              <a:t>types </a:t>
            </a:r>
            <a:r>
              <a:rPr lang="en-US" b="1" dirty="0"/>
              <a:t>(tables). These types hold multiple </a:t>
            </a:r>
            <a:r>
              <a:rPr lang="en-US" b="1" i="1" dirty="0"/>
              <a:t>documents </a:t>
            </a:r>
            <a:r>
              <a:rPr lang="en-US" b="1" dirty="0"/>
              <a:t>(rows), and each</a:t>
            </a:r>
          </a:p>
          <a:p>
            <a:r>
              <a:rPr lang="en-US" b="1" dirty="0"/>
              <a:t>document has multiple </a:t>
            </a:r>
            <a:r>
              <a:rPr lang="en-US" b="1" i="1" dirty="0"/>
              <a:t>fields </a:t>
            </a:r>
            <a:r>
              <a:rPr lang="en-US" b="1" dirty="0"/>
              <a:t>(columns).</a:t>
            </a:r>
          </a:p>
        </p:txBody>
      </p:sp>
    </p:spTree>
    <p:extLst>
      <p:ext uri="{BB962C8B-B14F-4D97-AF65-F5344CB8AC3E}">
        <p14:creationId xmlns:p14="http://schemas.microsoft.com/office/powerpoint/2010/main" val="3129271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6096000" cy="769441"/>
          </a:xfrm>
          <a:prstGeom prst="rect">
            <a:avLst/>
          </a:prstGeom>
        </p:spPr>
        <p:txBody>
          <a:bodyPr>
            <a:spAutoFit/>
          </a:bodyPr>
          <a:lstStyle/>
          <a:p>
            <a:r>
              <a:rPr lang="pl-PL" sz="4400" dirty="0">
                <a:latin typeface="Aharoni" panose="02010803020104030203" pitchFamily="2" charset="-79"/>
                <a:cs typeface="Aharoni" panose="02010803020104030203" pitchFamily="2" charset="-79"/>
              </a:rPr>
              <a:t>BASIC CONCEPTS</a:t>
            </a:r>
          </a:p>
        </p:txBody>
      </p:sp>
      <p:sp>
        <p:nvSpPr>
          <p:cNvPr id="5" name="Prostokąt 4"/>
          <p:cNvSpPr/>
          <p:nvPr/>
        </p:nvSpPr>
        <p:spPr>
          <a:xfrm>
            <a:off x="1979776" y="1523416"/>
            <a:ext cx="9522863" cy="646331"/>
          </a:xfrm>
          <a:prstGeom prst="rect">
            <a:avLst/>
          </a:prstGeom>
        </p:spPr>
        <p:txBody>
          <a:bodyPr wrap="square">
            <a:spAutoFit/>
          </a:bodyPr>
          <a:lstStyle/>
          <a:p>
            <a:pPr fontAlgn="base"/>
            <a:endParaRPr lang="en-US" dirty="0"/>
          </a:p>
          <a:p>
            <a:r>
              <a:rPr lang="en-US" dirty="0"/>
              <a:t>An</a:t>
            </a:r>
            <a:endParaRPr lang="pl-PL" dirty="0">
              <a:solidFill>
                <a:srgbClr val="444444"/>
              </a:solidFill>
              <a:latin typeface="inherit"/>
            </a:endParaRPr>
          </a:p>
        </p:txBody>
      </p:sp>
    </p:spTree>
    <p:extLst>
      <p:ext uri="{BB962C8B-B14F-4D97-AF65-F5344CB8AC3E}">
        <p14:creationId xmlns:p14="http://schemas.microsoft.com/office/powerpoint/2010/main" val="2070592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5" y="523238"/>
            <a:ext cx="9881787" cy="769441"/>
          </a:xfrm>
          <a:prstGeom prst="rect">
            <a:avLst/>
          </a:prstGeom>
        </p:spPr>
        <p:txBody>
          <a:bodyPr wrap="square">
            <a:spAutoFit/>
          </a:bodyPr>
          <a:lstStyle/>
          <a:p>
            <a:r>
              <a:rPr lang="pl-PL" sz="4400" dirty="0">
                <a:latin typeface="Aharoni" panose="02010803020104030203" pitchFamily="2" charset="-79"/>
                <a:cs typeface="Aharoni" panose="02010803020104030203" pitchFamily="2" charset="-79"/>
              </a:rPr>
              <a:t>ADVANCED: SHARED AND REPLICAS</a:t>
            </a:r>
          </a:p>
        </p:txBody>
      </p:sp>
      <p:sp>
        <p:nvSpPr>
          <p:cNvPr id="5" name="Prostokąt 4"/>
          <p:cNvSpPr/>
          <p:nvPr/>
        </p:nvSpPr>
        <p:spPr>
          <a:xfrm>
            <a:off x="1979775" y="1566145"/>
            <a:ext cx="9522863" cy="3693319"/>
          </a:xfrm>
          <a:prstGeom prst="rect">
            <a:avLst/>
          </a:prstGeom>
        </p:spPr>
        <p:txBody>
          <a:bodyPr wrap="square">
            <a:spAutoFit/>
          </a:bodyPr>
          <a:lstStyle/>
          <a:p>
            <a:r>
              <a:rPr lang="en-US" dirty="0"/>
              <a:t>A </a:t>
            </a:r>
            <a:r>
              <a:rPr lang="en-US" i="1" dirty="0"/>
              <a:t>shard </a:t>
            </a:r>
            <a:r>
              <a:rPr lang="en-US" dirty="0"/>
              <a:t>is a low-level </a:t>
            </a:r>
            <a:r>
              <a:rPr lang="en-US" i="1" dirty="0"/>
              <a:t>worker unit </a:t>
            </a:r>
            <a:r>
              <a:rPr lang="en-US" dirty="0"/>
              <a:t>that holds just a slice of all the data in the index</a:t>
            </a:r>
            <a:r>
              <a:rPr lang="pl-PL" dirty="0"/>
              <a:t> (</a:t>
            </a:r>
            <a:r>
              <a:rPr lang="pl-PL" dirty="0" err="1"/>
              <a:t>containers</a:t>
            </a:r>
            <a:r>
              <a:rPr lang="pl-PL" dirty="0"/>
              <a:t> for data)</a:t>
            </a:r>
            <a:r>
              <a:rPr lang="en-US" dirty="0"/>
              <a:t>. </a:t>
            </a:r>
            <a:r>
              <a:rPr lang="pl-PL" dirty="0"/>
              <a:t>F</a:t>
            </a:r>
            <a:r>
              <a:rPr lang="en-US" dirty="0"/>
              <a:t>or now it is enough to know</a:t>
            </a:r>
            <a:r>
              <a:rPr lang="pl-PL" dirty="0"/>
              <a:t> </a:t>
            </a:r>
            <a:r>
              <a:rPr lang="en-US" dirty="0"/>
              <a:t>that a shard is a single instance of Lucene, and is a complete search engine in its own</a:t>
            </a:r>
            <a:r>
              <a:rPr lang="pl-PL" dirty="0"/>
              <a:t> </a:t>
            </a:r>
            <a:r>
              <a:rPr lang="en-US" dirty="0"/>
              <a:t>right. </a:t>
            </a:r>
            <a:r>
              <a:rPr lang="pl-PL" dirty="0"/>
              <a:t>D</a:t>
            </a:r>
            <a:r>
              <a:rPr lang="en-US" dirty="0" err="1"/>
              <a:t>ocuments</a:t>
            </a:r>
            <a:r>
              <a:rPr lang="en-US" dirty="0"/>
              <a:t> are stored and indexed in shards, but our applications don’t</a:t>
            </a:r>
            <a:r>
              <a:rPr lang="pl-PL" dirty="0"/>
              <a:t> </a:t>
            </a:r>
            <a:r>
              <a:rPr lang="en-US" dirty="0"/>
              <a:t>talk to them directly. Instead, they talk to an index.</a:t>
            </a:r>
            <a:endParaRPr lang="pl-PL" dirty="0"/>
          </a:p>
          <a:p>
            <a:endParaRPr lang="pl-PL" dirty="0"/>
          </a:p>
          <a:p>
            <a:pPr fontAlgn="base"/>
            <a:r>
              <a:rPr lang="en-US" dirty="0" err="1"/>
              <a:t>Sharding</a:t>
            </a:r>
            <a:r>
              <a:rPr lang="en-US" dirty="0"/>
              <a:t> is important for two primary reasons:</a:t>
            </a:r>
          </a:p>
          <a:p>
            <a:pPr marL="285750" indent="-285750" fontAlgn="base">
              <a:buFont typeface="Arial" panose="020B0604020202020204" pitchFamily="34" charset="0"/>
              <a:buChar char="•"/>
            </a:pPr>
            <a:r>
              <a:rPr lang="en-US" dirty="0"/>
              <a:t>It allows you to horizontally split/scale your content volume</a:t>
            </a:r>
          </a:p>
          <a:p>
            <a:pPr marL="285750" indent="-285750" fontAlgn="base">
              <a:buFont typeface="Arial" panose="020B0604020202020204" pitchFamily="34" charset="0"/>
              <a:buChar char="•"/>
            </a:pPr>
            <a:r>
              <a:rPr lang="en-US" dirty="0"/>
              <a:t>It allows you to distribute and parallelize operations across shards (potentially on multiple nodes) thus increasing performance/throughput</a:t>
            </a:r>
          </a:p>
          <a:p>
            <a:endParaRPr lang="pl-PL" dirty="0"/>
          </a:p>
          <a:p>
            <a:r>
              <a:rPr lang="en-US" dirty="0"/>
              <a:t>As cluster grows or shrinks, </a:t>
            </a:r>
            <a:r>
              <a:rPr lang="en-US" dirty="0" err="1"/>
              <a:t>Elasticsearch</a:t>
            </a:r>
            <a:r>
              <a:rPr lang="en-US" dirty="0"/>
              <a:t> will automatically</a:t>
            </a:r>
            <a:r>
              <a:rPr lang="pl-PL" dirty="0"/>
              <a:t> </a:t>
            </a:r>
            <a:r>
              <a:rPr lang="en-US" dirty="0"/>
              <a:t>migrate shards between nodes so that the cluster remains balanced.</a:t>
            </a:r>
            <a:r>
              <a:rPr lang="pl-PL" dirty="0"/>
              <a:t> </a:t>
            </a:r>
            <a:r>
              <a:rPr lang="en-US" dirty="0"/>
              <a:t>The number of primary shards in an index is fixed at the time that an index is created,</a:t>
            </a:r>
            <a:r>
              <a:rPr lang="pl-PL" dirty="0"/>
              <a:t> </a:t>
            </a:r>
            <a:r>
              <a:rPr lang="en-US" dirty="0"/>
              <a:t>but the number of replica shards can be changed at any time.</a:t>
            </a:r>
          </a:p>
        </p:txBody>
      </p:sp>
    </p:spTree>
    <p:extLst>
      <p:ext uri="{BB962C8B-B14F-4D97-AF65-F5344CB8AC3E}">
        <p14:creationId xmlns:p14="http://schemas.microsoft.com/office/powerpoint/2010/main" val="2244369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6096000" cy="1077218"/>
          </a:xfrm>
          <a:prstGeom prst="rect">
            <a:avLst/>
          </a:prstGeom>
        </p:spPr>
        <p:txBody>
          <a:bodyPr>
            <a:spAutoFit/>
          </a:bodyPr>
          <a:lstStyle/>
          <a:p>
            <a:r>
              <a:rPr lang="pl-PL" sz="3200" dirty="0">
                <a:latin typeface="Aharoni" panose="02010803020104030203" pitchFamily="2" charset="-79"/>
                <a:cs typeface="Aharoni" panose="02010803020104030203" pitchFamily="2" charset="-79"/>
              </a:rPr>
              <a:t>SINGLE NODE WITH INDEX WITH 3 PRIMARY SHARDS</a:t>
            </a:r>
          </a:p>
        </p:txBody>
      </p:sp>
      <p:pic>
        <p:nvPicPr>
          <p:cNvPr id="3" name="Obraz 2"/>
          <p:cNvPicPr>
            <a:picLocks noChangeAspect="1"/>
          </p:cNvPicPr>
          <p:nvPr/>
        </p:nvPicPr>
        <p:blipFill>
          <a:blip r:embed="rId2"/>
          <a:stretch>
            <a:fillRect/>
          </a:stretch>
        </p:blipFill>
        <p:spPr>
          <a:xfrm>
            <a:off x="1764128" y="2478502"/>
            <a:ext cx="7381875" cy="2447925"/>
          </a:xfrm>
          <a:prstGeom prst="rect">
            <a:avLst/>
          </a:prstGeom>
        </p:spPr>
      </p:pic>
      <p:sp>
        <p:nvSpPr>
          <p:cNvPr id="4" name="Prostokąt 3"/>
          <p:cNvSpPr/>
          <p:nvPr/>
        </p:nvSpPr>
        <p:spPr>
          <a:xfrm>
            <a:off x="8448943" y="217070"/>
            <a:ext cx="3925368" cy="2031325"/>
          </a:xfrm>
          <a:prstGeom prst="rect">
            <a:avLst/>
          </a:prstGeom>
        </p:spPr>
        <p:txBody>
          <a:bodyPr wrap="square">
            <a:spAutoFit/>
          </a:bodyPr>
          <a:lstStyle/>
          <a:p>
            <a:r>
              <a:rPr lang="pl-PL" dirty="0">
                <a:solidFill>
                  <a:srgbClr val="000089"/>
                </a:solidFill>
                <a:latin typeface="UbuntuMono-Regular"/>
              </a:rPr>
              <a:t>PUT </a:t>
            </a:r>
            <a:r>
              <a:rPr lang="pl-PL" dirty="0">
                <a:solidFill>
                  <a:srgbClr val="555555"/>
                </a:solidFill>
                <a:latin typeface="UbuntuMono-Regular"/>
              </a:rPr>
              <a:t>/</a:t>
            </a:r>
            <a:r>
              <a:rPr lang="pl-PL" dirty="0" err="1">
                <a:solidFill>
                  <a:srgbClr val="000089"/>
                </a:solidFill>
                <a:latin typeface="UbuntuMono-Regular"/>
              </a:rPr>
              <a:t>document</a:t>
            </a:r>
            <a:endParaRPr lang="pl-PL" dirty="0">
              <a:solidFill>
                <a:srgbClr val="000089"/>
              </a:solidFill>
              <a:latin typeface="UbuntuMono-Regular"/>
            </a:endParaRPr>
          </a:p>
          <a:p>
            <a:r>
              <a:rPr lang="pl-PL" dirty="0">
                <a:solidFill>
                  <a:srgbClr val="000000"/>
                </a:solidFill>
                <a:latin typeface="UbuntuMono-Regular"/>
              </a:rPr>
              <a:t>{</a:t>
            </a:r>
          </a:p>
          <a:p>
            <a:r>
              <a:rPr lang="pl-PL" dirty="0">
                <a:solidFill>
                  <a:srgbClr val="CD3300"/>
                </a:solidFill>
                <a:latin typeface="UbuntuMono-Regular"/>
              </a:rPr>
              <a:t>  "</a:t>
            </a:r>
            <a:r>
              <a:rPr lang="pl-PL" dirty="0" err="1">
                <a:solidFill>
                  <a:srgbClr val="CD3300"/>
                </a:solidFill>
                <a:latin typeface="UbuntuMono-Regular"/>
              </a:rPr>
              <a:t>settings</a:t>
            </a:r>
            <a:r>
              <a:rPr lang="pl-PL" dirty="0">
                <a:solidFill>
                  <a:srgbClr val="CD3300"/>
                </a:solidFill>
                <a:latin typeface="UbuntuMono-Regular"/>
              </a:rPr>
              <a:t>" </a:t>
            </a:r>
            <a:r>
              <a:rPr lang="pl-PL" dirty="0">
                <a:solidFill>
                  <a:srgbClr val="555555"/>
                </a:solidFill>
                <a:latin typeface="UbuntuMono-Regular"/>
              </a:rPr>
              <a:t>: </a:t>
            </a:r>
            <a:r>
              <a:rPr lang="pl-PL" dirty="0">
                <a:solidFill>
                  <a:srgbClr val="000000"/>
                </a:solidFill>
                <a:latin typeface="UbuntuMono-Regular"/>
              </a:rPr>
              <a:t>{</a:t>
            </a:r>
          </a:p>
          <a:p>
            <a:r>
              <a:rPr lang="pl-PL" dirty="0">
                <a:solidFill>
                  <a:srgbClr val="CD3300"/>
                </a:solidFill>
                <a:latin typeface="UbuntuMono-Regular"/>
              </a:rPr>
              <a:t>    "</a:t>
            </a:r>
            <a:r>
              <a:rPr lang="pl-PL" dirty="0" err="1">
                <a:solidFill>
                  <a:srgbClr val="CD3300"/>
                </a:solidFill>
                <a:latin typeface="UbuntuMono-Regular"/>
              </a:rPr>
              <a:t>number_of_shards</a:t>
            </a:r>
            <a:r>
              <a:rPr lang="pl-PL" dirty="0">
                <a:solidFill>
                  <a:srgbClr val="CD3300"/>
                </a:solidFill>
                <a:latin typeface="UbuntuMono-Regular"/>
              </a:rPr>
              <a:t>" </a:t>
            </a:r>
            <a:r>
              <a:rPr lang="pl-PL" dirty="0">
                <a:solidFill>
                  <a:srgbClr val="555555"/>
                </a:solidFill>
                <a:latin typeface="UbuntuMono-Regular"/>
              </a:rPr>
              <a:t>: </a:t>
            </a:r>
            <a:r>
              <a:rPr lang="pl-PL" dirty="0">
                <a:solidFill>
                  <a:srgbClr val="FF6600"/>
                </a:solidFill>
                <a:latin typeface="UbuntuMono-Regular"/>
              </a:rPr>
              <a:t>3</a:t>
            </a:r>
            <a:r>
              <a:rPr lang="pl-PL" dirty="0">
                <a:solidFill>
                  <a:srgbClr val="000000"/>
                </a:solidFill>
                <a:latin typeface="UbuntuMono-Regular"/>
              </a:rPr>
              <a:t>,</a:t>
            </a:r>
          </a:p>
          <a:p>
            <a:r>
              <a:rPr lang="pl-PL" dirty="0">
                <a:solidFill>
                  <a:srgbClr val="CD3300"/>
                </a:solidFill>
                <a:latin typeface="UbuntuMono-Regular"/>
              </a:rPr>
              <a:t>    "</a:t>
            </a:r>
            <a:r>
              <a:rPr lang="pl-PL" dirty="0" err="1">
                <a:solidFill>
                  <a:srgbClr val="CD3300"/>
                </a:solidFill>
                <a:latin typeface="UbuntuMono-Regular"/>
              </a:rPr>
              <a:t>number_of_replicas</a:t>
            </a:r>
            <a:r>
              <a:rPr lang="pl-PL" dirty="0">
                <a:solidFill>
                  <a:srgbClr val="CD3300"/>
                </a:solidFill>
                <a:latin typeface="UbuntuMono-Regular"/>
              </a:rPr>
              <a:t>" </a:t>
            </a:r>
            <a:r>
              <a:rPr lang="pl-PL" dirty="0">
                <a:solidFill>
                  <a:srgbClr val="555555"/>
                </a:solidFill>
                <a:latin typeface="UbuntuMono-Regular"/>
              </a:rPr>
              <a:t>: </a:t>
            </a:r>
            <a:r>
              <a:rPr lang="pl-PL" dirty="0">
                <a:solidFill>
                  <a:srgbClr val="FF6600"/>
                </a:solidFill>
                <a:latin typeface="UbuntuMono-Regular"/>
              </a:rPr>
              <a:t>1</a:t>
            </a:r>
          </a:p>
          <a:p>
            <a:r>
              <a:rPr lang="pl-PL" dirty="0">
                <a:solidFill>
                  <a:srgbClr val="000000"/>
                </a:solidFill>
                <a:latin typeface="UbuntuMono-Regular"/>
              </a:rPr>
              <a:t>  }</a:t>
            </a:r>
          </a:p>
          <a:p>
            <a:r>
              <a:rPr lang="pl-PL" dirty="0">
                <a:solidFill>
                  <a:srgbClr val="000000"/>
                </a:solidFill>
                <a:latin typeface="UbuntuMono-Regular"/>
              </a:rPr>
              <a:t>}</a:t>
            </a:r>
            <a:endParaRPr lang="pl-PL" dirty="0"/>
          </a:p>
        </p:txBody>
      </p:sp>
    </p:spTree>
    <p:extLst>
      <p:ext uri="{BB962C8B-B14F-4D97-AF65-F5344CB8AC3E}">
        <p14:creationId xmlns:p14="http://schemas.microsoft.com/office/powerpoint/2010/main" val="3603274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5" y="523238"/>
            <a:ext cx="7292411" cy="769441"/>
          </a:xfrm>
          <a:prstGeom prst="rect">
            <a:avLst/>
          </a:prstGeom>
        </p:spPr>
        <p:txBody>
          <a:bodyPr wrap="square">
            <a:spAutoFit/>
          </a:bodyPr>
          <a:lstStyle/>
          <a:p>
            <a:r>
              <a:rPr lang="pl-PL" sz="4400" dirty="0">
                <a:latin typeface="Aharoni" panose="02010803020104030203" pitchFamily="2" charset="-79"/>
                <a:cs typeface="Aharoni" panose="02010803020104030203" pitchFamily="2" charset="-79"/>
              </a:rPr>
              <a:t>ADDED SECOND NODE</a:t>
            </a:r>
          </a:p>
        </p:txBody>
      </p:sp>
      <p:pic>
        <p:nvPicPr>
          <p:cNvPr id="3" name="Obraz 2"/>
          <p:cNvPicPr>
            <a:picLocks noChangeAspect="1"/>
          </p:cNvPicPr>
          <p:nvPr/>
        </p:nvPicPr>
        <p:blipFill>
          <a:blip r:embed="rId2"/>
          <a:stretch>
            <a:fillRect/>
          </a:stretch>
        </p:blipFill>
        <p:spPr>
          <a:xfrm>
            <a:off x="2419350" y="2195512"/>
            <a:ext cx="7353300" cy="2466975"/>
          </a:xfrm>
          <a:prstGeom prst="rect">
            <a:avLst/>
          </a:prstGeom>
        </p:spPr>
      </p:pic>
    </p:spTree>
    <p:extLst>
      <p:ext uri="{BB962C8B-B14F-4D97-AF65-F5344CB8AC3E}">
        <p14:creationId xmlns:p14="http://schemas.microsoft.com/office/powerpoint/2010/main" val="2175575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6096000" cy="769441"/>
          </a:xfrm>
          <a:prstGeom prst="rect">
            <a:avLst/>
          </a:prstGeom>
        </p:spPr>
        <p:txBody>
          <a:bodyPr>
            <a:spAutoFit/>
          </a:bodyPr>
          <a:lstStyle/>
          <a:p>
            <a:r>
              <a:rPr lang="pl-PL" sz="4400" dirty="0">
                <a:latin typeface="Aharoni" panose="02010803020104030203" pitchFamily="2" charset="-79"/>
                <a:cs typeface="Aharoni" panose="02010803020104030203" pitchFamily="2" charset="-79"/>
              </a:rPr>
              <a:t>ADDED THIRD NODE</a:t>
            </a:r>
          </a:p>
        </p:txBody>
      </p:sp>
      <p:pic>
        <p:nvPicPr>
          <p:cNvPr id="3" name="Obraz 2"/>
          <p:cNvPicPr>
            <a:picLocks noChangeAspect="1"/>
          </p:cNvPicPr>
          <p:nvPr/>
        </p:nvPicPr>
        <p:blipFill>
          <a:blip r:embed="rId2"/>
          <a:stretch>
            <a:fillRect/>
          </a:stretch>
        </p:blipFill>
        <p:spPr>
          <a:xfrm>
            <a:off x="2409825" y="2205037"/>
            <a:ext cx="7372350" cy="2447925"/>
          </a:xfrm>
          <a:prstGeom prst="rect">
            <a:avLst/>
          </a:prstGeom>
        </p:spPr>
      </p:pic>
    </p:spTree>
    <p:extLst>
      <p:ext uri="{BB962C8B-B14F-4D97-AF65-F5344CB8AC3E}">
        <p14:creationId xmlns:p14="http://schemas.microsoft.com/office/powerpoint/2010/main" val="3553977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6096000" cy="769441"/>
          </a:xfrm>
          <a:prstGeom prst="rect">
            <a:avLst/>
          </a:prstGeom>
        </p:spPr>
        <p:txBody>
          <a:bodyPr>
            <a:spAutoFit/>
          </a:bodyPr>
          <a:lstStyle/>
          <a:p>
            <a:r>
              <a:rPr lang="pl-PL" sz="4400" dirty="0">
                <a:latin typeface="Aharoni" panose="02010803020104030203" pitchFamily="2" charset="-79"/>
                <a:cs typeface="Aharoni" panose="02010803020104030203" pitchFamily="2" charset="-79"/>
              </a:rPr>
              <a:t>TWO REPLICAS</a:t>
            </a:r>
          </a:p>
        </p:txBody>
      </p:sp>
      <p:sp>
        <p:nvSpPr>
          <p:cNvPr id="3" name="Prostokąt 2"/>
          <p:cNvSpPr/>
          <p:nvPr/>
        </p:nvSpPr>
        <p:spPr>
          <a:xfrm>
            <a:off x="8363484" y="207718"/>
            <a:ext cx="3062243" cy="1200329"/>
          </a:xfrm>
          <a:prstGeom prst="rect">
            <a:avLst/>
          </a:prstGeom>
        </p:spPr>
        <p:txBody>
          <a:bodyPr wrap="square">
            <a:spAutoFit/>
          </a:bodyPr>
          <a:lstStyle/>
          <a:p>
            <a:r>
              <a:rPr lang="pl-PL" dirty="0">
                <a:solidFill>
                  <a:srgbClr val="000089"/>
                </a:solidFill>
                <a:latin typeface="UbuntuMono-Regular"/>
              </a:rPr>
              <a:t>PUT </a:t>
            </a:r>
            <a:r>
              <a:rPr lang="pl-PL" dirty="0">
                <a:solidFill>
                  <a:srgbClr val="555555"/>
                </a:solidFill>
                <a:latin typeface="UbuntuMono-Regular"/>
              </a:rPr>
              <a:t>/</a:t>
            </a:r>
            <a:r>
              <a:rPr lang="pl-PL" dirty="0" err="1">
                <a:solidFill>
                  <a:srgbClr val="000089"/>
                </a:solidFill>
                <a:latin typeface="UbuntuMono-Regular"/>
              </a:rPr>
              <a:t>document</a:t>
            </a:r>
            <a:r>
              <a:rPr lang="pl-PL" dirty="0">
                <a:solidFill>
                  <a:srgbClr val="555555"/>
                </a:solidFill>
                <a:latin typeface="UbuntuMono-Regular"/>
              </a:rPr>
              <a:t>/</a:t>
            </a:r>
            <a:r>
              <a:rPr lang="pl-PL" dirty="0">
                <a:solidFill>
                  <a:srgbClr val="000089"/>
                </a:solidFill>
                <a:latin typeface="UbuntuMono-Regular"/>
              </a:rPr>
              <a:t>_</a:t>
            </a:r>
            <a:r>
              <a:rPr lang="pl-PL" dirty="0" err="1">
                <a:solidFill>
                  <a:srgbClr val="000089"/>
                </a:solidFill>
                <a:latin typeface="UbuntuMono-Regular"/>
              </a:rPr>
              <a:t>settings</a:t>
            </a:r>
            <a:endParaRPr lang="pl-PL" dirty="0">
              <a:solidFill>
                <a:srgbClr val="000089"/>
              </a:solidFill>
              <a:latin typeface="UbuntuMono-Regular"/>
            </a:endParaRPr>
          </a:p>
          <a:p>
            <a:r>
              <a:rPr lang="pl-PL" dirty="0">
                <a:solidFill>
                  <a:srgbClr val="000000"/>
                </a:solidFill>
                <a:latin typeface="UbuntuMono-Regular"/>
              </a:rPr>
              <a:t>{</a:t>
            </a:r>
          </a:p>
          <a:p>
            <a:r>
              <a:rPr lang="pl-PL" dirty="0">
                <a:solidFill>
                  <a:srgbClr val="CD3300"/>
                </a:solidFill>
                <a:latin typeface="UbuntuMono-Regular"/>
              </a:rPr>
              <a:t>  "</a:t>
            </a:r>
            <a:r>
              <a:rPr lang="pl-PL" dirty="0" err="1">
                <a:solidFill>
                  <a:srgbClr val="CD3300"/>
                </a:solidFill>
                <a:latin typeface="UbuntuMono-Regular"/>
              </a:rPr>
              <a:t>number_of_replicas</a:t>
            </a:r>
            <a:r>
              <a:rPr lang="pl-PL" dirty="0">
                <a:solidFill>
                  <a:srgbClr val="CD3300"/>
                </a:solidFill>
                <a:latin typeface="UbuntuMono-Regular"/>
              </a:rPr>
              <a:t>" </a:t>
            </a:r>
            <a:r>
              <a:rPr lang="pl-PL" dirty="0">
                <a:solidFill>
                  <a:srgbClr val="555555"/>
                </a:solidFill>
                <a:latin typeface="UbuntuMono-Regular"/>
              </a:rPr>
              <a:t>: </a:t>
            </a:r>
            <a:r>
              <a:rPr lang="pl-PL" dirty="0">
                <a:solidFill>
                  <a:srgbClr val="FF6600"/>
                </a:solidFill>
                <a:latin typeface="UbuntuMono-Regular"/>
              </a:rPr>
              <a:t>2</a:t>
            </a:r>
          </a:p>
          <a:p>
            <a:r>
              <a:rPr lang="pl-PL" dirty="0">
                <a:solidFill>
                  <a:srgbClr val="000000"/>
                </a:solidFill>
                <a:latin typeface="UbuntuMono-Regular"/>
              </a:rPr>
              <a:t>}</a:t>
            </a:r>
            <a:endParaRPr lang="pl-PL" dirty="0"/>
          </a:p>
        </p:txBody>
      </p:sp>
      <p:pic>
        <p:nvPicPr>
          <p:cNvPr id="4" name="Obraz 3"/>
          <p:cNvPicPr>
            <a:picLocks noChangeAspect="1"/>
          </p:cNvPicPr>
          <p:nvPr/>
        </p:nvPicPr>
        <p:blipFill>
          <a:blip r:embed="rId2"/>
          <a:stretch>
            <a:fillRect/>
          </a:stretch>
        </p:blipFill>
        <p:spPr>
          <a:xfrm>
            <a:off x="2191417" y="2517449"/>
            <a:ext cx="7381875" cy="2438400"/>
          </a:xfrm>
          <a:prstGeom prst="rect">
            <a:avLst/>
          </a:prstGeom>
        </p:spPr>
      </p:pic>
    </p:spTree>
    <p:extLst>
      <p:ext uri="{BB962C8B-B14F-4D97-AF65-F5344CB8AC3E}">
        <p14:creationId xmlns:p14="http://schemas.microsoft.com/office/powerpoint/2010/main" val="1885194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6096000" cy="769441"/>
          </a:xfrm>
          <a:prstGeom prst="rect">
            <a:avLst/>
          </a:prstGeom>
        </p:spPr>
        <p:txBody>
          <a:bodyPr>
            <a:spAutoFit/>
          </a:bodyPr>
          <a:lstStyle/>
          <a:p>
            <a:r>
              <a:rPr lang="pl-PL" sz="4400" dirty="0">
                <a:latin typeface="Aharoni" panose="02010803020104030203" pitchFamily="2" charset="-79"/>
                <a:cs typeface="Aharoni" panose="02010803020104030203" pitchFamily="2" charset="-79"/>
              </a:rPr>
              <a:t>FAILURE FIRST NODE</a:t>
            </a:r>
          </a:p>
        </p:txBody>
      </p:sp>
      <p:pic>
        <p:nvPicPr>
          <p:cNvPr id="3" name="Obraz 2"/>
          <p:cNvPicPr>
            <a:picLocks noChangeAspect="1"/>
          </p:cNvPicPr>
          <p:nvPr/>
        </p:nvPicPr>
        <p:blipFill>
          <a:blip r:embed="rId2"/>
          <a:stretch>
            <a:fillRect/>
          </a:stretch>
        </p:blipFill>
        <p:spPr>
          <a:xfrm>
            <a:off x="2405062" y="2233612"/>
            <a:ext cx="7381875" cy="2390775"/>
          </a:xfrm>
          <a:prstGeom prst="rect">
            <a:avLst/>
          </a:prstGeom>
        </p:spPr>
      </p:pic>
    </p:spTree>
    <p:extLst>
      <p:ext uri="{BB962C8B-B14F-4D97-AF65-F5344CB8AC3E}">
        <p14:creationId xmlns:p14="http://schemas.microsoft.com/office/powerpoint/2010/main" val="2594834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6096000" cy="769441"/>
          </a:xfrm>
          <a:prstGeom prst="rect">
            <a:avLst/>
          </a:prstGeom>
        </p:spPr>
        <p:txBody>
          <a:bodyPr>
            <a:spAutoFit/>
          </a:bodyPr>
          <a:lstStyle/>
          <a:p>
            <a:r>
              <a:rPr lang="pl-PL" sz="4400" dirty="0">
                <a:latin typeface="Aharoni" panose="02010803020104030203" pitchFamily="2" charset="-79"/>
                <a:cs typeface="Aharoni" panose="02010803020104030203" pitchFamily="2" charset="-79"/>
              </a:rPr>
              <a:t>BASIC CONCEPTS</a:t>
            </a:r>
          </a:p>
        </p:txBody>
      </p:sp>
      <p:sp>
        <p:nvSpPr>
          <p:cNvPr id="5" name="Prostokąt 4"/>
          <p:cNvSpPr/>
          <p:nvPr/>
        </p:nvSpPr>
        <p:spPr>
          <a:xfrm>
            <a:off x="1979776" y="1523416"/>
            <a:ext cx="9522863" cy="646331"/>
          </a:xfrm>
          <a:prstGeom prst="rect">
            <a:avLst/>
          </a:prstGeom>
        </p:spPr>
        <p:txBody>
          <a:bodyPr wrap="square">
            <a:spAutoFit/>
          </a:bodyPr>
          <a:lstStyle/>
          <a:p>
            <a:pPr fontAlgn="base"/>
            <a:endParaRPr lang="en-US" dirty="0"/>
          </a:p>
          <a:p>
            <a:r>
              <a:rPr lang="en-US" dirty="0"/>
              <a:t>An</a:t>
            </a:r>
            <a:endParaRPr lang="pl-PL" dirty="0">
              <a:solidFill>
                <a:srgbClr val="444444"/>
              </a:solidFill>
              <a:latin typeface="inherit"/>
            </a:endParaRPr>
          </a:p>
        </p:txBody>
      </p:sp>
    </p:spTree>
    <p:extLst>
      <p:ext uri="{BB962C8B-B14F-4D97-AF65-F5344CB8AC3E}">
        <p14:creationId xmlns:p14="http://schemas.microsoft.com/office/powerpoint/2010/main" val="4098949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6096000" cy="769441"/>
          </a:xfrm>
          <a:prstGeom prst="rect">
            <a:avLst/>
          </a:prstGeom>
        </p:spPr>
        <p:txBody>
          <a:bodyPr>
            <a:spAutoFit/>
          </a:bodyPr>
          <a:lstStyle/>
          <a:p>
            <a:r>
              <a:rPr lang="pl-PL" sz="4400" dirty="0">
                <a:latin typeface="Aharoni" panose="02010803020104030203" pitchFamily="2" charset="-79"/>
                <a:cs typeface="Aharoni" panose="02010803020104030203" pitchFamily="2" charset="-79"/>
              </a:rPr>
              <a:t>BASIC CONCEPTS</a:t>
            </a:r>
          </a:p>
        </p:txBody>
      </p:sp>
      <p:sp>
        <p:nvSpPr>
          <p:cNvPr id="5" name="Prostokąt 4"/>
          <p:cNvSpPr/>
          <p:nvPr/>
        </p:nvSpPr>
        <p:spPr>
          <a:xfrm>
            <a:off x="1979776" y="1523416"/>
            <a:ext cx="9522863" cy="646331"/>
          </a:xfrm>
          <a:prstGeom prst="rect">
            <a:avLst/>
          </a:prstGeom>
        </p:spPr>
        <p:txBody>
          <a:bodyPr wrap="square">
            <a:spAutoFit/>
          </a:bodyPr>
          <a:lstStyle/>
          <a:p>
            <a:pPr fontAlgn="base"/>
            <a:endParaRPr lang="en-US" dirty="0"/>
          </a:p>
          <a:p>
            <a:r>
              <a:rPr lang="en-US" dirty="0"/>
              <a:t>An</a:t>
            </a:r>
            <a:endParaRPr lang="pl-PL" dirty="0">
              <a:solidFill>
                <a:srgbClr val="444444"/>
              </a:solidFill>
              <a:latin typeface="inherit"/>
            </a:endParaRPr>
          </a:p>
        </p:txBody>
      </p:sp>
    </p:spTree>
    <p:extLst>
      <p:ext uri="{BB962C8B-B14F-4D97-AF65-F5344CB8AC3E}">
        <p14:creationId xmlns:p14="http://schemas.microsoft.com/office/powerpoint/2010/main" val="3345675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1979776" y="1584394"/>
            <a:ext cx="6096000" cy="3139321"/>
          </a:xfrm>
          <a:prstGeom prst="rect">
            <a:avLst/>
          </a:prstGeom>
        </p:spPr>
        <p:txBody>
          <a:bodyPr>
            <a:spAutoFit/>
          </a:bodyPr>
          <a:lstStyle/>
          <a:p>
            <a:pPr fontAlgn="base">
              <a:buFont typeface="Arial" panose="020B0604020202020204" pitchFamily="34" charset="0"/>
              <a:buChar char="•"/>
            </a:pPr>
            <a:r>
              <a:rPr lang="pl-PL" dirty="0">
                <a:solidFill>
                  <a:srgbClr val="444444"/>
                </a:solidFill>
                <a:latin typeface="inherit"/>
              </a:rPr>
              <a:t> </a:t>
            </a:r>
            <a:r>
              <a:rPr lang="pl-PL" dirty="0" err="1">
                <a:solidFill>
                  <a:srgbClr val="444444"/>
                </a:solidFill>
                <a:latin typeface="inherit"/>
              </a:rPr>
              <a:t>Introduction</a:t>
            </a:r>
            <a:endParaRPr lang="pl-PL" dirty="0">
              <a:solidFill>
                <a:srgbClr val="444444"/>
              </a:solidFill>
              <a:latin typeface="inherit"/>
            </a:endParaRPr>
          </a:p>
          <a:p>
            <a:pPr fontAlgn="base">
              <a:buFont typeface="Arial" panose="020B0604020202020204" pitchFamily="34" charset="0"/>
              <a:buChar char="•"/>
            </a:pPr>
            <a:r>
              <a:rPr lang="pl-PL" dirty="0">
                <a:solidFill>
                  <a:srgbClr val="444444"/>
                </a:solidFill>
                <a:latin typeface="inherit"/>
              </a:rPr>
              <a:t> </a:t>
            </a:r>
            <a:r>
              <a:rPr lang="en-US" dirty="0">
                <a:solidFill>
                  <a:srgbClr val="444444"/>
                </a:solidFill>
                <a:latin typeface="inherit"/>
              </a:rPr>
              <a:t>Downloading and running an </a:t>
            </a:r>
            <a:r>
              <a:rPr lang="en-US" dirty="0" err="1">
                <a:solidFill>
                  <a:srgbClr val="444444"/>
                </a:solidFill>
                <a:latin typeface="inherit"/>
              </a:rPr>
              <a:t>Elasticsearch</a:t>
            </a:r>
            <a:r>
              <a:rPr lang="en-US" dirty="0">
                <a:solidFill>
                  <a:srgbClr val="444444"/>
                </a:solidFill>
                <a:latin typeface="inherit"/>
              </a:rPr>
              <a:t> node</a:t>
            </a:r>
            <a:endParaRPr lang="pl-PL" dirty="0">
              <a:solidFill>
                <a:srgbClr val="444444"/>
              </a:solidFill>
              <a:latin typeface="inherit"/>
            </a:endParaRPr>
          </a:p>
          <a:p>
            <a:pPr fontAlgn="base">
              <a:buFont typeface="Arial" panose="020B0604020202020204" pitchFamily="34" charset="0"/>
              <a:buChar char="•"/>
            </a:pPr>
            <a:r>
              <a:rPr lang="pl-PL" dirty="0">
                <a:solidFill>
                  <a:srgbClr val="444444"/>
                </a:solidFill>
                <a:latin typeface="inherit"/>
              </a:rPr>
              <a:t> Basic </a:t>
            </a:r>
            <a:r>
              <a:rPr lang="pl-PL" dirty="0" err="1">
                <a:solidFill>
                  <a:srgbClr val="444444"/>
                </a:solidFill>
                <a:latin typeface="inherit"/>
              </a:rPr>
              <a:t>concepts</a:t>
            </a:r>
            <a:endParaRPr lang="pl-PL" dirty="0">
              <a:solidFill>
                <a:srgbClr val="444444"/>
              </a:solidFill>
              <a:latin typeface="inherit"/>
            </a:endParaRPr>
          </a:p>
          <a:p>
            <a:pPr fontAlgn="base">
              <a:buFont typeface="Arial" panose="020B0604020202020204" pitchFamily="34" charset="0"/>
              <a:buChar char="•"/>
            </a:pPr>
            <a:r>
              <a:rPr lang="pl-PL" dirty="0">
                <a:solidFill>
                  <a:srgbClr val="444444"/>
                </a:solidFill>
                <a:latin typeface="inherit"/>
              </a:rPr>
              <a:t> Basic </a:t>
            </a:r>
            <a:r>
              <a:rPr lang="pl-PL" dirty="0" err="1">
                <a:solidFill>
                  <a:srgbClr val="444444"/>
                </a:solidFill>
                <a:latin typeface="inherit"/>
              </a:rPr>
              <a:t>configuration</a:t>
            </a:r>
            <a:endParaRPr lang="en-US" dirty="0">
              <a:solidFill>
                <a:srgbClr val="444444"/>
              </a:solidFill>
              <a:latin typeface="inherit"/>
            </a:endParaRPr>
          </a:p>
          <a:p>
            <a:pPr fontAlgn="base">
              <a:buFont typeface="Arial" panose="020B0604020202020204" pitchFamily="34" charset="0"/>
              <a:buChar char="•"/>
            </a:pPr>
            <a:r>
              <a:rPr lang="pl-PL" dirty="0">
                <a:solidFill>
                  <a:srgbClr val="444444"/>
                </a:solidFill>
                <a:latin typeface="inherit"/>
              </a:rPr>
              <a:t> </a:t>
            </a:r>
            <a:r>
              <a:rPr lang="en-US" dirty="0">
                <a:solidFill>
                  <a:srgbClr val="444444"/>
                </a:solidFill>
                <a:latin typeface="inherit"/>
              </a:rPr>
              <a:t>Adding, updating, retrieving and deleting data</a:t>
            </a:r>
            <a:r>
              <a:rPr lang="pl-PL" dirty="0">
                <a:solidFill>
                  <a:srgbClr val="444444"/>
                </a:solidFill>
                <a:latin typeface="inherit"/>
              </a:rPr>
              <a:t> (CRUD)</a:t>
            </a:r>
            <a:endParaRPr lang="en-US" dirty="0">
              <a:solidFill>
                <a:srgbClr val="444444"/>
              </a:solidFill>
              <a:latin typeface="inherit"/>
            </a:endParaRPr>
          </a:p>
          <a:p>
            <a:pPr fontAlgn="base">
              <a:buFont typeface="Arial" panose="020B0604020202020204" pitchFamily="34" charset="0"/>
              <a:buChar char="•"/>
            </a:pPr>
            <a:r>
              <a:rPr lang="pl-PL" dirty="0">
                <a:solidFill>
                  <a:srgbClr val="444444"/>
                </a:solidFill>
                <a:latin typeface="inherit"/>
              </a:rPr>
              <a:t> </a:t>
            </a:r>
            <a:r>
              <a:rPr lang="en-US" dirty="0">
                <a:solidFill>
                  <a:srgbClr val="444444"/>
                </a:solidFill>
                <a:latin typeface="inherit"/>
              </a:rPr>
              <a:t>Basic text analysis theory and application</a:t>
            </a:r>
          </a:p>
          <a:p>
            <a:pPr fontAlgn="base">
              <a:buFont typeface="Arial" panose="020B0604020202020204" pitchFamily="34" charset="0"/>
              <a:buChar char="•"/>
            </a:pPr>
            <a:r>
              <a:rPr lang="pl-PL" dirty="0">
                <a:solidFill>
                  <a:srgbClr val="444444"/>
                </a:solidFill>
                <a:latin typeface="inherit"/>
              </a:rPr>
              <a:t> </a:t>
            </a:r>
            <a:r>
              <a:rPr lang="en-US" dirty="0">
                <a:solidFill>
                  <a:srgbClr val="444444"/>
                </a:solidFill>
                <a:latin typeface="inherit"/>
              </a:rPr>
              <a:t>Basic search queries</a:t>
            </a:r>
          </a:p>
          <a:p>
            <a:pPr fontAlgn="base">
              <a:buFont typeface="Arial" panose="020B0604020202020204" pitchFamily="34" charset="0"/>
              <a:buChar char="•"/>
            </a:pPr>
            <a:r>
              <a:rPr lang="pl-PL" dirty="0">
                <a:solidFill>
                  <a:srgbClr val="444444"/>
                </a:solidFill>
                <a:latin typeface="inherit"/>
              </a:rPr>
              <a:t> </a:t>
            </a:r>
            <a:r>
              <a:rPr lang="en-US" dirty="0">
                <a:solidFill>
                  <a:srgbClr val="444444"/>
                </a:solidFill>
                <a:latin typeface="inherit"/>
              </a:rPr>
              <a:t>Analytical aggregations</a:t>
            </a:r>
            <a:endParaRPr lang="pl-PL" dirty="0">
              <a:solidFill>
                <a:srgbClr val="444444"/>
              </a:solidFill>
              <a:latin typeface="inherit"/>
            </a:endParaRPr>
          </a:p>
          <a:p>
            <a:pPr fontAlgn="base">
              <a:buFont typeface="Arial" panose="020B0604020202020204" pitchFamily="34" charset="0"/>
              <a:buChar char="•"/>
            </a:pPr>
            <a:r>
              <a:rPr lang="pl-PL" dirty="0">
                <a:solidFill>
                  <a:srgbClr val="444444"/>
                </a:solidFill>
                <a:latin typeface="inherit"/>
              </a:rPr>
              <a:t> JAVA </a:t>
            </a:r>
            <a:r>
              <a:rPr lang="pl-PL" dirty="0" err="1">
                <a:solidFill>
                  <a:srgbClr val="444444"/>
                </a:solidFill>
                <a:latin typeface="inherit"/>
              </a:rPr>
              <a:t>clients</a:t>
            </a:r>
            <a:endParaRPr lang="pl-PL" dirty="0">
              <a:solidFill>
                <a:srgbClr val="444444"/>
              </a:solidFill>
              <a:latin typeface="inherit"/>
            </a:endParaRPr>
          </a:p>
          <a:p>
            <a:pPr fontAlgn="base">
              <a:buFont typeface="Arial" panose="020B0604020202020204" pitchFamily="34" charset="0"/>
              <a:buChar char="•"/>
            </a:pPr>
            <a:r>
              <a:rPr lang="pl-PL" dirty="0">
                <a:solidFill>
                  <a:srgbClr val="444444"/>
                </a:solidFill>
                <a:latin typeface="inherit"/>
              </a:rPr>
              <a:t> Advanced </a:t>
            </a:r>
            <a:r>
              <a:rPr lang="pl-PL" dirty="0" err="1">
                <a:solidFill>
                  <a:srgbClr val="444444"/>
                </a:solidFill>
                <a:latin typeface="inherit"/>
              </a:rPr>
              <a:t>subjects</a:t>
            </a:r>
            <a:r>
              <a:rPr lang="pl-PL" dirty="0">
                <a:solidFill>
                  <a:srgbClr val="444444"/>
                </a:solidFill>
                <a:latin typeface="inherit"/>
              </a:rPr>
              <a:t> (</a:t>
            </a:r>
            <a:r>
              <a:rPr lang="pl-PL" dirty="0" err="1">
                <a:solidFill>
                  <a:srgbClr val="444444"/>
                </a:solidFill>
                <a:latin typeface="inherit"/>
              </a:rPr>
              <a:t>shards</a:t>
            </a:r>
            <a:r>
              <a:rPr lang="pl-PL" dirty="0">
                <a:solidFill>
                  <a:srgbClr val="444444"/>
                </a:solidFill>
                <a:latin typeface="inherit"/>
              </a:rPr>
              <a:t>, </a:t>
            </a:r>
            <a:r>
              <a:rPr lang="pl-PL" dirty="0" err="1">
                <a:solidFill>
                  <a:srgbClr val="444444"/>
                </a:solidFill>
                <a:latin typeface="inherit"/>
              </a:rPr>
              <a:t>replicas</a:t>
            </a:r>
            <a:r>
              <a:rPr lang="pl-PL" dirty="0">
                <a:solidFill>
                  <a:srgbClr val="444444"/>
                </a:solidFill>
                <a:latin typeface="inherit"/>
              </a:rPr>
              <a:t>)</a:t>
            </a:r>
            <a:endParaRPr lang="en-US" dirty="0">
              <a:solidFill>
                <a:srgbClr val="444444"/>
              </a:solidFill>
              <a:latin typeface="inherit"/>
            </a:endParaRPr>
          </a:p>
          <a:p>
            <a:pPr fontAlgn="base">
              <a:buFont typeface="Arial" panose="020B0604020202020204" pitchFamily="34" charset="0"/>
              <a:buChar char="•"/>
            </a:pPr>
            <a:r>
              <a:rPr lang="pl-PL" dirty="0">
                <a:solidFill>
                  <a:srgbClr val="444444"/>
                </a:solidFill>
                <a:latin typeface="inherit"/>
              </a:rPr>
              <a:t> </a:t>
            </a:r>
            <a:r>
              <a:rPr lang="en-US" dirty="0">
                <a:solidFill>
                  <a:srgbClr val="444444"/>
                </a:solidFill>
                <a:latin typeface="inherit"/>
              </a:rPr>
              <a:t>Where to find more resources</a:t>
            </a:r>
            <a:endParaRPr lang="en-US" b="0" i="0" dirty="0">
              <a:solidFill>
                <a:srgbClr val="444444"/>
              </a:solidFill>
              <a:effectLst/>
              <a:latin typeface="inherit"/>
            </a:endParaRPr>
          </a:p>
        </p:txBody>
      </p:sp>
      <p:sp>
        <p:nvSpPr>
          <p:cNvPr id="2" name="Prostokąt 1"/>
          <p:cNvSpPr/>
          <p:nvPr/>
        </p:nvSpPr>
        <p:spPr>
          <a:xfrm>
            <a:off x="1979776" y="523238"/>
            <a:ext cx="6096000" cy="769441"/>
          </a:xfrm>
          <a:prstGeom prst="rect">
            <a:avLst/>
          </a:prstGeom>
        </p:spPr>
        <p:txBody>
          <a:bodyPr>
            <a:spAutoFit/>
          </a:bodyPr>
          <a:lstStyle/>
          <a:p>
            <a:r>
              <a:rPr lang="pl-PL" sz="4400" dirty="0">
                <a:latin typeface="Aharoni" panose="02010803020104030203" pitchFamily="2" charset="-79"/>
                <a:cs typeface="Aharoni" panose="02010803020104030203" pitchFamily="2" charset="-79"/>
              </a:rPr>
              <a:t>AGENDA</a:t>
            </a:r>
          </a:p>
        </p:txBody>
      </p:sp>
      <p:sp>
        <p:nvSpPr>
          <p:cNvPr id="3" name="Nawias klamrowy zamykający 2"/>
          <p:cNvSpPr/>
          <p:nvPr/>
        </p:nvSpPr>
        <p:spPr>
          <a:xfrm>
            <a:off x="8319331" y="1494403"/>
            <a:ext cx="991312" cy="304230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dirty="0"/>
          </a:p>
        </p:txBody>
      </p:sp>
      <p:sp>
        <p:nvSpPr>
          <p:cNvPr id="5" name="pole tekstowe 4"/>
          <p:cNvSpPr txBox="1"/>
          <p:nvPr/>
        </p:nvSpPr>
        <p:spPr>
          <a:xfrm>
            <a:off x="9554199" y="2830889"/>
            <a:ext cx="1953868" cy="369332"/>
          </a:xfrm>
          <a:prstGeom prst="rect">
            <a:avLst/>
          </a:prstGeom>
          <a:noFill/>
        </p:spPr>
        <p:txBody>
          <a:bodyPr wrap="none" rtlCol="0">
            <a:spAutoFit/>
          </a:bodyPr>
          <a:lstStyle/>
          <a:p>
            <a:r>
              <a:rPr lang="pl-PL" dirty="0"/>
              <a:t>DOCKIND3 </a:t>
            </a:r>
            <a:r>
              <a:rPr lang="pl-PL" dirty="0" err="1"/>
              <a:t>Aspect</a:t>
            </a:r>
            <a:endParaRPr lang="pl-PL" dirty="0"/>
          </a:p>
        </p:txBody>
      </p:sp>
    </p:spTree>
    <p:extLst>
      <p:ext uri="{BB962C8B-B14F-4D97-AF65-F5344CB8AC3E}">
        <p14:creationId xmlns:p14="http://schemas.microsoft.com/office/powerpoint/2010/main" val="232993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6096000" cy="769441"/>
          </a:xfrm>
          <a:prstGeom prst="rect">
            <a:avLst/>
          </a:prstGeom>
        </p:spPr>
        <p:txBody>
          <a:bodyPr>
            <a:spAutoFit/>
          </a:bodyPr>
          <a:lstStyle/>
          <a:p>
            <a:r>
              <a:rPr lang="pl-PL" sz="4400" dirty="0">
                <a:latin typeface="Aharoni" panose="02010803020104030203" pitchFamily="2" charset="-79"/>
                <a:cs typeface="Aharoni" panose="02010803020104030203" pitchFamily="2" charset="-79"/>
              </a:rPr>
              <a:t>BASIC CONCEPTS</a:t>
            </a:r>
          </a:p>
        </p:txBody>
      </p:sp>
      <p:sp>
        <p:nvSpPr>
          <p:cNvPr id="5" name="Prostokąt 4"/>
          <p:cNvSpPr/>
          <p:nvPr/>
        </p:nvSpPr>
        <p:spPr>
          <a:xfrm>
            <a:off x="1979776" y="1523416"/>
            <a:ext cx="9522863" cy="646331"/>
          </a:xfrm>
          <a:prstGeom prst="rect">
            <a:avLst/>
          </a:prstGeom>
        </p:spPr>
        <p:txBody>
          <a:bodyPr wrap="square">
            <a:spAutoFit/>
          </a:bodyPr>
          <a:lstStyle/>
          <a:p>
            <a:pPr fontAlgn="base"/>
            <a:endParaRPr lang="en-US" dirty="0"/>
          </a:p>
          <a:p>
            <a:r>
              <a:rPr lang="en-US" dirty="0"/>
              <a:t>An</a:t>
            </a:r>
            <a:endParaRPr lang="pl-PL" dirty="0">
              <a:solidFill>
                <a:srgbClr val="444444"/>
              </a:solidFill>
              <a:latin typeface="inherit"/>
            </a:endParaRPr>
          </a:p>
        </p:txBody>
      </p:sp>
    </p:spTree>
    <p:extLst>
      <p:ext uri="{BB962C8B-B14F-4D97-AF65-F5344CB8AC3E}">
        <p14:creationId xmlns:p14="http://schemas.microsoft.com/office/powerpoint/2010/main" val="1229619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LINKS</a:t>
            </a:r>
          </a:p>
        </p:txBody>
      </p:sp>
      <p:sp>
        <p:nvSpPr>
          <p:cNvPr id="3" name="Symbol zastępczy zawartości 2"/>
          <p:cNvSpPr>
            <a:spLocks noGrp="1"/>
          </p:cNvSpPr>
          <p:nvPr>
            <p:ph idx="1"/>
          </p:nvPr>
        </p:nvSpPr>
        <p:spPr/>
        <p:txBody>
          <a:bodyPr/>
          <a:lstStyle/>
          <a:p>
            <a:r>
              <a:rPr lang="pl-PL" dirty="0" err="1"/>
              <a:t>Download</a:t>
            </a:r>
            <a:r>
              <a:rPr lang="pl-PL" dirty="0"/>
              <a:t> </a:t>
            </a:r>
            <a:r>
              <a:rPr lang="pl-PL" dirty="0" err="1"/>
              <a:t>Elasticsearch</a:t>
            </a:r>
            <a:r>
              <a:rPr lang="pl-PL" dirty="0"/>
              <a:t> &amp; </a:t>
            </a:r>
            <a:r>
              <a:rPr lang="pl-PL" dirty="0" err="1"/>
              <a:t>Kibana</a:t>
            </a:r>
            <a:r>
              <a:rPr lang="pl-PL" dirty="0"/>
              <a:t>: </a:t>
            </a:r>
            <a:r>
              <a:rPr lang="pl-PL" dirty="0">
                <a:hlinkClick r:id="rId2"/>
              </a:rPr>
              <a:t>https://www.elastic.co/downloads</a:t>
            </a:r>
            <a:endParaRPr lang="pl-PL" dirty="0"/>
          </a:p>
          <a:p>
            <a:r>
              <a:rPr lang="pl-PL" dirty="0" err="1"/>
              <a:t>Installing</a:t>
            </a:r>
            <a:r>
              <a:rPr lang="pl-PL" dirty="0"/>
              <a:t> </a:t>
            </a:r>
            <a:r>
              <a:rPr lang="pl-PL" dirty="0" err="1"/>
              <a:t>Sense</a:t>
            </a:r>
            <a:r>
              <a:rPr lang="pl-PL" dirty="0"/>
              <a:t>: https://www.elastic.co/guide/en/sense/current/installing.html</a:t>
            </a:r>
          </a:p>
          <a:p>
            <a:r>
              <a:rPr lang="pl-PL" dirty="0"/>
              <a:t>Materials: </a:t>
            </a:r>
            <a:r>
              <a:rPr lang="pl-PL" dirty="0" err="1"/>
              <a:t>github</a:t>
            </a:r>
            <a:endParaRPr lang="pl-PL" dirty="0"/>
          </a:p>
          <a:p>
            <a:r>
              <a:rPr lang="pl-PL" dirty="0" err="1"/>
              <a:t>Resources</a:t>
            </a:r>
            <a:r>
              <a:rPr lang="pl-PL" dirty="0"/>
              <a:t>: </a:t>
            </a:r>
            <a:r>
              <a:rPr lang="pl-PL" dirty="0" err="1"/>
              <a:t>Elasticsearch</a:t>
            </a:r>
            <a:r>
              <a:rPr lang="pl-PL" dirty="0"/>
              <a:t> – the </a:t>
            </a:r>
            <a:r>
              <a:rPr lang="pl-PL" dirty="0" err="1"/>
              <a:t>definitive</a:t>
            </a:r>
            <a:r>
              <a:rPr lang="pl-PL" dirty="0"/>
              <a:t> </a:t>
            </a:r>
            <a:r>
              <a:rPr lang="pl-PL" dirty="0" err="1"/>
              <a:t>guide</a:t>
            </a:r>
            <a:r>
              <a:rPr lang="pl-PL" dirty="0"/>
              <a:t> &amp; </a:t>
            </a:r>
            <a:r>
              <a:rPr lang="pl-PL" dirty="0" err="1"/>
              <a:t>Elasticsearch</a:t>
            </a:r>
            <a:r>
              <a:rPr lang="pl-PL" dirty="0"/>
              <a:t> </a:t>
            </a:r>
            <a:r>
              <a:rPr lang="pl-PL" dirty="0" err="1"/>
              <a:t>documentation</a:t>
            </a:r>
            <a:endParaRPr lang="pl-PL" dirty="0"/>
          </a:p>
          <a:p>
            <a:endParaRPr lang="pl-PL" dirty="0"/>
          </a:p>
        </p:txBody>
      </p:sp>
    </p:spTree>
    <p:extLst>
      <p:ext uri="{BB962C8B-B14F-4D97-AF65-F5344CB8AC3E}">
        <p14:creationId xmlns:p14="http://schemas.microsoft.com/office/powerpoint/2010/main" val="3171180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6096000" cy="769441"/>
          </a:xfrm>
          <a:prstGeom prst="rect">
            <a:avLst/>
          </a:prstGeom>
        </p:spPr>
        <p:txBody>
          <a:bodyPr>
            <a:spAutoFit/>
          </a:bodyPr>
          <a:lstStyle/>
          <a:p>
            <a:r>
              <a:rPr lang="pl-PL" sz="4400" dirty="0">
                <a:latin typeface="Aharoni" panose="02010803020104030203" pitchFamily="2" charset="-79"/>
                <a:cs typeface="Aharoni" panose="02010803020104030203" pitchFamily="2" charset="-79"/>
              </a:rPr>
              <a:t>INTRODUCTION</a:t>
            </a:r>
          </a:p>
        </p:txBody>
      </p:sp>
      <p:sp>
        <p:nvSpPr>
          <p:cNvPr id="5" name="Prostokąt 4"/>
          <p:cNvSpPr/>
          <p:nvPr/>
        </p:nvSpPr>
        <p:spPr>
          <a:xfrm>
            <a:off x="1979776" y="2583094"/>
            <a:ext cx="9522863" cy="2554545"/>
          </a:xfrm>
          <a:prstGeom prst="rect">
            <a:avLst/>
          </a:prstGeom>
        </p:spPr>
        <p:txBody>
          <a:bodyPr wrap="square">
            <a:spAutoFit/>
          </a:bodyPr>
          <a:lstStyle/>
          <a:p>
            <a:pPr fontAlgn="base"/>
            <a:r>
              <a:rPr lang="en-US" sz="1600" dirty="0" err="1"/>
              <a:t>Elasticsearch</a:t>
            </a:r>
            <a:r>
              <a:rPr lang="en-US" sz="1600" dirty="0"/>
              <a:t> is a highly scalable open-source full-text search and analytics engine</a:t>
            </a:r>
            <a:r>
              <a:rPr lang="pl-PL" sz="1600" dirty="0"/>
              <a:t> (</a:t>
            </a:r>
            <a:r>
              <a:rPr lang="en-US" sz="1600" dirty="0"/>
              <a:t>build</a:t>
            </a:r>
            <a:r>
              <a:rPr lang="pl-PL" sz="1600" dirty="0"/>
              <a:t> on top of the Apache </a:t>
            </a:r>
            <a:r>
              <a:rPr lang="pl-PL" sz="1600" dirty="0" err="1"/>
              <a:t>Lucene</a:t>
            </a:r>
            <a:r>
              <a:rPr lang="pl-PL" sz="1600" dirty="0"/>
              <a:t>)</a:t>
            </a:r>
            <a:r>
              <a:rPr lang="en-US" sz="1600" dirty="0"/>
              <a:t>. It allows you to store, search, and analyze big volumes of data quickly and in near real time. It is generally used as the underlying engine/technology that powers applications that have complex search features and requirements.</a:t>
            </a:r>
            <a:endParaRPr lang="pl-PL" sz="1600" dirty="0"/>
          </a:p>
          <a:p>
            <a:pPr fontAlgn="base"/>
            <a:endParaRPr lang="pl-PL" sz="1600" dirty="0"/>
          </a:p>
          <a:p>
            <a:pPr fontAlgn="base"/>
            <a:r>
              <a:rPr lang="en-US" sz="1600" dirty="0"/>
              <a:t>No individual part of </a:t>
            </a:r>
            <a:r>
              <a:rPr lang="en-US" sz="1600" dirty="0" err="1"/>
              <a:t>Elasticsearch</a:t>
            </a:r>
            <a:r>
              <a:rPr lang="en-US" sz="1600" dirty="0"/>
              <a:t> is new or revolutionary. Full-text search has been done before, as have analytics systems and distributed databases. The revolution is the combination of these individually useful parts into a single, coherent, real-time application. It has a low barrier to entry for the new user, but can keep pace with you as your skills and needs grow.</a:t>
            </a:r>
            <a:endParaRPr lang="pl-PL" sz="1600" dirty="0"/>
          </a:p>
          <a:p>
            <a:pPr fontAlgn="base"/>
            <a:endParaRPr lang="pl-PL" sz="1600" dirty="0">
              <a:solidFill>
                <a:srgbClr val="444444"/>
              </a:solidFill>
              <a:latin typeface="inherit"/>
            </a:endParaRPr>
          </a:p>
        </p:txBody>
      </p:sp>
    </p:spTree>
    <p:extLst>
      <p:ext uri="{BB962C8B-B14F-4D97-AF65-F5344CB8AC3E}">
        <p14:creationId xmlns:p14="http://schemas.microsoft.com/office/powerpoint/2010/main" val="851119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6096000" cy="769441"/>
          </a:xfrm>
          <a:prstGeom prst="rect">
            <a:avLst/>
          </a:prstGeom>
        </p:spPr>
        <p:txBody>
          <a:bodyPr>
            <a:spAutoFit/>
          </a:bodyPr>
          <a:lstStyle/>
          <a:p>
            <a:r>
              <a:rPr lang="pl-PL" sz="4400" dirty="0">
                <a:latin typeface="Aharoni" panose="02010803020104030203" pitchFamily="2" charset="-79"/>
                <a:cs typeface="Aharoni" panose="02010803020104030203" pitchFamily="2" charset="-79"/>
              </a:rPr>
              <a:t>INTRODUCTION</a:t>
            </a:r>
          </a:p>
        </p:txBody>
      </p:sp>
      <p:sp>
        <p:nvSpPr>
          <p:cNvPr id="5" name="Prostokąt 4"/>
          <p:cNvSpPr/>
          <p:nvPr/>
        </p:nvSpPr>
        <p:spPr>
          <a:xfrm>
            <a:off x="1979776" y="1292679"/>
            <a:ext cx="9522863" cy="5601533"/>
          </a:xfrm>
          <a:prstGeom prst="rect">
            <a:avLst/>
          </a:prstGeom>
        </p:spPr>
        <p:txBody>
          <a:bodyPr wrap="square">
            <a:spAutoFit/>
          </a:bodyPr>
          <a:lstStyle/>
          <a:p>
            <a:pPr fontAlgn="base"/>
            <a:r>
              <a:rPr lang="en-US" dirty="0"/>
              <a:t>However, </a:t>
            </a:r>
            <a:r>
              <a:rPr lang="en-US" dirty="0" err="1"/>
              <a:t>Elasticsearch</a:t>
            </a:r>
            <a:r>
              <a:rPr lang="en-US" dirty="0"/>
              <a:t> is much more than just Lucene and much more than “just” full-text search. It can also be described as follows:</a:t>
            </a:r>
            <a:endParaRPr lang="pl-PL" dirty="0"/>
          </a:p>
          <a:p>
            <a:pPr fontAlgn="base"/>
            <a:endParaRPr lang="en-US" dirty="0"/>
          </a:p>
          <a:p>
            <a:pPr marL="285750" indent="-285750" fontAlgn="base">
              <a:buFont typeface="Arial" panose="020B0604020202020204" pitchFamily="34" charset="0"/>
              <a:buChar char="•"/>
            </a:pPr>
            <a:r>
              <a:rPr lang="en-US" dirty="0"/>
              <a:t>A distributed real-time document store where </a:t>
            </a:r>
            <a:r>
              <a:rPr lang="en-US" i="1" dirty="0"/>
              <a:t>every field</a:t>
            </a:r>
            <a:r>
              <a:rPr lang="en-US" dirty="0"/>
              <a:t> is indexed and searchable</a:t>
            </a:r>
          </a:p>
          <a:p>
            <a:pPr marL="285750" indent="-285750" fontAlgn="base">
              <a:buFont typeface="Arial" panose="020B0604020202020204" pitchFamily="34" charset="0"/>
              <a:buChar char="•"/>
            </a:pPr>
            <a:r>
              <a:rPr lang="en-US" dirty="0"/>
              <a:t>A distributed search engine with real-time analytics</a:t>
            </a:r>
          </a:p>
          <a:p>
            <a:pPr marL="285750" indent="-285750" fontAlgn="base">
              <a:buFont typeface="Arial" panose="020B0604020202020204" pitchFamily="34" charset="0"/>
              <a:buChar char="•"/>
            </a:pPr>
            <a:r>
              <a:rPr lang="en-US" dirty="0"/>
              <a:t>Capable of scaling to hundreds of servers and petabytes of structured and unstructured data</a:t>
            </a:r>
            <a:endParaRPr lang="pl-PL" dirty="0"/>
          </a:p>
          <a:p>
            <a:pPr marL="285750" indent="-285750" fontAlgn="base">
              <a:buFont typeface="Arial" panose="020B0604020202020204" pitchFamily="34" charset="0"/>
              <a:buChar char="•"/>
            </a:pPr>
            <a:endParaRPr lang="en-US" dirty="0"/>
          </a:p>
          <a:p>
            <a:pPr fontAlgn="base"/>
            <a:r>
              <a:rPr lang="en-US" dirty="0"/>
              <a:t>And it packages up all this functionality into a standalone server that your application can talk to via a simple RESTful API, using a web client from your favorite programming language, or even from the command line.</a:t>
            </a:r>
          </a:p>
          <a:p>
            <a:pPr fontAlgn="base"/>
            <a:endParaRPr lang="pl-PL" sz="1600" dirty="0">
              <a:solidFill>
                <a:srgbClr val="444444"/>
              </a:solidFill>
              <a:latin typeface="inherit"/>
            </a:endParaRPr>
          </a:p>
          <a:p>
            <a:pPr marL="285750" indent="-285750" fontAlgn="base">
              <a:buFont typeface="Arial" panose="020B0604020202020204" pitchFamily="34" charset="0"/>
              <a:buChar char="•"/>
            </a:pPr>
            <a:r>
              <a:rPr lang="en-US" sz="1600" dirty="0"/>
              <a:t>Stack Overflow combines full-text search with geolocation queries and uses </a:t>
            </a:r>
            <a:r>
              <a:rPr lang="en-US" sz="1600" i="1" dirty="0"/>
              <a:t>more-like-this</a:t>
            </a:r>
            <a:r>
              <a:rPr lang="en-US" sz="1600" dirty="0"/>
              <a:t> to find related questions and answers.</a:t>
            </a:r>
          </a:p>
          <a:p>
            <a:pPr marL="285750" indent="-285750" fontAlgn="base">
              <a:buFont typeface="Arial" panose="020B0604020202020204" pitchFamily="34" charset="0"/>
              <a:buChar char="•"/>
            </a:pPr>
            <a:r>
              <a:rPr lang="en-US" sz="1600" dirty="0"/>
              <a:t>GitHub uses </a:t>
            </a:r>
            <a:r>
              <a:rPr lang="en-US" sz="1600" dirty="0" err="1"/>
              <a:t>Elasticsearch</a:t>
            </a:r>
            <a:r>
              <a:rPr lang="en-US" sz="1600" dirty="0"/>
              <a:t> to query 130 billion lines of code.</a:t>
            </a:r>
            <a:endParaRPr lang="pl-PL" sz="1600" dirty="0"/>
          </a:p>
          <a:p>
            <a:pPr marL="285750" indent="-285750" fontAlgn="base">
              <a:buFont typeface="Arial" panose="020B0604020202020204" pitchFamily="34" charset="0"/>
              <a:buChar char="•"/>
            </a:pPr>
            <a:r>
              <a:rPr lang="en-US" sz="1600" dirty="0"/>
              <a:t>Wikipedia uses </a:t>
            </a:r>
            <a:r>
              <a:rPr lang="en-US" sz="1600" dirty="0" err="1"/>
              <a:t>Elasticsearch</a:t>
            </a:r>
            <a:r>
              <a:rPr lang="en-US" sz="1600" dirty="0"/>
              <a:t> to provide full-text search with highlighted search snippets, and </a:t>
            </a:r>
            <a:r>
              <a:rPr lang="en-US" sz="1600" i="1" dirty="0"/>
              <a:t>search-as-you-type</a:t>
            </a:r>
            <a:r>
              <a:rPr lang="en-US" sz="1600" dirty="0"/>
              <a:t> and </a:t>
            </a:r>
            <a:r>
              <a:rPr lang="en-US" sz="1600" i="1" dirty="0"/>
              <a:t>did-you-mean</a:t>
            </a:r>
            <a:r>
              <a:rPr lang="en-US" sz="1600" dirty="0"/>
              <a:t> suggestions.</a:t>
            </a:r>
          </a:p>
          <a:p>
            <a:pPr fontAlgn="base"/>
            <a:endParaRPr lang="pl-PL" sz="1600" dirty="0">
              <a:solidFill>
                <a:srgbClr val="444444"/>
              </a:solidFill>
              <a:latin typeface="inherit"/>
            </a:endParaRPr>
          </a:p>
          <a:p>
            <a:pPr fontAlgn="base"/>
            <a:r>
              <a:rPr lang="pl-PL" sz="1600" dirty="0">
                <a:solidFill>
                  <a:srgbClr val="444444"/>
                </a:solidFill>
                <a:latin typeface="inherit"/>
              </a:rPr>
              <a:t>Links: </a:t>
            </a:r>
          </a:p>
          <a:p>
            <a:pPr fontAlgn="base"/>
            <a:r>
              <a:rPr lang="pl-PL" sz="1600" dirty="0">
                <a:solidFill>
                  <a:srgbClr val="444444"/>
                </a:solidFill>
                <a:latin typeface="inherit"/>
                <a:hlinkClick r:id="rId2"/>
              </a:rPr>
              <a:t>https://www.elastic.co/guide/en/elasticsearch/reference/current/getting-started.html</a:t>
            </a:r>
            <a:r>
              <a:rPr lang="pl-PL" sz="1600" dirty="0">
                <a:solidFill>
                  <a:srgbClr val="444444"/>
                </a:solidFill>
                <a:latin typeface="inherit"/>
              </a:rPr>
              <a:t>         </a:t>
            </a:r>
            <a:endParaRPr lang="pl-PL" sz="1600" dirty="0">
              <a:solidFill>
                <a:srgbClr val="444444"/>
              </a:solidFill>
              <a:latin typeface="inherit"/>
              <a:hlinkClick r:id="rId3"/>
            </a:endParaRPr>
          </a:p>
          <a:p>
            <a:pPr fontAlgn="base"/>
            <a:r>
              <a:rPr lang="pl-PL" sz="1600" dirty="0">
                <a:solidFill>
                  <a:srgbClr val="444444"/>
                </a:solidFill>
                <a:latin typeface="inherit"/>
                <a:hlinkClick r:id="rId3"/>
              </a:rPr>
              <a:t>https://www.elastic.co/guide/en/elasticsearch/guide/current/getting-started.html</a:t>
            </a:r>
            <a:endParaRPr lang="pl-PL" sz="1600" dirty="0">
              <a:solidFill>
                <a:srgbClr val="444444"/>
              </a:solidFill>
              <a:latin typeface="inherit"/>
            </a:endParaRPr>
          </a:p>
          <a:p>
            <a:pPr fontAlgn="base"/>
            <a:endParaRPr lang="pl-PL" dirty="0">
              <a:solidFill>
                <a:srgbClr val="444444"/>
              </a:solidFill>
              <a:latin typeface="inherit"/>
            </a:endParaRPr>
          </a:p>
        </p:txBody>
      </p:sp>
    </p:spTree>
    <p:extLst>
      <p:ext uri="{BB962C8B-B14F-4D97-AF65-F5344CB8AC3E}">
        <p14:creationId xmlns:p14="http://schemas.microsoft.com/office/powerpoint/2010/main" val="133466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6096000" cy="769441"/>
          </a:xfrm>
          <a:prstGeom prst="rect">
            <a:avLst/>
          </a:prstGeom>
        </p:spPr>
        <p:txBody>
          <a:bodyPr>
            <a:spAutoFit/>
          </a:bodyPr>
          <a:lstStyle/>
          <a:p>
            <a:r>
              <a:rPr lang="pl-PL" sz="4400" dirty="0">
                <a:latin typeface="Aharoni" panose="02010803020104030203" pitchFamily="2" charset="-79"/>
                <a:cs typeface="Aharoni" panose="02010803020104030203" pitchFamily="2" charset="-79"/>
              </a:rPr>
              <a:t>BASIC CONCEPTS</a:t>
            </a:r>
          </a:p>
        </p:txBody>
      </p:sp>
      <p:sp>
        <p:nvSpPr>
          <p:cNvPr id="5" name="Prostokąt 4"/>
          <p:cNvSpPr/>
          <p:nvPr/>
        </p:nvSpPr>
        <p:spPr>
          <a:xfrm>
            <a:off x="1979776" y="2805285"/>
            <a:ext cx="9522863" cy="1477328"/>
          </a:xfrm>
          <a:prstGeom prst="rect">
            <a:avLst/>
          </a:prstGeom>
        </p:spPr>
        <p:txBody>
          <a:bodyPr wrap="square">
            <a:spAutoFit/>
          </a:bodyPr>
          <a:lstStyle/>
          <a:p>
            <a:pPr fontAlgn="base"/>
            <a:r>
              <a:rPr lang="en-US" b="1" dirty="0"/>
              <a:t>Near </a:t>
            </a:r>
            <a:r>
              <a:rPr lang="en-US" b="1" dirty="0" err="1"/>
              <a:t>Realtime</a:t>
            </a:r>
            <a:r>
              <a:rPr lang="en-US" b="1" dirty="0"/>
              <a:t> (NRT)</a:t>
            </a:r>
            <a:endParaRPr lang="pl-PL" b="1" dirty="0"/>
          </a:p>
          <a:p>
            <a:pPr fontAlgn="base"/>
            <a:endParaRPr lang="en-US" dirty="0"/>
          </a:p>
          <a:p>
            <a:pPr fontAlgn="base"/>
            <a:r>
              <a:rPr lang="en-US" dirty="0" err="1"/>
              <a:t>Elasticsearch</a:t>
            </a:r>
            <a:r>
              <a:rPr lang="en-US" dirty="0"/>
              <a:t> is a near real time search platform. What this means is there is a slight latency (normally one second) from the time you index a document until the time it becomes searchable.</a:t>
            </a:r>
          </a:p>
          <a:p>
            <a:pPr fontAlgn="base"/>
            <a:endParaRPr lang="pl-PL" dirty="0">
              <a:solidFill>
                <a:srgbClr val="444444"/>
              </a:solidFill>
              <a:latin typeface="inherit"/>
            </a:endParaRPr>
          </a:p>
        </p:txBody>
      </p:sp>
    </p:spTree>
    <p:extLst>
      <p:ext uri="{BB962C8B-B14F-4D97-AF65-F5344CB8AC3E}">
        <p14:creationId xmlns:p14="http://schemas.microsoft.com/office/powerpoint/2010/main" val="3452353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6096000" cy="769441"/>
          </a:xfrm>
          <a:prstGeom prst="rect">
            <a:avLst/>
          </a:prstGeom>
        </p:spPr>
        <p:txBody>
          <a:bodyPr>
            <a:spAutoFit/>
          </a:bodyPr>
          <a:lstStyle/>
          <a:p>
            <a:r>
              <a:rPr lang="pl-PL" sz="4400" dirty="0">
                <a:latin typeface="Aharoni" panose="02010803020104030203" pitchFamily="2" charset="-79"/>
                <a:cs typeface="Aharoni" panose="02010803020104030203" pitchFamily="2" charset="-79"/>
              </a:rPr>
              <a:t>CLUSTER &amp; NODE</a:t>
            </a:r>
          </a:p>
        </p:txBody>
      </p:sp>
      <p:sp>
        <p:nvSpPr>
          <p:cNvPr id="5" name="Prostokąt 4"/>
          <p:cNvSpPr/>
          <p:nvPr/>
        </p:nvSpPr>
        <p:spPr>
          <a:xfrm>
            <a:off x="1979776" y="1523416"/>
            <a:ext cx="9522863" cy="4801314"/>
          </a:xfrm>
          <a:prstGeom prst="rect">
            <a:avLst/>
          </a:prstGeom>
        </p:spPr>
        <p:txBody>
          <a:bodyPr wrap="square">
            <a:spAutoFit/>
          </a:bodyPr>
          <a:lstStyle/>
          <a:p>
            <a:pPr fontAlgn="base"/>
            <a:r>
              <a:rPr lang="en-US" b="1" dirty="0" err="1"/>
              <a:t>Cluste</a:t>
            </a:r>
            <a:r>
              <a:rPr lang="pl-PL" b="1" dirty="0"/>
              <a:t>r</a:t>
            </a:r>
            <a:endParaRPr lang="en-US" b="1" dirty="0"/>
          </a:p>
          <a:p>
            <a:pPr fontAlgn="base"/>
            <a:endParaRPr lang="pl-PL" dirty="0"/>
          </a:p>
          <a:p>
            <a:pPr fontAlgn="base"/>
            <a:r>
              <a:rPr lang="en-US" dirty="0"/>
              <a:t>A cluster is a collection of one or more nodes (servers) that together holds your entire data and provides federated indexing and search capabilities across all nodes. A cluster is identified by a unique name which by default is "</a:t>
            </a:r>
            <a:r>
              <a:rPr lang="en-US" dirty="0" err="1"/>
              <a:t>elasticsearch</a:t>
            </a:r>
            <a:r>
              <a:rPr lang="en-US" dirty="0"/>
              <a:t>". This name is important because a node can only be part of a cluster if the node is set up to join the cluster by its name.</a:t>
            </a:r>
            <a:endParaRPr lang="pl-PL" dirty="0"/>
          </a:p>
          <a:p>
            <a:pPr fontAlgn="base"/>
            <a:endParaRPr lang="pl-PL" dirty="0"/>
          </a:p>
          <a:p>
            <a:pPr fontAlgn="base"/>
            <a:r>
              <a:rPr lang="en-US" b="1" dirty="0"/>
              <a:t>Node</a:t>
            </a:r>
            <a:endParaRPr lang="pl-PL" b="1" dirty="0"/>
          </a:p>
          <a:p>
            <a:pPr fontAlgn="base"/>
            <a:endParaRPr lang="en-US" dirty="0"/>
          </a:p>
          <a:p>
            <a:pPr fontAlgn="base"/>
            <a:r>
              <a:rPr lang="en-US" dirty="0"/>
              <a:t>A node is a single server that is part of your cluster, stores your data, and participates in the cluster’s indexing and search capabilities. Just like a cluster, a node is identified by a name which by default is a random Marvel character name that is assigned to the node at startup. You can define any node name you want if you do not want the default. This name is important for administration purposes where you want to identify which servers in your network correspond to which nodes in your </a:t>
            </a:r>
            <a:r>
              <a:rPr lang="en-US" dirty="0" err="1"/>
              <a:t>Elasticsearch</a:t>
            </a:r>
            <a:r>
              <a:rPr lang="en-US" dirty="0"/>
              <a:t> cluster.</a:t>
            </a:r>
          </a:p>
          <a:p>
            <a:pPr fontAlgn="base"/>
            <a:endParaRPr lang="en-US" dirty="0"/>
          </a:p>
          <a:p>
            <a:pPr fontAlgn="base"/>
            <a:endParaRPr lang="pl-PL" dirty="0">
              <a:solidFill>
                <a:srgbClr val="444444"/>
              </a:solidFill>
              <a:latin typeface="inherit"/>
            </a:endParaRPr>
          </a:p>
        </p:txBody>
      </p:sp>
    </p:spTree>
    <p:extLst>
      <p:ext uri="{BB962C8B-B14F-4D97-AF65-F5344CB8AC3E}">
        <p14:creationId xmlns:p14="http://schemas.microsoft.com/office/powerpoint/2010/main" val="2024208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6096000" cy="769441"/>
          </a:xfrm>
          <a:prstGeom prst="rect">
            <a:avLst/>
          </a:prstGeom>
        </p:spPr>
        <p:txBody>
          <a:bodyPr>
            <a:spAutoFit/>
          </a:bodyPr>
          <a:lstStyle/>
          <a:p>
            <a:r>
              <a:rPr lang="pl-PL" sz="4400" dirty="0">
                <a:latin typeface="Aharoni" panose="02010803020104030203" pitchFamily="2" charset="-79"/>
                <a:cs typeface="Aharoni" panose="02010803020104030203" pitchFamily="2" charset="-79"/>
              </a:rPr>
              <a:t>INDEX</a:t>
            </a:r>
          </a:p>
        </p:txBody>
      </p:sp>
      <p:sp>
        <p:nvSpPr>
          <p:cNvPr id="5" name="Prostokąt 4"/>
          <p:cNvSpPr/>
          <p:nvPr/>
        </p:nvSpPr>
        <p:spPr>
          <a:xfrm>
            <a:off x="1979776" y="1523416"/>
            <a:ext cx="9522863" cy="2031325"/>
          </a:xfrm>
          <a:prstGeom prst="rect">
            <a:avLst/>
          </a:prstGeom>
        </p:spPr>
        <p:txBody>
          <a:bodyPr wrap="square">
            <a:spAutoFit/>
          </a:bodyPr>
          <a:lstStyle/>
          <a:p>
            <a:pPr fontAlgn="base"/>
            <a:r>
              <a:rPr lang="en-US" b="1" dirty="0" err="1"/>
              <a:t>Inde</a:t>
            </a:r>
            <a:r>
              <a:rPr lang="pl-PL" b="1" dirty="0"/>
              <a:t>x (</a:t>
            </a:r>
            <a:r>
              <a:rPr lang="pl-PL" b="1" dirty="0" err="1"/>
              <a:t>database</a:t>
            </a:r>
            <a:r>
              <a:rPr lang="pl-PL" b="1" dirty="0"/>
              <a:t> in </a:t>
            </a:r>
            <a:r>
              <a:rPr lang="pl-PL" b="1" dirty="0" err="1"/>
              <a:t>relational</a:t>
            </a:r>
            <a:r>
              <a:rPr lang="pl-PL" b="1" dirty="0"/>
              <a:t> </a:t>
            </a:r>
            <a:r>
              <a:rPr lang="pl-PL" b="1" dirty="0" err="1"/>
              <a:t>world</a:t>
            </a:r>
            <a:r>
              <a:rPr lang="pl-PL" b="1" dirty="0"/>
              <a:t>)</a:t>
            </a:r>
          </a:p>
          <a:p>
            <a:pPr fontAlgn="base"/>
            <a:endParaRPr lang="en-US" dirty="0"/>
          </a:p>
          <a:p>
            <a:pPr fontAlgn="base"/>
            <a:r>
              <a:rPr lang="en-US" dirty="0"/>
              <a:t>An index is a collection of documents that have somewhat similar characteristics</a:t>
            </a:r>
            <a:r>
              <a:rPr lang="pl-PL" dirty="0"/>
              <a:t> (index </a:t>
            </a:r>
            <a:r>
              <a:rPr lang="pl-PL" dirty="0" err="1"/>
              <a:t>contains</a:t>
            </a:r>
            <a:r>
              <a:rPr lang="pl-PL" dirty="0"/>
              <a:t> </a:t>
            </a:r>
            <a:r>
              <a:rPr lang="pl-PL" dirty="0" err="1"/>
              <a:t>types</a:t>
            </a:r>
            <a:r>
              <a:rPr lang="pl-PL" dirty="0"/>
              <a:t>)</a:t>
            </a:r>
            <a:r>
              <a:rPr lang="en-US" dirty="0"/>
              <a:t>. For example, you can have an index for customer data, another index for a product catalog, and yet another index for order data. An index is identified by a name (that must be all lowercase) and this name is used to refer to the index when performing indexing, search, update, and delete operations against the documents in it.</a:t>
            </a:r>
          </a:p>
        </p:txBody>
      </p:sp>
    </p:spTree>
    <p:extLst>
      <p:ext uri="{BB962C8B-B14F-4D97-AF65-F5344CB8AC3E}">
        <p14:creationId xmlns:p14="http://schemas.microsoft.com/office/powerpoint/2010/main" val="3530863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7506056" cy="769441"/>
          </a:xfrm>
          <a:prstGeom prst="rect">
            <a:avLst/>
          </a:prstGeom>
        </p:spPr>
        <p:txBody>
          <a:bodyPr wrap="square">
            <a:spAutoFit/>
          </a:bodyPr>
          <a:lstStyle/>
          <a:p>
            <a:r>
              <a:rPr lang="pl-PL" sz="4400" dirty="0">
                <a:latin typeface="Aharoni" panose="02010803020104030203" pitchFamily="2" charset="-79"/>
                <a:cs typeface="Aharoni" panose="02010803020104030203" pitchFamily="2" charset="-79"/>
              </a:rPr>
              <a:t>INDEX vs INDEX vs INDEX</a:t>
            </a:r>
          </a:p>
        </p:txBody>
      </p:sp>
      <p:sp>
        <p:nvSpPr>
          <p:cNvPr id="7" name="Prostokąt 6"/>
          <p:cNvSpPr/>
          <p:nvPr/>
        </p:nvSpPr>
        <p:spPr>
          <a:xfrm>
            <a:off x="1979776" y="1472141"/>
            <a:ext cx="9522863" cy="4801314"/>
          </a:xfrm>
          <a:prstGeom prst="rect">
            <a:avLst/>
          </a:prstGeom>
        </p:spPr>
        <p:txBody>
          <a:bodyPr wrap="square">
            <a:spAutoFit/>
          </a:bodyPr>
          <a:lstStyle/>
          <a:p>
            <a:r>
              <a:rPr lang="en-US" b="1" dirty="0"/>
              <a:t>Index (noun)</a:t>
            </a:r>
          </a:p>
          <a:p>
            <a:r>
              <a:rPr lang="en-US" dirty="0"/>
              <a:t>As explained previously, an index is like a database in a traditional relational database. It is the place to store related documents. The plural of index is indices or indexes.</a:t>
            </a:r>
          </a:p>
          <a:p>
            <a:endParaRPr lang="pl-PL" dirty="0"/>
          </a:p>
          <a:p>
            <a:r>
              <a:rPr lang="en-US" b="1" dirty="0"/>
              <a:t>Index (verb</a:t>
            </a:r>
            <a:r>
              <a:rPr lang="pl-PL" b="1" dirty="0"/>
              <a:t>, to index</a:t>
            </a:r>
            <a:r>
              <a:rPr lang="en-US" b="1" dirty="0"/>
              <a:t>)</a:t>
            </a:r>
          </a:p>
          <a:p>
            <a:r>
              <a:rPr lang="en-US" dirty="0"/>
              <a:t>To index a document is to store a document in an index (noun) so that it can be retrieved and queried. It is much like the INSERT keyword in SQL except that, if the document already exists, the new document would replace the old.</a:t>
            </a:r>
          </a:p>
          <a:p>
            <a:endParaRPr lang="pl-PL" dirty="0"/>
          </a:p>
          <a:p>
            <a:r>
              <a:rPr lang="en-US" b="1" dirty="0"/>
              <a:t>Inverted index</a:t>
            </a:r>
          </a:p>
          <a:p>
            <a:r>
              <a:rPr lang="en-US" dirty="0"/>
              <a:t>Relational databases add an index, such as a B-tree index, to specific columns in order to improve the speed of data retrieval. </a:t>
            </a:r>
            <a:r>
              <a:rPr lang="en-US" dirty="0" err="1"/>
              <a:t>Elasticsearch</a:t>
            </a:r>
            <a:r>
              <a:rPr lang="en-US" dirty="0"/>
              <a:t> and Lucene use a structure called an inverted index for exactly the same purpose.</a:t>
            </a:r>
          </a:p>
          <a:p>
            <a:endParaRPr lang="en-US" dirty="0"/>
          </a:p>
          <a:p>
            <a:r>
              <a:rPr lang="en-US" dirty="0"/>
              <a:t>By default, every field in a document is indexed (has an inverted index) and thus is searchable. A field without an inverted index is not searchable. We discuss inverted indexes in more detail in Inverted Index.</a:t>
            </a:r>
            <a:endParaRPr lang="pl-PL" dirty="0">
              <a:solidFill>
                <a:srgbClr val="444444"/>
              </a:solidFill>
              <a:latin typeface="inherit"/>
            </a:endParaRPr>
          </a:p>
        </p:txBody>
      </p:sp>
    </p:spTree>
    <p:extLst>
      <p:ext uri="{BB962C8B-B14F-4D97-AF65-F5344CB8AC3E}">
        <p14:creationId xmlns:p14="http://schemas.microsoft.com/office/powerpoint/2010/main" val="2782928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6096000" cy="769441"/>
          </a:xfrm>
          <a:prstGeom prst="rect">
            <a:avLst/>
          </a:prstGeom>
        </p:spPr>
        <p:txBody>
          <a:bodyPr>
            <a:spAutoFit/>
          </a:bodyPr>
          <a:lstStyle/>
          <a:p>
            <a:r>
              <a:rPr lang="pl-PL" sz="4400" dirty="0">
                <a:latin typeface="Aharoni" panose="02010803020104030203" pitchFamily="2" charset="-79"/>
                <a:cs typeface="Aharoni" panose="02010803020104030203" pitchFamily="2" charset="-79"/>
              </a:rPr>
              <a:t>TYPE</a:t>
            </a:r>
          </a:p>
        </p:txBody>
      </p:sp>
      <p:sp>
        <p:nvSpPr>
          <p:cNvPr id="5" name="Prostokąt 4"/>
          <p:cNvSpPr/>
          <p:nvPr/>
        </p:nvSpPr>
        <p:spPr>
          <a:xfrm>
            <a:off x="1979776" y="1523416"/>
            <a:ext cx="9522863" cy="2031325"/>
          </a:xfrm>
          <a:prstGeom prst="rect">
            <a:avLst/>
          </a:prstGeom>
        </p:spPr>
        <p:txBody>
          <a:bodyPr wrap="square">
            <a:spAutoFit/>
          </a:bodyPr>
          <a:lstStyle/>
          <a:p>
            <a:pPr fontAlgn="base"/>
            <a:r>
              <a:rPr lang="en-US" b="1" dirty="0"/>
              <a:t>Type</a:t>
            </a:r>
            <a:r>
              <a:rPr lang="pl-PL" b="1" dirty="0"/>
              <a:t> (</a:t>
            </a:r>
            <a:r>
              <a:rPr lang="pl-PL" b="1" dirty="0" err="1"/>
              <a:t>table</a:t>
            </a:r>
            <a:r>
              <a:rPr lang="pl-PL" b="1" dirty="0"/>
              <a:t> in </a:t>
            </a:r>
            <a:r>
              <a:rPr lang="pl-PL" b="1" dirty="0" err="1"/>
              <a:t>relational</a:t>
            </a:r>
            <a:r>
              <a:rPr lang="pl-PL" b="1" dirty="0"/>
              <a:t> </a:t>
            </a:r>
            <a:r>
              <a:rPr lang="pl-PL" b="1" dirty="0" err="1"/>
              <a:t>world</a:t>
            </a:r>
            <a:r>
              <a:rPr lang="pl-PL" b="1" dirty="0"/>
              <a:t>)</a:t>
            </a:r>
          </a:p>
          <a:p>
            <a:pPr fontAlgn="base"/>
            <a:endParaRPr lang="en-US" b="1" dirty="0"/>
          </a:p>
          <a:p>
            <a:pPr fontAlgn="base"/>
            <a:r>
              <a:rPr lang="en-US" dirty="0"/>
              <a:t>Within an index, you can define one or more types. A type is a logical category/partition of your index whose semantics is completely up to you. In general, a type is defined for documents that have a set of common fields. For example, let’s assume you run a blogging platform and store all your data in a single index. In this index, you may define a type for user data, another type for blog data, and yet another type for comments data.</a:t>
            </a:r>
          </a:p>
        </p:txBody>
      </p:sp>
    </p:spTree>
    <p:extLst>
      <p:ext uri="{BB962C8B-B14F-4D97-AF65-F5344CB8AC3E}">
        <p14:creationId xmlns:p14="http://schemas.microsoft.com/office/powerpoint/2010/main" val="38443072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aksa">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TM03457496[[fn=Paralaksa]]</Template>
  <TotalTime>331</TotalTime>
  <Words>1086</Words>
  <Application>Microsoft Office PowerPoint</Application>
  <PresentationFormat>Panoramiczny</PresentationFormat>
  <Paragraphs>115</Paragraphs>
  <Slides>21</Slides>
  <Notes>0</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21</vt:i4>
      </vt:variant>
    </vt:vector>
  </HeadingPairs>
  <TitlesOfParts>
    <vt:vector size="27" baseType="lpstr">
      <vt:lpstr>Aharoni</vt:lpstr>
      <vt:lpstr>Arial</vt:lpstr>
      <vt:lpstr>Corbel</vt:lpstr>
      <vt:lpstr>inherit</vt:lpstr>
      <vt:lpstr>UbuntuMono-Regular</vt:lpstr>
      <vt:lpstr>Paralaksa</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Przemek</dc:creator>
  <cp:lastModifiedBy>Przemek</cp:lastModifiedBy>
  <cp:revision>22</cp:revision>
  <dcterms:created xsi:type="dcterms:W3CDTF">2016-06-03T13:16:09Z</dcterms:created>
  <dcterms:modified xsi:type="dcterms:W3CDTF">2016-06-07T13:37:39Z</dcterms:modified>
</cp:coreProperties>
</file>