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FF64738_2C2FA840.xml" ContentType="application/vnd.ms-powerpoint.comments+xml"/>
  <Override PartName="/ppt/comments/modernComment_7FF64739_2199AF51.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 id="2147483648" r:id="rId3"/>
  </p:sldMasterIdLst>
  <p:notesMasterIdLst>
    <p:notesMasterId r:id="rId46"/>
  </p:notesMasterIdLst>
  <p:sldIdLst>
    <p:sldId id="2011" r:id="rId4"/>
    <p:sldId id="2012" r:id="rId5"/>
    <p:sldId id="2146846495" r:id="rId6"/>
    <p:sldId id="2146846549" r:id="rId7"/>
    <p:sldId id="2146846515" r:id="rId8"/>
    <p:sldId id="2146846547" r:id="rId9"/>
    <p:sldId id="2146846534" r:id="rId10"/>
    <p:sldId id="2146846526" r:id="rId11"/>
    <p:sldId id="2146846527" r:id="rId12"/>
    <p:sldId id="2146846528" r:id="rId13"/>
    <p:sldId id="2146846529" r:id="rId14"/>
    <p:sldId id="2146846530" r:id="rId15"/>
    <p:sldId id="2146846531" r:id="rId16"/>
    <p:sldId id="2146846532" r:id="rId17"/>
    <p:sldId id="2146846533" r:id="rId18"/>
    <p:sldId id="2146846545" r:id="rId19"/>
    <p:sldId id="2146846546" r:id="rId20"/>
    <p:sldId id="2146846536" r:id="rId21"/>
    <p:sldId id="2146846535" r:id="rId22"/>
    <p:sldId id="2146846537" r:id="rId23"/>
    <p:sldId id="2146846538" r:id="rId24"/>
    <p:sldId id="2146846539" r:id="rId25"/>
    <p:sldId id="2146846540" r:id="rId26"/>
    <p:sldId id="2146846542" r:id="rId27"/>
    <p:sldId id="2146846541" r:id="rId28"/>
    <p:sldId id="2146846543" r:id="rId29"/>
    <p:sldId id="2146846544" r:id="rId30"/>
    <p:sldId id="2146846548" r:id="rId31"/>
    <p:sldId id="2146846517" r:id="rId32"/>
    <p:sldId id="2146846520" r:id="rId33"/>
    <p:sldId id="2146846522" r:id="rId34"/>
    <p:sldId id="2146846521" r:id="rId35"/>
    <p:sldId id="2146846523" r:id="rId36"/>
    <p:sldId id="2146846524" r:id="rId37"/>
    <p:sldId id="2146846512" r:id="rId38"/>
    <p:sldId id="2146846550" r:id="rId39"/>
    <p:sldId id="2146846551" r:id="rId40"/>
    <p:sldId id="2146846452" r:id="rId41"/>
    <p:sldId id="1621" r:id="rId42"/>
    <p:sldId id="2146846451" r:id="rId43"/>
    <p:sldId id="2146846406" r:id="rId44"/>
    <p:sldId id="27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514248-9953-2B76-5498-EDAC1AAAE768}" name="John Teichman" initials="" userId="S::joteichm@microsoft.com::ced892f9-b20b-4c8d-ac3f-967d1f4dabd9" providerId="AD"/>
  <p188:author id="{9C1047CD-FFF1-DD88-B066-CE16EEDA2B25}" name="Juan Balmori Labra" initials="JB" userId="S::juanbl@microsoft.com::3cdb4f1c-6f52-4b2a-a793-715531a7fce3" providerId="AD"/>
  <p188:author id="{17DCC0EA-E4BA-551B-9F39-0856A7B976A2}" name="Nikita Mittal" initials="NM" userId="S::nikitamittal@microsoft.com::457ea94e-ea79-4500-9fa8-beaf5275111c" providerId="AD"/>
  <p188:author id="{729CD1FE-7A03-670A-F8D2-03D0871D1363}" name="Kim Denny (SHE HER)" initials="KH" userId="S::kden@microsoft.com::b8311952-e1a4-457a-9393-7013038fd5b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810"/>
    <a:srgbClr val="E36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AB472-C064-4C3D-A367-90EDA7540570}" v="588" dt="2023-02-08T15:44:19"/>
    <p1510:client id="{42795C6E-0798-944A-A0D8-01042D36297D}" v="100" dt="2023-02-08T15:55:08.606"/>
    <p1510:client id="{4A195652-B216-3A0D-B613-881E0EDD77B8}" v="4" dt="2023-02-08T09:16:54.524"/>
    <p1510:client id="{8245F9ED-6FE1-CED5-0B10-EA976CA80C71}" v="269" dt="2023-02-08T15:06:23.684"/>
    <p1510:client id="{C750C5E8-91D2-44C9-817E-D45DE035D629}" v="848" dt="2023-02-08T16:13:24.247"/>
    <p1510:client id="{DD2706F1-9101-C775-EA69-79B63EC9AE53}" v="43" dt="2023-02-08T15:16:30.530"/>
    <p1510:client id="{E3C1AEFE-309E-4ABE-9D83-FFC75FC339F4}" v="575" dt="2023-02-08T15:54:02.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8/10/relationships/authors" Targe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omments/modernComment_7FF64738_2C2FA840.xml><?xml version="1.0" encoding="utf-8"?>
<p188:cmLst xmlns:a="http://schemas.openxmlformats.org/drawingml/2006/main" xmlns:r="http://schemas.openxmlformats.org/officeDocument/2006/relationships" xmlns:p188="http://schemas.microsoft.com/office/powerpoint/2018/8/main">
  <p188:cm id="{EB18E9EB-0DE2-48BE-A78C-7F78B04FA3A5}" authorId="{9C1047CD-FFF1-DD88-B066-CE16EEDA2B25}" status="resolved" created="2023-02-08T07:33:11.014" complete="100000">
    <ac:txMkLst xmlns:ac="http://schemas.microsoft.com/office/drawing/2013/main/command">
      <pc:docMk xmlns:pc="http://schemas.microsoft.com/office/powerpoint/2013/main/command"/>
      <pc:sldMk xmlns:pc="http://schemas.microsoft.com/office/powerpoint/2013/main/command" cId="741320768" sldId="2146846520"/>
      <ac:spMk id="3" creationId="{1E2CD70E-8DAC-F6A1-D0E4-D7715FA07A53}"/>
      <ac:txMk cp="324">
        <ac:context len="325" hash="4255789978"/>
      </ac:txMk>
    </ac:txMkLst>
    <p188:pos x="3622040" y="3101975"/>
    <p188:txBody>
      <a:bodyPr/>
      <a:lstStyle/>
      <a:p>
        <a:r>
          <a:rPr lang="en-US"/>
          <a:t>[@Nikita Mittal]  either create a URL for aka,ms or put the url.. Remember this is posted to youtube and folks don’t hasve access to the links… lets supply short URLS
</a:t>
        </a:r>
      </a:p>
    </p188:txBody>
  </p188:cm>
</p188:cmLst>
</file>

<file path=ppt/comments/modernComment_7FF64739_2199AF51.xml><?xml version="1.0" encoding="utf-8"?>
<p188:cmLst xmlns:a="http://schemas.openxmlformats.org/drawingml/2006/main" xmlns:r="http://schemas.openxmlformats.org/officeDocument/2006/relationships" xmlns:p188="http://schemas.microsoft.com/office/powerpoint/2018/8/main">
  <p188:cm id="{38D89B02-5F96-E042-A1CE-429245B5F176}" authorId="{17DCC0EA-E4BA-551B-9F39-0856A7B976A2}" status="resolved" created="2023-02-07T16:41:18.190" complete="100000">
    <ac:txMkLst xmlns:ac="http://schemas.microsoft.com/office/drawing/2013/main/command">
      <pc:docMk xmlns:pc="http://schemas.microsoft.com/office/powerpoint/2013/main/command"/>
      <pc:sldMk xmlns:pc="http://schemas.microsoft.com/office/powerpoint/2013/main/command" cId="563720017" sldId="2146846521"/>
      <ac:spMk id="3" creationId="{306D7363-D5BD-7903-E6EA-8BEB99B26615}"/>
      <ac:txMk cp="373" len="48">
        <ac:context len="423" hash="1992584293"/>
      </ac:txMk>
    </ac:txMkLst>
    <p188:pos x="8911281" y="4105618"/>
    <p188:replyLst>
      <p188:reply id="{0091268F-26AD-4A5A-86C4-5689FD91625C}" authorId="{9C1047CD-FFF1-DD88-B066-CE16EEDA2B25}" created="2023-02-08T07:17:50.598">
        <p188:txBody>
          <a:bodyPr/>
          <a:lstStyle/>
          <a:p>
            <a:r>
              <a:rPr lang="en-US"/>
              <a:t>Yes! </a:t>
            </a:r>
          </a:p>
        </p188:txBody>
      </p188:reply>
    </p188:replyLst>
    <p188:txBody>
      <a:bodyPr/>
      <a:lstStyle/>
      <a:p>
        <a:r>
          <a:rPr lang="en-US"/>
          <a:t>Is this link correct [@Juan Balmori Labra]?</a:t>
        </a:r>
      </a:p>
    </p188:txBody>
  </p188:cm>
  <p188:cm id="{6C8C2C22-0A9C-48EC-971C-C93DCA3812F7}" authorId="{9C1047CD-FFF1-DD88-B066-CE16EEDA2B25}" created="2023-02-08T07:35:11.413">
    <ac:txMkLst xmlns:ac="http://schemas.microsoft.com/office/drawing/2013/main/command">
      <pc:docMk xmlns:pc="http://schemas.microsoft.com/office/powerpoint/2013/main/command"/>
      <pc:sldMk xmlns:pc="http://schemas.microsoft.com/office/powerpoint/2013/main/command" cId="563720017" sldId="2146846521"/>
      <ac:spMk id="2" creationId="{CFDA8B82-A570-08D7-C7F7-BDD76E85DFE5}"/>
      <ac:txMk cp="0" len="26">
        <ac:context len="27" hash="3399195167"/>
      </ac:txMk>
    </ac:txMkLst>
    <p188:pos x="6890238" y="575652"/>
    <p188:txBody>
      <a:bodyPr/>
      <a:lstStyle/>
      <a:p>
        <a:r>
          <a:rPr lang="en-US"/>
          <a:t>[@Nikita Mittal]  the most important message of this slide is that Web Add-ins should be by now fully supported in ONE outlook.
CALL TO ACTION: if you have a web add-in please try it TODAY and let us know any issue you find (using the git link)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DB927-6474-4FD8-9BCA-BA75FB5B0ABF}"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6236B-63A1-4C03-9A02-58C23E36117C}" type="slidenum">
              <a:rPr lang="en-US" smtClean="0"/>
              <a:t>‹#›</a:t>
            </a:fld>
            <a:endParaRPr lang="en-US"/>
          </a:p>
        </p:txBody>
      </p:sp>
    </p:spTree>
    <p:extLst>
      <p:ext uri="{BB962C8B-B14F-4D97-AF65-F5344CB8AC3E}">
        <p14:creationId xmlns:p14="http://schemas.microsoft.com/office/powerpoint/2010/main" val="184728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E6236B-63A1-4C03-9A02-58C23E36117C}" type="slidenum">
              <a:rPr lang="en-US" smtClean="0"/>
              <a:t>1</a:t>
            </a:fld>
            <a:endParaRPr lang="en-US"/>
          </a:p>
        </p:txBody>
      </p:sp>
    </p:spTree>
    <p:extLst>
      <p:ext uri="{BB962C8B-B14F-4D97-AF65-F5344CB8AC3E}">
        <p14:creationId xmlns:p14="http://schemas.microsoft.com/office/powerpoint/2010/main" val="217164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B7F525-00EC-4CE6-9381-C4BFFC3F0057}" type="slidenum">
              <a:rPr lang="en-US" smtClean="0"/>
              <a:t>2</a:t>
            </a:fld>
            <a:endParaRPr lang="en-US"/>
          </a:p>
        </p:txBody>
      </p:sp>
    </p:spTree>
    <p:extLst>
      <p:ext uri="{BB962C8B-B14F-4D97-AF65-F5344CB8AC3E}">
        <p14:creationId xmlns:p14="http://schemas.microsoft.com/office/powerpoint/2010/main" val="150517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2/21/2023 12:26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001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2/21/2023 12:26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004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2/21/2023 12:26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975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516456-3B92-48A4-8CB6-61EC86E74CA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347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7F525-00EC-4CE6-9381-C4BFFC3F0057}" type="slidenum">
              <a:rPr lang="en-US" smtClean="0"/>
              <a:t>42</a:t>
            </a:fld>
            <a:endParaRPr lang="en-US"/>
          </a:p>
        </p:txBody>
      </p:sp>
    </p:spTree>
    <p:extLst>
      <p:ext uri="{BB962C8B-B14F-4D97-AF65-F5344CB8AC3E}">
        <p14:creationId xmlns:p14="http://schemas.microsoft.com/office/powerpoint/2010/main" val="87610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2.xml"/><Relationship Id="rId4" Type="http://schemas.openxmlformats.org/officeDocument/2006/relationships/image" Target="../media/image22.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2.xml"/><Relationship Id="rId5" Type="http://schemas.openxmlformats.org/officeDocument/2006/relationships/image" Target="../media/image26.jpeg"/><Relationship Id="rId4" Type="http://schemas.openxmlformats.org/officeDocument/2006/relationships/image" Target="../media/image25.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Master" Target="../slideMasters/slideMaster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Master" Target="../slideMasters/slideMaster2.xml"/><Relationship Id="rId4" Type="http://schemas.openxmlformats.org/officeDocument/2006/relationships/image" Target="../media/image34.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Master" Target="../slideMasters/slideMaster2.xml"/><Relationship Id="rId5" Type="http://schemas.openxmlformats.org/officeDocument/2006/relationships/image" Target="../media/image35.jpeg"/><Relationship Id="rId4" Type="http://schemas.openxmlformats.org/officeDocument/2006/relationships/image" Target="../media/image34.jpe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Master" Target="../slideMasters/slideMaster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E020-A4B6-1D42-D2EB-1C3BF099C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59581F-5072-ECDE-59A9-B80C24573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63AAC-9DAF-D901-D8B7-E5D239720455}"/>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5" name="Footer Placeholder 4">
            <a:extLst>
              <a:ext uri="{FF2B5EF4-FFF2-40B4-BE49-F238E27FC236}">
                <a16:creationId xmlns:a16="http://schemas.microsoft.com/office/drawing/2014/main" id="{170DE941-1038-9B2A-DFA1-EF510A069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84AF3-420C-D9E3-4657-EBB9D7F6586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03676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DBC1-B516-27FE-9430-CD860B5A8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A7DEA-7043-A305-B06E-C7162F329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FA2E4-CE42-2F25-FF0D-546FCA64D431}"/>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5" name="Footer Placeholder 4">
            <a:extLst>
              <a:ext uri="{FF2B5EF4-FFF2-40B4-BE49-F238E27FC236}">
                <a16:creationId xmlns:a16="http://schemas.microsoft.com/office/drawing/2014/main" id="{A4C39B8C-D880-6FC9-3841-C3D4549AD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3409A-0AC3-9D80-E806-CC442968E90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7857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BF7E5-5BAA-E0E4-2EE1-CE5F9EA87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62E68-3BD6-8538-F09C-424A947CD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CB63F-9FD0-34BA-E5BD-3A3341780F1E}"/>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5" name="Footer Placeholder 4">
            <a:extLst>
              <a:ext uri="{FF2B5EF4-FFF2-40B4-BE49-F238E27FC236}">
                <a16:creationId xmlns:a16="http://schemas.microsoft.com/office/drawing/2014/main" id="{F4686585-1ACA-30EF-6E23-D399E052F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3F279-F7D9-38E3-9AE0-9CCA374275A9}"/>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997418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D83B01"/>
        </a:solidFill>
        <a:effectLst/>
      </p:bgPr>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8388063-1010-443C-90B2-EE1E43943C45}"/>
              </a:ext>
            </a:extLst>
          </p:cNvPr>
          <p:cNvSpPr>
            <a:spLocks noGrp="1"/>
          </p:cNvSpPr>
          <p:nvPr>
            <p:ph type="body" sz="quarter" idx="10" hasCustomPrompt="1"/>
          </p:nvPr>
        </p:nvSpPr>
        <p:spPr>
          <a:xfrm>
            <a:off x="-2" y="671207"/>
            <a:ext cx="6506727" cy="1060316"/>
          </a:xfrm>
          <a:prstGeom prst="rect">
            <a:avLst/>
          </a:prstGeom>
          <a:solidFill>
            <a:schemeClr val="bg1">
              <a:alpha val="90000"/>
            </a:schemeClr>
          </a:solidFill>
        </p:spPr>
        <p:txBody>
          <a:bodyPr lIns="320040" rIns="274320" anchor="ctr"/>
          <a:lstStyle>
            <a:lvl1pPr marL="0" indent="0">
              <a:buNone/>
              <a:defRPr sz="3733">
                <a:solidFill>
                  <a:srgbClr val="D83B01"/>
                </a:solidFill>
                <a:latin typeface="Segoe UI Semibold" panose="020B0702040204020203" pitchFamily="34" charset="0"/>
                <a:cs typeface="Segoe UI Semibold" panose="020B0702040204020203" pitchFamily="34" charset="0"/>
              </a:defRPr>
            </a:lvl1pPr>
            <a:lvl2pPr marL="406410" indent="0">
              <a:buNone/>
              <a:defRPr>
                <a:solidFill>
                  <a:srgbClr val="FF0000"/>
                </a:solidFill>
                <a:latin typeface="Segoe UI" panose="020B0502040204020203" pitchFamily="34" charset="0"/>
                <a:cs typeface="Segoe UI" panose="020B0502040204020203" pitchFamily="34" charset="0"/>
              </a:defRPr>
            </a:lvl2pPr>
            <a:lvl3pPr marL="812820" indent="0">
              <a:buNone/>
              <a:defRPr>
                <a:solidFill>
                  <a:srgbClr val="FF0000"/>
                </a:solidFill>
                <a:latin typeface="Segoe UI" panose="020B0502040204020203" pitchFamily="34" charset="0"/>
                <a:cs typeface="Segoe UI" panose="020B0502040204020203" pitchFamily="34" charset="0"/>
              </a:defRPr>
            </a:lvl3pPr>
            <a:lvl4pPr marL="1219230" indent="0">
              <a:buNone/>
              <a:defRPr>
                <a:solidFill>
                  <a:srgbClr val="FF0000"/>
                </a:solidFill>
                <a:latin typeface="Segoe UI" panose="020B0502040204020203" pitchFamily="34" charset="0"/>
                <a:cs typeface="Segoe UI" panose="020B0502040204020203" pitchFamily="34" charset="0"/>
              </a:defRPr>
            </a:lvl4pPr>
            <a:lvl5pPr marL="1625641" indent="0">
              <a:buNone/>
              <a:defRPr>
                <a:solidFill>
                  <a:srgbClr val="FF0000"/>
                </a:solidFill>
                <a:latin typeface="Segoe UI" panose="020B0502040204020203" pitchFamily="34" charset="0"/>
                <a:cs typeface="Segoe UI" panose="020B0502040204020203" pitchFamily="34" charset="0"/>
              </a:defRPr>
            </a:lvl5pPr>
          </a:lstStyle>
          <a:p>
            <a:pPr lvl="0"/>
            <a:r>
              <a:rPr lang="en-US"/>
              <a:t>Click to add product name</a:t>
            </a:r>
          </a:p>
        </p:txBody>
      </p:sp>
      <p:sp>
        <p:nvSpPr>
          <p:cNvPr id="3" name="Text Placeholder 11">
            <a:extLst>
              <a:ext uri="{FF2B5EF4-FFF2-40B4-BE49-F238E27FC236}">
                <a16:creationId xmlns:a16="http://schemas.microsoft.com/office/drawing/2014/main" id="{E69F65C7-C3DE-4D5B-B126-CE16C5BD4A6B}"/>
              </a:ext>
            </a:extLst>
          </p:cNvPr>
          <p:cNvSpPr>
            <a:spLocks noGrp="1"/>
          </p:cNvSpPr>
          <p:nvPr>
            <p:ph type="body" sz="quarter" idx="11" hasCustomPrompt="1"/>
          </p:nvPr>
        </p:nvSpPr>
        <p:spPr>
          <a:xfrm>
            <a:off x="426721" y="2499191"/>
            <a:ext cx="6142567" cy="2043113"/>
          </a:xfrm>
          <a:prstGeom prst="rect">
            <a:avLst/>
          </a:prstGeom>
        </p:spPr>
        <p:txBody>
          <a:bodyPr lIns="0" tIns="0" rIns="0" bIns="0"/>
          <a:lstStyle>
            <a:lvl1pPr marL="0" indent="0">
              <a:buNone/>
              <a:defRPr sz="4267">
                <a:solidFill>
                  <a:schemeClr val="bg1"/>
                </a:solidFill>
                <a:latin typeface="Segoe UI Semibold" panose="020B0702040204020203" pitchFamily="34" charset="0"/>
                <a:cs typeface="Segoe UI Semibold" panose="020B0702040204020203" pitchFamily="34" charset="0"/>
              </a:defRPr>
            </a:lvl1pPr>
            <a:lvl2pPr marL="406410" indent="0">
              <a:buNone/>
              <a:defRPr>
                <a:latin typeface="Segoe UI Semibold" panose="020B0702040204020203" pitchFamily="34" charset="0"/>
                <a:cs typeface="Segoe UI Semibold" panose="020B0702040204020203" pitchFamily="34" charset="0"/>
              </a:defRPr>
            </a:lvl2pPr>
            <a:lvl3pPr marL="812820" indent="0">
              <a:buNone/>
              <a:defRPr>
                <a:latin typeface="Segoe UI Semibold" panose="020B0702040204020203" pitchFamily="34" charset="0"/>
                <a:cs typeface="Segoe UI Semibold" panose="020B0702040204020203" pitchFamily="34" charset="0"/>
              </a:defRPr>
            </a:lvl3pPr>
            <a:lvl4pPr marL="1219230" indent="0">
              <a:buNone/>
              <a:defRPr>
                <a:latin typeface="Segoe UI Semibold" panose="020B0702040204020203" pitchFamily="34" charset="0"/>
                <a:cs typeface="Segoe UI Semibold" panose="020B0702040204020203" pitchFamily="34" charset="0"/>
              </a:defRPr>
            </a:lvl4pPr>
            <a:lvl5pPr marL="1625641" indent="0">
              <a:buNone/>
              <a:defRPr>
                <a:latin typeface="Segoe UI Semibold" panose="020B0702040204020203" pitchFamily="34" charset="0"/>
                <a:cs typeface="Segoe UI Semibold" panose="020B0702040204020203" pitchFamily="34" charset="0"/>
              </a:defRPr>
            </a:lvl5pPr>
          </a:lstStyle>
          <a:p>
            <a:pPr lvl="0"/>
            <a:r>
              <a:rPr lang="en-US"/>
              <a:t>Click to add title</a:t>
            </a:r>
          </a:p>
        </p:txBody>
      </p:sp>
      <p:sp>
        <p:nvSpPr>
          <p:cNvPr id="4" name="Text Placeholder 13">
            <a:extLst>
              <a:ext uri="{FF2B5EF4-FFF2-40B4-BE49-F238E27FC236}">
                <a16:creationId xmlns:a16="http://schemas.microsoft.com/office/drawing/2014/main" id="{974D95E7-43D8-4B3D-9247-EB11317CE6A9}"/>
              </a:ext>
            </a:extLst>
          </p:cNvPr>
          <p:cNvSpPr>
            <a:spLocks noGrp="1"/>
          </p:cNvSpPr>
          <p:nvPr>
            <p:ph type="body" sz="quarter" idx="12" hasCustomPrompt="1"/>
          </p:nvPr>
        </p:nvSpPr>
        <p:spPr>
          <a:xfrm>
            <a:off x="426720" y="4795838"/>
            <a:ext cx="6157384" cy="611982"/>
          </a:xfrm>
          <a:prstGeom prst="rect">
            <a:avLst/>
          </a:prstGeom>
        </p:spPr>
        <p:txBody>
          <a:bodyPr lIns="0" tIns="0" rIns="0" bIns="0"/>
          <a:lstStyle>
            <a:lvl1pPr marL="0" inden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subtitle</a:t>
            </a:r>
          </a:p>
        </p:txBody>
      </p:sp>
      <p:sp>
        <p:nvSpPr>
          <p:cNvPr id="5" name="Text Placeholder 15">
            <a:extLst>
              <a:ext uri="{FF2B5EF4-FFF2-40B4-BE49-F238E27FC236}">
                <a16:creationId xmlns:a16="http://schemas.microsoft.com/office/drawing/2014/main" id="{7F0F4EE7-A249-4AC6-AF49-39C2E45DFB87}"/>
              </a:ext>
            </a:extLst>
          </p:cNvPr>
          <p:cNvSpPr>
            <a:spLocks noGrp="1"/>
          </p:cNvSpPr>
          <p:nvPr>
            <p:ph type="body" sz="quarter" idx="13" hasCustomPrompt="1"/>
          </p:nvPr>
        </p:nvSpPr>
        <p:spPr>
          <a:xfrm>
            <a:off x="426720" y="6244045"/>
            <a:ext cx="5418667" cy="273845"/>
          </a:xfrm>
          <a:prstGeom prst="rect">
            <a:avLst/>
          </a:prstGeom>
        </p:spPr>
        <p:txBody>
          <a:bodyPr lIns="0" tIns="0" rIns="0" bIns="0"/>
          <a:lstStyle>
            <a:lvl1pPr marL="0" indent="0">
              <a:buNone/>
              <a:defRPr lang="en-US" sz="2133" kern="1200" dirty="0">
                <a:solidFill>
                  <a:schemeClr val="bg1"/>
                </a:solidFill>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date</a:t>
            </a:r>
          </a:p>
        </p:txBody>
      </p:sp>
      <p:sp>
        <p:nvSpPr>
          <p:cNvPr id="14" name="Picture Placeholder 20">
            <a:extLst>
              <a:ext uri="{FF2B5EF4-FFF2-40B4-BE49-F238E27FC236}">
                <a16:creationId xmlns:a16="http://schemas.microsoft.com/office/drawing/2014/main" id="{80426B25-E1F8-4734-B631-C51F8C7E7609}"/>
              </a:ext>
            </a:extLst>
          </p:cNvPr>
          <p:cNvSpPr>
            <a:spLocks noGrp="1"/>
          </p:cNvSpPr>
          <p:nvPr>
            <p:ph type="pic" sz="quarter" idx="15"/>
          </p:nvPr>
        </p:nvSpPr>
        <p:spPr>
          <a:xfrm>
            <a:off x="8157695" y="2754779"/>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5" name="Picture Placeholder 20">
            <a:extLst>
              <a:ext uri="{FF2B5EF4-FFF2-40B4-BE49-F238E27FC236}">
                <a16:creationId xmlns:a16="http://schemas.microsoft.com/office/drawing/2014/main" id="{0B29FBE0-43EF-4EB0-B366-FD05F6849B5A}"/>
              </a:ext>
            </a:extLst>
          </p:cNvPr>
          <p:cNvSpPr>
            <a:spLocks noGrp="1"/>
          </p:cNvSpPr>
          <p:nvPr>
            <p:ph type="pic" sz="quarter" idx="18"/>
          </p:nvPr>
        </p:nvSpPr>
        <p:spPr>
          <a:xfrm>
            <a:off x="8157695" y="740847"/>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6" name="Picture Placeholder 20">
            <a:extLst>
              <a:ext uri="{FF2B5EF4-FFF2-40B4-BE49-F238E27FC236}">
                <a16:creationId xmlns:a16="http://schemas.microsoft.com/office/drawing/2014/main" id="{EF49230E-2382-44DA-97CE-FDC09CE30565}"/>
              </a:ext>
            </a:extLst>
          </p:cNvPr>
          <p:cNvSpPr>
            <a:spLocks noGrp="1"/>
          </p:cNvSpPr>
          <p:nvPr>
            <p:ph type="pic" sz="quarter" idx="19"/>
          </p:nvPr>
        </p:nvSpPr>
        <p:spPr>
          <a:xfrm>
            <a:off x="8157695" y="4768710"/>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7" name="Text Placeholder 18">
            <a:extLst>
              <a:ext uri="{FF2B5EF4-FFF2-40B4-BE49-F238E27FC236}">
                <a16:creationId xmlns:a16="http://schemas.microsoft.com/office/drawing/2014/main" id="{A6B87138-2A0D-4A24-91A3-BD73CBC727D9}"/>
              </a:ext>
            </a:extLst>
          </p:cNvPr>
          <p:cNvSpPr>
            <a:spLocks noGrp="1"/>
          </p:cNvSpPr>
          <p:nvPr>
            <p:ph type="body" sz="quarter" idx="14" hasCustomPrompt="1"/>
          </p:nvPr>
        </p:nvSpPr>
        <p:spPr>
          <a:xfrm>
            <a:off x="9841653" y="1201364"/>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8" name="Text Placeholder 18">
            <a:extLst>
              <a:ext uri="{FF2B5EF4-FFF2-40B4-BE49-F238E27FC236}">
                <a16:creationId xmlns:a16="http://schemas.microsoft.com/office/drawing/2014/main" id="{35AEB6BB-C6CC-4849-B493-19F390893410}"/>
              </a:ext>
            </a:extLst>
          </p:cNvPr>
          <p:cNvSpPr>
            <a:spLocks noGrp="1"/>
          </p:cNvSpPr>
          <p:nvPr>
            <p:ph type="body" sz="quarter" idx="20" hasCustomPrompt="1"/>
          </p:nvPr>
        </p:nvSpPr>
        <p:spPr>
          <a:xfrm>
            <a:off x="9841653" y="3206036"/>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9" name="Text Placeholder 18">
            <a:extLst>
              <a:ext uri="{FF2B5EF4-FFF2-40B4-BE49-F238E27FC236}">
                <a16:creationId xmlns:a16="http://schemas.microsoft.com/office/drawing/2014/main" id="{6B40363C-D6C8-466F-A67A-4036B9D4B961}"/>
              </a:ext>
            </a:extLst>
          </p:cNvPr>
          <p:cNvSpPr>
            <a:spLocks noGrp="1"/>
          </p:cNvSpPr>
          <p:nvPr>
            <p:ph type="body" sz="quarter" idx="21" hasCustomPrompt="1"/>
          </p:nvPr>
        </p:nvSpPr>
        <p:spPr>
          <a:xfrm>
            <a:off x="9841653" y="5210710"/>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Tree>
    <p:extLst>
      <p:ext uri="{BB962C8B-B14F-4D97-AF65-F5344CB8AC3E}">
        <p14:creationId xmlns:p14="http://schemas.microsoft.com/office/powerpoint/2010/main" val="935461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3739" y="1481098"/>
            <a:ext cx="11401339" cy="1645450"/>
          </a:xfrm>
        </p:spPr>
        <p:txBody>
          <a:bodyPr wrap="square">
            <a:spAutoFit/>
          </a:bodyPr>
          <a:lstStyle>
            <a:lvl1pPr marL="0" indent="0">
              <a:buNone/>
              <a:defRPr sz="2400" baseline="0">
                <a:solidFill>
                  <a:schemeClr val="accent2"/>
                </a:solidFill>
                <a:latin typeface="Segoe UI Semibold" panose="020B0702040204020203" pitchFamily="34" charset="0"/>
              </a:defRPr>
            </a:lvl1pPr>
            <a:lvl2pPr>
              <a:defRPr sz="1961" baseline="0">
                <a:solidFill>
                  <a:schemeClr val="accent2"/>
                </a:solidFill>
                <a:latin typeface="Segoe UI Semilight" panose="020B0402040204020203" pitchFamily="34" charset="0"/>
              </a:defRPr>
            </a:lvl2pPr>
            <a:lvl3pPr>
              <a:defRPr sz="1765" baseline="0">
                <a:solidFill>
                  <a:schemeClr val="accent2"/>
                </a:solidFill>
                <a:latin typeface="Segoe UI Semilight" panose="020B0402040204020203" pitchFamily="34" charset="0"/>
              </a:defRPr>
            </a:lvl3pPr>
            <a:lvl4pPr>
              <a:defRPr sz="1568" baseline="0">
                <a:solidFill>
                  <a:schemeClr val="accent2"/>
                </a:solidFill>
                <a:latin typeface="Segoe UI Semilight" panose="020B0402040204020203" pitchFamily="34" charset="0"/>
              </a:defRPr>
            </a:lvl4pPr>
            <a:lvl5pPr>
              <a:defRPr sz="1372" baseline="0">
                <a:solidFill>
                  <a:schemeClr val="accent2"/>
                </a:solidFill>
                <a:latin typeface="Segoe UI Semilight" panose="020B04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523740" y="289511"/>
            <a:ext cx="11401339" cy="899665"/>
          </a:xfrm>
        </p:spPr>
        <p:txBody>
          <a:bodyPr/>
          <a:lstStyle>
            <a:lvl1pPr>
              <a:defRPr sz="4800" baseline="0">
                <a:latin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112349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52862"/>
          </a:xfrm>
        </p:spPr>
        <p:txBody>
          <a:bodyPr>
            <a:spAutoFit/>
          </a:bodyPr>
          <a:lstStyle>
            <a:lvl1pPr>
              <a:defRPr sz="3921"/>
            </a:lvl1pPr>
            <a:lvl2pPr>
              <a:defRPr sz="1961"/>
            </a:lvl2pPr>
            <a:lvl3pPr>
              <a:defRPr sz="1765"/>
            </a:lvl3pPr>
            <a:lvl4pPr>
              <a:defRPr sz="1568"/>
            </a:lvl4pPr>
            <a:lvl5pPr>
              <a:defRPr sz="137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7623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5105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7F09C-F2F7-4A08-8B38-AED118EA0F8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MS logo gray - EMF" descr="Microsoft logo, gray text version">
            <a:extLst>
              <a:ext uri="{FF2B5EF4-FFF2-40B4-BE49-F238E27FC236}">
                <a16:creationId xmlns:a16="http://schemas.microsoft.com/office/drawing/2014/main" id="{2072943C-F363-45F4-AAA4-3850AB55083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8962"/>
            <a:ext cx="1366440" cy="292608"/>
          </a:xfrm>
          <a:prstGeom prst="rect">
            <a:avLst/>
          </a:prstGeom>
        </p:spPr>
      </p:pic>
      <p:pic>
        <p:nvPicPr>
          <p:cNvPr id="7" name="Picture 6" descr="Microsoft Build">
            <a:extLst>
              <a:ext uri="{FF2B5EF4-FFF2-40B4-BE49-F238E27FC236}">
                <a16:creationId xmlns:a16="http://schemas.microsoft.com/office/drawing/2014/main" id="{F29F77A0-574A-4038-B732-B5FBC7C34F5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7355" y="2087764"/>
            <a:ext cx="4724809" cy="2682472"/>
          </a:xfrm>
          <a:prstGeom prst="rect">
            <a:avLst/>
          </a:prstGeom>
        </p:spPr>
      </p:pic>
    </p:spTree>
    <p:extLst>
      <p:ext uri="{BB962C8B-B14F-4D97-AF65-F5344CB8AC3E}">
        <p14:creationId xmlns:p14="http://schemas.microsoft.com/office/powerpoint/2010/main" val="3503606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13" name="MS logo gray - EMF" descr="Microsoft logo, gray text version">
            <a:extLst>
              <a:ext uri="{FF2B5EF4-FFF2-40B4-BE49-F238E27FC236}">
                <a16:creationId xmlns:a16="http://schemas.microsoft.com/office/drawing/2014/main" id="{19AC9154-3543-44C0-910D-76F63D09239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8962"/>
            <a:ext cx="1366440" cy="292608"/>
          </a:xfrm>
          <a:prstGeom prst="rect">
            <a:avLst/>
          </a:prstGeom>
        </p:spPr>
      </p:pic>
    </p:spTree>
    <p:extLst>
      <p:ext uri="{BB962C8B-B14F-4D97-AF65-F5344CB8AC3E}">
        <p14:creationId xmlns:p14="http://schemas.microsoft.com/office/powerpoint/2010/main" val="1659357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7077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00050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67F2-31A6-8FF4-CCD5-7E9196C12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2B1C4-C9F0-C176-B026-C7B860A036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6D069-C517-E8C5-5A6C-5E98B69CAC98}"/>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5" name="Footer Placeholder 4">
            <a:extLst>
              <a:ext uri="{FF2B5EF4-FFF2-40B4-BE49-F238E27FC236}">
                <a16:creationId xmlns:a16="http://schemas.microsoft.com/office/drawing/2014/main" id="{35A62C8F-6D10-1885-09C0-F723D5098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FCD7E-641A-F8CD-6713-C5024880FF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105998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74397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67553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482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12374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33668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282196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23434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9224628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855201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E97E-BC7A-C57E-CBA1-A54E2B5B8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8A23CA-89A1-0C45-41FE-39C1EF9EE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F4B41-C4DE-FC70-7793-6DA90BAB8BF2}"/>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5" name="Footer Placeholder 4">
            <a:extLst>
              <a:ext uri="{FF2B5EF4-FFF2-40B4-BE49-F238E27FC236}">
                <a16:creationId xmlns:a16="http://schemas.microsoft.com/office/drawing/2014/main" id="{C33F39E8-7E96-E18F-1065-9EBE5D0F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8D0CA-9A43-A26C-9E9D-39174BA0CCC5}"/>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25658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4799284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5617763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5260612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958673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7399085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66399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274724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30699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cstate="email">
              <a:extLst>
                <a:ext uri="{28A0092B-C50C-407E-A947-70E740481C1C}">
                  <a14:useLocalDpi xmlns:a14="http://schemas.microsoft.com/office/drawing/2010/main"/>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805506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707854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C09D-A963-0DF5-0081-A2C8CA7EB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A4790-E7C7-B8B0-BC69-85996CBF4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8EF4E-5852-0A2F-8C2A-DE31EEA32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B1159-3F03-188D-4D37-E2571F91D8C5}"/>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6" name="Footer Placeholder 5">
            <a:extLst>
              <a:ext uri="{FF2B5EF4-FFF2-40B4-BE49-F238E27FC236}">
                <a16:creationId xmlns:a16="http://schemas.microsoft.com/office/drawing/2014/main" id="{DD35B074-E2B9-CECC-11C2-05A5170E7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47C18-AD09-DCF9-7AA5-C3FA4B8FD41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391930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5527924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8332490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3785040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6696858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84786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386437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5239022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2244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0472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89242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3233-994E-F9FC-BC93-838C51813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FD73C-B4E8-5D0F-69BE-FB0FDA95E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D812C-741F-1170-AD85-9D322A1C9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2DF6F-5EFB-76BE-AB0D-8E13A3BAB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F43DC-F4B3-1FE5-1E7E-ECFF74F89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9A57B-5535-4A78-6B59-1A793153EB02}"/>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8" name="Footer Placeholder 7">
            <a:extLst>
              <a:ext uri="{FF2B5EF4-FFF2-40B4-BE49-F238E27FC236}">
                <a16:creationId xmlns:a16="http://schemas.microsoft.com/office/drawing/2014/main" id="{97CEDE2B-5FB7-64DF-6CEF-A741E013D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1131-427D-9BD3-A4D0-1C134BA9CA8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1236055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181937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4254285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936815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133020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05613987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5291630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298156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16543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01354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7186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8C8A-D35D-601F-5E84-06E2069A5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13386-8E10-1C6C-5E85-4B77A2E8D51B}"/>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4" name="Footer Placeholder 3">
            <a:extLst>
              <a:ext uri="{FF2B5EF4-FFF2-40B4-BE49-F238E27FC236}">
                <a16:creationId xmlns:a16="http://schemas.microsoft.com/office/drawing/2014/main" id="{CCCA3F62-398B-29CB-6094-260FD7759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050FF-0484-0857-014D-368238D981F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517725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18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724882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90869716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87524"/>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lang="en-US" sz="4000" b="0" kern="1200" cap="none" spc="-50" baseline="0" dirty="0">
                <a:ln w="3175">
                  <a:noFill/>
                </a:ln>
                <a:solidFill>
                  <a:schemeClr val="bg1">
                    <a:lumMod val="65000"/>
                    <a:lumOff val="35000"/>
                  </a:schemeClr>
                </a:solidFill>
                <a:effectLst/>
                <a:latin typeface="Segoe UI Black" panose="020B0A02040204020203" pitchFamily="34" charset="0"/>
                <a:ea typeface="Segoe UI Black" panose="020B0A02040204020203" pitchFamily="34" charset="0"/>
                <a:cs typeface="Segoe UI" pitchFamily="34" charset="0"/>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58798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39" y="1126089"/>
            <a:ext cx="11133641" cy="4605822"/>
          </a:xfrm>
        </p:spPr>
        <p:txBody>
          <a:bodyPr anchor="ctr"/>
          <a:lstStyle>
            <a:lvl1pPr marL="0" indent="0">
              <a:spcBef>
                <a:spcPts val="0"/>
              </a:spcBef>
              <a:spcAft>
                <a:spcPts val="1800"/>
              </a:spcAft>
              <a:buNone/>
              <a:defRPr sz="4400" spc="0" baseline="0">
                <a:solidFill>
                  <a:schemeClr val="bg2">
                    <a:lumMod val="50000"/>
                  </a:schemeClr>
                </a:solidFill>
                <a:latin typeface="Segoe UI Semilight" panose="020B0402040204020203" pitchFamily="34" charset="0"/>
                <a:cs typeface="Segoe UI Semilight" panose="020B0402040204020203" pitchFamily="34" charset="0"/>
              </a:defRPr>
            </a:lvl1pPr>
            <a:lvl2pPr marL="0" indent="0">
              <a:spcBef>
                <a:spcPts val="0"/>
              </a:spcBef>
              <a:spcAft>
                <a:spcPts val="1800"/>
              </a:spcAft>
              <a:buNone/>
              <a:defRPr sz="2400" spc="0" baseline="0">
                <a:solidFill>
                  <a:schemeClr val="bg2">
                    <a:lumMod val="50000"/>
                  </a:schemeClr>
                </a:solidFill>
                <a:latin typeface="Segoe UI Semilight" panose="020B0402040204020203" pitchFamily="34" charset="0"/>
                <a:cs typeface="Segoe UI Semilight" panose="020B0402040204020203" pitchFamily="34" charset="0"/>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Click to edit Master text styles</a:t>
            </a:r>
          </a:p>
          <a:p>
            <a:pPr lvl="1"/>
            <a:r>
              <a:rPr lang="en-US"/>
              <a:t>Second level</a:t>
            </a:r>
          </a:p>
        </p:txBody>
      </p:sp>
      <p:sp>
        <p:nvSpPr>
          <p:cNvPr id="4" name="Content Placeholder 2"/>
          <p:cNvSpPr>
            <a:spLocks noGrp="1"/>
          </p:cNvSpPr>
          <p:nvPr>
            <p:ph idx="10" hasCustomPrompt="1"/>
          </p:nvPr>
        </p:nvSpPr>
        <p:spPr>
          <a:xfrm>
            <a:off x="530563" y="430831"/>
            <a:ext cx="11133641" cy="399487"/>
          </a:xfrm>
        </p:spPr>
        <p:txBody>
          <a:bodyPr anchor="t"/>
          <a:lstStyle>
            <a:lvl1pPr marL="0" indent="0">
              <a:spcBef>
                <a:spcPts val="0"/>
              </a:spcBef>
              <a:spcAft>
                <a:spcPts val="1200"/>
              </a:spcAft>
              <a:buNone/>
              <a:defRPr sz="2000" spc="0" baseline="0">
                <a:solidFill>
                  <a:schemeClr val="accent1"/>
                </a:solidFill>
                <a:latin typeface="Segoe UI Semibold" panose="020B0702040204020203" pitchFamily="34" charset="0"/>
                <a:cs typeface="Segoe UI Semibold" panose="020B0702040204020203" pitchFamily="34" charset="0"/>
              </a:defRPr>
            </a:lvl1pPr>
            <a:lvl2pPr marL="0" indent="0">
              <a:spcBef>
                <a:spcPts val="0"/>
              </a:spcBef>
              <a:spcAft>
                <a:spcPts val="1200"/>
              </a:spcAft>
              <a:buNone/>
              <a:defRPr sz="2000" spc="0" baseline="0">
                <a:solidFill>
                  <a:schemeClr val="bg1">
                    <a:lumMod val="50000"/>
                  </a:schemeClr>
                </a:solidFill>
                <a:latin typeface="+mj-lt"/>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 </a:t>
            </a:r>
          </a:p>
        </p:txBody>
      </p:sp>
      <p:sp>
        <p:nvSpPr>
          <p:cNvPr id="5" name="Rectangle 4">
            <a:extLst>
              <a:ext uri="{FF2B5EF4-FFF2-40B4-BE49-F238E27FC236}">
                <a16:creationId xmlns:a16="http://schemas.microsoft.com/office/drawing/2014/main" id="{5BE1F37C-F452-4AC3-A5D9-A6762B220C28}"/>
              </a:ext>
            </a:extLst>
          </p:cNvPr>
          <p:cNvSpPr/>
          <p:nvPr userDrawn="1"/>
        </p:nvSpPr>
        <p:spPr bwMode="auto">
          <a:xfrm>
            <a:off x="0" y="302607"/>
            <a:ext cx="70852" cy="52771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5627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Insert page title (sentence case)</a:t>
            </a:r>
            <a:endParaRPr lang="en-US"/>
          </a:p>
        </p:txBody>
      </p:sp>
      <p:sp>
        <p:nvSpPr>
          <p:cNvPr id="4" name="Text Placeholder 2"/>
          <p:cNvSpPr>
            <a:spLocks noGrp="1"/>
          </p:cNvSpPr>
          <p:nvPr>
            <p:ph idx="1"/>
          </p:nvPr>
        </p:nvSpPr>
        <p:spPr bwMode="gray">
          <a:xfrm>
            <a:off x="503870" y="1620001"/>
            <a:ext cx="11183564" cy="423023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90630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21747635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244F-10FD-4F39-A0CF-C217AD8FE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62478-19C1-4D9C-B03E-ECF5F355A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8CD6A-0DD7-4174-B104-9928E87E07B5}"/>
              </a:ext>
            </a:extLst>
          </p:cNvPr>
          <p:cNvSpPr>
            <a:spLocks noGrp="1"/>
          </p:cNvSpPr>
          <p:nvPr>
            <p:ph type="dt" sz="half" idx="10"/>
          </p:nvPr>
        </p:nvSpPr>
        <p:spPr/>
        <p:txBody>
          <a:bodyPr/>
          <a:lstStyle/>
          <a:p>
            <a:fld id="{19B69489-D2D2-493C-8B55-0DB90C8F1861}" type="datetimeFigureOut">
              <a:rPr lang="en-US" smtClean="0"/>
              <a:t>2/21/2023</a:t>
            </a:fld>
            <a:endParaRPr lang="en-US"/>
          </a:p>
        </p:txBody>
      </p:sp>
      <p:sp>
        <p:nvSpPr>
          <p:cNvPr id="5" name="Footer Placeholder 4">
            <a:extLst>
              <a:ext uri="{FF2B5EF4-FFF2-40B4-BE49-F238E27FC236}">
                <a16:creationId xmlns:a16="http://schemas.microsoft.com/office/drawing/2014/main" id="{E1A4FA19-1DBA-4540-B1C8-5A99A0A2F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223BE-B62E-4240-AB05-A7C381CF4BC4}"/>
              </a:ext>
            </a:extLst>
          </p:cNvPr>
          <p:cNvSpPr>
            <a:spLocks noGrp="1"/>
          </p:cNvSpPr>
          <p:nvPr>
            <p:ph type="sldNum" sz="quarter" idx="12"/>
          </p:nvPr>
        </p:nvSpPr>
        <p:spPr/>
        <p:txBody>
          <a:bodyPr/>
          <a:lstStyle/>
          <a:p>
            <a:fld id="{FD63C700-02BB-4FCE-BF7F-10C1A2657734}" type="slidenum">
              <a:rPr lang="en-US" smtClean="0"/>
              <a:t>‹#›</a:t>
            </a:fld>
            <a:endParaRPr lang="en-US"/>
          </a:p>
        </p:txBody>
      </p:sp>
    </p:spTree>
    <p:extLst>
      <p:ext uri="{BB962C8B-B14F-4D97-AF65-F5344CB8AC3E}">
        <p14:creationId xmlns:p14="http://schemas.microsoft.com/office/powerpoint/2010/main" val="38675139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4926585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D2A8E-456E-76F8-2B5C-F774B67B6C8E}"/>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3" name="Footer Placeholder 2">
            <a:extLst>
              <a:ext uri="{FF2B5EF4-FFF2-40B4-BE49-F238E27FC236}">
                <a16:creationId xmlns:a16="http://schemas.microsoft.com/office/drawing/2014/main" id="{2FC12226-27EF-6B23-7CB8-71D9451760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26BD5-0EDC-994A-8875-CF6D7D73D28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449286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C8A8-D122-4C27-A5C3-0311F5BD6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5F5C4-3971-4810-A800-5DB340497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A509A-2D60-4EA8-BF60-5780BB3C7A9F}"/>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5" name="Footer Placeholder 4">
            <a:extLst>
              <a:ext uri="{FF2B5EF4-FFF2-40B4-BE49-F238E27FC236}">
                <a16:creationId xmlns:a16="http://schemas.microsoft.com/office/drawing/2014/main" id="{4E07F036-F99B-47F4-B707-C195BA97F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968D4-11A6-4F90-BBE3-E042D86BA773}"/>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7188954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2458-53F4-48D0-8351-1765A8795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9C1CD-A230-497F-BF11-16EF849F7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C09B-33E6-4B8C-BB9A-B2DE544AB385}"/>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5" name="Footer Placeholder 4">
            <a:extLst>
              <a:ext uri="{FF2B5EF4-FFF2-40B4-BE49-F238E27FC236}">
                <a16:creationId xmlns:a16="http://schemas.microsoft.com/office/drawing/2014/main" id="{18D9B4B3-F2CE-4E71-8BE8-FCAEE5729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9B7A0-55E9-481F-B007-F26B3D92E955}"/>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25237103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59FF-C427-4176-AC3B-CC91ACCD7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9301B0-8222-41D3-B0B4-023ACB6EB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B4CED-EC4F-40DA-9D5B-9364C7E8F986}"/>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5" name="Footer Placeholder 4">
            <a:extLst>
              <a:ext uri="{FF2B5EF4-FFF2-40B4-BE49-F238E27FC236}">
                <a16:creationId xmlns:a16="http://schemas.microsoft.com/office/drawing/2014/main" id="{8E1F0CBE-9878-4C3A-BBF3-FC7A09D9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78713-9CFC-4ED9-82C5-D56AB4870E58}"/>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25277595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882F-60FA-4C57-9E33-1CD322341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DD871-EF2B-454D-A189-49B260A9B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BCFFF6-0B17-48B2-8205-276B70FB4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0A2F04-15C1-46E7-ABC9-2A97CA6CA49A}"/>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6" name="Footer Placeholder 5">
            <a:extLst>
              <a:ext uri="{FF2B5EF4-FFF2-40B4-BE49-F238E27FC236}">
                <a16:creationId xmlns:a16="http://schemas.microsoft.com/office/drawing/2014/main" id="{3350E774-8499-42DC-90C4-539439A2B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8E9D7-23BF-4278-96A7-A2016E0A4E23}"/>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30547793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2BA2-9D01-4DED-8FCA-733604BC13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1BA5B0-E19B-4458-A904-6179447A3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A7996-2E18-4F78-A0BF-2FAF804B7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74E298-15BF-4C91-9B5A-C3967DEDC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22E36-574F-4FA4-AF0B-E5390F1D5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425F4-4CA1-4C2C-9748-1BA061624499}"/>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8" name="Footer Placeholder 7">
            <a:extLst>
              <a:ext uri="{FF2B5EF4-FFF2-40B4-BE49-F238E27FC236}">
                <a16:creationId xmlns:a16="http://schemas.microsoft.com/office/drawing/2014/main" id="{37DD938E-087B-4367-8AF6-C722191B8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AC4D90-4569-45FA-9E43-9556D316C7C3}"/>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29825319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7A90-4E52-41A1-8F51-FEBCC978AE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E466FF-FD6C-4791-8F2F-DA2E894CFFB6}"/>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4" name="Footer Placeholder 3">
            <a:extLst>
              <a:ext uri="{FF2B5EF4-FFF2-40B4-BE49-F238E27FC236}">
                <a16:creationId xmlns:a16="http://schemas.microsoft.com/office/drawing/2014/main" id="{042D69CD-EE2B-4C80-A629-052D54B79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8405A-A5D5-44A6-8147-1734C67E370E}"/>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549973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EE56B-8B85-4CF2-94AD-F78D0453E365}"/>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3" name="Footer Placeholder 2">
            <a:extLst>
              <a:ext uri="{FF2B5EF4-FFF2-40B4-BE49-F238E27FC236}">
                <a16:creationId xmlns:a16="http://schemas.microsoft.com/office/drawing/2014/main" id="{BE31F6B7-D002-4C66-A5D5-EEFBE025EB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E5D246-AD73-4D53-9ABF-14CDEE4C49DC}"/>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41291442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FC3D-0885-4D2C-9D2A-05600F35A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D3C59E-F45B-4DAD-BAD8-C2261E828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DEA8F0-A86A-489C-B52C-27544CD4B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3F2A1-2896-47A0-99B5-7BBC3D7404F2}"/>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6" name="Footer Placeholder 5">
            <a:extLst>
              <a:ext uri="{FF2B5EF4-FFF2-40B4-BE49-F238E27FC236}">
                <a16:creationId xmlns:a16="http://schemas.microsoft.com/office/drawing/2014/main" id="{E7EF9C94-4D03-455F-9407-611D4BCDE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43012-DD45-4D62-877A-03EE40840FC1}"/>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20467500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E70A-9FD6-42EC-81CA-2857307EB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FAE1CF-7A3B-4F3F-8DD3-8D2138042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671713-4843-405C-9A8C-870C7BA8A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4DA2A-1A82-4AC1-9A29-07007401C873}"/>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6" name="Footer Placeholder 5">
            <a:extLst>
              <a:ext uri="{FF2B5EF4-FFF2-40B4-BE49-F238E27FC236}">
                <a16:creationId xmlns:a16="http://schemas.microsoft.com/office/drawing/2014/main" id="{6D30DBA2-112D-4028-A41A-884B0C4542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24F15-2AE8-4089-928C-D15AF8DCE39E}"/>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42006137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1B2C-58E2-4075-8687-0B585C7318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5DEE59-CE75-488B-B590-237912729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F319-0377-418F-B121-67EDA1DEF9DE}"/>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5" name="Footer Placeholder 4">
            <a:extLst>
              <a:ext uri="{FF2B5EF4-FFF2-40B4-BE49-F238E27FC236}">
                <a16:creationId xmlns:a16="http://schemas.microsoft.com/office/drawing/2014/main" id="{700D480A-4295-4019-96C0-3F85F8D7C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B0F4D-362A-46B9-A370-3C9A153AB64D}"/>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93378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B87A-6856-FB59-4B04-CC5D75598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B3593-7B94-6AC6-6B15-BBFD5F204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819CF9-7E8B-9B16-31E1-D47AD4A0A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78267-89AB-335F-468F-F7ADE4E4A912}"/>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6" name="Footer Placeholder 5">
            <a:extLst>
              <a:ext uri="{FF2B5EF4-FFF2-40B4-BE49-F238E27FC236}">
                <a16:creationId xmlns:a16="http://schemas.microsoft.com/office/drawing/2014/main" id="{B44D578F-582E-FF67-6F09-3E13F588A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2F8CD-15DD-6050-12C1-DCC697E1D9C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1901424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44929-4E5C-480F-B7DB-50758DA561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2A623-681E-474C-AFC8-0C8062772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90B7B-5E6E-462B-85CB-6BC2B645DDB9}"/>
              </a:ext>
            </a:extLst>
          </p:cNvPr>
          <p:cNvSpPr>
            <a:spLocks noGrp="1"/>
          </p:cNvSpPr>
          <p:nvPr>
            <p:ph type="dt" sz="half" idx="10"/>
          </p:nvPr>
        </p:nvSpPr>
        <p:spPr/>
        <p:txBody>
          <a:bodyPr/>
          <a:lstStyle/>
          <a:p>
            <a:fld id="{B4BCC327-7CBC-40C6-8753-07F83FCF09A5}" type="datetimeFigureOut">
              <a:rPr lang="en-US" smtClean="0"/>
              <a:t>2/21/2023</a:t>
            </a:fld>
            <a:endParaRPr lang="en-US"/>
          </a:p>
        </p:txBody>
      </p:sp>
      <p:sp>
        <p:nvSpPr>
          <p:cNvPr id="5" name="Footer Placeholder 4">
            <a:extLst>
              <a:ext uri="{FF2B5EF4-FFF2-40B4-BE49-F238E27FC236}">
                <a16:creationId xmlns:a16="http://schemas.microsoft.com/office/drawing/2014/main" id="{4236525E-2998-412B-A82C-4EF81E29B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325CD-281E-49D1-9C55-C21A8C55CE6B}"/>
              </a:ext>
            </a:extLst>
          </p:cNvPr>
          <p:cNvSpPr>
            <a:spLocks noGrp="1"/>
          </p:cNvSpPr>
          <p:nvPr>
            <p:ph type="sldNum" sz="quarter" idx="12"/>
          </p:nvPr>
        </p:nvSpPr>
        <p:spPr/>
        <p:txBody>
          <a:bodyPr/>
          <a:lstStyle/>
          <a:p>
            <a:fld id="{A2A63C9E-1F2B-420E-A194-C0705746EFB4}" type="slidenum">
              <a:rPr lang="en-US" smtClean="0"/>
              <a:t>‹#›</a:t>
            </a:fld>
            <a:endParaRPr lang="en-US"/>
          </a:p>
        </p:txBody>
      </p:sp>
    </p:spTree>
    <p:extLst>
      <p:ext uri="{BB962C8B-B14F-4D97-AF65-F5344CB8AC3E}">
        <p14:creationId xmlns:p14="http://schemas.microsoft.com/office/powerpoint/2010/main" val="352404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CFF4-41A8-B528-BCA8-47F82D977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BD44D-F44C-A52B-30F8-F8CC52AA1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183927-EF40-E4BC-26AE-6FAF9974C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77F0F-7F75-EC19-3016-0B420E5DBD90}"/>
              </a:ext>
            </a:extLst>
          </p:cNvPr>
          <p:cNvSpPr>
            <a:spLocks noGrp="1"/>
          </p:cNvSpPr>
          <p:nvPr>
            <p:ph type="dt" sz="half" idx="10"/>
          </p:nvPr>
        </p:nvSpPr>
        <p:spPr/>
        <p:txBody>
          <a:bodyPr/>
          <a:lstStyle/>
          <a:p>
            <a:fld id="{474DA20C-4A79-448A-87E0-DACCAE0DBDBA}" type="datetimeFigureOut">
              <a:rPr lang="en-US" smtClean="0"/>
              <a:t>2/21/2023</a:t>
            </a:fld>
            <a:endParaRPr lang="en-US"/>
          </a:p>
        </p:txBody>
      </p:sp>
      <p:sp>
        <p:nvSpPr>
          <p:cNvPr id="6" name="Footer Placeholder 5">
            <a:extLst>
              <a:ext uri="{FF2B5EF4-FFF2-40B4-BE49-F238E27FC236}">
                <a16:creationId xmlns:a16="http://schemas.microsoft.com/office/drawing/2014/main" id="{90FE94F5-7949-209F-3FDA-80BED6D5A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A90EB-E037-1422-3593-5BB39E9C52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61540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theme" Target="../theme/theme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image" Target="../media/image2.emf"/><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3.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E5B1E-0267-27C0-3EC0-EE980FCE8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026DA-26EA-B7AD-B76A-516DCC413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A66D3-E0FE-56DF-DA77-CCFD7295F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DA20C-4A79-448A-87E0-DACCAE0DBDBA}" type="datetimeFigureOut">
              <a:rPr lang="en-US" smtClean="0"/>
              <a:t>2/21/2023</a:t>
            </a:fld>
            <a:endParaRPr lang="en-US"/>
          </a:p>
        </p:txBody>
      </p:sp>
      <p:sp>
        <p:nvSpPr>
          <p:cNvPr id="5" name="Footer Placeholder 4">
            <a:extLst>
              <a:ext uri="{FF2B5EF4-FFF2-40B4-BE49-F238E27FC236}">
                <a16:creationId xmlns:a16="http://schemas.microsoft.com/office/drawing/2014/main" id="{99D619D8-4377-A712-02DC-11463DBD1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AF25C3-D8C9-277D-6384-FE189EA50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46C28-70F6-4D0E-A6EE-7C5687B02312}" type="slidenum">
              <a:rPr lang="en-US" smtClean="0"/>
              <a:t>‹#›</a:t>
            </a:fld>
            <a:endParaRPr lang="en-US"/>
          </a:p>
        </p:txBody>
      </p:sp>
    </p:spTree>
    <p:extLst>
      <p:ext uri="{BB962C8B-B14F-4D97-AF65-F5344CB8AC3E}">
        <p14:creationId xmlns:p14="http://schemas.microsoft.com/office/powerpoint/2010/main" val="37639657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15" r:id="rId12"/>
    <p:sldLayoutId id="2147483716" r:id="rId13"/>
    <p:sldLayoutId id="2147483717" r:id="rId14"/>
    <p:sldLayoutId id="214748371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6" cstate="email">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3541148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37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0F025-50C0-40DD-833E-34D862A4D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D8197E-2C55-4CDB-BC56-4675594EA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DFD44-4CD8-462C-98AA-111B3D7C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CC327-7CBC-40C6-8753-07F83FCF09A5}" type="datetimeFigureOut">
              <a:rPr lang="en-US" smtClean="0"/>
              <a:t>2/21/2023</a:t>
            </a:fld>
            <a:endParaRPr lang="en-US"/>
          </a:p>
        </p:txBody>
      </p:sp>
      <p:sp>
        <p:nvSpPr>
          <p:cNvPr id="5" name="Footer Placeholder 4">
            <a:extLst>
              <a:ext uri="{FF2B5EF4-FFF2-40B4-BE49-F238E27FC236}">
                <a16:creationId xmlns:a16="http://schemas.microsoft.com/office/drawing/2014/main" id="{B5449DE9-8CC0-4E14-ABB8-C2CB413CF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02A5C6-0BD3-4FED-A7D7-0628A8825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63C9E-1F2B-420E-A194-C0705746EFB4}" type="slidenum">
              <a:rPr lang="en-US" smtClean="0"/>
              <a:t>‹#›</a:t>
            </a:fld>
            <a:endParaRPr lang="en-US"/>
          </a:p>
        </p:txBody>
      </p:sp>
    </p:spTree>
    <p:extLst>
      <p:ext uri="{BB962C8B-B14F-4D97-AF65-F5344CB8AC3E}">
        <p14:creationId xmlns:p14="http://schemas.microsoft.com/office/powerpoint/2010/main" val="371626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png"/></Relationships>
</file>

<file path=ppt/slides/_rels/slide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6.png"/></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ka.ms/WordApiNext" TargetMode="External"/><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aka.ms/AAjkfje" TargetMode="External"/><Relationship Id="rId2" Type="http://schemas.microsoft.com/office/2018/10/relationships/comments" Target="../comments/modernComment_7FF64738_2C2FA84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fficedev/office-js/issues" TargetMode="External"/><Relationship Id="rId2" Type="http://schemas.microsoft.com/office/2018/10/relationships/comments" Target="../comments/modernComment_7FF64739_2199AF5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aka.ms/DevNewOutloo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hyperlink" Target="https://aka.ms/OutlookCOM2WebStatus" TargetMode="External"/><Relationship Id="rId1" Type="http://schemas.openxmlformats.org/officeDocument/2006/relationships/slideLayout" Target="../slideLayouts/slideLayout2.xml"/><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 Id="rId9" Type="http://schemas.openxmlformats.org/officeDocument/2006/relationships/hyperlink" Target="https://aka.ms/DevNewOutlook"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forms.office.com/Pages/ResponsePage.aspx?id=v4j5cvGGr0GRqy180BHbRw5b9d2wAdRLj9NKAu1xfddUM1pWUlA5WVA1V0ZXQlRYRUI1R1JMUFlURC4u"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hyperlink" Target="https://aka.ms/getscriptlab" TargetMode="External"/><Relationship Id="rId13" Type="http://schemas.openxmlformats.org/officeDocument/2006/relationships/image" Target="../media/image75.png"/><Relationship Id="rId3" Type="http://schemas.openxmlformats.org/officeDocument/2006/relationships/hyperlink" Target="https://aka.ms/office-add-ins-docs" TargetMode="External"/><Relationship Id="rId7" Type="http://schemas.openxmlformats.org/officeDocument/2006/relationships/hyperlink" Target="https://docs.microsoft.com/office/dev/add-ins/quickstarts/powerpoint-quickstart" TargetMode="External"/><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notesSlide" Target="../notesSlides/notesSlide3.xml"/><Relationship Id="rId16" Type="http://schemas.openxmlformats.org/officeDocument/2006/relationships/image" Target="../media/image78.png"/><Relationship Id="rId1" Type="http://schemas.openxmlformats.org/officeDocument/2006/relationships/slideLayout" Target="../slideLayouts/slideLayout14.xml"/><Relationship Id="rId6" Type="http://schemas.openxmlformats.org/officeDocument/2006/relationships/hyperlink" Target="https://docs.microsoft.com/office/dev/add-ins/quickstarts/word-quickstart" TargetMode="External"/><Relationship Id="rId11" Type="http://schemas.openxmlformats.org/officeDocument/2006/relationships/hyperlink" Target="https://aka.ms/office-scripts-docs" TargetMode="External"/><Relationship Id="rId5" Type="http://schemas.openxmlformats.org/officeDocument/2006/relationships/hyperlink" Target="https://docs.microsoft.com/office/dev/add-ins/quickstarts/excel-quickstart-jquery" TargetMode="External"/><Relationship Id="rId15" Type="http://schemas.openxmlformats.org/officeDocument/2006/relationships/image" Target="../media/image77.png"/><Relationship Id="rId10" Type="http://schemas.openxmlformats.org/officeDocument/2006/relationships/hyperlink" Target="https://aka.ms/M365devprogram" TargetMode="External"/><Relationship Id="rId4" Type="http://schemas.openxmlformats.org/officeDocument/2006/relationships/hyperlink" Target="https://docs.microsoft.com/office/dev/add-ins/quickstarts/outlook-quickstart" TargetMode="External"/><Relationship Id="rId9" Type="http://schemas.openxmlformats.org/officeDocument/2006/relationships/hyperlink" Target="https://aka.ms/officeaddinsamples" TargetMode="External"/><Relationship Id="rId14" Type="http://schemas.openxmlformats.org/officeDocument/2006/relationships/image" Target="../media/image76.png"/></Relationships>
</file>

<file path=ppt/slides/_rels/slide39.xml.rels><?xml version="1.0" encoding="UTF-8" standalone="yes"?>
<Relationships xmlns="http://schemas.openxmlformats.org/package/2006/relationships"><Relationship Id="rId3" Type="http://schemas.openxmlformats.org/officeDocument/2006/relationships/hyperlink" Target="https://aka.ms/office-addins-dev-questions"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aka.ms/m365dev-suggestions" TargetMode="External"/><Relationship Id="rId5" Type="http://schemas.openxmlformats.org/officeDocument/2006/relationships/hyperlink" Target="https://github.com/OfficeDev/office-js" TargetMode="External"/><Relationship Id="rId4" Type="http://schemas.openxmlformats.org/officeDocument/2006/relationships/hyperlink" Target="https://stackoverflow.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fficeDev/Office-Add-in-samples/tree/main/Samples/excel-create-worksheet-from-web-site" TargetMode="External"/><Relationship Id="rId2" Type="http://schemas.openxmlformats.org/officeDocument/2006/relationships/hyperlink" Target="https://learn.microsoft.com/en-us/office/dev/add-ins/excel/pnp-open-in-excel" TargetMode="External"/><Relationship Id="rId1" Type="http://schemas.openxmlformats.org/officeDocument/2006/relationships/slideLayout" Target="../slideLayouts/slideLayout6.xml"/><Relationship Id="rId5" Type="http://schemas.openxmlformats.org/officeDocument/2006/relationships/hyperlink" Target="https://aka.ms/OfficeSamplesSurvey" TargetMode="External"/><Relationship Id="rId4" Type="http://schemas.openxmlformats.org/officeDocument/2006/relationships/hyperlink" Target="https://github.com/Azure-Samples/ms-identity-javascript-tutorial/blob/main/2-Authorization-I/1-call-graph/README.md"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aka.ms/PowerAppsMonthlyCall" TargetMode="External"/><Relationship Id="rId3" Type="http://schemas.openxmlformats.org/officeDocument/2006/relationships/hyperlink" Target="https://aka.ms/m365-dev-call" TargetMode="External"/><Relationship Id="rId7" Type="http://schemas.openxmlformats.org/officeDocument/2006/relationships/hyperlink" Target="https://aka.ms/officeaddinscommunitycall"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aka.ms/IDDevCommunityCalendar" TargetMode="External"/><Relationship Id="rId5" Type="http://schemas.openxmlformats.org/officeDocument/2006/relationships/hyperlink" Target="https://aka.ms/spdev-spfx-call" TargetMode="External"/><Relationship Id="rId4" Type="http://schemas.openxmlformats.org/officeDocument/2006/relationships/hyperlink" Target="https://aka.ms/spdev-sig-call" TargetMode="External"/><Relationship Id="rId9" Type="http://schemas.openxmlformats.org/officeDocument/2006/relationships/hyperlink" Target="https://aka.ms/m365pnp"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aka.ms/M365PnP/videos"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aka.ms/officeaddinsform" TargetMode="External"/><Relationship Id="rId5" Type="http://schemas.openxmlformats.org/officeDocument/2006/relationships/hyperlink" Target="https://aka.ms/officeaddinsagenda" TargetMode="External"/><Relationship Id="rId4" Type="http://schemas.openxmlformats.org/officeDocument/2006/relationships/hyperlink" Target="https://aka.ms/officeaddinscommunitycal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FD33DA-50E7-427E-9009-4C02DB4929D3}"/>
              </a:ext>
            </a:extLst>
          </p:cNvPr>
          <p:cNvSpPr>
            <a:spLocks noGrp="1"/>
          </p:cNvSpPr>
          <p:nvPr>
            <p:ph type="body" sz="quarter" idx="10"/>
          </p:nvPr>
        </p:nvSpPr>
        <p:spPr/>
        <p:txBody>
          <a:bodyPr/>
          <a:lstStyle/>
          <a:p>
            <a:r>
              <a:rPr lang="en-US"/>
              <a:t>Microsoft Office Add-ins</a:t>
            </a:r>
          </a:p>
        </p:txBody>
      </p:sp>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291548" y="2421348"/>
            <a:ext cx="7035758" cy="3145604"/>
          </a:xfrm>
        </p:spPr>
        <p:txBody>
          <a:bodyPr lIns="0" tIns="0" rIns="0" bIns="0" anchor="t"/>
          <a:lstStyle/>
          <a:p>
            <a:pPr marL="457200" indent="-457200">
              <a:buChar char="•"/>
            </a:pPr>
            <a:endParaRPr lang="en-US" sz="2800" dirty="0">
              <a:latin typeface="Segoe UI Semibold"/>
              <a:cs typeface="Segoe UI Semibold"/>
            </a:endParaRPr>
          </a:p>
          <a:p>
            <a:pPr marL="457200" indent="-457200">
              <a:buChar char="•"/>
            </a:pPr>
            <a:r>
              <a:rPr lang="en-US" sz="2800" dirty="0">
                <a:latin typeface="Segoe UI Semibold"/>
                <a:cs typeface="Segoe UI Semibold"/>
              </a:rPr>
              <a:t>Create a spreadsheet from your website</a:t>
            </a:r>
          </a:p>
          <a:p>
            <a:pPr marL="457200" indent="-457200">
              <a:buChar char="•"/>
            </a:pPr>
            <a:r>
              <a:rPr lang="en-US" altLang="zh-CN" sz="2800" dirty="0">
                <a:latin typeface="Segoe UI Semibold"/>
                <a:cs typeface="Segoe UI Semibold"/>
              </a:rPr>
              <a:t>Upcoming Preview</a:t>
            </a:r>
            <a:r>
              <a:rPr lang="en-US" sz="2800" dirty="0">
                <a:latin typeface="Segoe UI Semibold"/>
                <a:cs typeface="Segoe UI Semibold"/>
              </a:rPr>
              <a:t> Word APIs  </a:t>
            </a:r>
            <a:endParaRPr lang="en-US" dirty="0"/>
          </a:p>
          <a:p>
            <a:pPr marL="457200" indent="-457200">
              <a:buChar char="•"/>
            </a:pPr>
            <a:r>
              <a:rPr lang="en-US" sz="2800" dirty="0">
                <a:latin typeface="Segoe UI Semibold"/>
                <a:cs typeface="Segoe UI Semibold"/>
              </a:rPr>
              <a:t>Add-in Support for new Outlook</a:t>
            </a:r>
          </a:p>
        </p:txBody>
      </p:sp>
      <p:sp>
        <p:nvSpPr>
          <p:cNvPr id="4" name="Text Placeholder 3">
            <a:extLst>
              <a:ext uri="{FF2B5EF4-FFF2-40B4-BE49-F238E27FC236}">
                <a16:creationId xmlns:a16="http://schemas.microsoft.com/office/drawing/2014/main" id="{8ECF65E2-82ED-4E11-98E1-D5E480343175}"/>
              </a:ext>
            </a:extLst>
          </p:cNvPr>
          <p:cNvSpPr>
            <a:spLocks noGrp="1"/>
          </p:cNvSpPr>
          <p:nvPr>
            <p:ph type="body" sz="quarter" idx="12"/>
          </p:nvPr>
        </p:nvSpPr>
        <p:spPr>
          <a:xfrm>
            <a:off x="291548" y="1809366"/>
            <a:ext cx="6157384" cy="611982"/>
          </a:xfrm>
        </p:spPr>
        <p:txBody>
          <a:bodyPr/>
          <a:lstStyle/>
          <a:p>
            <a:r>
              <a:rPr lang="en-US"/>
              <a:t>Community call</a:t>
            </a:r>
          </a:p>
        </p:txBody>
      </p:sp>
      <p:sp>
        <p:nvSpPr>
          <p:cNvPr id="5" name="Text Placeholder 4">
            <a:extLst>
              <a:ext uri="{FF2B5EF4-FFF2-40B4-BE49-F238E27FC236}">
                <a16:creationId xmlns:a16="http://schemas.microsoft.com/office/drawing/2014/main" id="{BF8F3C10-4EBF-45A3-84F6-5F0529D98447}"/>
              </a:ext>
            </a:extLst>
          </p:cNvPr>
          <p:cNvSpPr>
            <a:spLocks noGrp="1"/>
          </p:cNvSpPr>
          <p:nvPr>
            <p:ph type="body" sz="quarter" idx="13"/>
          </p:nvPr>
        </p:nvSpPr>
        <p:spPr/>
        <p:txBody>
          <a:bodyPr lIns="0" tIns="0" rIns="0" bIns="0" anchor="t">
            <a:normAutofit lnSpcReduction="10000"/>
          </a:bodyPr>
          <a:lstStyle/>
          <a:p>
            <a:r>
              <a:rPr lang="en-US" sz="2100">
                <a:latin typeface="Segoe UI"/>
                <a:cs typeface="Segoe UI"/>
              </a:rPr>
              <a:t>February 8, 2023</a:t>
            </a:r>
          </a:p>
        </p:txBody>
      </p:sp>
      <p:sp>
        <p:nvSpPr>
          <p:cNvPr id="6" name="btfpLayoutConfig" hidden="1">
            <a:extLst>
              <a:ext uri="{FF2B5EF4-FFF2-40B4-BE49-F238E27FC236}">
                <a16:creationId xmlns:a16="http://schemas.microsoft.com/office/drawing/2014/main" id="{17308CF6-A3AB-4B85-97DB-CE60A660D1FE}"/>
              </a:ext>
            </a:extLst>
          </p:cNvPr>
          <p:cNvSpPr txBox="1"/>
          <p:nvPr/>
        </p:nvSpPr>
        <p:spPr>
          <a:xfrm>
            <a:off x="12700" y="12700"/>
            <a:ext cx="8890000" cy="107722"/>
          </a:xfrm>
          <a:prstGeom prst="rect">
            <a:avLst/>
          </a:prstGeom>
          <a:noFill/>
        </p:spPr>
        <p:txBody>
          <a:bodyPr vert="horz" rtlCol="0">
            <a:spAutoFit/>
          </a:bodyPr>
          <a:lstStyle/>
          <a:p>
            <a:r>
              <a:rPr lang="en-US" sz="100">
                <a:solidFill>
                  <a:srgbClr val="FFFFFF">
                    <a:alpha val="0"/>
                  </a:srgbClr>
                </a:solidFill>
              </a:rPr>
              <a:t>overall_1_132573879104528179 columns_1_132573879104528179 </a:t>
            </a:r>
          </a:p>
        </p:txBody>
      </p:sp>
      <p:pic>
        <p:nvPicPr>
          <p:cNvPr id="7" name="Picture 2">
            <a:extLst>
              <a:ext uri="{FF2B5EF4-FFF2-40B4-BE49-F238E27FC236}">
                <a16:creationId xmlns:a16="http://schemas.microsoft.com/office/drawing/2014/main" id="{BE495EBA-66DB-6487-79C4-D3366A06CB5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32409" y="606354"/>
            <a:ext cx="1792164" cy="1814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A3FB98A2-85D9-CEA7-C19A-1BB3091F4DA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61947" y="2179553"/>
            <a:ext cx="1780182" cy="1688400"/>
          </a:xfrm>
          <a:prstGeom prst="rect">
            <a:avLst/>
          </a:prstGeom>
        </p:spPr>
      </p:pic>
      <p:pic>
        <p:nvPicPr>
          <p:cNvPr id="1026" name="Picture 2" descr="profile image">
            <a:extLst>
              <a:ext uri="{FF2B5EF4-FFF2-40B4-BE49-F238E27FC236}">
                <a16:creationId xmlns:a16="http://schemas.microsoft.com/office/drawing/2014/main" id="{C9067659-8F65-B6C6-0DBB-DAE68EB20C9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258267" y="3699931"/>
            <a:ext cx="1701093" cy="1701093"/>
          </a:xfrm>
          <a:prstGeom prst="flowChartConnector">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8" name="Picture 4" descr="Profile photo of Nikita Mittal">
            <a:extLst>
              <a:ext uri="{FF2B5EF4-FFF2-40B4-BE49-F238E27FC236}">
                <a16:creationId xmlns:a16="http://schemas.microsoft.com/office/drawing/2014/main" id="{A1FB293E-11EE-F9C4-13A4-43B06849C0B4}"/>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391606" y="4688874"/>
            <a:ext cx="1754362" cy="1754362"/>
          </a:xfrm>
          <a:prstGeom prst="flowChartConnector">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11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838199" y="365125"/>
            <a:ext cx="10829365" cy="1325563"/>
          </a:xfrm>
        </p:spPr>
        <p:txBody>
          <a:bodyPr/>
          <a:lstStyle/>
          <a:p>
            <a:r>
              <a:rPr lang="en-US"/>
              <a:t>Current Body.insertFileFromBase64 behavior 2</a:t>
            </a:r>
          </a:p>
        </p:txBody>
      </p:sp>
      <p:pic>
        <p:nvPicPr>
          <p:cNvPr id="3" name="Picture 2" descr="Graphical user interface, application, Word&#10;&#10;Description automatically generated">
            <a:extLst>
              <a:ext uri="{FF2B5EF4-FFF2-40B4-BE49-F238E27FC236}">
                <a16:creationId xmlns:a16="http://schemas.microsoft.com/office/drawing/2014/main" id="{60F9481C-5B2B-F2CB-4AE3-8AECA498C86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9017" y="1463333"/>
            <a:ext cx="10123257" cy="4776101"/>
          </a:xfrm>
          <a:prstGeom prst="rect">
            <a:avLst/>
          </a:prstGeom>
        </p:spPr>
      </p:pic>
    </p:spTree>
    <p:extLst>
      <p:ext uri="{BB962C8B-B14F-4D97-AF65-F5344CB8AC3E}">
        <p14:creationId xmlns:p14="http://schemas.microsoft.com/office/powerpoint/2010/main" val="169897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770964" y="365124"/>
            <a:ext cx="10892118" cy="1325563"/>
          </a:xfrm>
        </p:spPr>
        <p:txBody>
          <a:bodyPr/>
          <a:lstStyle/>
          <a:p>
            <a:r>
              <a:rPr lang="en-US"/>
              <a:t>Current Body.insertFileFromBase64 behavior 2</a:t>
            </a:r>
          </a:p>
        </p:txBody>
      </p:sp>
      <p:pic>
        <p:nvPicPr>
          <p:cNvPr id="3" name="Picture 2" descr="Graphical user interface, text, application, Word&#10;&#10;Description automatically generated">
            <a:extLst>
              <a:ext uri="{FF2B5EF4-FFF2-40B4-BE49-F238E27FC236}">
                <a16:creationId xmlns:a16="http://schemas.microsoft.com/office/drawing/2014/main" id="{BB481AD2-E459-3EC7-958C-243C8639F0E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9206" y="1533805"/>
            <a:ext cx="9253969" cy="4611166"/>
          </a:xfrm>
          <a:prstGeom prst="rect">
            <a:avLst/>
          </a:prstGeom>
        </p:spPr>
      </p:pic>
    </p:spTree>
    <p:extLst>
      <p:ext uri="{BB962C8B-B14F-4D97-AF65-F5344CB8AC3E}">
        <p14:creationId xmlns:p14="http://schemas.microsoft.com/office/powerpoint/2010/main" val="40728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18C3-50CD-0BA4-9CC4-26ED5A3B30EF}"/>
              </a:ext>
            </a:extLst>
          </p:cNvPr>
          <p:cNvSpPr>
            <a:spLocks noGrp="1"/>
          </p:cNvSpPr>
          <p:nvPr>
            <p:ph type="title"/>
          </p:nvPr>
        </p:nvSpPr>
        <p:spPr>
          <a:xfrm>
            <a:off x="407894" y="113772"/>
            <a:ext cx="11631706" cy="1325563"/>
          </a:xfrm>
        </p:spPr>
        <p:txBody>
          <a:bodyPr/>
          <a:lstStyle/>
          <a:p>
            <a:r>
              <a:rPr lang="en-US"/>
              <a:t>New Document.insertFileFromBase64 API – Case 1 </a:t>
            </a:r>
          </a:p>
        </p:txBody>
      </p:sp>
      <p:pic>
        <p:nvPicPr>
          <p:cNvPr id="4" name="Picture 3" descr="Graphical user interface, application, Word&#10;&#10;Description automatically generated">
            <a:extLst>
              <a:ext uri="{FF2B5EF4-FFF2-40B4-BE49-F238E27FC236}">
                <a16:creationId xmlns:a16="http://schemas.microsoft.com/office/drawing/2014/main" id="{A9EEA394-6D2C-4D27-32B3-F447D654D28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1903" y="1865263"/>
            <a:ext cx="9237963" cy="4373228"/>
          </a:xfrm>
          <a:prstGeom prst="rect">
            <a:avLst/>
          </a:prstGeom>
        </p:spPr>
      </p:pic>
      <p:sp>
        <p:nvSpPr>
          <p:cNvPr id="5" name="TextBox 4">
            <a:extLst>
              <a:ext uri="{FF2B5EF4-FFF2-40B4-BE49-F238E27FC236}">
                <a16:creationId xmlns:a16="http://schemas.microsoft.com/office/drawing/2014/main" id="{4E39FE5E-A535-0177-7144-D13AB6894FAC}"/>
              </a:ext>
            </a:extLst>
          </p:cNvPr>
          <p:cNvSpPr txBox="1"/>
          <p:nvPr/>
        </p:nvSpPr>
        <p:spPr>
          <a:xfrm>
            <a:off x="788894" y="1174937"/>
            <a:ext cx="10246659" cy="461665"/>
          </a:xfrm>
          <a:prstGeom prst="rect">
            <a:avLst/>
          </a:prstGeom>
          <a:noFill/>
        </p:spPr>
        <p:txBody>
          <a:bodyPr wrap="square">
            <a:spAutoFit/>
          </a:bodyPr>
          <a:lstStyle/>
          <a:p>
            <a:r>
              <a:rPr lang="en-US" sz="2400">
                <a:effectLst/>
                <a:latin typeface="Calibri" panose="020F0502020204030204" pitchFamily="34" charset="0"/>
                <a:ea typeface="等线" panose="02010600030101010101" pitchFamily="2" charset="-122"/>
                <a:cs typeface="Arial" panose="020B0604020202020204" pitchFamily="34" charset="0"/>
              </a:rPr>
              <a:t>- Inserting file into a blank Word document. </a:t>
            </a:r>
            <a:endParaRPr lang="en-US" sz="2400"/>
          </a:p>
        </p:txBody>
      </p:sp>
    </p:spTree>
    <p:extLst>
      <p:ext uri="{BB962C8B-B14F-4D97-AF65-F5344CB8AC3E}">
        <p14:creationId xmlns:p14="http://schemas.microsoft.com/office/powerpoint/2010/main" val="670575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ord&#10;&#10;Description automatically generated">
            <a:extLst>
              <a:ext uri="{FF2B5EF4-FFF2-40B4-BE49-F238E27FC236}">
                <a16:creationId xmlns:a16="http://schemas.microsoft.com/office/drawing/2014/main" id="{E742CB4E-6857-09ED-857C-6B136FC1F4E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2492" y="1690390"/>
            <a:ext cx="5245693" cy="5094936"/>
          </a:xfrm>
          <a:prstGeom prst="rect">
            <a:avLst/>
          </a:prstGeom>
        </p:spPr>
      </p:pic>
      <p:sp>
        <p:nvSpPr>
          <p:cNvPr id="7" name="Title 1">
            <a:extLst>
              <a:ext uri="{FF2B5EF4-FFF2-40B4-BE49-F238E27FC236}">
                <a16:creationId xmlns:a16="http://schemas.microsoft.com/office/drawing/2014/main" id="{396E85BD-298A-EB05-E014-1D79663568A5}"/>
              </a:ext>
            </a:extLst>
          </p:cNvPr>
          <p:cNvSpPr txBox="1">
            <a:spLocks/>
          </p:cNvSpPr>
          <p:nvPr/>
        </p:nvSpPr>
        <p:spPr>
          <a:xfrm>
            <a:off x="268941" y="218085"/>
            <a:ext cx="118065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New Document.insertFileFromBase64 API – Case 1 </a:t>
            </a:r>
          </a:p>
        </p:txBody>
      </p:sp>
      <p:sp>
        <p:nvSpPr>
          <p:cNvPr id="8" name="TextBox 7">
            <a:extLst>
              <a:ext uri="{FF2B5EF4-FFF2-40B4-BE49-F238E27FC236}">
                <a16:creationId xmlns:a16="http://schemas.microsoft.com/office/drawing/2014/main" id="{E5D8F9A0-919B-90C5-EAC9-AAC6E97E708D}"/>
              </a:ext>
            </a:extLst>
          </p:cNvPr>
          <p:cNvSpPr txBox="1"/>
          <p:nvPr/>
        </p:nvSpPr>
        <p:spPr>
          <a:xfrm>
            <a:off x="802341" y="1228725"/>
            <a:ext cx="10246659" cy="461665"/>
          </a:xfrm>
          <a:prstGeom prst="rect">
            <a:avLst/>
          </a:prstGeom>
          <a:noFill/>
        </p:spPr>
        <p:txBody>
          <a:bodyPr wrap="square">
            <a:spAutoFit/>
          </a:bodyPr>
          <a:lstStyle/>
          <a:p>
            <a:r>
              <a:rPr lang="en-US" sz="2400">
                <a:effectLst/>
                <a:latin typeface="Calibri" panose="020F0502020204030204" pitchFamily="34" charset="0"/>
                <a:ea typeface="等线" panose="02010600030101010101" pitchFamily="2" charset="-122"/>
                <a:cs typeface="Arial" panose="020B0604020202020204" pitchFamily="34" charset="0"/>
              </a:rPr>
              <a:t>- Inserting file into a blank Word document. </a:t>
            </a:r>
            <a:endParaRPr lang="en-US" sz="2400"/>
          </a:p>
        </p:txBody>
      </p:sp>
      <p:sp>
        <p:nvSpPr>
          <p:cNvPr id="10" name="TextBox 9">
            <a:extLst>
              <a:ext uri="{FF2B5EF4-FFF2-40B4-BE49-F238E27FC236}">
                <a16:creationId xmlns:a16="http://schemas.microsoft.com/office/drawing/2014/main" id="{10F17AF2-F6EC-6286-157A-2B0A4D2D3B3C}"/>
              </a:ext>
            </a:extLst>
          </p:cNvPr>
          <p:cNvSpPr txBox="1"/>
          <p:nvPr/>
        </p:nvSpPr>
        <p:spPr>
          <a:xfrm>
            <a:off x="7490013" y="2860213"/>
            <a:ext cx="4585446" cy="2062103"/>
          </a:xfrm>
          <a:prstGeom prst="rect">
            <a:avLst/>
          </a:prstGeom>
          <a:noFill/>
        </p:spPr>
        <p:txBody>
          <a:bodyPr wrap="square">
            <a:spAutoFit/>
          </a:bodyPr>
          <a:lstStyle/>
          <a:p>
            <a:pPr marR="0" lvl="0">
              <a:spcBef>
                <a:spcPts val="0"/>
              </a:spcBef>
              <a:spcAft>
                <a:spcPts val="0"/>
              </a:spcAft>
            </a:pPr>
            <a:r>
              <a:rPr lang="en-US" sz="2400">
                <a:effectLst/>
                <a:latin typeface="Calibri" panose="020F0502020204030204" pitchFamily="34" charset="0"/>
                <a:ea typeface="等线" panose="02010600030101010101" pitchFamily="2" charset="-122"/>
                <a:cs typeface="Arial" panose="020B0604020202020204" pitchFamily="34" charset="0"/>
              </a:rPr>
              <a:t>Following settings will be retained after insertion</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Page border</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Header</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Footer</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Watermark</a:t>
            </a:r>
          </a:p>
        </p:txBody>
      </p:sp>
    </p:spTree>
    <p:extLst>
      <p:ext uri="{BB962C8B-B14F-4D97-AF65-F5344CB8AC3E}">
        <p14:creationId xmlns:p14="http://schemas.microsoft.com/office/powerpoint/2010/main" val="299674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Word&#10;&#10;Description automatically generated">
            <a:extLst>
              <a:ext uri="{FF2B5EF4-FFF2-40B4-BE49-F238E27FC236}">
                <a16:creationId xmlns:a16="http://schemas.microsoft.com/office/drawing/2014/main" id="{B63DE85A-BEBA-970D-F9DE-256443058C5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6158" y="1640965"/>
            <a:ext cx="8074022" cy="4931715"/>
          </a:xfrm>
          <a:prstGeom prst="rect">
            <a:avLst/>
          </a:prstGeom>
        </p:spPr>
      </p:pic>
      <p:sp>
        <p:nvSpPr>
          <p:cNvPr id="7" name="Title 1">
            <a:extLst>
              <a:ext uri="{FF2B5EF4-FFF2-40B4-BE49-F238E27FC236}">
                <a16:creationId xmlns:a16="http://schemas.microsoft.com/office/drawing/2014/main" id="{970F19AA-E10B-3796-4DE7-141C45F1F4D0}"/>
              </a:ext>
            </a:extLst>
          </p:cNvPr>
          <p:cNvSpPr>
            <a:spLocks noGrp="1"/>
          </p:cNvSpPr>
          <p:nvPr>
            <p:ph type="title"/>
          </p:nvPr>
        </p:nvSpPr>
        <p:spPr>
          <a:xfrm>
            <a:off x="416859" y="37913"/>
            <a:ext cx="11685494" cy="1325563"/>
          </a:xfrm>
        </p:spPr>
        <p:txBody>
          <a:bodyPr/>
          <a:lstStyle/>
          <a:p>
            <a:r>
              <a:rPr lang="en-US"/>
              <a:t>New Document.insertFileFromBase64 API – Case 2 </a:t>
            </a:r>
          </a:p>
        </p:txBody>
      </p:sp>
      <p:sp>
        <p:nvSpPr>
          <p:cNvPr id="8" name="TextBox 7">
            <a:extLst>
              <a:ext uri="{FF2B5EF4-FFF2-40B4-BE49-F238E27FC236}">
                <a16:creationId xmlns:a16="http://schemas.microsoft.com/office/drawing/2014/main" id="{05EEDB97-6784-21E0-5E05-9E23DE0D93F2}"/>
              </a:ext>
            </a:extLst>
          </p:cNvPr>
          <p:cNvSpPr txBox="1"/>
          <p:nvPr/>
        </p:nvSpPr>
        <p:spPr>
          <a:xfrm>
            <a:off x="802341" y="1132643"/>
            <a:ext cx="10246659" cy="461665"/>
          </a:xfrm>
          <a:prstGeom prst="rect">
            <a:avLst/>
          </a:prstGeom>
          <a:noFill/>
        </p:spPr>
        <p:txBody>
          <a:bodyPr wrap="square">
            <a:spAutoFit/>
          </a:bodyPr>
          <a:lstStyle/>
          <a:p>
            <a:r>
              <a:rPr lang="en-US" sz="2400">
                <a:effectLst/>
                <a:latin typeface="Calibri" panose="020F0502020204030204" pitchFamily="34" charset="0"/>
                <a:ea typeface="等线" panose="02010600030101010101" pitchFamily="2" charset="-122"/>
                <a:cs typeface="Arial" panose="020B0604020202020204" pitchFamily="34" charset="0"/>
              </a:rPr>
              <a:t>- Inserting file into non-blank Word document. </a:t>
            </a:r>
            <a:endParaRPr lang="en-US" sz="2400"/>
          </a:p>
        </p:txBody>
      </p:sp>
    </p:spTree>
    <p:extLst>
      <p:ext uri="{BB962C8B-B14F-4D97-AF65-F5344CB8AC3E}">
        <p14:creationId xmlns:p14="http://schemas.microsoft.com/office/powerpoint/2010/main" val="229230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Word&#10;&#10;Description automatically generated">
            <a:extLst>
              <a:ext uri="{FF2B5EF4-FFF2-40B4-BE49-F238E27FC236}">
                <a16:creationId xmlns:a16="http://schemas.microsoft.com/office/drawing/2014/main" id="{D00E23A7-97DC-8289-FF71-3F44AE8F7F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2341" y="1677242"/>
            <a:ext cx="6444492" cy="4958854"/>
          </a:xfrm>
          <a:prstGeom prst="rect">
            <a:avLst/>
          </a:prstGeom>
        </p:spPr>
      </p:pic>
      <p:sp>
        <p:nvSpPr>
          <p:cNvPr id="7" name="Title 1">
            <a:extLst>
              <a:ext uri="{FF2B5EF4-FFF2-40B4-BE49-F238E27FC236}">
                <a16:creationId xmlns:a16="http://schemas.microsoft.com/office/drawing/2014/main" id="{414A2B4E-9F97-C18E-99BB-C7783A4F29B1}"/>
              </a:ext>
            </a:extLst>
          </p:cNvPr>
          <p:cNvSpPr>
            <a:spLocks noGrp="1"/>
          </p:cNvSpPr>
          <p:nvPr>
            <p:ph type="title"/>
          </p:nvPr>
        </p:nvSpPr>
        <p:spPr>
          <a:xfrm>
            <a:off x="412376" y="37912"/>
            <a:ext cx="11694459" cy="1325563"/>
          </a:xfrm>
        </p:spPr>
        <p:txBody>
          <a:bodyPr/>
          <a:lstStyle/>
          <a:p>
            <a:r>
              <a:rPr lang="en-US"/>
              <a:t>New Document.insertFileFromBase64 API – Case 2 </a:t>
            </a:r>
          </a:p>
        </p:txBody>
      </p:sp>
      <p:sp>
        <p:nvSpPr>
          <p:cNvPr id="8" name="TextBox 7">
            <a:extLst>
              <a:ext uri="{FF2B5EF4-FFF2-40B4-BE49-F238E27FC236}">
                <a16:creationId xmlns:a16="http://schemas.microsoft.com/office/drawing/2014/main" id="{D5C3E459-4C32-9E66-E9B7-D6DAEC75EE33}"/>
              </a:ext>
            </a:extLst>
          </p:cNvPr>
          <p:cNvSpPr txBox="1"/>
          <p:nvPr/>
        </p:nvSpPr>
        <p:spPr>
          <a:xfrm>
            <a:off x="802341" y="1132643"/>
            <a:ext cx="10246659" cy="461665"/>
          </a:xfrm>
          <a:prstGeom prst="rect">
            <a:avLst/>
          </a:prstGeom>
          <a:noFill/>
        </p:spPr>
        <p:txBody>
          <a:bodyPr wrap="square">
            <a:spAutoFit/>
          </a:bodyPr>
          <a:lstStyle/>
          <a:p>
            <a:r>
              <a:rPr lang="en-US" sz="2400">
                <a:effectLst/>
                <a:latin typeface="Calibri" panose="020F0502020204030204" pitchFamily="34" charset="0"/>
                <a:ea typeface="等线" panose="02010600030101010101" pitchFamily="2" charset="-122"/>
                <a:cs typeface="Arial" panose="020B0604020202020204" pitchFamily="34" charset="0"/>
              </a:rPr>
              <a:t>- Inserting file into non-blank Word document. </a:t>
            </a:r>
            <a:endParaRPr lang="en-US" sz="2400"/>
          </a:p>
        </p:txBody>
      </p:sp>
      <p:sp>
        <p:nvSpPr>
          <p:cNvPr id="9" name="TextBox 8">
            <a:extLst>
              <a:ext uri="{FF2B5EF4-FFF2-40B4-BE49-F238E27FC236}">
                <a16:creationId xmlns:a16="http://schemas.microsoft.com/office/drawing/2014/main" id="{9E8D63E0-54D6-BA3A-9BAA-6C2B28FD3E06}"/>
              </a:ext>
            </a:extLst>
          </p:cNvPr>
          <p:cNvSpPr txBox="1"/>
          <p:nvPr/>
        </p:nvSpPr>
        <p:spPr>
          <a:xfrm>
            <a:off x="7606554" y="2743673"/>
            <a:ext cx="4585446" cy="2062103"/>
          </a:xfrm>
          <a:prstGeom prst="rect">
            <a:avLst/>
          </a:prstGeom>
          <a:noFill/>
        </p:spPr>
        <p:txBody>
          <a:bodyPr wrap="square">
            <a:spAutoFit/>
          </a:bodyPr>
          <a:lstStyle/>
          <a:p>
            <a:pPr marR="0" lvl="0">
              <a:spcBef>
                <a:spcPts val="0"/>
              </a:spcBef>
              <a:spcAft>
                <a:spcPts val="0"/>
              </a:spcAft>
            </a:pPr>
            <a:r>
              <a:rPr lang="en-US" sz="2400">
                <a:effectLst/>
                <a:latin typeface="Calibri" panose="020F0502020204030204" pitchFamily="34" charset="0"/>
                <a:ea typeface="等线" panose="02010600030101010101" pitchFamily="2" charset="-122"/>
                <a:cs typeface="Arial" panose="020B0604020202020204" pitchFamily="34" charset="0"/>
              </a:rPr>
              <a:t>Following settings will be retained after insertion</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Page border</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Header</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Footer</a:t>
            </a:r>
          </a:p>
          <a:p>
            <a:pPr marL="342900" marR="0" lvl="0" indent="-342900">
              <a:spcBef>
                <a:spcPts val="0"/>
              </a:spcBef>
              <a:spcAft>
                <a:spcPts val="0"/>
              </a:spcAft>
              <a:buFont typeface="Calibri" panose="020F0502020204030204" pitchFamily="34" charset="0"/>
              <a:buChar char="-"/>
            </a:pPr>
            <a:r>
              <a:rPr lang="en-US" sz="2000">
                <a:effectLst/>
                <a:latin typeface="Calibri" panose="020F0502020204030204" pitchFamily="34" charset="0"/>
                <a:ea typeface="等线" panose="02010600030101010101" pitchFamily="2" charset="-122"/>
                <a:cs typeface="Arial" panose="020B0604020202020204" pitchFamily="34" charset="0"/>
              </a:rPr>
              <a:t>Watermark</a:t>
            </a:r>
          </a:p>
        </p:txBody>
      </p:sp>
    </p:spTree>
    <p:extLst>
      <p:ext uri="{BB962C8B-B14F-4D97-AF65-F5344CB8AC3E}">
        <p14:creationId xmlns:p14="http://schemas.microsoft.com/office/powerpoint/2010/main" val="5197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3F06-7996-7574-9D3D-8AC79D872128}"/>
              </a:ext>
            </a:extLst>
          </p:cNvPr>
          <p:cNvSpPr>
            <a:spLocks noGrp="1"/>
          </p:cNvSpPr>
          <p:nvPr>
            <p:ph type="title"/>
          </p:nvPr>
        </p:nvSpPr>
        <p:spPr>
          <a:xfrm>
            <a:off x="403412" y="33431"/>
            <a:ext cx="11788588" cy="1325563"/>
          </a:xfrm>
        </p:spPr>
        <p:txBody>
          <a:bodyPr/>
          <a:lstStyle/>
          <a:p>
            <a:r>
              <a:rPr lang="en-US"/>
              <a:t>New Document.insertFileFromBase64 API – Case 3</a:t>
            </a:r>
          </a:p>
        </p:txBody>
      </p:sp>
      <p:pic>
        <p:nvPicPr>
          <p:cNvPr id="4" name="Picture 3" descr="Graphical user interface, application, Word&#10;&#10;Description automatically generated">
            <a:extLst>
              <a:ext uri="{FF2B5EF4-FFF2-40B4-BE49-F238E27FC236}">
                <a16:creationId xmlns:a16="http://schemas.microsoft.com/office/drawing/2014/main" id="{9B27091D-FF30-1EA2-EC46-D9F66E745C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91670" y="1905840"/>
            <a:ext cx="6917540" cy="4661507"/>
          </a:xfrm>
          <a:prstGeom prst="rect">
            <a:avLst/>
          </a:prstGeom>
        </p:spPr>
      </p:pic>
      <p:sp>
        <p:nvSpPr>
          <p:cNvPr id="6" name="TextBox 5">
            <a:extLst>
              <a:ext uri="{FF2B5EF4-FFF2-40B4-BE49-F238E27FC236}">
                <a16:creationId xmlns:a16="http://schemas.microsoft.com/office/drawing/2014/main" id="{C2BD30AA-DA6C-7002-CF01-4E8B7B3E24DB}"/>
              </a:ext>
            </a:extLst>
          </p:cNvPr>
          <p:cNvSpPr txBox="1"/>
          <p:nvPr/>
        </p:nvSpPr>
        <p:spPr>
          <a:xfrm>
            <a:off x="802341" y="1132643"/>
            <a:ext cx="10246659" cy="830997"/>
          </a:xfrm>
          <a:prstGeom prst="rect">
            <a:avLst/>
          </a:prstGeom>
          <a:noFill/>
        </p:spPr>
        <p:txBody>
          <a:bodyPr wrap="square">
            <a:spAutoFit/>
          </a:bodyPr>
          <a:lstStyle/>
          <a:p>
            <a:r>
              <a:rPr lang="en-US" sz="2400">
                <a:effectLst/>
                <a:latin typeface="Calibri" panose="020F0502020204030204" pitchFamily="34" charset="0"/>
                <a:ea typeface="等线" panose="02010600030101010101" pitchFamily="2" charset="-122"/>
                <a:cs typeface="Arial" panose="020B0604020202020204" pitchFamily="34" charset="0"/>
              </a:rPr>
              <a:t>- Developer can control whether to retain track changes settings </a:t>
            </a:r>
            <a:r>
              <a:rPr lang="en-US" sz="2400">
                <a:latin typeface="Calibri" panose="020F0502020204030204" pitchFamily="34" charset="0"/>
                <a:ea typeface="等线" panose="02010600030101010101" pitchFamily="2" charset="-122"/>
                <a:cs typeface="Arial" panose="020B0604020202020204" pitchFamily="34" charset="0"/>
              </a:rPr>
              <a:t>of the file being inserted</a:t>
            </a:r>
            <a:endParaRPr lang="en-US" sz="2400"/>
          </a:p>
        </p:txBody>
      </p:sp>
    </p:spTree>
    <p:extLst>
      <p:ext uri="{BB962C8B-B14F-4D97-AF65-F5344CB8AC3E}">
        <p14:creationId xmlns:p14="http://schemas.microsoft.com/office/powerpoint/2010/main" val="220323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3F06-7996-7574-9D3D-8AC79D872128}"/>
              </a:ext>
            </a:extLst>
          </p:cNvPr>
          <p:cNvSpPr>
            <a:spLocks noGrp="1"/>
          </p:cNvSpPr>
          <p:nvPr>
            <p:ph type="title"/>
          </p:nvPr>
        </p:nvSpPr>
        <p:spPr>
          <a:xfrm>
            <a:off x="255493" y="0"/>
            <a:ext cx="11851341" cy="1325563"/>
          </a:xfrm>
        </p:spPr>
        <p:txBody>
          <a:bodyPr/>
          <a:lstStyle/>
          <a:p>
            <a:r>
              <a:rPr lang="en-US"/>
              <a:t>New Document.insertFileFromBase64 API – Case 4</a:t>
            </a:r>
          </a:p>
        </p:txBody>
      </p:sp>
      <p:pic>
        <p:nvPicPr>
          <p:cNvPr id="3" name="Picture 2" descr="Graphical user interface, application, Word&#10;&#10;Description automatically generated">
            <a:extLst>
              <a:ext uri="{FF2B5EF4-FFF2-40B4-BE49-F238E27FC236}">
                <a16:creationId xmlns:a16="http://schemas.microsoft.com/office/drawing/2014/main" id="{2A4B058C-DA08-2256-CE0B-5C5BCC78E46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7767" y="1803782"/>
            <a:ext cx="11150744" cy="4233947"/>
          </a:xfrm>
          <a:prstGeom prst="rect">
            <a:avLst/>
          </a:prstGeom>
        </p:spPr>
      </p:pic>
      <p:sp>
        <p:nvSpPr>
          <p:cNvPr id="5" name="TextBox 4">
            <a:extLst>
              <a:ext uri="{FF2B5EF4-FFF2-40B4-BE49-F238E27FC236}">
                <a16:creationId xmlns:a16="http://schemas.microsoft.com/office/drawing/2014/main" id="{ACD0C58B-82ED-A3B4-5294-53E9961EB629}"/>
              </a:ext>
            </a:extLst>
          </p:cNvPr>
          <p:cNvSpPr txBox="1"/>
          <p:nvPr/>
        </p:nvSpPr>
        <p:spPr>
          <a:xfrm>
            <a:off x="802341" y="1132643"/>
            <a:ext cx="10246659" cy="461665"/>
          </a:xfrm>
          <a:prstGeom prst="rect">
            <a:avLst/>
          </a:prstGeom>
          <a:noFill/>
        </p:spPr>
        <p:txBody>
          <a:bodyPr wrap="square">
            <a:spAutoFit/>
          </a:bodyPr>
          <a:lstStyle/>
          <a:p>
            <a:r>
              <a:rPr lang="en-US" sz="2400">
                <a:effectLst/>
                <a:latin typeface="Calibri" panose="020F0502020204030204" pitchFamily="34" charset="0"/>
                <a:ea typeface="等线" panose="02010600030101010101" pitchFamily="2" charset="-122"/>
                <a:cs typeface="Arial" panose="020B0604020202020204" pitchFamily="34" charset="0"/>
              </a:rPr>
              <a:t>- Developer can control whether to retain style settings </a:t>
            </a:r>
            <a:r>
              <a:rPr lang="en-US" sz="2400">
                <a:latin typeface="Calibri" panose="020F0502020204030204" pitchFamily="34" charset="0"/>
                <a:ea typeface="等线" panose="02010600030101010101" pitchFamily="2" charset="-122"/>
                <a:cs typeface="Arial" panose="020B0604020202020204" pitchFamily="34" charset="0"/>
              </a:rPr>
              <a:t>of the file being inserted</a:t>
            </a:r>
            <a:endParaRPr lang="en-US" sz="2400"/>
          </a:p>
        </p:txBody>
      </p:sp>
    </p:spTree>
    <p:extLst>
      <p:ext uri="{BB962C8B-B14F-4D97-AF65-F5344CB8AC3E}">
        <p14:creationId xmlns:p14="http://schemas.microsoft.com/office/powerpoint/2010/main" val="51267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4989931" y="2635340"/>
            <a:ext cx="4336774" cy="1325563"/>
          </a:xfrm>
        </p:spPr>
        <p:txBody>
          <a:bodyPr>
            <a:normAutofit/>
          </a:bodyPr>
          <a:lstStyle/>
          <a:p>
            <a:r>
              <a:rPr lang="en-US" sz="4800" b="1">
                <a:latin typeface="+mn-lt"/>
              </a:rPr>
              <a:t>Style API</a:t>
            </a:r>
          </a:p>
        </p:txBody>
      </p:sp>
    </p:spTree>
    <p:extLst>
      <p:ext uri="{BB962C8B-B14F-4D97-AF65-F5344CB8AC3E}">
        <p14:creationId xmlns:p14="http://schemas.microsoft.com/office/powerpoint/2010/main" val="418246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A08-4960-38BC-A697-67C5B74C385F}"/>
              </a:ext>
            </a:extLst>
          </p:cNvPr>
          <p:cNvSpPr>
            <a:spLocks noGrp="1"/>
          </p:cNvSpPr>
          <p:nvPr>
            <p:ph type="title"/>
          </p:nvPr>
        </p:nvSpPr>
        <p:spPr/>
        <p:txBody>
          <a:bodyPr/>
          <a:lstStyle/>
          <a:p>
            <a:r>
              <a:rPr lang="en-US"/>
              <a:t>Style API: Add-in Sample</a:t>
            </a:r>
          </a:p>
        </p:txBody>
      </p:sp>
      <p:pic>
        <p:nvPicPr>
          <p:cNvPr id="4" name="Picture 3" descr="Graphical user interface, application, Word&#10;&#10;Description automatically generated">
            <a:extLst>
              <a:ext uri="{FF2B5EF4-FFF2-40B4-BE49-F238E27FC236}">
                <a16:creationId xmlns:a16="http://schemas.microsoft.com/office/drawing/2014/main" id="{3FAF065C-8A25-29BC-60CF-3D45CFDA01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7536" y="1556218"/>
            <a:ext cx="8554769" cy="4675876"/>
          </a:xfrm>
          <a:prstGeom prst="rect">
            <a:avLst/>
          </a:prstGeom>
        </p:spPr>
      </p:pic>
      <p:sp>
        <p:nvSpPr>
          <p:cNvPr id="5" name="TextBox 4">
            <a:extLst>
              <a:ext uri="{FF2B5EF4-FFF2-40B4-BE49-F238E27FC236}">
                <a16:creationId xmlns:a16="http://schemas.microsoft.com/office/drawing/2014/main" id="{0687BC9D-FDD8-8E1F-D701-62E8B07BAFF5}"/>
              </a:ext>
            </a:extLst>
          </p:cNvPr>
          <p:cNvSpPr txBox="1"/>
          <p:nvPr/>
        </p:nvSpPr>
        <p:spPr>
          <a:xfrm>
            <a:off x="9072282" y="3429000"/>
            <a:ext cx="3025589" cy="707886"/>
          </a:xfrm>
          <a:prstGeom prst="rect">
            <a:avLst/>
          </a:prstGeom>
          <a:noFill/>
        </p:spPr>
        <p:txBody>
          <a:bodyPr wrap="square" rtlCol="0">
            <a:spAutoFit/>
          </a:bodyPr>
          <a:lstStyle/>
          <a:p>
            <a:r>
              <a:rPr lang="en-US" sz="2000"/>
              <a:t>- Add-in retrieves Styles from another document</a:t>
            </a:r>
          </a:p>
        </p:txBody>
      </p:sp>
    </p:spTree>
    <p:extLst>
      <p:ext uri="{BB962C8B-B14F-4D97-AF65-F5344CB8AC3E}">
        <p14:creationId xmlns:p14="http://schemas.microsoft.com/office/powerpoint/2010/main" val="228622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0F501C-EB4E-4B52-9C27-E86C75723544}"/>
              </a:ext>
            </a:extLst>
          </p:cNvPr>
          <p:cNvSpPr>
            <a:spLocks noGrp="1"/>
          </p:cNvSpPr>
          <p:nvPr>
            <p:ph type="body" sz="quarter" idx="10"/>
          </p:nvPr>
        </p:nvSpPr>
        <p:spPr>
          <a:xfrm>
            <a:off x="596306" y="1443210"/>
            <a:ext cx="11203488" cy="1199303"/>
          </a:xfrm>
        </p:spPr>
        <p:txBody>
          <a:bodyPr vert="horz" wrap="square" lIns="146304" tIns="91440" rIns="146304" bIns="91440" rtlCol="0" anchor="t">
            <a:spAutoFit/>
          </a:bodyPr>
          <a:lstStyle/>
          <a:p>
            <a:endParaRPr lang="en-US" sz="3200">
              <a:latin typeface="Segoe UI Semibold"/>
              <a:cs typeface="Segoe UI Semibold"/>
            </a:endParaRPr>
          </a:p>
          <a:p>
            <a:pPr marL="223520" indent="-223520">
              <a:buFont typeface="Wingdings,Sans-Serif"/>
              <a:buChar char=""/>
            </a:pPr>
            <a:endParaRPr lang="en-US" sz="3200">
              <a:latin typeface="Segoe UI Semibold"/>
              <a:cs typeface="Segoe UI Semibold"/>
            </a:endParaRPr>
          </a:p>
        </p:txBody>
      </p:sp>
      <p:sp>
        <p:nvSpPr>
          <p:cNvPr id="3" name="Title 2">
            <a:extLst>
              <a:ext uri="{FF2B5EF4-FFF2-40B4-BE49-F238E27FC236}">
                <a16:creationId xmlns:a16="http://schemas.microsoft.com/office/drawing/2014/main" id="{BFD2EC8C-3CB8-47FD-952E-6A0CB387D041}"/>
              </a:ext>
            </a:extLst>
          </p:cNvPr>
          <p:cNvSpPr>
            <a:spLocks noGrp="1"/>
          </p:cNvSpPr>
          <p:nvPr>
            <p:ph type="title"/>
          </p:nvPr>
        </p:nvSpPr>
        <p:spPr/>
        <p:txBody>
          <a:bodyPr/>
          <a:lstStyle/>
          <a:p>
            <a:r>
              <a:rPr lang="en-US"/>
              <a:t>Agenda</a:t>
            </a:r>
          </a:p>
        </p:txBody>
      </p:sp>
      <p:sp>
        <p:nvSpPr>
          <p:cNvPr id="4" name="Rectangle 3">
            <a:extLst>
              <a:ext uri="{FF2B5EF4-FFF2-40B4-BE49-F238E27FC236}">
                <a16:creationId xmlns:a16="http://schemas.microsoft.com/office/drawing/2014/main" id="{FA9ACB8E-4E55-1D4D-05DD-38E0EF90F5D4}"/>
              </a:ext>
            </a:extLst>
          </p:cNvPr>
          <p:cNvSpPr/>
          <p:nvPr/>
        </p:nvSpPr>
        <p:spPr>
          <a:xfrm>
            <a:off x="1121056" y="4671964"/>
            <a:ext cx="1570494"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David Chesnut </a:t>
            </a:r>
          </a:p>
        </p:txBody>
      </p:sp>
      <p:sp>
        <p:nvSpPr>
          <p:cNvPr id="11" name="Rectangle 10">
            <a:extLst>
              <a:ext uri="{FF2B5EF4-FFF2-40B4-BE49-F238E27FC236}">
                <a16:creationId xmlns:a16="http://schemas.microsoft.com/office/drawing/2014/main" id="{1C028262-1417-614E-B4D3-2C745C829817}"/>
              </a:ext>
            </a:extLst>
          </p:cNvPr>
          <p:cNvSpPr/>
          <p:nvPr/>
        </p:nvSpPr>
        <p:spPr>
          <a:xfrm>
            <a:off x="936171" y="4954798"/>
            <a:ext cx="1870448" cy="307777"/>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Calibri" panose="020F0502020204030204"/>
              </a:rPr>
              <a:t>Senior Technical Writer</a:t>
            </a:r>
            <a:endParaRPr lang="en-US" sz="1400"/>
          </a:p>
        </p:txBody>
      </p:sp>
      <p:pic>
        <p:nvPicPr>
          <p:cNvPr id="8" name="Picture 2">
            <a:extLst>
              <a:ext uri="{FF2B5EF4-FFF2-40B4-BE49-F238E27FC236}">
                <a16:creationId xmlns:a16="http://schemas.microsoft.com/office/drawing/2014/main" id="{60794335-B786-4538-0AA4-1C7AB2B2394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91547" y="2891158"/>
            <a:ext cx="1792164" cy="18149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 person taking a selfie&#10;&#10;Description automatically generated">
            <a:extLst>
              <a:ext uri="{FF2B5EF4-FFF2-40B4-BE49-F238E27FC236}">
                <a16:creationId xmlns:a16="http://schemas.microsoft.com/office/drawing/2014/main" id="{90EBE2B7-0A4C-7041-BA02-2CFF7A0C6C8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24810" y="2852460"/>
            <a:ext cx="1892378" cy="1811254"/>
          </a:xfrm>
          <a:prstGeom prst="rect">
            <a:avLst/>
          </a:prstGeom>
        </p:spPr>
      </p:pic>
      <p:sp>
        <p:nvSpPr>
          <p:cNvPr id="7" name="Rectangle 6">
            <a:extLst>
              <a:ext uri="{FF2B5EF4-FFF2-40B4-BE49-F238E27FC236}">
                <a16:creationId xmlns:a16="http://schemas.microsoft.com/office/drawing/2014/main" id="{0067C30B-81B5-FB08-AF20-A144F57CAC48}"/>
              </a:ext>
            </a:extLst>
          </p:cNvPr>
          <p:cNvSpPr/>
          <p:nvPr/>
        </p:nvSpPr>
        <p:spPr>
          <a:xfrm>
            <a:off x="4342798" y="4700012"/>
            <a:ext cx="1110817"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Yun Wang</a:t>
            </a:r>
            <a:endParaRPr lang="en-US"/>
          </a:p>
        </p:txBody>
      </p:sp>
      <p:sp>
        <p:nvSpPr>
          <p:cNvPr id="9" name="Rectangle 8">
            <a:extLst>
              <a:ext uri="{FF2B5EF4-FFF2-40B4-BE49-F238E27FC236}">
                <a16:creationId xmlns:a16="http://schemas.microsoft.com/office/drawing/2014/main" id="{12584236-2F20-A56E-F78E-0C18E6307991}"/>
              </a:ext>
            </a:extLst>
          </p:cNvPr>
          <p:cNvSpPr/>
          <p:nvPr/>
        </p:nvSpPr>
        <p:spPr>
          <a:xfrm>
            <a:off x="3898292" y="4954798"/>
            <a:ext cx="2126352" cy="523220"/>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ea typeface="+mn-lt"/>
                <a:cs typeface="+mn-lt"/>
              </a:rPr>
              <a:t>Principal Product Manager</a:t>
            </a:r>
            <a:endParaRPr lang="en-US"/>
          </a:p>
          <a:p>
            <a:pPr algn="ctr"/>
            <a:endParaRPr lang="en-US" sz="1400">
              <a:ea typeface="Calibri"/>
              <a:cs typeface="Calibri"/>
            </a:endParaRPr>
          </a:p>
        </p:txBody>
      </p:sp>
      <p:sp>
        <p:nvSpPr>
          <p:cNvPr id="13" name="Rectangle 12">
            <a:extLst>
              <a:ext uri="{FF2B5EF4-FFF2-40B4-BE49-F238E27FC236}">
                <a16:creationId xmlns:a16="http://schemas.microsoft.com/office/drawing/2014/main" id="{24D2E119-9E84-A3EC-0BBB-9A7B202957B9}"/>
              </a:ext>
            </a:extLst>
          </p:cNvPr>
          <p:cNvSpPr/>
          <p:nvPr/>
        </p:nvSpPr>
        <p:spPr>
          <a:xfrm>
            <a:off x="6836877" y="4676107"/>
            <a:ext cx="1373518"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Nikita Mittal </a:t>
            </a:r>
          </a:p>
        </p:txBody>
      </p:sp>
      <p:sp>
        <p:nvSpPr>
          <p:cNvPr id="14" name="Rectangle 13">
            <a:extLst>
              <a:ext uri="{FF2B5EF4-FFF2-40B4-BE49-F238E27FC236}">
                <a16:creationId xmlns:a16="http://schemas.microsoft.com/office/drawing/2014/main" id="{48457648-44FC-E8EA-A834-79CAA50F82BF}"/>
              </a:ext>
            </a:extLst>
          </p:cNvPr>
          <p:cNvSpPr/>
          <p:nvPr/>
        </p:nvSpPr>
        <p:spPr>
          <a:xfrm>
            <a:off x="9147603" y="4671964"/>
            <a:ext cx="1993174"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Juan Balmori Labra </a:t>
            </a:r>
          </a:p>
        </p:txBody>
      </p:sp>
      <p:sp>
        <p:nvSpPr>
          <p:cNvPr id="15" name="Rectangle 14">
            <a:extLst>
              <a:ext uri="{FF2B5EF4-FFF2-40B4-BE49-F238E27FC236}">
                <a16:creationId xmlns:a16="http://schemas.microsoft.com/office/drawing/2014/main" id="{D980BD39-1861-D2BD-026C-D4E510B4C425}"/>
              </a:ext>
            </a:extLst>
          </p:cNvPr>
          <p:cNvSpPr/>
          <p:nvPr/>
        </p:nvSpPr>
        <p:spPr>
          <a:xfrm>
            <a:off x="6581005" y="4923513"/>
            <a:ext cx="1959640" cy="307777"/>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Calibri" panose="020F0502020204030204"/>
              </a:rPr>
              <a:t>Senior Product Manager</a:t>
            </a:r>
            <a:endParaRPr lang="en-US" sz="1400"/>
          </a:p>
        </p:txBody>
      </p:sp>
      <p:sp>
        <p:nvSpPr>
          <p:cNvPr id="16" name="Rectangle 15">
            <a:extLst>
              <a:ext uri="{FF2B5EF4-FFF2-40B4-BE49-F238E27FC236}">
                <a16:creationId xmlns:a16="http://schemas.microsoft.com/office/drawing/2014/main" id="{99D7C470-74C8-8C74-7E88-3E2BED14F95F}"/>
              </a:ext>
            </a:extLst>
          </p:cNvPr>
          <p:cNvSpPr/>
          <p:nvPr/>
        </p:nvSpPr>
        <p:spPr>
          <a:xfrm>
            <a:off x="9097006" y="4923513"/>
            <a:ext cx="2126352" cy="523220"/>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ea typeface="+mn-lt"/>
                <a:cs typeface="+mn-lt"/>
              </a:rPr>
              <a:t>Principal Product Manager</a:t>
            </a:r>
            <a:endParaRPr lang="en-US"/>
          </a:p>
          <a:p>
            <a:pPr algn="ctr"/>
            <a:endParaRPr lang="en-US" sz="1400">
              <a:ea typeface="Calibri"/>
              <a:cs typeface="Calibri"/>
            </a:endParaRPr>
          </a:p>
        </p:txBody>
      </p:sp>
      <p:pic>
        <p:nvPicPr>
          <p:cNvPr id="17" name="Picture 2" descr="profile image">
            <a:extLst>
              <a:ext uri="{FF2B5EF4-FFF2-40B4-BE49-F238E27FC236}">
                <a16:creationId xmlns:a16="http://schemas.microsoft.com/office/drawing/2014/main" id="{5932D331-EC41-D48A-578F-B967D4FEE5BD}"/>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246094" y="2948108"/>
            <a:ext cx="1701093" cy="1701093"/>
          </a:xfrm>
          <a:prstGeom prst="flowChartConnector">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4" descr="Profile photo of Nikita Mittal">
            <a:extLst>
              <a:ext uri="{FF2B5EF4-FFF2-40B4-BE49-F238E27FC236}">
                <a16:creationId xmlns:a16="http://schemas.microsoft.com/office/drawing/2014/main" id="{9C3A8725-75B4-31F3-1120-7D7E4E7449E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654396" y="2921473"/>
            <a:ext cx="1754362" cy="1754362"/>
          </a:xfrm>
          <a:prstGeom prst="flowChartConnector">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44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F671-78BA-93BA-22D2-92E294B100B3}"/>
              </a:ext>
            </a:extLst>
          </p:cNvPr>
          <p:cNvSpPr>
            <a:spLocks noGrp="1"/>
          </p:cNvSpPr>
          <p:nvPr>
            <p:ph type="title"/>
          </p:nvPr>
        </p:nvSpPr>
        <p:spPr/>
        <p:txBody>
          <a:bodyPr/>
          <a:lstStyle/>
          <a:p>
            <a:r>
              <a:rPr lang="en-US"/>
              <a:t>Style API: Add-in Sample</a:t>
            </a:r>
          </a:p>
        </p:txBody>
      </p:sp>
      <p:pic>
        <p:nvPicPr>
          <p:cNvPr id="4" name="Picture 3" descr="Graphical user interface, application, Word&#10;&#10;Description automatically generated">
            <a:extLst>
              <a:ext uri="{FF2B5EF4-FFF2-40B4-BE49-F238E27FC236}">
                <a16:creationId xmlns:a16="http://schemas.microsoft.com/office/drawing/2014/main" id="{ACDB9E73-2CF5-381E-B3DE-F3A098E1B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508" y="1576770"/>
            <a:ext cx="8510880" cy="4658252"/>
          </a:xfrm>
          <a:prstGeom prst="rect">
            <a:avLst/>
          </a:prstGeom>
        </p:spPr>
      </p:pic>
      <p:sp>
        <p:nvSpPr>
          <p:cNvPr id="5" name="TextBox 4">
            <a:extLst>
              <a:ext uri="{FF2B5EF4-FFF2-40B4-BE49-F238E27FC236}">
                <a16:creationId xmlns:a16="http://schemas.microsoft.com/office/drawing/2014/main" id="{C20DB09E-11E8-8670-F33E-A41CFA25E18B}"/>
              </a:ext>
            </a:extLst>
          </p:cNvPr>
          <p:cNvSpPr txBox="1"/>
          <p:nvPr/>
        </p:nvSpPr>
        <p:spPr>
          <a:xfrm>
            <a:off x="8955741" y="3429000"/>
            <a:ext cx="3025589" cy="1015663"/>
          </a:xfrm>
          <a:prstGeom prst="rect">
            <a:avLst/>
          </a:prstGeom>
          <a:noFill/>
        </p:spPr>
        <p:txBody>
          <a:bodyPr wrap="square" rtlCol="0">
            <a:spAutoFit/>
          </a:bodyPr>
          <a:lstStyle/>
          <a:p>
            <a:r>
              <a:rPr lang="en-US" sz="2000"/>
              <a:t>- Add-in select one of the retrieved Styles and apply it to current document.</a:t>
            </a:r>
          </a:p>
        </p:txBody>
      </p:sp>
    </p:spTree>
    <p:extLst>
      <p:ext uri="{BB962C8B-B14F-4D97-AF65-F5344CB8AC3E}">
        <p14:creationId xmlns:p14="http://schemas.microsoft.com/office/powerpoint/2010/main" val="225179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D0D8-D92C-1D63-AB4C-849203F4BD4D}"/>
              </a:ext>
            </a:extLst>
          </p:cNvPr>
          <p:cNvSpPr>
            <a:spLocks noGrp="1"/>
          </p:cNvSpPr>
          <p:nvPr>
            <p:ph type="title"/>
          </p:nvPr>
        </p:nvSpPr>
        <p:spPr/>
        <p:txBody>
          <a:bodyPr/>
          <a:lstStyle/>
          <a:p>
            <a:r>
              <a:rPr lang="en-US"/>
              <a:t>Style APIs Key Capabilities</a:t>
            </a:r>
          </a:p>
        </p:txBody>
      </p:sp>
      <p:sp>
        <p:nvSpPr>
          <p:cNvPr id="3" name="Content Placeholder 2">
            <a:extLst>
              <a:ext uri="{FF2B5EF4-FFF2-40B4-BE49-F238E27FC236}">
                <a16:creationId xmlns:a16="http://schemas.microsoft.com/office/drawing/2014/main" id="{8C0CD53E-4B47-183F-8744-F5A94CCDC0AB}"/>
              </a:ext>
            </a:extLst>
          </p:cNvPr>
          <p:cNvSpPr>
            <a:spLocks noGrp="1"/>
          </p:cNvSpPr>
          <p:nvPr>
            <p:ph idx="1"/>
          </p:nvPr>
        </p:nvSpPr>
        <p:spPr/>
        <p:txBody>
          <a:bodyPr>
            <a:normAutofit/>
          </a:bodyPr>
          <a:lstStyle/>
          <a:p>
            <a:pPr>
              <a:spcBef>
                <a:spcPts val="0"/>
              </a:spcBef>
            </a:pPr>
            <a:r>
              <a:rPr lang="en-US" dirty="0">
                <a:effectLst/>
                <a:latin typeface="Calibri" panose="020F0502020204030204" pitchFamily="34" charset="0"/>
                <a:ea typeface="等线" panose="02010600030101010101" pitchFamily="2" charset="-122"/>
                <a:cs typeface="Arial" panose="020B0604020202020204" pitchFamily="34" charset="0"/>
              </a:rPr>
              <a:t>Retrieve and parse styles from base64 format</a:t>
            </a:r>
            <a:r>
              <a:rPr lang="en-US" sz="1400" dirty="0">
                <a:effectLst/>
                <a:latin typeface="Calibri" panose="020F0502020204030204" pitchFamily="34" charset="0"/>
                <a:ea typeface="等线" panose="02010600030101010101" pitchFamily="2" charset="-122"/>
                <a:cs typeface="Arial" panose="020B0604020202020204" pitchFamily="34" charset="0"/>
              </a:rPr>
              <a:t>  </a:t>
            </a:r>
            <a:r>
              <a:rPr lang="en-US" dirty="0">
                <a:effectLst/>
                <a:latin typeface="Calibri" panose="020F0502020204030204" pitchFamily="34" charset="0"/>
                <a:ea typeface="等线" panose="02010600030101010101" pitchFamily="2" charset="-122"/>
                <a:cs typeface="Arial" panose="020B0604020202020204" pitchFamily="34" charset="0"/>
              </a:rPr>
              <a:t>of a Word document. </a:t>
            </a:r>
          </a:p>
          <a:p>
            <a:pPr lvl="1">
              <a:spcBef>
                <a:spcPts val="0"/>
              </a:spcBef>
            </a:pPr>
            <a:r>
              <a:rPr lang="en-US" dirty="0">
                <a:effectLst/>
                <a:latin typeface="Calibri" panose="020F0502020204030204" pitchFamily="34" charset="0"/>
                <a:ea typeface="等线" panose="02010600030101010101" pitchFamily="2" charset="-122"/>
                <a:cs typeface="Arial" panose="020B0604020202020204" pitchFamily="34" charset="0"/>
              </a:rPr>
              <a:t>The retrieved styles are added  into a collection that could be reused in later process. </a:t>
            </a:r>
          </a:p>
          <a:p>
            <a:pPr lvl="1">
              <a:spcBef>
                <a:spcPts val="0"/>
              </a:spcBef>
            </a:pPr>
            <a:r>
              <a:rPr lang="en-US" dirty="0">
                <a:effectLst/>
                <a:latin typeface="Calibri" panose="020F0502020204030204" pitchFamily="34" charset="0"/>
                <a:ea typeface="等线" panose="02010600030101010101" pitchFamily="2" charset="-122"/>
                <a:cs typeface="Arial" panose="020B0604020202020204" pitchFamily="34" charset="0"/>
              </a:rPr>
              <a:t>The ‘retrieved styles’ includes:</a:t>
            </a:r>
          </a:p>
          <a:p>
            <a:pPr marL="1371600" lvl="2" indent="-457200">
              <a:spcBef>
                <a:spcPts val="0"/>
              </a:spcBef>
              <a:buFont typeface="+mj-lt"/>
              <a:buAutoNum type="arabicPeriod"/>
            </a:pPr>
            <a:r>
              <a:rPr lang="en-US" dirty="0">
                <a:latin typeface="Calibri" panose="020F0502020204030204" pitchFamily="34" charset="0"/>
                <a:ea typeface="等线" panose="02010600030101010101" pitchFamily="2" charset="-122"/>
                <a:cs typeface="Arial" panose="020B0604020202020204" pitchFamily="34" charset="0"/>
              </a:rPr>
              <a:t>Used styles in the source </a:t>
            </a:r>
            <a:r>
              <a:rPr lang="en-US" dirty="0">
                <a:effectLst/>
                <a:latin typeface="Calibri" panose="020F0502020204030204" pitchFamily="34" charset="0"/>
                <a:ea typeface="等线" panose="02010600030101010101" pitchFamily="2" charset="-122"/>
                <a:cs typeface="Arial" panose="020B0604020202020204" pitchFamily="34" charset="0"/>
              </a:rPr>
              <a:t>document.</a:t>
            </a:r>
          </a:p>
          <a:p>
            <a:pPr marL="1371600" lvl="2" indent="-457200">
              <a:spcBef>
                <a:spcPts val="0"/>
              </a:spcBef>
              <a:buFont typeface="+mj-lt"/>
              <a:buAutoNum type="arabicPeriod"/>
            </a:pPr>
            <a:r>
              <a:rPr lang="en-US" dirty="0">
                <a:effectLst/>
                <a:latin typeface="Calibri" panose="020F0502020204030204" pitchFamily="34" charset="0"/>
                <a:ea typeface="等线" panose="02010600030101010101" pitchFamily="2" charset="-122"/>
                <a:cs typeface="Arial" panose="020B0604020202020204" pitchFamily="34" charset="0"/>
              </a:rPr>
              <a:t>Customized styles created in the source document.</a:t>
            </a:r>
          </a:p>
          <a:p>
            <a:pPr marL="342900" marR="0" lvl="0" indent="-342900">
              <a:spcBef>
                <a:spcPts val="0"/>
              </a:spcBef>
              <a:spcAft>
                <a:spcPts val="0"/>
              </a:spcAft>
              <a:buFont typeface="+mj-lt"/>
              <a:buAutoNum type="arabicParenR"/>
            </a:pPr>
            <a:endParaRPr lang="en-US" dirty="0">
              <a:effectLst/>
              <a:latin typeface="Calibri" panose="020F0502020204030204" pitchFamily="34" charset="0"/>
              <a:ea typeface="等线" panose="02010600030101010101" pitchFamily="2" charset="-122"/>
              <a:cs typeface="Arial" panose="020B0604020202020204" pitchFamily="34" charset="0"/>
            </a:endParaRPr>
          </a:p>
          <a:p>
            <a:pPr>
              <a:spcBef>
                <a:spcPts val="0"/>
              </a:spcBef>
            </a:pPr>
            <a:r>
              <a:rPr lang="en-US" dirty="0">
                <a:latin typeface="Calibri" panose="020F0502020204030204" pitchFamily="34" charset="0"/>
                <a:ea typeface="等线" panose="02010600030101010101" pitchFamily="2" charset="-122"/>
                <a:cs typeface="Arial" panose="020B0604020202020204" pitchFamily="34" charset="0"/>
              </a:rPr>
              <a:t>Insert Styles to a Word document and apply them to specific parts of a document. </a:t>
            </a:r>
          </a:p>
        </p:txBody>
      </p:sp>
    </p:spTree>
    <p:extLst>
      <p:ext uri="{BB962C8B-B14F-4D97-AF65-F5344CB8AC3E}">
        <p14:creationId xmlns:p14="http://schemas.microsoft.com/office/powerpoint/2010/main" val="396845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3927613" y="2657751"/>
            <a:ext cx="4336774" cy="1325563"/>
          </a:xfrm>
        </p:spPr>
        <p:txBody>
          <a:bodyPr/>
          <a:lstStyle/>
          <a:p>
            <a:r>
              <a:rPr lang="en-US" b="1">
                <a:latin typeface="+mn-lt"/>
              </a:rPr>
              <a:t>Save / Close APIs</a:t>
            </a:r>
          </a:p>
        </p:txBody>
      </p:sp>
    </p:spTree>
    <p:extLst>
      <p:ext uri="{BB962C8B-B14F-4D97-AF65-F5344CB8AC3E}">
        <p14:creationId xmlns:p14="http://schemas.microsoft.com/office/powerpoint/2010/main" val="1783555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9A31-44D9-2D7F-1E73-2000C06B6F68}"/>
              </a:ext>
            </a:extLst>
          </p:cNvPr>
          <p:cNvSpPr>
            <a:spLocks noGrp="1"/>
          </p:cNvSpPr>
          <p:nvPr>
            <p:ph type="title"/>
          </p:nvPr>
        </p:nvSpPr>
        <p:spPr/>
        <p:txBody>
          <a:bodyPr/>
          <a:lstStyle/>
          <a:p>
            <a:r>
              <a:rPr lang="en-US"/>
              <a:t>Save / Close API</a:t>
            </a:r>
          </a:p>
        </p:txBody>
      </p:sp>
      <p:sp>
        <p:nvSpPr>
          <p:cNvPr id="3" name="Content Placeholder 2">
            <a:extLst>
              <a:ext uri="{FF2B5EF4-FFF2-40B4-BE49-F238E27FC236}">
                <a16:creationId xmlns:a16="http://schemas.microsoft.com/office/drawing/2014/main" id="{7E037639-DC44-15ED-6F09-2426CF0A11C3}"/>
              </a:ext>
            </a:extLst>
          </p:cNvPr>
          <p:cNvSpPr>
            <a:spLocks noGrp="1"/>
          </p:cNvSpPr>
          <p:nvPr>
            <p:ph idx="1"/>
          </p:nvPr>
        </p:nvSpPr>
        <p:spPr>
          <a:xfrm>
            <a:off x="838200" y="1628401"/>
            <a:ext cx="10515600" cy="5099611"/>
          </a:xfrm>
        </p:spPr>
        <p:txBody>
          <a:bodyPr>
            <a:normAutofit/>
          </a:bodyPr>
          <a:lstStyle/>
          <a:p>
            <a:pPr marL="0" marR="0" lvl="0" indent="0">
              <a:spcBef>
                <a:spcPts val="0"/>
              </a:spcBef>
              <a:spcAft>
                <a:spcPts val="0"/>
              </a:spcAft>
              <a:buNone/>
            </a:pPr>
            <a:r>
              <a:rPr lang="en-US" sz="3000">
                <a:effectLst/>
                <a:latin typeface="Calibri" panose="020F0502020204030204" pitchFamily="34" charset="0"/>
                <a:ea typeface="等线" panose="02010600030101010101" pitchFamily="2" charset="-122"/>
                <a:cs typeface="Arial" panose="020B0604020202020204" pitchFamily="34" charset="0"/>
              </a:rPr>
              <a:t>Save API</a:t>
            </a:r>
          </a:p>
          <a:p>
            <a:pPr marR="0" lvl="0">
              <a:spcBef>
                <a:spcPts val="0"/>
              </a:spcBef>
              <a:spcAft>
                <a:spcPts val="0"/>
              </a:spcAft>
            </a:pPr>
            <a:r>
              <a:rPr lang="en-US" sz="2600">
                <a:effectLst/>
                <a:latin typeface="Calibri" panose="020F0502020204030204" pitchFamily="34" charset="0"/>
                <a:ea typeface="等线" panose="02010600030101010101" pitchFamily="2" charset="-122"/>
                <a:cs typeface="Arial" panose="020B0604020202020204" pitchFamily="34" charset="0"/>
              </a:rPr>
              <a:t>Save an existing document without prompting dialog</a:t>
            </a:r>
          </a:p>
          <a:p>
            <a:pPr marR="0" lvl="0">
              <a:spcBef>
                <a:spcPts val="0"/>
              </a:spcBef>
              <a:spcAft>
                <a:spcPts val="0"/>
              </a:spcAft>
            </a:pPr>
            <a:r>
              <a:rPr lang="en-US" sz="2600">
                <a:effectLst/>
                <a:latin typeface="Calibri" panose="020F0502020204030204" pitchFamily="34" charset="0"/>
                <a:ea typeface="等线" panose="02010600030101010101" pitchFamily="2" charset="-122"/>
                <a:cs typeface="Arial" panose="020B0604020202020204" pitchFamily="34" charset="0"/>
              </a:rPr>
              <a:t>Save a new document with or without prompting dialog</a:t>
            </a:r>
          </a:p>
          <a:p>
            <a:pPr marL="0" marR="0">
              <a:spcBef>
                <a:spcPts val="0"/>
              </a:spcBef>
              <a:spcAft>
                <a:spcPts val="0"/>
              </a:spcAft>
            </a:pPr>
            <a:endParaRPr lang="en-US" sz="1000">
              <a:latin typeface="Calibri" panose="020F0502020204030204" pitchFamily="34" charset="0"/>
              <a:ea typeface="等线" panose="02010600030101010101" pitchFamily="2" charset="-122"/>
              <a:cs typeface="Arial" panose="020B0604020202020204" pitchFamily="34" charset="0"/>
            </a:endParaRPr>
          </a:p>
          <a:p>
            <a:pPr marL="0" marR="0" indent="0">
              <a:spcBef>
                <a:spcPts val="0"/>
              </a:spcBef>
              <a:spcAft>
                <a:spcPts val="0"/>
              </a:spcAft>
              <a:buNone/>
            </a:pPr>
            <a:endParaRPr lang="en-US" sz="1000">
              <a:latin typeface="Calibri" panose="020F0502020204030204" pitchFamily="34" charset="0"/>
              <a:ea typeface="等线" panose="02010600030101010101" pitchFamily="2" charset="-122"/>
              <a:cs typeface="Arial" panose="020B0604020202020204" pitchFamily="34" charset="0"/>
            </a:endParaRPr>
          </a:p>
          <a:p>
            <a:pPr marL="0" marR="0" indent="0">
              <a:spcBef>
                <a:spcPts val="0"/>
              </a:spcBef>
              <a:spcAft>
                <a:spcPts val="0"/>
              </a:spcAft>
              <a:buNone/>
            </a:pPr>
            <a:r>
              <a:rPr lang="en-US" sz="3000">
                <a:latin typeface="Calibri" panose="020F0502020204030204" pitchFamily="34" charset="0"/>
                <a:ea typeface="等线" panose="02010600030101010101" pitchFamily="2" charset="-122"/>
                <a:cs typeface="Arial" panose="020B0604020202020204" pitchFamily="34" charset="0"/>
              </a:rPr>
              <a:t>Close API</a:t>
            </a:r>
            <a:endParaRPr lang="en-US" altLang="zh-CN" sz="2200">
              <a:latin typeface="Calibri" panose="020F0502020204030204" pitchFamily="34" charset="0"/>
              <a:ea typeface="等线" panose="02010600030101010101" pitchFamily="2" charset="-122"/>
              <a:cs typeface="Arial" panose="020B0604020202020204" pitchFamily="34" charset="0"/>
            </a:endParaRPr>
          </a:p>
          <a:p>
            <a:pPr marL="57150" lvl="0">
              <a:spcBef>
                <a:spcPts val="0"/>
              </a:spcBef>
            </a:pPr>
            <a:r>
              <a:rPr lang="en-US" altLang="zh-CN" sz="2600">
                <a:latin typeface="Calibri" panose="020F0502020204030204" pitchFamily="34" charset="0"/>
                <a:ea typeface="等线" panose="02010600030101010101" pitchFamily="2" charset="-122"/>
                <a:cs typeface="Arial" panose="020B0604020202020204" pitchFamily="34" charset="0"/>
              </a:rPr>
              <a:t>Changes can be saved or discarded before closing a new or existing document</a:t>
            </a:r>
            <a:r>
              <a:rPr lang="en-US" sz="2600">
                <a:latin typeface="Calibri" panose="020F0502020204030204" pitchFamily="34" charset="0"/>
                <a:ea typeface="等线" panose="02010600030101010101" pitchFamily="2" charset="-122"/>
                <a:cs typeface="Arial" panose="020B0604020202020204" pitchFamily="34" charset="0"/>
              </a:rPr>
              <a:t>. </a:t>
            </a:r>
          </a:p>
          <a:p>
            <a:pPr marL="57150">
              <a:spcBef>
                <a:spcPts val="0"/>
              </a:spcBef>
            </a:pPr>
            <a:r>
              <a:rPr lang="en-US" sz="2600">
                <a:latin typeface="Calibri" panose="020F0502020204030204" pitchFamily="34" charset="0"/>
                <a:ea typeface="等线" panose="02010600030101010101" pitchFamily="2" charset="-122"/>
                <a:cs typeface="Arial" panose="020B0604020202020204" pitchFamily="34" charset="0"/>
              </a:rPr>
              <a:t>After the document has been closed, the add-in will be closed as well. There is no further operation that the add-in can proceed. </a:t>
            </a:r>
          </a:p>
          <a:p>
            <a:pPr marL="57150">
              <a:spcBef>
                <a:spcPts val="0"/>
              </a:spcBef>
            </a:pPr>
            <a:endParaRPr lang="en-US" sz="2600">
              <a:latin typeface="Calibri" panose="020F0502020204030204" pitchFamily="34" charset="0"/>
              <a:ea typeface="等线" panose="02010600030101010101" pitchFamily="2" charset="-122"/>
              <a:cs typeface="Arial" panose="020B0604020202020204" pitchFamily="34" charset="0"/>
            </a:endParaRPr>
          </a:p>
          <a:p>
            <a:pPr marL="57150">
              <a:spcBef>
                <a:spcPts val="0"/>
              </a:spcBef>
            </a:pPr>
            <a:r>
              <a:rPr lang="en-US" sz="2600">
                <a:latin typeface="Calibri" panose="020F0502020204030204" pitchFamily="34" charset="0"/>
                <a:ea typeface="等线" panose="02010600030101010101" pitchFamily="2" charset="-122"/>
                <a:cs typeface="Arial" panose="020B0604020202020204" pitchFamily="34" charset="0"/>
              </a:rPr>
              <a:t>No Save/Close event support for now. </a:t>
            </a:r>
          </a:p>
          <a:p>
            <a:pPr marL="0" marR="0" indent="0">
              <a:spcBef>
                <a:spcPts val="0"/>
              </a:spcBef>
              <a:spcAft>
                <a:spcPts val="0"/>
              </a:spcAft>
              <a:buNone/>
            </a:pPr>
            <a:endParaRPr lang="en-US" sz="1000">
              <a:effectLst/>
              <a:latin typeface="Calibri" panose="020F0502020204030204" pitchFamily="34" charset="0"/>
              <a:ea typeface="等线" panose="02010600030101010101" pitchFamily="2" charset="-122"/>
              <a:cs typeface="Arial" panose="020B0604020202020204" pitchFamily="34" charset="0"/>
            </a:endParaRPr>
          </a:p>
          <a:p>
            <a:pPr marL="0" indent="0">
              <a:buNone/>
            </a:pPr>
            <a:endParaRPr lang="en-US"/>
          </a:p>
        </p:txBody>
      </p:sp>
    </p:spTree>
    <p:extLst>
      <p:ext uri="{BB962C8B-B14F-4D97-AF65-F5344CB8AC3E}">
        <p14:creationId xmlns:p14="http://schemas.microsoft.com/office/powerpoint/2010/main" val="173551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3927613" y="2657751"/>
            <a:ext cx="4336774" cy="1325563"/>
          </a:xfrm>
        </p:spPr>
        <p:txBody>
          <a:bodyPr/>
          <a:lstStyle/>
          <a:p>
            <a:r>
              <a:rPr lang="en-US" b="1">
                <a:latin typeface="+mn-lt"/>
              </a:rPr>
              <a:t>Fields API</a:t>
            </a:r>
          </a:p>
        </p:txBody>
      </p:sp>
    </p:spTree>
    <p:extLst>
      <p:ext uri="{BB962C8B-B14F-4D97-AF65-F5344CB8AC3E}">
        <p14:creationId xmlns:p14="http://schemas.microsoft.com/office/powerpoint/2010/main" val="2756100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9910-4C85-CCA3-2597-E680A54E9D18}"/>
              </a:ext>
            </a:extLst>
          </p:cNvPr>
          <p:cNvSpPr>
            <a:spLocks noGrp="1"/>
          </p:cNvSpPr>
          <p:nvPr>
            <p:ph type="title"/>
          </p:nvPr>
        </p:nvSpPr>
        <p:spPr/>
        <p:txBody>
          <a:bodyPr/>
          <a:lstStyle/>
          <a:p>
            <a:r>
              <a:rPr lang="en-US">
                <a:latin typeface="+mn-lt"/>
              </a:rPr>
              <a:t>Fields API</a:t>
            </a:r>
          </a:p>
        </p:txBody>
      </p:sp>
      <p:sp>
        <p:nvSpPr>
          <p:cNvPr id="3" name="Content Placeholder 2">
            <a:extLst>
              <a:ext uri="{FF2B5EF4-FFF2-40B4-BE49-F238E27FC236}">
                <a16:creationId xmlns:a16="http://schemas.microsoft.com/office/drawing/2014/main" id="{8DD0A356-A7C5-FFCE-0ABB-C4D7774873EC}"/>
              </a:ext>
            </a:extLst>
          </p:cNvPr>
          <p:cNvSpPr>
            <a:spLocks noGrp="1"/>
          </p:cNvSpPr>
          <p:nvPr>
            <p:ph idx="1"/>
          </p:nvPr>
        </p:nvSpPr>
        <p:spPr/>
        <p:txBody>
          <a:bodyPr/>
          <a:lstStyle/>
          <a:p>
            <a:pPr marL="0" marR="0">
              <a:spcBef>
                <a:spcPts val="0"/>
              </a:spcBef>
              <a:spcAft>
                <a:spcPts val="0"/>
              </a:spcAft>
            </a:pPr>
            <a:r>
              <a:rPr lang="en-US">
                <a:solidFill>
                  <a:srgbClr val="000000"/>
                </a:solidFill>
                <a:effectLst/>
                <a:ea typeface="Calibri" panose="020F0502020204030204" pitchFamily="34" charset="0"/>
                <a:cs typeface="Arial" panose="020B0604020202020204" pitchFamily="34" charset="0"/>
              </a:rPr>
              <a:t>In Word API 1.4, we had already supported Get Fields related functions. </a:t>
            </a:r>
          </a:p>
          <a:p>
            <a:pPr marL="0" marR="0">
              <a:spcBef>
                <a:spcPts val="0"/>
              </a:spcBef>
              <a:spcAft>
                <a:spcPts val="0"/>
              </a:spcAft>
            </a:pPr>
            <a:endParaRPr lang="en-US">
              <a:solidFill>
                <a:srgbClr val="000000"/>
              </a:solidFill>
              <a:ea typeface="Calibri" panose="020F0502020204030204" pitchFamily="34" charset="0"/>
              <a:cs typeface="Arial" panose="020B0604020202020204" pitchFamily="34" charset="0"/>
            </a:endParaRPr>
          </a:p>
          <a:p>
            <a:pPr marL="0" marR="0">
              <a:spcBef>
                <a:spcPts val="0"/>
              </a:spcBef>
              <a:spcAft>
                <a:spcPts val="0"/>
              </a:spcAft>
            </a:pPr>
            <a:r>
              <a:rPr lang="en-US">
                <a:solidFill>
                  <a:srgbClr val="000000"/>
                </a:solidFill>
                <a:effectLst/>
                <a:ea typeface="Calibri" panose="020F0502020204030204" pitchFamily="34" charset="0"/>
                <a:cs typeface="Arial" panose="020B0604020202020204" pitchFamily="34" charset="0"/>
              </a:rPr>
              <a:t>For upcoming preview, the following items will be supported:</a:t>
            </a:r>
            <a:endParaRPr lang="en-US">
              <a:ea typeface="宋体" panose="02010600030101010101" pitchFamily="2" charset="-122"/>
              <a:cs typeface="Arial" panose="020B0604020202020204" pitchFamily="34" charset="0"/>
            </a:endParaRPr>
          </a:p>
          <a:p>
            <a:pPr marL="514350" lvl="2">
              <a:spcBef>
                <a:spcPts val="0"/>
              </a:spcBef>
            </a:pPr>
            <a:r>
              <a:rPr lang="en-US" sz="2400">
                <a:latin typeface="Calibri" panose="020F0502020204030204" pitchFamily="34" charset="0"/>
                <a:ea typeface="等线" panose="02010600030101010101" pitchFamily="2" charset="-122"/>
                <a:cs typeface="Arial" panose="020B0604020202020204" pitchFamily="34" charset="0"/>
              </a:rPr>
              <a:t>Selective Field types. E.g. ADDIN</a:t>
            </a:r>
          </a:p>
          <a:p>
            <a:pPr marL="514350" lvl="2">
              <a:spcBef>
                <a:spcPts val="0"/>
              </a:spcBef>
            </a:pPr>
            <a:r>
              <a:rPr lang="en-US" sz="2400">
                <a:latin typeface="Calibri" panose="020F0502020204030204" pitchFamily="34" charset="0"/>
                <a:ea typeface="等线" panose="02010600030101010101" pitchFamily="2" charset="-122"/>
                <a:cs typeface="Arial" panose="020B0604020202020204" pitchFamily="34" charset="0"/>
              </a:rPr>
              <a:t>Create/Update/Delete for the supported Fields types. E.g. Data, Type, etc. </a:t>
            </a:r>
          </a:p>
          <a:p>
            <a:pPr marL="514350" lvl="2">
              <a:spcBef>
                <a:spcPts val="0"/>
              </a:spcBef>
            </a:pPr>
            <a:r>
              <a:rPr lang="en-US" sz="2400">
                <a:latin typeface="Calibri" panose="020F0502020204030204" pitchFamily="34" charset="0"/>
                <a:ea typeface="等线" panose="02010600030101010101" pitchFamily="2" charset="-122"/>
                <a:cs typeface="Arial" panose="020B0604020202020204" pitchFamily="34" charset="0"/>
              </a:rPr>
              <a:t>More Fields properties</a:t>
            </a:r>
          </a:p>
        </p:txBody>
      </p:sp>
    </p:spTree>
    <p:extLst>
      <p:ext uri="{BB962C8B-B14F-4D97-AF65-F5344CB8AC3E}">
        <p14:creationId xmlns:p14="http://schemas.microsoft.com/office/powerpoint/2010/main" val="2588720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ABFD-631E-A425-4B89-0C725F5F19B1}"/>
              </a:ext>
            </a:extLst>
          </p:cNvPr>
          <p:cNvSpPr>
            <a:spLocks noGrp="1"/>
          </p:cNvSpPr>
          <p:nvPr>
            <p:ph type="title"/>
          </p:nvPr>
        </p:nvSpPr>
        <p:spPr>
          <a:xfrm>
            <a:off x="2859157" y="2458968"/>
            <a:ext cx="6594125" cy="1325563"/>
          </a:xfrm>
        </p:spPr>
        <p:txBody>
          <a:bodyPr/>
          <a:lstStyle/>
          <a:p>
            <a:r>
              <a:rPr lang="en-US" b="1">
                <a:latin typeface="+mn-lt"/>
              </a:rPr>
              <a:t>Content Control Event API</a:t>
            </a:r>
          </a:p>
        </p:txBody>
      </p:sp>
    </p:spTree>
    <p:extLst>
      <p:ext uri="{BB962C8B-B14F-4D97-AF65-F5344CB8AC3E}">
        <p14:creationId xmlns:p14="http://schemas.microsoft.com/office/powerpoint/2010/main" val="3312855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D0EC-0697-BE5B-3BE2-B22CF56C0912}"/>
              </a:ext>
            </a:extLst>
          </p:cNvPr>
          <p:cNvSpPr>
            <a:spLocks noGrp="1"/>
          </p:cNvSpPr>
          <p:nvPr>
            <p:ph type="title"/>
          </p:nvPr>
        </p:nvSpPr>
        <p:spPr/>
        <p:txBody>
          <a:bodyPr/>
          <a:lstStyle/>
          <a:p>
            <a:r>
              <a:rPr lang="en-US" dirty="0"/>
              <a:t>Content Control Event API</a:t>
            </a:r>
          </a:p>
        </p:txBody>
      </p:sp>
      <p:sp>
        <p:nvSpPr>
          <p:cNvPr id="3" name="Content Placeholder 2">
            <a:extLst>
              <a:ext uri="{FF2B5EF4-FFF2-40B4-BE49-F238E27FC236}">
                <a16:creationId xmlns:a16="http://schemas.microsoft.com/office/drawing/2014/main" id="{17AE354F-DCB2-AB2A-3B5F-A7E73FE73ECF}"/>
              </a:ext>
            </a:extLst>
          </p:cNvPr>
          <p:cNvSpPr>
            <a:spLocks noGrp="1"/>
          </p:cNvSpPr>
          <p:nvPr>
            <p:ph idx="1"/>
          </p:nvPr>
        </p:nvSpPr>
        <p:spPr>
          <a:xfrm>
            <a:off x="838200" y="1805747"/>
            <a:ext cx="10515600" cy="4351338"/>
          </a:xfrm>
        </p:spPr>
        <p:txBody>
          <a:bodyPr/>
          <a:lstStyle/>
          <a:p>
            <a:pPr marL="342900" marR="0" lvl="0" indent="-342900">
              <a:spcBef>
                <a:spcPts val="0"/>
              </a:spcBef>
              <a:spcAft>
                <a:spcPts val="0"/>
              </a:spcAft>
              <a:buFont typeface="Calibri" panose="020F0502020204030204" pitchFamily="34" charset="0"/>
              <a:buChar char="-"/>
            </a:pPr>
            <a:r>
              <a:rPr lang="en-US" dirty="0">
                <a:effectLst/>
                <a:latin typeface="Calibri" panose="020F0502020204030204" pitchFamily="34" charset="0"/>
                <a:ea typeface="等线" panose="02010600030101010101" pitchFamily="2" charset="-122"/>
                <a:cs typeface="Arial" panose="020B0604020202020204" pitchFamily="34" charset="0"/>
              </a:rPr>
              <a:t>Add a Content Control</a:t>
            </a:r>
          </a:p>
          <a:p>
            <a:pPr marL="342900" marR="0" lvl="0" indent="-342900">
              <a:spcBef>
                <a:spcPts val="0"/>
              </a:spcBef>
              <a:spcAft>
                <a:spcPts val="0"/>
              </a:spcAft>
              <a:buFont typeface="Calibri" panose="020F0502020204030204" pitchFamily="34" charset="0"/>
              <a:buChar char="-"/>
            </a:pPr>
            <a:r>
              <a:rPr lang="en-US" dirty="0">
                <a:effectLst/>
                <a:latin typeface="Calibri" panose="020F0502020204030204" pitchFamily="34" charset="0"/>
                <a:ea typeface="等线" panose="02010600030101010101" pitchFamily="2" charset="-122"/>
                <a:cs typeface="Arial" panose="020B0604020202020204" pitchFamily="34" charset="0"/>
              </a:rPr>
              <a:t>Data hosted in Content Control has been changed</a:t>
            </a:r>
          </a:p>
          <a:p>
            <a:pPr marL="342900" marR="0" lvl="0" indent="-342900">
              <a:spcBef>
                <a:spcPts val="0"/>
              </a:spcBef>
              <a:spcAft>
                <a:spcPts val="0"/>
              </a:spcAft>
              <a:buFont typeface="Calibri" panose="020F0502020204030204" pitchFamily="34" charset="0"/>
              <a:buChar char="-"/>
            </a:pPr>
            <a:r>
              <a:rPr lang="en-US" dirty="0">
                <a:effectLst/>
                <a:latin typeface="Calibri" panose="020F0502020204030204" pitchFamily="34" charset="0"/>
                <a:ea typeface="等线" panose="02010600030101010101" pitchFamily="2" charset="-122"/>
                <a:cs typeface="Arial" panose="020B0604020202020204" pitchFamily="34" charset="0"/>
              </a:rPr>
              <a:t>Delete a Content Control</a:t>
            </a:r>
          </a:p>
          <a:p>
            <a:pPr marL="342900" marR="0" lvl="0" indent="-342900">
              <a:spcBef>
                <a:spcPts val="0"/>
              </a:spcBef>
              <a:spcAft>
                <a:spcPts val="0"/>
              </a:spcAft>
              <a:buFont typeface="Calibri" panose="020F0502020204030204" pitchFamily="34" charset="0"/>
              <a:buChar char="-"/>
            </a:pPr>
            <a:r>
              <a:rPr lang="en-US" dirty="0">
                <a:effectLst/>
                <a:latin typeface="Calibri" panose="020F0502020204030204" pitchFamily="34" charset="0"/>
                <a:ea typeface="等线" panose="02010600030101010101" pitchFamily="2" charset="-122"/>
                <a:cs typeface="Arial" panose="020B0604020202020204" pitchFamily="34" charset="0"/>
              </a:rPr>
              <a:t>Selection of a Content Control has been changed</a:t>
            </a:r>
          </a:p>
          <a:p>
            <a:pPr marL="342900" marR="0" lvl="0" indent="-342900">
              <a:spcBef>
                <a:spcPts val="0"/>
              </a:spcBef>
              <a:spcAft>
                <a:spcPts val="0"/>
              </a:spcAft>
              <a:buFont typeface="Calibri" panose="020F0502020204030204" pitchFamily="34" charset="0"/>
              <a:buChar char="-"/>
            </a:pPr>
            <a:r>
              <a:rPr lang="en-US" dirty="0">
                <a:effectLst/>
                <a:latin typeface="Calibri" panose="020F0502020204030204" pitchFamily="34" charset="0"/>
                <a:ea typeface="等线" panose="02010600030101010101" pitchFamily="2" charset="-122"/>
                <a:cs typeface="Arial" panose="020B0604020202020204" pitchFamily="34" charset="0"/>
              </a:rPr>
              <a:t>Enter a Content Control </a:t>
            </a:r>
            <a:r>
              <a:rPr lang="en-US" dirty="0">
                <a:solidFill>
                  <a:srgbClr val="0070C0"/>
                </a:solidFill>
                <a:effectLst/>
                <a:latin typeface="Calibri" panose="020F0502020204030204" pitchFamily="34" charset="0"/>
                <a:ea typeface="等线" panose="02010600030101010101" pitchFamily="2" charset="-122"/>
                <a:cs typeface="Arial" panose="020B0604020202020204" pitchFamily="34" charset="0"/>
                <a:sym typeface="Wingdings" panose="05000000000000000000" pitchFamily="2" charset="2"/>
              </a:rPr>
              <a:t></a:t>
            </a:r>
            <a:r>
              <a:rPr lang="en-US" dirty="0">
                <a:solidFill>
                  <a:srgbClr val="0070C0"/>
                </a:solidFill>
                <a:effectLst/>
                <a:latin typeface="Calibri" panose="020F0502020204030204" pitchFamily="34" charset="0"/>
                <a:ea typeface="等线" panose="02010600030101010101" pitchFamily="2" charset="-122"/>
                <a:cs typeface="Arial" panose="020B0604020202020204" pitchFamily="34" charset="0"/>
              </a:rPr>
              <a:t> Newly added</a:t>
            </a:r>
          </a:p>
          <a:p>
            <a:pPr marL="342900" marR="0" lvl="0" indent="-342900">
              <a:spcBef>
                <a:spcPts val="0"/>
              </a:spcBef>
              <a:spcAft>
                <a:spcPts val="0"/>
              </a:spcAft>
              <a:buFont typeface="Calibri" panose="020F0502020204030204" pitchFamily="34" charset="0"/>
              <a:buChar char="-"/>
            </a:pPr>
            <a:r>
              <a:rPr lang="en-US" dirty="0">
                <a:effectLst/>
                <a:latin typeface="Calibri" panose="020F0502020204030204" pitchFamily="34" charset="0"/>
                <a:ea typeface="等线" panose="02010600030101010101" pitchFamily="2" charset="-122"/>
                <a:cs typeface="Arial" panose="020B0604020202020204" pitchFamily="34" charset="0"/>
              </a:rPr>
              <a:t>Exit a Content Control </a:t>
            </a:r>
            <a:r>
              <a:rPr lang="en-US" dirty="0">
                <a:solidFill>
                  <a:srgbClr val="0070C0"/>
                </a:solidFill>
                <a:effectLst/>
                <a:latin typeface="Calibri" panose="020F0502020204030204" pitchFamily="34" charset="0"/>
                <a:ea typeface="等线" panose="02010600030101010101" pitchFamily="2" charset="-122"/>
                <a:cs typeface="Arial" panose="020B0604020202020204" pitchFamily="34" charset="0"/>
                <a:sym typeface="Wingdings" panose="05000000000000000000" pitchFamily="2" charset="2"/>
              </a:rPr>
              <a:t> Newly added</a:t>
            </a:r>
            <a:endParaRPr lang="en-US" dirty="0">
              <a:solidFill>
                <a:srgbClr val="0070C0"/>
              </a:solidFill>
              <a:effectLst/>
              <a:latin typeface="Calibri" panose="020F0502020204030204" pitchFamily="34" charset="0"/>
              <a:ea typeface="等线" panose="02010600030101010101" pitchFamily="2" charset="-122"/>
              <a:cs typeface="Arial" panose="020B0604020202020204" pitchFamily="34" charset="0"/>
            </a:endParaRPr>
          </a:p>
          <a:p>
            <a:endParaRPr lang="en-US" dirty="0"/>
          </a:p>
        </p:txBody>
      </p:sp>
    </p:spTree>
    <p:extLst>
      <p:ext uri="{BB962C8B-B14F-4D97-AF65-F5344CB8AC3E}">
        <p14:creationId xmlns:p14="http://schemas.microsoft.com/office/powerpoint/2010/main" val="82657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ABFD-631E-A425-4B89-0C725F5F19B1}"/>
              </a:ext>
            </a:extLst>
          </p:cNvPr>
          <p:cNvSpPr>
            <a:spLocks noGrp="1"/>
          </p:cNvSpPr>
          <p:nvPr>
            <p:ph type="title"/>
          </p:nvPr>
        </p:nvSpPr>
        <p:spPr>
          <a:xfrm>
            <a:off x="2567804" y="1033083"/>
            <a:ext cx="8378102" cy="1325563"/>
          </a:xfrm>
        </p:spPr>
        <p:txBody>
          <a:bodyPr>
            <a:normAutofit fontScale="90000"/>
          </a:bodyPr>
          <a:lstStyle/>
          <a:p>
            <a:r>
              <a:rPr lang="en-US"/>
              <a:t>Collecting your feedback</a:t>
            </a:r>
            <a:br>
              <a:rPr lang="en-US" sz="3100"/>
            </a:br>
            <a:r>
              <a:rPr lang="en-US" sz="3100"/>
              <a:t>- Please let us know your requirements for Word Add-ins by clicking below link or scanning the following </a:t>
            </a:r>
            <a:r>
              <a:rPr lang="en-US" sz="3100" err="1"/>
              <a:t>QRCode</a:t>
            </a:r>
            <a:r>
              <a:rPr lang="en-US" sz="3100"/>
              <a:t>. </a:t>
            </a:r>
            <a:endParaRPr lang="en-US"/>
          </a:p>
        </p:txBody>
      </p:sp>
      <p:pic>
        <p:nvPicPr>
          <p:cNvPr id="4" name="Picture 3">
            <a:extLst>
              <a:ext uri="{FF2B5EF4-FFF2-40B4-BE49-F238E27FC236}">
                <a16:creationId xmlns:a16="http://schemas.microsoft.com/office/drawing/2014/main" id="{58936DE3-7E81-9D60-0336-8780E78D1CE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46365" y="3212004"/>
            <a:ext cx="3135753" cy="3183085"/>
          </a:xfrm>
          <a:prstGeom prst="rect">
            <a:avLst/>
          </a:prstGeom>
        </p:spPr>
      </p:pic>
      <p:sp>
        <p:nvSpPr>
          <p:cNvPr id="6" name="TextBox 5">
            <a:extLst>
              <a:ext uri="{FF2B5EF4-FFF2-40B4-BE49-F238E27FC236}">
                <a16:creationId xmlns:a16="http://schemas.microsoft.com/office/drawing/2014/main" id="{981914C2-2D27-42AD-6C0D-7170F43FB565}"/>
              </a:ext>
            </a:extLst>
          </p:cNvPr>
          <p:cNvSpPr txBox="1"/>
          <p:nvPr/>
        </p:nvSpPr>
        <p:spPr>
          <a:xfrm>
            <a:off x="2567804" y="2424067"/>
            <a:ext cx="6096000" cy="1077218"/>
          </a:xfrm>
          <a:prstGeom prst="rect">
            <a:avLst/>
          </a:prstGeom>
          <a:noFill/>
        </p:spPr>
        <p:txBody>
          <a:bodyPr wrap="square">
            <a:spAutoFit/>
          </a:bodyPr>
          <a:lstStyle/>
          <a:p>
            <a:r>
              <a:rPr lang="en-US" sz="3200" dirty="0">
                <a:hlinkClick r:id="rId3"/>
              </a:rPr>
              <a:t>https://aka.ms/WordApiNext</a:t>
            </a:r>
            <a:endParaRPr lang="en-US" sz="3200" dirty="0"/>
          </a:p>
          <a:p>
            <a:endParaRPr lang="en-US" sz="3200" dirty="0"/>
          </a:p>
        </p:txBody>
      </p:sp>
    </p:spTree>
    <p:extLst>
      <p:ext uri="{BB962C8B-B14F-4D97-AF65-F5344CB8AC3E}">
        <p14:creationId xmlns:p14="http://schemas.microsoft.com/office/powerpoint/2010/main" val="837498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normAutofit/>
          </a:bodyPr>
          <a:lstStyle/>
          <a:p>
            <a:r>
              <a:rPr lang="en-US" sz="4400" dirty="0">
                <a:latin typeface="Segoe UI Semibold"/>
                <a:cs typeface="Segoe UI Semibold"/>
              </a:rPr>
              <a:t>Add-in Support </a:t>
            </a:r>
            <a:r>
              <a:rPr lang="en-US" sz="4400">
                <a:latin typeface="Segoe UI Semibold"/>
                <a:cs typeface="Segoe UI Semibold"/>
              </a:rPr>
              <a:t>for New </a:t>
            </a:r>
            <a:r>
              <a:rPr lang="en-US" sz="4400" dirty="0">
                <a:latin typeface="Segoe UI Semibold"/>
                <a:cs typeface="Segoe UI Semibold"/>
              </a:rPr>
              <a:t>Outlook</a:t>
            </a:r>
          </a:p>
        </p:txBody>
      </p:sp>
      <p:sp>
        <p:nvSpPr>
          <p:cNvPr id="14" name="TextBox 13">
            <a:extLst>
              <a:ext uri="{FF2B5EF4-FFF2-40B4-BE49-F238E27FC236}">
                <a16:creationId xmlns:a16="http://schemas.microsoft.com/office/drawing/2014/main" id="{AB5DDCAC-5FB5-4181-821D-D510F92F7EE7}"/>
              </a:ext>
            </a:extLst>
          </p:cNvPr>
          <p:cNvSpPr txBox="1"/>
          <p:nvPr/>
        </p:nvSpPr>
        <p:spPr>
          <a:xfrm>
            <a:off x="359111" y="4510227"/>
            <a:ext cx="11473778" cy="1015663"/>
          </a:xfrm>
          <a:prstGeom prst="rect">
            <a:avLst/>
          </a:prstGeom>
          <a:noFill/>
        </p:spPr>
        <p:txBody>
          <a:bodyPr wrap="square" lIns="91440" tIns="45720" rIns="91440" bIns="45720" anchor="t">
            <a:spAutoFit/>
          </a:bodyPr>
          <a:lstStyle/>
          <a:p>
            <a:r>
              <a:rPr lang="en-US" sz="2000" b="1" dirty="0">
                <a:solidFill>
                  <a:schemeClr val="bg1"/>
                </a:solidFill>
                <a:latin typeface="Calibri Light"/>
                <a:ea typeface="Calibri Light"/>
                <a:cs typeface="Calibri Light"/>
              </a:rPr>
              <a:t>Nikita Mittal: Senior Product Manager                                             </a:t>
            </a:r>
            <a:r>
              <a:rPr lang="en-US" sz="2000" dirty="0">
                <a:solidFill>
                  <a:schemeClr val="bg1"/>
                </a:solidFill>
                <a:ea typeface="+mn-lt"/>
                <a:cs typeface="+mn-lt"/>
              </a:rPr>
              <a:t>Juan Balmori Labra: Principal Product Manager</a:t>
            </a:r>
            <a:endParaRPr lang="en-US" sz="2000" dirty="0">
              <a:solidFill>
                <a:schemeClr val="bg1"/>
              </a:solidFill>
              <a:ea typeface="Calibri"/>
              <a:cs typeface="Calibri"/>
            </a:endParaRPr>
          </a:p>
          <a:p>
            <a:endParaRPr lang="en-US" sz="2000" dirty="0">
              <a:solidFill>
                <a:schemeClr val="bg1"/>
              </a:solidFill>
              <a:latin typeface="Calibri Light"/>
              <a:ea typeface="Calibri Light"/>
              <a:cs typeface="Calibri Light"/>
            </a:endParaRPr>
          </a:p>
          <a:p>
            <a:endParaRPr lang="en-US" sz="2000" dirty="0">
              <a:latin typeface="+mj-lt"/>
              <a:ea typeface="Calibri Light"/>
              <a:cs typeface="Calibri Light"/>
            </a:endParaRPr>
          </a:p>
        </p:txBody>
      </p:sp>
      <p:pic>
        <p:nvPicPr>
          <p:cNvPr id="2" name="Picture 2" descr="profile image">
            <a:extLst>
              <a:ext uri="{FF2B5EF4-FFF2-40B4-BE49-F238E27FC236}">
                <a16:creationId xmlns:a16="http://schemas.microsoft.com/office/drawing/2014/main" id="{8862F288-9299-DE15-51B2-7BA935FAC46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940215" y="2646384"/>
            <a:ext cx="1701093" cy="1701093"/>
          </a:xfrm>
          <a:prstGeom prst="flowChartConnector">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descr="Profile photo of Nikita Mittal">
            <a:extLst>
              <a:ext uri="{FF2B5EF4-FFF2-40B4-BE49-F238E27FC236}">
                <a16:creationId xmlns:a16="http://schemas.microsoft.com/office/drawing/2014/main" id="{8BC01BE1-848F-D436-5A70-CC8DCB46423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3057" y="2674490"/>
            <a:ext cx="1754362" cy="1754362"/>
          </a:xfrm>
          <a:prstGeom prst="flowChartConnector">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1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normAutofit/>
          </a:bodyPr>
          <a:lstStyle/>
          <a:p>
            <a:r>
              <a:rPr lang="en-US" sz="4400" dirty="0">
                <a:latin typeface="Segoe UI Semibold"/>
                <a:cs typeface="Segoe UI Semibold"/>
              </a:rPr>
              <a:t>Create a spreadsheet from your website</a:t>
            </a:r>
          </a:p>
        </p:txBody>
      </p:sp>
      <p:sp>
        <p:nvSpPr>
          <p:cNvPr id="14" name="TextBox 13">
            <a:extLst>
              <a:ext uri="{FF2B5EF4-FFF2-40B4-BE49-F238E27FC236}">
                <a16:creationId xmlns:a16="http://schemas.microsoft.com/office/drawing/2014/main" id="{AB5DDCAC-5FB5-4181-821D-D510F92F7EE7}"/>
              </a:ext>
            </a:extLst>
          </p:cNvPr>
          <p:cNvSpPr txBox="1"/>
          <p:nvPr/>
        </p:nvSpPr>
        <p:spPr>
          <a:xfrm>
            <a:off x="194761" y="5001086"/>
            <a:ext cx="11473778" cy="707886"/>
          </a:xfrm>
          <a:prstGeom prst="rect">
            <a:avLst/>
          </a:prstGeom>
          <a:noFill/>
        </p:spPr>
        <p:txBody>
          <a:bodyPr wrap="square" lIns="91440" tIns="45720" rIns="91440" bIns="45720" anchor="t">
            <a:spAutoFit/>
          </a:bodyPr>
          <a:lstStyle/>
          <a:p>
            <a:r>
              <a:rPr lang="en-US" sz="2000" dirty="0">
                <a:solidFill>
                  <a:schemeClr val="bg1"/>
                </a:solidFill>
                <a:latin typeface="+mj-lt"/>
              </a:rPr>
              <a:t>David Chesnut: Senior Technical Writer</a:t>
            </a:r>
            <a:endParaRPr lang="en-US" sz="2000" dirty="0">
              <a:solidFill>
                <a:schemeClr val="bg1"/>
              </a:solidFill>
            </a:endParaRPr>
          </a:p>
          <a:p>
            <a:r>
              <a:rPr lang="en-US" sz="2000" dirty="0">
                <a:latin typeface="+mj-lt"/>
              </a:rPr>
              <a:t> </a:t>
            </a:r>
          </a:p>
        </p:txBody>
      </p:sp>
      <p:pic>
        <p:nvPicPr>
          <p:cNvPr id="2" name="Picture 2">
            <a:extLst>
              <a:ext uri="{FF2B5EF4-FFF2-40B4-BE49-F238E27FC236}">
                <a16:creationId xmlns:a16="http://schemas.microsoft.com/office/drawing/2014/main" id="{C3887458-BFC0-E6E5-EC23-6C7310799AE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4761" y="2903957"/>
            <a:ext cx="1792164" cy="181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31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E157-DE91-5E09-48EC-DF31A59045F2}"/>
              </a:ext>
            </a:extLst>
          </p:cNvPr>
          <p:cNvSpPr>
            <a:spLocks noGrp="1"/>
          </p:cNvSpPr>
          <p:nvPr>
            <p:ph type="title"/>
          </p:nvPr>
        </p:nvSpPr>
        <p:spPr/>
        <p:txBody>
          <a:bodyPr/>
          <a:lstStyle/>
          <a:p>
            <a:r>
              <a:rPr lang="en-US">
                <a:ea typeface="Calibri Light"/>
                <a:cs typeface="Calibri Light"/>
              </a:rPr>
              <a:t>What is New Outlook?</a:t>
            </a:r>
            <a:endParaRPr lang="en-US"/>
          </a:p>
        </p:txBody>
      </p:sp>
      <p:sp>
        <p:nvSpPr>
          <p:cNvPr id="3" name="Content Placeholder 2">
            <a:extLst>
              <a:ext uri="{FF2B5EF4-FFF2-40B4-BE49-F238E27FC236}">
                <a16:creationId xmlns:a16="http://schemas.microsoft.com/office/drawing/2014/main" id="{1E2CD70E-8DAC-F6A1-D0E4-D7715FA07A53}"/>
              </a:ext>
            </a:extLst>
          </p:cNvPr>
          <p:cNvSpPr>
            <a:spLocks noGrp="1"/>
          </p:cNvSpPr>
          <p:nvPr>
            <p:ph idx="1"/>
          </p:nvPr>
        </p:nvSpPr>
        <p:spPr/>
        <p:txBody>
          <a:bodyPr vert="horz" lIns="91440" tIns="45720" rIns="91440" bIns="45720" rtlCol="0" anchor="t">
            <a:normAutofit/>
          </a:bodyPr>
          <a:lstStyle/>
          <a:p>
            <a:r>
              <a:rPr lang="en-US" dirty="0">
                <a:solidFill>
                  <a:srgbClr val="404040"/>
                </a:solidFill>
                <a:ea typeface="+mn-lt"/>
                <a:cs typeface="+mn-lt"/>
              </a:rPr>
              <a:t>We are unifying our code base to simplify things for customers and ourselves, and increase engineering velocity</a:t>
            </a:r>
          </a:p>
          <a:p>
            <a:endParaRPr lang="en-US" dirty="0">
              <a:solidFill>
                <a:srgbClr val="404040"/>
              </a:solidFill>
              <a:ea typeface="Calibri"/>
              <a:cs typeface="Calibri"/>
            </a:endParaRPr>
          </a:p>
          <a:p>
            <a:r>
              <a:rPr lang="en-US" dirty="0">
                <a:solidFill>
                  <a:srgbClr val="404040"/>
                </a:solidFill>
                <a:ea typeface="+mn-lt"/>
                <a:cs typeface="+mn-lt"/>
              </a:rPr>
              <a:t>New Outlook is </a:t>
            </a:r>
            <a:r>
              <a:rPr lang="en-US" b="1" dirty="0">
                <a:solidFill>
                  <a:srgbClr val="404040"/>
                </a:solidFill>
                <a:ea typeface="+mn-lt"/>
                <a:cs typeface="+mn-lt"/>
              </a:rPr>
              <a:t>OWA code </a:t>
            </a:r>
            <a:r>
              <a:rPr lang="en-US" dirty="0">
                <a:solidFill>
                  <a:srgbClr val="404040"/>
                </a:solidFill>
                <a:ea typeface="+mn-lt"/>
                <a:cs typeface="+mn-lt"/>
              </a:rPr>
              <a:t>in a native frame</a:t>
            </a:r>
            <a:endParaRPr lang="en-US" dirty="0">
              <a:ea typeface="+mn-lt"/>
              <a:cs typeface="+mn-lt"/>
            </a:endParaRPr>
          </a:p>
          <a:p>
            <a:endParaRPr lang="en-US" dirty="0">
              <a:solidFill>
                <a:srgbClr val="404040"/>
              </a:solidFill>
              <a:ea typeface="Calibri"/>
              <a:cs typeface="Calibri"/>
            </a:endParaRPr>
          </a:p>
          <a:p>
            <a:r>
              <a:rPr lang="en-US" dirty="0">
                <a:solidFill>
                  <a:srgbClr val="404040"/>
                </a:solidFill>
                <a:ea typeface="+mn-lt"/>
                <a:cs typeface="+mn-lt"/>
              </a:rPr>
              <a:t>The new Outlook for Windows is available for Office Insiders</a:t>
            </a:r>
          </a:p>
          <a:p>
            <a:endParaRPr lang="en-US" dirty="0">
              <a:solidFill>
                <a:srgbClr val="404040"/>
              </a:solidFill>
              <a:ea typeface="+mn-lt"/>
              <a:cs typeface="+mn-lt"/>
            </a:endParaRPr>
          </a:p>
          <a:p>
            <a:r>
              <a:rPr lang="en-US" dirty="0">
                <a:solidFill>
                  <a:srgbClr val="404040"/>
                </a:solidFill>
                <a:ea typeface="+mn-lt"/>
                <a:cs typeface="+mn-lt"/>
              </a:rPr>
              <a:t>You can find more details here: </a:t>
            </a:r>
            <a:r>
              <a:rPr lang="en-US" dirty="0">
                <a:hlinkClick r:id="rId3"/>
              </a:rPr>
              <a:t>https://aka.ms/AAjkfje</a:t>
            </a:r>
            <a:r>
              <a:rPr lang="en-US" dirty="0"/>
              <a:t> </a:t>
            </a:r>
            <a:r>
              <a:rPr lang="en-US" dirty="0">
                <a:solidFill>
                  <a:srgbClr val="404040"/>
                </a:solidFill>
                <a:ea typeface="+mn-lt"/>
                <a:cs typeface="+mn-lt"/>
              </a:rPr>
              <a:t>(Getting started with the new Outlook for Windows)</a:t>
            </a:r>
          </a:p>
          <a:p>
            <a:endParaRPr lang="en-US" dirty="0">
              <a:solidFill>
                <a:srgbClr val="404040"/>
              </a:solidFill>
              <a:ea typeface="Calibri"/>
              <a:cs typeface="Calibri"/>
            </a:endParaRPr>
          </a:p>
        </p:txBody>
      </p:sp>
    </p:spTree>
    <p:extLst>
      <p:ext uri="{BB962C8B-B14F-4D97-AF65-F5344CB8AC3E}">
        <p14:creationId xmlns:p14="http://schemas.microsoft.com/office/powerpoint/2010/main" val="741320768"/>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5C198F10-9E4B-0240-8357-80E645E37E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5100" y="907540"/>
            <a:ext cx="4143174" cy="2330534"/>
          </a:xfrm>
          <a:prstGeom prst="rect">
            <a:avLst/>
          </a:prstGeom>
          <a:ln>
            <a:solidFill>
              <a:schemeClr val="tx1"/>
            </a:solidFill>
          </a:ln>
        </p:spPr>
      </p:pic>
      <p:pic>
        <p:nvPicPr>
          <p:cNvPr id="5" name="Picture 4" descr="Graphical user interface, text, application, email, Teams&#10;&#10;Description automatically generated">
            <a:extLst>
              <a:ext uri="{FF2B5EF4-FFF2-40B4-BE49-F238E27FC236}">
                <a16:creationId xmlns:a16="http://schemas.microsoft.com/office/drawing/2014/main" id="{42E679F2-4C6C-3349-949F-F05C9C4FF1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5100" y="3620751"/>
            <a:ext cx="4143174" cy="2330535"/>
          </a:xfrm>
          <a:prstGeom prst="rect">
            <a:avLst/>
          </a:prstGeom>
          <a:ln>
            <a:solidFill>
              <a:schemeClr val="tx1"/>
            </a:solidFill>
          </a:ln>
        </p:spPr>
      </p:pic>
      <p:pic>
        <p:nvPicPr>
          <p:cNvPr id="6" name="Picture 5" descr="Graphical user interface, application, Teams&#10;&#10;Description automatically generated">
            <a:extLst>
              <a:ext uri="{FF2B5EF4-FFF2-40B4-BE49-F238E27FC236}">
                <a16:creationId xmlns:a16="http://schemas.microsoft.com/office/drawing/2014/main" id="{F0D3BA44-CCAE-F14F-B2FF-3D63417E3F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53766" y="907539"/>
            <a:ext cx="4082792" cy="2061809"/>
          </a:xfrm>
          <a:prstGeom prst="rect">
            <a:avLst/>
          </a:prstGeom>
          <a:ln>
            <a:solidFill>
              <a:schemeClr val="tx1"/>
            </a:solidFill>
          </a:ln>
        </p:spPr>
      </p:pic>
      <p:pic>
        <p:nvPicPr>
          <p:cNvPr id="7" name="Picture 6" descr="Graphical user interface, text, application, email&#10;&#10;Description automatically generated">
            <a:extLst>
              <a:ext uri="{FF2B5EF4-FFF2-40B4-BE49-F238E27FC236}">
                <a16:creationId xmlns:a16="http://schemas.microsoft.com/office/drawing/2014/main" id="{FD956BAE-A19A-684F-8651-3F69A730BFF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93385" y="3601167"/>
            <a:ext cx="4143173" cy="2382324"/>
          </a:xfrm>
          <a:prstGeom prst="rect">
            <a:avLst/>
          </a:prstGeom>
          <a:ln>
            <a:solidFill>
              <a:schemeClr val="tx1"/>
            </a:solidFill>
          </a:ln>
        </p:spPr>
      </p:pic>
      <p:pic>
        <p:nvPicPr>
          <p:cNvPr id="8" name="Picture 7" descr="Graphical user interface, text, application, chat or text message, Teams&#10;&#10;Description automatically generated">
            <a:extLst>
              <a:ext uri="{FF2B5EF4-FFF2-40B4-BE49-F238E27FC236}">
                <a16:creationId xmlns:a16="http://schemas.microsoft.com/office/drawing/2014/main" id="{8D96AC4C-2CF7-9140-B9D8-E4DCA80B07C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62050" y="1073794"/>
            <a:ext cx="2178564" cy="4710412"/>
          </a:xfrm>
          <a:prstGeom prst="rect">
            <a:avLst/>
          </a:prstGeom>
          <a:ln>
            <a:solidFill>
              <a:schemeClr val="tx1"/>
            </a:solidFill>
          </a:ln>
        </p:spPr>
      </p:pic>
      <p:sp>
        <p:nvSpPr>
          <p:cNvPr id="9" name="Title 1">
            <a:extLst>
              <a:ext uri="{FF2B5EF4-FFF2-40B4-BE49-F238E27FC236}">
                <a16:creationId xmlns:a16="http://schemas.microsoft.com/office/drawing/2014/main" id="{01EA3F9D-9186-A94C-9DAA-8EED16F84259}"/>
              </a:ext>
            </a:extLst>
          </p:cNvPr>
          <p:cNvSpPr txBox="1">
            <a:spLocks/>
          </p:cNvSpPr>
          <p:nvPr/>
        </p:nvSpPr>
        <p:spPr>
          <a:xfrm>
            <a:off x="585100" y="524863"/>
            <a:ext cx="3485974" cy="3605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solidFill>
                  <a:schemeClr val="tx2">
                    <a:lumMod val="50000"/>
                  </a:schemeClr>
                </a:solidFill>
                <a:latin typeface="Inter"/>
                <a:cs typeface="Calibri Light"/>
              </a:rPr>
              <a:t>Outlook for Windows</a:t>
            </a:r>
            <a:endParaRPr lang="en-US" sz="2000">
              <a:solidFill>
                <a:schemeClr val="tx2">
                  <a:lumMod val="50000"/>
                </a:schemeClr>
              </a:solidFill>
              <a:latin typeface="Inter"/>
            </a:endParaRPr>
          </a:p>
        </p:txBody>
      </p:sp>
      <p:sp>
        <p:nvSpPr>
          <p:cNvPr id="10" name="Title 1">
            <a:extLst>
              <a:ext uri="{FF2B5EF4-FFF2-40B4-BE49-F238E27FC236}">
                <a16:creationId xmlns:a16="http://schemas.microsoft.com/office/drawing/2014/main" id="{47BE18D0-3456-424E-A78B-70D960320CE2}"/>
              </a:ext>
            </a:extLst>
          </p:cNvPr>
          <p:cNvSpPr txBox="1">
            <a:spLocks/>
          </p:cNvSpPr>
          <p:nvPr/>
        </p:nvSpPr>
        <p:spPr>
          <a:xfrm>
            <a:off x="5053766" y="543289"/>
            <a:ext cx="3485974" cy="36054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a:ln>
                  <a:noFill/>
                </a:ln>
                <a:solidFill>
                  <a:srgbClr val="44546A">
                    <a:lumMod val="50000"/>
                  </a:srgbClr>
                </a:solidFill>
                <a:effectLst/>
                <a:uLnTx/>
                <a:uFillTx/>
                <a:latin typeface="Inter"/>
                <a:ea typeface="+mj-ea"/>
                <a:cs typeface="Calibri Light"/>
              </a:rPr>
              <a:t>Outlook on the Web</a:t>
            </a:r>
            <a:endParaRPr kumimoji="0" lang="en-US" sz="2000" b="0" i="0" u="none" strike="noStrike" kern="1200" cap="none" spc="0" normalizeH="0" baseline="0" noProof="0">
              <a:ln>
                <a:noFill/>
              </a:ln>
              <a:solidFill>
                <a:srgbClr val="44546A">
                  <a:lumMod val="50000"/>
                </a:srgbClr>
              </a:solidFill>
              <a:effectLst/>
              <a:uLnTx/>
              <a:uFillTx/>
              <a:latin typeface="Inter"/>
              <a:ea typeface="+mj-ea"/>
              <a:cs typeface="+mj-cs"/>
            </a:endParaRPr>
          </a:p>
        </p:txBody>
      </p:sp>
      <p:sp>
        <p:nvSpPr>
          <p:cNvPr id="11" name="Title 1">
            <a:extLst>
              <a:ext uri="{FF2B5EF4-FFF2-40B4-BE49-F238E27FC236}">
                <a16:creationId xmlns:a16="http://schemas.microsoft.com/office/drawing/2014/main" id="{34D81E17-225C-CD4B-BFC7-A652C79DE6B7}"/>
              </a:ext>
            </a:extLst>
          </p:cNvPr>
          <p:cNvSpPr txBox="1">
            <a:spLocks/>
          </p:cNvSpPr>
          <p:nvPr/>
        </p:nvSpPr>
        <p:spPr>
          <a:xfrm>
            <a:off x="9462050" y="705134"/>
            <a:ext cx="3485974" cy="36054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a:ln>
                  <a:noFill/>
                </a:ln>
                <a:solidFill>
                  <a:srgbClr val="44546A">
                    <a:lumMod val="50000"/>
                  </a:srgbClr>
                </a:solidFill>
                <a:effectLst/>
                <a:uLnTx/>
                <a:uFillTx/>
                <a:latin typeface="Inter"/>
                <a:ea typeface="+mj-ea"/>
                <a:cs typeface="Calibri Light"/>
              </a:rPr>
              <a:t>Outlook Mobile</a:t>
            </a:r>
            <a:endParaRPr kumimoji="0" lang="en-US" sz="2000" b="0" i="0" u="none" strike="noStrike" kern="1200" cap="none" spc="0" normalizeH="0" baseline="0" noProof="0">
              <a:ln>
                <a:noFill/>
              </a:ln>
              <a:solidFill>
                <a:srgbClr val="44546A">
                  <a:lumMod val="50000"/>
                </a:srgbClr>
              </a:solidFill>
              <a:effectLst/>
              <a:uLnTx/>
              <a:uFillTx/>
              <a:latin typeface="Inter"/>
              <a:ea typeface="+mj-ea"/>
              <a:cs typeface="+mj-cs"/>
            </a:endParaRPr>
          </a:p>
        </p:txBody>
      </p:sp>
      <p:sp>
        <p:nvSpPr>
          <p:cNvPr id="12" name="Title 1">
            <a:extLst>
              <a:ext uri="{FF2B5EF4-FFF2-40B4-BE49-F238E27FC236}">
                <a16:creationId xmlns:a16="http://schemas.microsoft.com/office/drawing/2014/main" id="{A3D9420C-5517-B249-AFAB-62AC9D0F24F7}"/>
              </a:ext>
            </a:extLst>
          </p:cNvPr>
          <p:cNvSpPr txBox="1">
            <a:spLocks/>
          </p:cNvSpPr>
          <p:nvPr/>
        </p:nvSpPr>
        <p:spPr>
          <a:xfrm>
            <a:off x="585100" y="3260208"/>
            <a:ext cx="3485974" cy="36054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a:ln>
                  <a:noFill/>
                </a:ln>
                <a:solidFill>
                  <a:srgbClr val="44546A">
                    <a:lumMod val="50000"/>
                  </a:srgbClr>
                </a:solidFill>
                <a:effectLst/>
                <a:uLnTx/>
                <a:uFillTx/>
                <a:latin typeface="Inter"/>
                <a:ea typeface="+mj-ea"/>
                <a:cs typeface="Calibri Light"/>
              </a:rPr>
              <a:t>Windows Mail App</a:t>
            </a:r>
            <a:endParaRPr kumimoji="0" lang="en-US" sz="2000" b="0" i="0" u="none" strike="noStrike" kern="1200" cap="none" spc="0" normalizeH="0" baseline="0" noProof="0">
              <a:ln>
                <a:noFill/>
              </a:ln>
              <a:solidFill>
                <a:srgbClr val="44546A">
                  <a:lumMod val="50000"/>
                </a:srgbClr>
              </a:solidFill>
              <a:effectLst/>
              <a:uLnTx/>
              <a:uFillTx/>
              <a:latin typeface="Inter"/>
              <a:ea typeface="+mj-ea"/>
              <a:cs typeface="+mj-cs"/>
            </a:endParaRPr>
          </a:p>
        </p:txBody>
      </p:sp>
      <p:sp>
        <p:nvSpPr>
          <p:cNvPr id="13" name="Title 1">
            <a:extLst>
              <a:ext uri="{FF2B5EF4-FFF2-40B4-BE49-F238E27FC236}">
                <a16:creationId xmlns:a16="http://schemas.microsoft.com/office/drawing/2014/main" id="{1BF6193B-FF85-8945-A7F5-5F9044A51F57}"/>
              </a:ext>
            </a:extLst>
          </p:cNvPr>
          <p:cNvSpPr txBox="1">
            <a:spLocks/>
          </p:cNvSpPr>
          <p:nvPr/>
        </p:nvSpPr>
        <p:spPr>
          <a:xfrm>
            <a:off x="5053766" y="3256833"/>
            <a:ext cx="3485974" cy="36054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a:ln>
                  <a:noFill/>
                </a:ln>
                <a:solidFill>
                  <a:srgbClr val="44546A">
                    <a:lumMod val="50000"/>
                  </a:srgbClr>
                </a:solidFill>
                <a:effectLst/>
                <a:uLnTx/>
                <a:uFillTx/>
                <a:latin typeface="Inter"/>
                <a:ea typeface="+mj-ea"/>
                <a:cs typeface="Calibri Light"/>
              </a:rPr>
              <a:t>Outlook for Mac</a:t>
            </a:r>
            <a:endParaRPr kumimoji="0" lang="en-US" sz="2000" b="0" i="0" u="none" strike="noStrike" kern="1200" cap="none" spc="0" normalizeH="0" baseline="0" noProof="0">
              <a:ln>
                <a:noFill/>
              </a:ln>
              <a:solidFill>
                <a:srgbClr val="44546A">
                  <a:lumMod val="50000"/>
                </a:srgbClr>
              </a:solidFill>
              <a:effectLst/>
              <a:uLnTx/>
              <a:uFillTx/>
              <a:latin typeface="Inter"/>
              <a:ea typeface="+mj-ea"/>
              <a:cs typeface="+mj-cs"/>
            </a:endParaRPr>
          </a:p>
        </p:txBody>
      </p:sp>
    </p:spTree>
    <p:extLst>
      <p:ext uri="{BB962C8B-B14F-4D97-AF65-F5344CB8AC3E}">
        <p14:creationId xmlns:p14="http://schemas.microsoft.com/office/powerpoint/2010/main" val="474007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8B82-A570-08D7-C7F7-BDD76E85DFE5}"/>
              </a:ext>
            </a:extLst>
          </p:cNvPr>
          <p:cNvSpPr>
            <a:spLocks noGrp="1"/>
          </p:cNvSpPr>
          <p:nvPr>
            <p:ph type="title"/>
          </p:nvPr>
        </p:nvSpPr>
        <p:spPr/>
        <p:txBody>
          <a:bodyPr/>
          <a:lstStyle/>
          <a:p>
            <a:r>
              <a:rPr lang="en-US">
                <a:ea typeface="Calibri Light"/>
                <a:cs typeface="Calibri Light"/>
              </a:rPr>
              <a:t>Web Add-ins on New Outlook</a:t>
            </a:r>
            <a:endParaRPr lang="en-US"/>
          </a:p>
        </p:txBody>
      </p:sp>
      <p:sp>
        <p:nvSpPr>
          <p:cNvPr id="3" name="Content Placeholder 2">
            <a:extLst>
              <a:ext uri="{FF2B5EF4-FFF2-40B4-BE49-F238E27FC236}">
                <a16:creationId xmlns:a16="http://schemas.microsoft.com/office/drawing/2014/main" id="{306D7363-D5BD-7903-E6EA-8BEB99B26615}"/>
              </a:ext>
            </a:extLst>
          </p:cNvPr>
          <p:cNvSpPr>
            <a:spLocks noGrp="1"/>
          </p:cNvSpPr>
          <p:nvPr>
            <p:ph idx="1"/>
          </p:nvPr>
        </p:nvSpPr>
        <p:spPr/>
        <p:txBody>
          <a:bodyPr vert="horz" lIns="91440" tIns="45720" rIns="91440" bIns="45720" rtlCol="0" anchor="t">
            <a:normAutofit fontScale="92500" lnSpcReduction="10000"/>
          </a:bodyPr>
          <a:lstStyle/>
          <a:p>
            <a:r>
              <a:rPr lang="en-US" dirty="0">
                <a:ea typeface="Calibri"/>
                <a:cs typeface="Calibri"/>
              </a:rPr>
              <a:t>New Outlook is only available for Windows right now. You can toggle from Windows to move to New Outlook</a:t>
            </a:r>
          </a:p>
          <a:p>
            <a:endParaRPr lang="en-US" dirty="0">
              <a:ea typeface="Calibri"/>
              <a:cs typeface="Calibri"/>
            </a:endParaRPr>
          </a:p>
          <a:p>
            <a:r>
              <a:rPr lang="en-US" b="1" dirty="0">
                <a:ea typeface="Calibri"/>
                <a:cs typeface="Calibri"/>
              </a:rPr>
              <a:t>Web add-ins are fully supported for New Outlook</a:t>
            </a:r>
          </a:p>
          <a:p>
            <a:endParaRPr lang="en-US" dirty="0">
              <a:ea typeface="Calibri"/>
              <a:cs typeface="Calibri"/>
            </a:endParaRPr>
          </a:p>
          <a:p>
            <a:r>
              <a:rPr lang="en-US" dirty="0">
                <a:ea typeface="Calibri"/>
                <a:cs typeface="Calibri"/>
              </a:rPr>
              <a:t>If you have multiple accounts, web add-ins are currently only available for primary account. We expect full support by fall of 2023</a:t>
            </a:r>
          </a:p>
          <a:p>
            <a:endParaRPr lang="en-US" dirty="0">
              <a:ea typeface="Calibri"/>
              <a:cs typeface="Calibri"/>
            </a:endParaRPr>
          </a:p>
          <a:p>
            <a:r>
              <a:rPr lang="en-US" b="1" dirty="0">
                <a:ea typeface="Calibri"/>
                <a:cs typeface="Calibri"/>
              </a:rPr>
              <a:t>If you face any issues while using web add-ins on New Outlook, please reach out to us on</a:t>
            </a:r>
            <a:r>
              <a:rPr lang="en-US" dirty="0">
                <a:ea typeface="Calibri"/>
                <a:cs typeface="Calibri"/>
              </a:rPr>
              <a:t> </a:t>
            </a:r>
            <a:r>
              <a:rPr lang="en-US" dirty="0">
                <a:hlinkClick r:id="rId3"/>
              </a:rPr>
              <a:t>https://github.com/officedev/office-js/issues</a:t>
            </a:r>
            <a:r>
              <a:rPr lang="en-US" dirty="0"/>
              <a:t> </a:t>
            </a:r>
            <a:endParaRPr lang="en-US" dirty="0">
              <a:ea typeface="Calibri"/>
              <a:cs typeface="Calibri"/>
            </a:endParaRPr>
          </a:p>
        </p:txBody>
      </p:sp>
      <p:sp>
        <p:nvSpPr>
          <p:cNvPr id="4" name="TextBox 3">
            <a:extLst>
              <a:ext uri="{FF2B5EF4-FFF2-40B4-BE49-F238E27FC236}">
                <a16:creationId xmlns:a16="http://schemas.microsoft.com/office/drawing/2014/main" id="{CEEF38A7-DE23-F3E1-0618-8C72E972F223}"/>
              </a:ext>
            </a:extLst>
          </p:cNvPr>
          <p:cNvSpPr txBox="1"/>
          <p:nvPr/>
        </p:nvSpPr>
        <p:spPr>
          <a:xfrm>
            <a:off x="3058510" y="585426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63720017"/>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DD2A-612B-5A2B-D540-6217CEBCEFCD}"/>
              </a:ext>
            </a:extLst>
          </p:cNvPr>
          <p:cNvSpPr>
            <a:spLocks noGrp="1"/>
          </p:cNvSpPr>
          <p:nvPr>
            <p:ph type="title"/>
          </p:nvPr>
        </p:nvSpPr>
        <p:spPr/>
        <p:txBody>
          <a:bodyPr/>
          <a:lstStyle/>
          <a:p>
            <a:r>
              <a:rPr lang="en-US"/>
              <a:t>What New Outlook means for Developers?</a:t>
            </a:r>
          </a:p>
        </p:txBody>
      </p:sp>
      <p:sp>
        <p:nvSpPr>
          <p:cNvPr id="3" name="Content Placeholder 2">
            <a:extLst>
              <a:ext uri="{FF2B5EF4-FFF2-40B4-BE49-F238E27FC236}">
                <a16:creationId xmlns:a16="http://schemas.microsoft.com/office/drawing/2014/main" id="{2647F58C-2CC0-885C-6495-AA6815C091F0}"/>
              </a:ext>
            </a:extLst>
          </p:cNvPr>
          <p:cNvSpPr>
            <a:spLocks noGrp="1"/>
          </p:cNvSpPr>
          <p:nvPr>
            <p:ph idx="1"/>
          </p:nvPr>
        </p:nvSpPr>
        <p:spPr/>
        <p:txBody>
          <a:bodyPr/>
          <a:lstStyle/>
          <a:p>
            <a:r>
              <a:rPr lang="en-US" dirty="0"/>
              <a:t>COM/VSTO Add-ins will not be an option in the New Outlook.</a:t>
            </a:r>
          </a:p>
          <a:p>
            <a:pPr lvl="1"/>
            <a:r>
              <a:rPr lang="en-US" dirty="0"/>
              <a:t>Web Add-ins are the future</a:t>
            </a:r>
          </a:p>
          <a:p>
            <a:r>
              <a:rPr lang="en-US" dirty="0"/>
              <a:t>When</a:t>
            </a:r>
          </a:p>
          <a:p>
            <a:pPr lvl="1"/>
            <a:r>
              <a:rPr lang="en-US" dirty="0"/>
              <a:t>The rollout to try the preview is happening for real production customers this year!</a:t>
            </a:r>
          </a:p>
          <a:p>
            <a:pPr lvl="1"/>
            <a:r>
              <a:rPr lang="en-US" dirty="0"/>
              <a:t>It’s a journey ! (Preview might be as long as the New Mac UI multiyear transition.</a:t>
            </a:r>
          </a:p>
          <a:p>
            <a:r>
              <a:rPr lang="en-US" dirty="0"/>
              <a:t>NOW IS THE RIGHT TIME TO ENGAGE WITH US</a:t>
            </a:r>
          </a:p>
          <a:p>
            <a:pPr lvl="1"/>
            <a:r>
              <a:rPr lang="en-US" dirty="0">
                <a:hlinkClick r:id="rId2"/>
              </a:rPr>
              <a:t>https://aka.ms/DevNewOutlook</a:t>
            </a:r>
            <a:r>
              <a:rPr lang="en-US" dirty="0"/>
              <a:t> -&gt; Fill this survey to report any gaps to move your COM add-ins we WANT to talk with you. </a:t>
            </a:r>
          </a:p>
        </p:txBody>
      </p:sp>
    </p:spTree>
    <p:extLst>
      <p:ext uri="{BB962C8B-B14F-4D97-AF65-F5344CB8AC3E}">
        <p14:creationId xmlns:p14="http://schemas.microsoft.com/office/powerpoint/2010/main" val="1162619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1AE7-D647-8CA4-D2A4-58956395A4F4}"/>
              </a:ext>
            </a:extLst>
          </p:cNvPr>
          <p:cNvSpPr>
            <a:spLocks noGrp="1"/>
          </p:cNvSpPr>
          <p:nvPr>
            <p:ph type="title"/>
          </p:nvPr>
        </p:nvSpPr>
        <p:spPr>
          <a:xfrm>
            <a:off x="239697" y="0"/>
            <a:ext cx="10515600" cy="1325563"/>
          </a:xfrm>
        </p:spPr>
        <p:txBody>
          <a:bodyPr/>
          <a:lstStyle/>
          <a:p>
            <a:r>
              <a:rPr lang="en-US" dirty="0"/>
              <a:t>Closing the gaps</a:t>
            </a:r>
            <a:r>
              <a:rPr lang="en-US" sz="2000" dirty="0"/>
              <a:t>...</a:t>
            </a:r>
            <a:br>
              <a:rPr lang="en-US" sz="2000" dirty="0"/>
            </a:br>
            <a:r>
              <a:rPr lang="en-US" sz="2000" dirty="0"/>
              <a:t>(for latest status go to: </a:t>
            </a:r>
            <a:r>
              <a:rPr lang="en-US" sz="2000" dirty="0">
                <a:hlinkClick r:id="rId2"/>
              </a:rPr>
              <a:t>https://aka.ms/OutlookCOM2WebStatus</a:t>
            </a:r>
            <a:r>
              <a:rPr lang="en-US" sz="2000" dirty="0"/>
              <a:t> </a:t>
            </a:r>
            <a:endParaRPr lang="en-US" dirty="0"/>
          </a:p>
        </p:txBody>
      </p:sp>
      <p:graphicFrame>
        <p:nvGraphicFramePr>
          <p:cNvPr id="4" name="Table 3">
            <a:extLst>
              <a:ext uri="{FF2B5EF4-FFF2-40B4-BE49-F238E27FC236}">
                <a16:creationId xmlns:a16="http://schemas.microsoft.com/office/drawing/2014/main" id="{FBECBDAD-23B3-8A3E-374A-DAE75B3219D1}"/>
              </a:ext>
            </a:extLst>
          </p:cNvPr>
          <p:cNvGraphicFramePr>
            <a:graphicFrameLocks noGrp="1"/>
          </p:cNvGraphicFramePr>
          <p:nvPr>
            <p:extLst>
              <p:ext uri="{D42A27DB-BD31-4B8C-83A1-F6EECF244321}">
                <p14:modId xmlns:p14="http://schemas.microsoft.com/office/powerpoint/2010/main" val="51396035"/>
              </p:ext>
            </p:extLst>
          </p:nvPr>
        </p:nvGraphicFramePr>
        <p:xfrm>
          <a:off x="239697" y="1094180"/>
          <a:ext cx="11595884" cy="5739181"/>
        </p:xfrm>
        <a:graphic>
          <a:graphicData uri="http://schemas.openxmlformats.org/drawingml/2006/table">
            <a:tbl>
              <a:tblPr firstRow="1" firstCol="1" bandRow="1">
                <a:tableStyleId>{5C22544A-7EE6-4342-B048-85BDC9FD1C3A}</a:tableStyleId>
              </a:tblPr>
              <a:tblGrid>
                <a:gridCol w="2225599">
                  <a:extLst>
                    <a:ext uri="{9D8B030D-6E8A-4147-A177-3AD203B41FA5}">
                      <a16:colId xmlns:a16="http://schemas.microsoft.com/office/drawing/2014/main" val="465609496"/>
                    </a:ext>
                  </a:extLst>
                </a:gridCol>
                <a:gridCol w="6027943">
                  <a:extLst>
                    <a:ext uri="{9D8B030D-6E8A-4147-A177-3AD203B41FA5}">
                      <a16:colId xmlns:a16="http://schemas.microsoft.com/office/drawing/2014/main" val="2170464245"/>
                    </a:ext>
                  </a:extLst>
                </a:gridCol>
                <a:gridCol w="1557156">
                  <a:extLst>
                    <a:ext uri="{9D8B030D-6E8A-4147-A177-3AD203B41FA5}">
                      <a16:colId xmlns:a16="http://schemas.microsoft.com/office/drawing/2014/main" val="2106568589"/>
                    </a:ext>
                  </a:extLst>
                </a:gridCol>
                <a:gridCol w="1785186">
                  <a:extLst>
                    <a:ext uri="{9D8B030D-6E8A-4147-A177-3AD203B41FA5}">
                      <a16:colId xmlns:a16="http://schemas.microsoft.com/office/drawing/2014/main" val="2199933584"/>
                    </a:ext>
                  </a:extLst>
                </a:gridCol>
              </a:tblGrid>
              <a:tr h="394225">
                <a:tc>
                  <a:txBody>
                    <a:bodyPr/>
                    <a:lstStyle/>
                    <a:p>
                      <a:pPr marL="0" marR="0">
                        <a:lnSpc>
                          <a:spcPct val="107000"/>
                        </a:lnSpc>
                        <a:spcBef>
                          <a:spcPts val="0"/>
                        </a:spcBef>
                        <a:spcAft>
                          <a:spcPts val="0"/>
                        </a:spcAft>
                      </a:pPr>
                      <a:r>
                        <a:rPr lang="en-US" sz="1200">
                          <a:effectLst/>
                        </a:rPr>
                        <a:t>Scenario</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Description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Status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Working in Improvements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3828895256"/>
                  </a:ext>
                </a:extLst>
              </a:tr>
              <a:tr h="394225">
                <a:tc>
                  <a:txBody>
                    <a:bodyPr/>
                    <a:lstStyle/>
                    <a:p>
                      <a:pPr marL="0" marR="0">
                        <a:lnSpc>
                          <a:spcPct val="107000"/>
                        </a:lnSpc>
                        <a:spcBef>
                          <a:spcPts val="0"/>
                        </a:spcBef>
                        <a:spcAft>
                          <a:spcPts val="0"/>
                        </a:spcAft>
                      </a:pPr>
                      <a:r>
                        <a:rPr lang="en-US" sz="1200">
                          <a:solidFill>
                            <a:schemeClr val="accent2"/>
                          </a:solidFill>
                          <a:effectLst/>
                        </a:rPr>
                        <a:t>SPAM reporting and education.</a:t>
                      </a:r>
                      <a:endParaRPr lang="en-US" sz="120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Enable users to report potentially unsafe messages and learn how to identify these messages.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Arial" panose="020B0604020202020204" pitchFamily="34" charset="0"/>
                        </a:rPr>
                        <a:t>SPAM Reporting consolidation</a:t>
                      </a:r>
                    </a:p>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Arial" panose="020B0604020202020204" pitchFamily="34" charset="0"/>
                        </a:rPr>
                        <a:t>More </a:t>
                      </a:r>
                      <a:r>
                        <a:rPr lang="en-US" sz="1200" err="1">
                          <a:effectLst/>
                          <a:latin typeface="Calibri" panose="020F0502020204030204" pitchFamily="34" charset="0"/>
                          <a:ea typeface="Calibri" panose="020F0502020204030204" pitchFamily="34" charset="0"/>
                          <a:cs typeface="Arial" panose="020B0604020202020204" pitchFamily="34" charset="0"/>
                        </a:rPr>
                        <a:t>AutoLaunch</a:t>
                      </a:r>
                      <a:r>
                        <a:rPr lang="en-US" sz="1200">
                          <a:effectLst/>
                          <a:latin typeface="Calibri" panose="020F0502020204030204" pitchFamily="34" charset="0"/>
                          <a:ea typeface="Calibri" panose="020F0502020204030204" pitchFamily="34" charset="0"/>
                          <a:cs typeface="Arial" panose="020B0604020202020204" pitchFamily="34" charset="0"/>
                        </a:rPr>
                        <a:t> Events</a:t>
                      </a:r>
                    </a:p>
                  </a:txBody>
                  <a:tcPr marL="44555" marR="44555" marT="0" marB="0"/>
                </a:tc>
                <a:extLst>
                  <a:ext uri="{0D108BD9-81ED-4DB2-BD59-A6C34878D82A}">
                    <a16:rowId xmlns:a16="http://schemas.microsoft.com/office/drawing/2014/main" val="1213404708"/>
                  </a:ext>
                </a:extLst>
              </a:tr>
              <a:tr h="260850">
                <a:tc>
                  <a:txBody>
                    <a:bodyPr/>
                    <a:lstStyle/>
                    <a:p>
                      <a:pPr marL="0" marR="0">
                        <a:lnSpc>
                          <a:spcPct val="107000"/>
                        </a:lnSpc>
                        <a:spcBef>
                          <a:spcPts val="0"/>
                        </a:spcBef>
                        <a:spcAft>
                          <a:spcPts val="0"/>
                        </a:spcAft>
                      </a:pPr>
                      <a:r>
                        <a:rPr lang="en-US" sz="1200">
                          <a:solidFill>
                            <a:schemeClr val="accent2"/>
                          </a:solidFill>
                          <a:effectLst/>
                        </a:rPr>
                        <a:t>Online meeting Provider</a:t>
                      </a:r>
                      <a:endParaRPr lang="en-US" sz="120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Enable users to create and join online meetings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Support for shared folders.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3017173403"/>
                  </a:ext>
                </a:extLst>
              </a:tr>
              <a:tr h="660976">
                <a:tc>
                  <a:txBody>
                    <a:bodyPr/>
                    <a:lstStyle/>
                    <a:p>
                      <a:pPr marL="0" marR="0">
                        <a:lnSpc>
                          <a:spcPct val="107000"/>
                        </a:lnSpc>
                        <a:spcBef>
                          <a:spcPts val="0"/>
                        </a:spcBef>
                        <a:spcAft>
                          <a:spcPts val="0"/>
                        </a:spcAft>
                      </a:pPr>
                      <a:r>
                        <a:rPr lang="en-US" sz="1200">
                          <a:effectLst/>
                        </a:rPr>
                        <a:t>Meeting boosters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Exposing additional services in the context of creating an appointment such as selecting locations, adding catering services or specific lighting or temperature configurations to a meeting room.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3795313701"/>
                  </a:ext>
                </a:extLst>
              </a:tr>
              <a:tr h="373532">
                <a:tc>
                  <a:txBody>
                    <a:bodyPr/>
                    <a:lstStyle/>
                    <a:p>
                      <a:pPr marL="0" marR="0">
                        <a:lnSpc>
                          <a:spcPct val="107000"/>
                        </a:lnSpc>
                        <a:spcBef>
                          <a:spcPts val="0"/>
                        </a:spcBef>
                        <a:spcAft>
                          <a:spcPts val="0"/>
                        </a:spcAft>
                      </a:pPr>
                      <a:r>
                        <a:rPr lang="en-US" sz="1200">
                          <a:effectLst/>
                        </a:rPr>
                        <a:t>Online signatures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Automatically add corporate themed and consistent e-mail signatures into e-mails.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More </a:t>
                      </a:r>
                      <a:r>
                        <a:rPr lang="en-US" sz="1200" err="1">
                          <a:effectLst/>
                        </a:rPr>
                        <a:t>AutoLaunch</a:t>
                      </a:r>
                      <a:r>
                        <a:rPr lang="en-US" sz="1200">
                          <a:effectLst/>
                        </a:rPr>
                        <a:t> Events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246921270"/>
                  </a:ext>
                </a:extLst>
              </a:tr>
              <a:tr h="660976">
                <a:tc>
                  <a:txBody>
                    <a:bodyPr/>
                    <a:lstStyle/>
                    <a:p>
                      <a:pPr marL="0" marR="0">
                        <a:lnSpc>
                          <a:spcPct val="107000"/>
                        </a:lnSpc>
                        <a:spcBef>
                          <a:spcPts val="0"/>
                        </a:spcBef>
                        <a:spcAft>
                          <a:spcPts val="0"/>
                        </a:spcAft>
                      </a:pPr>
                      <a:r>
                        <a:rPr lang="en-US" sz="1200">
                          <a:effectLst/>
                        </a:rPr>
                        <a:t>CRM and tracking scenarios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Provide bidirectional contextual information to and from between a particular e-mail and an external entity (lead in CRM)   as well as tracking communications with potential prospects.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1013447758"/>
                  </a:ext>
                </a:extLst>
              </a:tr>
              <a:tr h="260850">
                <a:tc>
                  <a:txBody>
                    <a:bodyPr/>
                    <a:lstStyle/>
                    <a:p>
                      <a:pPr marL="0" marR="0">
                        <a:lnSpc>
                          <a:spcPct val="107000"/>
                        </a:lnSpc>
                        <a:spcBef>
                          <a:spcPts val="0"/>
                        </a:spcBef>
                        <a:spcAft>
                          <a:spcPts val="0"/>
                        </a:spcAft>
                      </a:pPr>
                      <a:r>
                        <a:rPr lang="en-US" sz="1200">
                          <a:effectLst/>
                        </a:rPr>
                        <a:t>Content reuse/Reference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Transfer content to and from external sources (text, media, etc)</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3546017647"/>
                  </a:ext>
                </a:extLst>
              </a:tr>
              <a:tr h="233424">
                <a:tc>
                  <a:txBody>
                    <a:bodyPr/>
                    <a:lstStyle/>
                    <a:p>
                      <a:pPr marL="0" marR="0">
                        <a:lnSpc>
                          <a:spcPct val="107000"/>
                        </a:lnSpc>
                        <a:spcBef>
                          <a:spcPts val="0"/>
                        </a:spcBef>
                        <a:spcAft>
                          <a:spcPts val="0"/>
                        </a:spcAft>
                      </a:pPr>
                      <a:r>
                        <a:rPr lang="en-US" sz="1200">
                          <a:effectLst/>
                        </a:rPr>
                        <a:t>Item Transformation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Transforming mail items into other formats.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1984811460"/>
                  </a:ext>
                </a:extLst>
              </a:tr>
              <a:tr h="260850">
                <a:tc>
                  <a:txBody>
                    <a:bodyPr/>
                    <a:lstStyle/>
                    <a:p>
                      <a:pPr marL="0" marR="0">
                        <a:lnSpc>
                          <a:spcPct val="107000"/>
                        </a:lnSpc>
                        <a:spcBef>
                          <a:spcPts val="0"/>
                        </a:spcBef>
                        <a:spcAft>
                          <a:spcPts val="0"/>
                        </a:spcAft>
                      </a:pPr>
                      <a:r>
                        <a:rPr lang="en-US" sz="1200">
                          <a:effectLst/>
                        </a:rPr>
                        <a:t>Project management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Creating and tracking issues within external systems.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3821523085"/>
                  </a:ext>
                </a:extLst>
              </a:tr>
              <a:tr h="260850">
                <a:tc>
                  <a:txBody>
                    <a:bodyPr/>
                    <a:lstStyle/>
                    <a:p>
                      <a:pPr marL="0" marR="0">
                        <a:lnSpc>
                          <a:spcPct val="107000"/>
                        </a:lnSpc>
                        <a:spcBef>
                          <a:spcPts val="0"/>
                        </a:spcBef>
                        <a:spcAft>
                          <a:spcPts val="0"/>
                        </a:spcAft>
                      </a:pPr>
                      <a:r>
                        <a:rPr lang="en-US" sz="1200">
                          <a:solidFill>
                            <a:schemeClr val="accent2"/>
                          </a:solidFill>
                          <a:effectLst/>
                        </a:rPr>
                        <a:t>Attachment management</a:t>
                      </a:r>
                      <a:endParaRPr lang="en-US" sz="120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Allow importing or exporting attachments from external locations.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Semi-Supported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Arial" panose="020B0604020202020204" pitchFamily="34" charset="0"/>
                        </a:rPr>
                        <a:t>Item Multiselect, Context less Add-ins</a:t>
                      </a:r>
                    </a:p>
                  </a:txBody>
                  <a:tcPr marL="44555" marR="44555" marT="0" marB="0"/>
                </a:tc>
                <a:extLst>
                  <a:ext uri="{0D108BD9-81ED-4DB2-BD59-A6C34878D82A}">
                    <a16:rowId xmlns:a16="http://schemas.microsoft.com/office/drawing/2014/main" val="1563616208"/>
                  </a:ext>
                </a:extLst>
              </a:tr>
              <a:tr h="260850">
                <a:tc>
                  <a:txBody>
                    <a:bodyPr/>
                    <a:lstStyle/>
                    <a:p>
                      <a:pPr marL="0" marR="0">
                        <a:lnSpc>
                          <a:spcPct val="107000"/>
                        </a:lnSpc>
                        <a:spcBef>
                          <a:spcPts val="0"/>
                        </a:spcBef>
                        <a:spcAft>
                          <a:spcPts val="0"/>
                        </a:spcAft>
                      </a:pPr>
                      <a:r>
                        <a:rPr lang="en-US" sz="1200">
                          <a:solidFill>
                            <a:schemeClr val="accent2"/>
                          </a:solidFill>
                          <a:effectLst/>
                        </a:rPr>
                        <a:t>Message encryption</a:t>
                      </a:r>
                      <a:endParaRPr lang="en-US" sz="120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Encrypt and Decrypt email content.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Semi-Supported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Body Replacement on Read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2551423557"/>
                  </a:ext>
                </a:extLst>
              </a:tr>
              <a:tr h="373532">
                <a:tc>
                  <a:txBody>
                    <a:bodyPr/>
                    <a:lstStyle/>
                    <a:p>
                      <a:pPr marL="0" marR="0">
                        <a:lnSpc>
                          <a:spcPct val="107000"/>
                        </a:lnSpc>
                        <a:spcBef>
                          <a:spcPts val="0"/>
                        </a:spcBef>
                        <a:spcAft>
                          <a:spcPts val="0"/>
                        </a:spcAft>
                      </a:pPr>
                      <a:r>
                        <a:rPr lang="en-US" sz="1200">
                          <a:solidFill>
                            <a:schemeClr val="accent2"/>
                          </a:solidFill>
                          <a:effectLst/>
                        </a:rPr>
                        <a:t>Data loss prevention</a:t>
                      </a:r>
                      <a:endParaRPr lang="en-US" sz="120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Prevent data loss by detecting and preventing users from sending sensitive information.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Semi-Supported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Sensitivity Label Support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743231553"/>
                  </a:ext>
                </a:extLst>
              </a:tr>
              <a:tr h="260850">
                <a:tc>
                  <a:txBody>
                    <a:bodyPr/>
                    <a:lstStyle/>
                    <a:p>
                      <a:pPr marL="0" marR="0">
                        <a:lnSpc>
                          <a:spcPct val="107000"/>
                        </a:lnSpc>
                        <a:spcBef>
                          <a:spcPts val="0"/>
                        </a:spcBef>
                        <a:spcAft>
                          <a:spcPts val="0"/>
                        </a:spcAft>
                      </a:pPr>
                      <a:r>
                        <a:rPr lang="en-US" sz="1200">
                          <a:solidFill>
                            <a:schemeClr val="accent2"/>
                          </a:solidFill>
                          <a:effectLst/>
                        </a:rPr>
                        <a:t>Mail item classification</a:t>
                      </a:r>
                      <a:endParaRPr lang="en-US" sz="120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Identify and classify emails based on sensitive information.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Semi-Supported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1576223556"/>
                  </a:ext>
                </a:extLst>
              </a:tr>
              <a:tr h="260850">
                <a:tc>
                  <a:txBody>
                    <a:bodyPr/>
                    <a:lstStyle/>
                    <a:p>
                      <a:pPr marL="0" marR="0">
                        <a:lnSpc>
                          <a:spcPct val="107000"/>
                        </a:lnSpc>
                        <a:spcBef>
                          <a:spcPts val="0"/>
                        </a:spcBef>
                        <a:spcAft>
                          <a:spcPts val="0"/>
                        </a:spcAft>
                      </a:pPr>
                      <a:r>
                        <a:rPr lang="en-US" sz="1200">
                          <a:effectLst/>
                        </a:rPr>
                        <a:t>Data sync</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Bidirrectional synchronization of mailbox items with external systems.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Semi-Supported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1526899871"/>
                  </a:ext>
                </a:extLst>
              </a:tr>
              <a:tr h="394225">
                <a:tc>
                  <a:txBody>
                    <a:bodyPr/>
                    <a:lstStyle/>
                    <a:p>
                      <a:pPr marL="0" marR="0">
                        <a:lnSpc>
                          <a:spcPct val="107000"/>
                        </a:lnSpc>
                        <a:spcBef>
                          <a:spcPts val="0"/>
                        </a:spcBef>
                        <a:spcAft>
                          <a:spcPts val="0"/>
                        </a:spcAft>
                      </a:pPr>
                      <a:r>
                        <a:rPr lang="en-US" sz="1200">
                          <a:effectLst/>
                        </a:rPr>
                        <a:t>Proofing mail items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dirty="0">
                          <a:effectLst/>
                        </a:rPr>
                        <a:t>Real time assistance for composing better, proofed emails.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tc>
                  <a:txBody>
                    <a:bodyPr/>
                    <a:lstStyle/>
                    <a:p>
                      <a:pPr marL="0" marR="0">
                        <a:lnSpc>
                          <a:spcPct val="107000"/>
                        </a:lnSpc>
                        <a:spcBef>
                          <a:spcPts val="0"/>
                        </a:spcBef>
                        <a:spcAft>
                          <a:spcPts val="0"/>
                        </a:spcAft>
                      </a:pPr>
                      <a:r>
                        <a:rPr lang="en-US" sz="1200">
                          <a:effectLst/>
                        </a:rPr>
                        <a:t>Not currently supported.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nchor="ctr"/>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4555" marR="44555" marT="0" marB="0"/>
                </a:tc>
                <a:extLst>
                  <a:ext uri="{0D108BD9-81ED-4DB2-BD59-A6C34878D82A}">
                    <a16:rowId xmlns:a16="http://schemas.microsoft.com/office/drawing/2014/main" val="2924393941"/>
                  </a:ext>
                </a:extLst>
              </a:tr>
            </a:tbl>
          </a:graphicData>
        </a:graphic>
      </p:graphicFrame>
      <p:pic>
        <p:nvPicPr>
          <p:cNvPr id="17" name="Graphic 16" descr="Neutral face outline with solid fill">
            <a:extLst>
              <a:ext uri="{FF2B5EF4-FFF2-40B4-BE49-F238E27FC236}">
                <a16:creationId xmlns:a16="http://schemas.microsoft.com/office/drawing/2014/main" id="{E33DAC45-378E-6F84-B99E-3BBF8CA7BCE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85273" y="4764636"/>
            <a:ext cx="298704" cy="298704"/>
          </a:xfrm>
          <a:prstGeom prst="rect">
            <a:avLst/>
          </a:prstGeom>
        </p:spPr>
      </p:pic>
      <p:pic>
        <p:nvPicPr>
          <p:cNvPr id="18" name="Graphic 17" descr="Neutral face outline with solid fill">
            <a:extLst>
              <a:ext uri="{FF2B5EF4-FFF2-40B4-BE49-F238E27FC236}">
                <a16:creationId xmlns:a16="http://schemas.microsoft.com/office/drawing/2014/main" id="{97426162-ADB6-0F87-B2ED-38AE0E8A8F4C}"/>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85273" y="5120447"/>
            <a:ext cx="298704" cy="298704"/>
          </a:xfrm>
          <a:prstGeom prst="rect">
            <a:avLst/>
          </a:prstGeom>
        </p:spPr>
      </p:pic>
      <p:pic>
        <p:nvPicPr>
          <p:cNvPr id="19" name="Graphic 18" descr="Neutral face outline with solid fill">
            <a:extLst>
              <a:ext uri="{FF2B5EF4-FFF2-40B4-BE49-F238E27FC236}">
                <a16:creationId xmlns:a16="http://schemas.microsoft.com/office/drawing/2014/main" id="{336171F7-2DBB-9208-59FB-C72D88C79257}"/>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85273" y="5452285"/>
            <a:ext cx="298704" cy="282685"/>
          </a:xfrm>
          <a:prstGeom prst="rect">
            <a:avLst/>
          </a:prstGeom>
        </p:spPr>
      </p:pic>
      <p:pic>
        <p:nvPicPr>
          <p:cNvPr id="20" name="Graphic 19" descr="Neutral face outline with solid fill">
            <a:extLst>
              <a:ext uri="{FF2B5EF4-FFF2-40B4-BE49-F238E27FC236}">
                <a16:creationId xmlns:a16="http://schemas.microsoft.com/office/drawing/2014/main" id="{44867909-D5B7-CFE1-7CA4-958744F5594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85273" y="5787726"/>
            <a:ext cx="298704" cy="298704"/>
          </a:xfrm>
          <a:prstGeom prst="rect">
            <a:avLst/>
          </a:prstGeom>
        </p:spPr>
      </p:pic>
      <p:pic>
        <p:nvPicPr>
          <p:cNvPr id="21" name="Graphic 20" descr="Neutral face outline with solid fill">
            <a:extLst>
              <a:ext uri="{FF2B5EF4-FFF2-40B4-BE49-F238E27FC236}">
                <a16:creationId xmlns:a16="http://schemas.microsoft.com/office/drawing/2014/main" id="{2AA89893-FBF6-F8C4-E266-A4A9AE2B2FE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585273" y="6044205"/>
            <a:ext cx="298704" cy="298704"/>
          </a:xfrm>
          <a:prstGeom prst="rect">
            <a:avLst/>
          </a:prstGeom>
        </p:spPr>
      </p:pic>
      <p:pic>
        <p:nvPicPr>
          <p:cNvPr id="24" name="Graphic 23" descr="Sad face outline with solid fill">
            <a:extLst>
              <a:ext uri="{FF2B5EF4-FFF2-40B4-BE49-F238E27FC236}">
                <a16:creationId xmlns:a16="http://schemas.microsoft.com/office/drawing/2014/main" id="{C17CC394-8A3A-FACC-0BD7-05981A10D283}"/>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54598" y="6333481"/>
            <a:ext cx="377952" cy="377952"/>
          </a:xfrm>
          <a:prstGeom prst="rect">
            <a:avLst/>
          </a:prstGeom>
        </p:spPr>
      </p:pic>
      <p:pic>
        <p:nvPicPr>
          <p:cNvPr id="26" name="Graphic 25" descr="Smiling face outline with solid fill">
            <a:extLst>
              <a:ext uri="{FF2B5EF4-FFF2-40B4-BE49-F238E27FC236}">
                <a16:creationId xmlns:a16="http://schemas.microsoft.com/office/drawing/2014/main" id="{96633878-A015-28A7-F538-4B04B820E39F}"/>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84322" y="4213930"/>
            <a:ext cx="299630" cy="299630"/>
          </a:xfrm>
          <a:prstGeom prst="rect">
            <a:avLst/>
          </a:prstGeom>
        </p:spPr>
      </p:pic>
      <p:pic>
        <p:nvPicPr>
          <p:cNvPr id="27" name="Graphic 26" descr="Smiling face outline with solid fill">
            <a:extLst>
              <a:ext uri="{FF2B5EF4-FFF2-40B4-BE49-F238E27FC236}">
                <a16:creationId xmlns:a16="http://schemas.microsoft.com/office/drawing/2014/main" id="{1A88F6AF-A943-6F9A-356F-2AA92A2F5AE0}"/>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84322" y="4452295"/>
            <a:ext cx="299630" cy="299630"/>
          </a:xfrm>
          <a:prstGeom prst="rect">
            <a:avLst/>
          </a:prstGeom>
        </p:spPr>
      </p:pic>
      <p:pic>
        <p:nvPicPr>
          <p:cNvPr id="28" name="Graphic 27" descr="Smiling face outline with solid fill">
            <a:extLst>
              <a:ext uri="{FF2B5EF4-FFF2-40B4-BE49-F238E27FC236}">
                <a16:creationId xmlns:a16="http://schemas.microsoft.com/office/drawing/2014/main" id="{917288CB-48AA-3AEE-2811-D372A9CB1179}"/>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93759" y="3939562"/>
            <a:ext cx="299630" cy="299630"/>
          </a:xfrm>
          <a:prstGeom prst="rect">
            <a:avLst/>
          </a:prstGeom>
        </p:spPr>
      </p:pic>
      <p:pic>
        <p:nvPicPr>
          <p:cNvPr id="29" name="Graphic 28" descr="Smiling face outline with solid fill">
            <a:extLst>
              <a:ext uri="{FF2B5EF4-FFF2-40B4-BE49-F238E27FC236}">
                <a16:creationId xmlns:a16="http://schemas.microsoft.com/office/drawing/2014/main" id="{2D317388-5747-6F9F-9B88-0718EC339E8F}"/>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98817" y="3545685"/>
            <a:ext cx="299630" cy="299630"/>
          </a:xfrm>
          <a:prstGeom prst="rect">
            <a:avLst/>
          </a:prstGeom>
        </p:spPr>
      </p:pic>
      <p:pic>
        <p:nvPicPr>
          <p:cNvPr id="30" name="Graphic 29" descr="Smiling face outline with solid fill">
            <a:extLst>
              <a:ext uri="{FF2B5EF4-FFF2-40B4-BE49-F238E27FC236}">
                <a16:creationId xmlns:a16="http://schemas.microsoft.com/office/drawing/2014/main" id="{18CC8083-7017-A6DC-5FB6-BA8FAFDB3E08}"/>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84322" y="3063030"/>
            <a:ext cx="299630" cy="299630"/>
          </a:xfrm>
          <a:prstGeom prst="rect">
            <a:avLst/>
          </a:prstGeom>
        </p:spPr>
      </p:pic>
      <p:pic>
        <p:nvPicPr>
          <p:cNvPr id="31" name="Graphic 30" descr="Smiling face outline with solid fill">
            <a:extLst>
              <a:ext uri="{FF2B5EF4-FFF2-40B4-BE49-F238E27FC236}">
                <a16:creationId xmlns:a16="http://schemas.microsoft.com/office/drawing/2014/main" id="{68B5762E-5138-5E25-0C3B-20424AF23B7A}"/>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84322" y="2610735"/>
            <a:ext cx="299630" cy="299630"/>
          </a:xfrm>
          <a:prstGeom prst="rect">
            <a:avLst/>
          </a:prstGeom>
        </p:spPr>
      </p:pic>
      <p:pic>
        <p:nvPicPr>
          <p:cNvPr id="32" name="Graphic 31" descr="Smiling face outline with solid fill">
            <a:extLst>
              <a:ext uri="{FF2B5EF4-FFF2-40B4-BE49-F238E27FC236}">
                <a16:creationId xmlns:a16="http://schemas.microsoft.com/office/drawing/2014/main" id="{3EE67134-E23E-7325-CC32-BDA618FBC2B1}"/>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93759" y="2077754"/>
            <a:ext cx="299630" cy="299630"/>
          </a:xfrm>
          <a:prstGeom prst="rect">
            <a:avLst/>
          </a:prstGeom>
        </p:spPr>
      </p:pic>
      <p:pic>
        <p:nvPicPr>
          <p:cNvPr id="33" name="Graphic 32" descr="Smiling face outline with solid fill">
            <a:extLst>
              <a:ext uri="{FF2B5EF4-FFF2-40B4-BE49-F238E27FC236}">
                <a16:creationId xmlns:a16="http://schemas.microsoft.com/office/drawing/2014/main" id="{2007DBDD-793D-D46C-38F0-30DFBA9F5C47}"/>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593759" y="1662168"/>
            <a:ext cx="299630" cy="299630"/>
          </a:xfrm>
          <a:prstGeom prst="rect">
            <a:avLst/>
          </a:prstGeom>
        </p:spPr>
      </p:pic>
      <p:sp>
        <p:nvSpPr>
          <p:cNvPr id="37" name="TextBox 36">
            <a:extLst>
              <a:ext uri="{FF2B5EF4-FFF2-40B4-BE49-F238E27FC236}">
                <a16:creationId xmlns:a16="http://schemas.microsoft.com/office/drawing/2014/main" id="{56AA4244-101D-AA3B-344D-3EDE6A35A766}"/>
              </a:ext>
            </a:extLst>
          </p:cNvPr>
          <p:cNvSpPr txBox="1"/>
          <p:nvPr/>
        </p:nvSpPr>
        <p:spPr>
          <a:xfrm>
            <a:off x="7879326" y="78689"/>
            <a:ext cx="6098458" cy="369332"/>
          </a:xfrm>
          <a:prstGeom prst="rect">
            <a:avLst/>
          </a:prstGeom>
          <a:noFill/>
        </p:spPr>
        <p:txBody>
          <a:bodyPr wrap="square">
            <a:spAutoFit/>
          </a:bodyPr>
          <a:lstStyle/>
          <a:p>
            <a:r>
              <a:rPr lang="en-US">
                <a:hlinkClick r:id="rId9"/>
              </a:rPr>
              <a:t>https://aka.ms/DevNewOutlook</a:t>
            </a:r>
            <a:r>
              <a:rPr lang="en-US"/>
              <a:t> </a:t>
            </a:r>
          </a:p>
        </p:txBody>
      </p:sp>
      <p:sp>
        <p:nvSpPr>
          <p:cNvPr id="38" name="TextBox 37">
            <a:extLst>
              <a:ext uri="{FF2B5EF4-FFF2-40B4-BE49-F238E27FC236}">
                <a16:creationId xmlns:a16="http://schemas.microsoft.com/office/drawing/2014/main" id="{2EB3D4F8-B5E8-90EF-ACEF-4BAA863EF529}"/>
              </a:ext>
            </a:extLst>
          </p:cNvPr>
          <p:cNvSpPr txBox="1"/>
          <p:nvPr/>
        </p:nvSpPr>
        <p:spPr>
          <a:xfrm>
            <a:off x="5036574" y="82932"/>
            <a:ext cx="3021405" cy="369332"/>
          </a:xfrm>
          <a:prstGeom prst="rect">
            <a:avLst/>
          </a:prstGeom>
          <a:noFill/>
        </p:spPr>
        <p:txBody>
          <a:bodyPr wrap="none" rtlCol="0">
            <a:spAutoFit/>
          </a:bodyPr>
          <a:lstStyle/>
          <a:p>
            <a:r>
              <a:rPr lang="en-US"/>
              <a:t>If you don’t see your scenario:</a:t>
            </a:r>
          </a:p>
        </p:txBody>
      </p:sp>
    </p:spTree>
    <p:extLst>
      <p:ext uri="{BB962C8B-B14F-4D97-AF65-F5344CB8AC3E}">
        <p14:creationId xmlns:p14="http://schemas.microsoft.com/office/powerpoint/2010/main" val="29042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253448" y="378515"/>
            <a:ext cx="10977769" cy="1323439"/>
          </a:xfrm>
          <a:prstGeom prst="rect">
            <a:avLst/>
          </a:prstGeom>
          <a:noFill/>
        </p:spPr>
        <p:txBody>
          <a:bodyPr wrap="square" rtlCol="0" anchor="t">
            <a:spAutoFit/>
          </a:bodyPr>
          <a:lstStyle/>
          <a:p>
            <a:pPr marL="0" marR="0" lvl="0" indent="0" algn="l" defTabSz="914400">
              <a:lnSpc>
                <a:spcPct val="100000"/>
              </a:lnSpc>
              <a:spcBef>
                <a:spcPts val="0"/>
              </a:spcBef>
              <a:spcAft>
                <a:spcPts val="0"/>
              </a:spcAft>
              <a:buClrTx/>
              <a:buSzTx/>
              <a:buFontTx/>
              <a:buNone/>
              <a:tabLst/>
              <a:defRPr/>
            </a:pPr>
            <a:r>
              <a:rPr lang="en-US" sz="4000" b="1" i="0" u="none" strike="noStrike" kern="1200" cap="none" spc="0" normalizeH="0" baseline="0" noProof="0">
                <a:ln>
                  <a:noFill/>
                </a:ln>
                <a:solidFill>
                  <a:schemeClr val="bg1"/>
                </a:solidFill>
                <a:effectLst/>
                <a:uLnTx/>
                <a:uFillTx/>
                <a:latin typeface="Segoe UI"/>
                <a:cs typeface="Segoe UI"/>
              </a:rPr>
              <a:t>Call to Action for Outlook Mobile Add-in Developers!</a:t>
            </a: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35493" y="1808922"/>
            <a:ext cx="11541767" cy="4785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a:solidFill>
                  <a:schemeClr val="tx1"/>
                </a:solidFill>
                <a:latin typeface="Calibri"/>
                <a:ea typeface="Calibri"/>
                <a:cs typeface="Calibri"/>
              </a:rPr>
              <a:t>We would love to get your feedback about your Outlook add-in and the scenarios you are trying to support. With this information we will know more about how we can best support you. </a:t>
            </a:r>
          </a:p>
          <a:p>
            <a:endParaRPr lang="en-US" b="1">
              <a:solidFill>
                <a:schemeClr val="tx1"/>
              </a:solidFill>
              <a:latin typeface="Calibri"/>
              <a:ea typeface="Calibri"/>
              <a:cs typeface="Calibri"/>
            </a:endParaRPr>
          </a:p>
          <a:p>
            <a:r>
              <a:rPr lang="en-US" b="1">
                <a:solidFill>
                  <a:schemeClr val="tx1"/>
                </a:solidFill>
                <a:latin typeface="Calibri"/>
                <a:ea typeface="Calibri"/>
                <a:cs typeface="Calibri"/>
              </a:rPr>
              <a:t>Please fill out the following survey: </a:t>
            </a:r>
          </a:p>
          <a:p>
            <a:endParaRPr lang="en-US" b="1">
              <a:solidFill>
                <a:schemeClr val="tx1"/>
              </a:solidFill>
              <a:latin typeface="Calibri"/>
              <a:ea typeface="Calibri"/>
              <a:cs typeface="Calibri"/>
            </a:endParaRPr>
          </a:p>
          <a:p>
            <a:pPr algn="ctr"/>
            <a:r>
              <a:rPr lang="en-US" sz="2800" u="sng">
                <a:solidFill>
                  <a:srgbClr val="000000"/>
                </a:solidFill>
                <a:effectLst/>
                <a:latin typeface="Calibri" panose="020F0502020204030204" pitchFamily="34" charset="0"/>
                <a:ea typeface="Times New Roman" panose="02020603050405020304" pitchFamily="18" charset="0"/>
                <a:hlinkClick r:id="rId2"/>
              </a:rPr>
              <a:t>Outlook Mobile Add-in Developer Survey</a:t>
            </a:r>
            <a:endParaRPr lang="en-US" sz="2800" u="sng">
              <a:solidFill>
                <a:srgbClr val="000000"/>
              </a:solidFill>
              <a:effectLst/>
              <a:latin typeface="Calibri" panose="020F0502020204030204" pitchFamily="34" charset="0"/>
              <a:ea typeface="Times New Roman" panose="02020603050405020304" pitchFamily="18" charset="0"/>
            </a:endParaRPr>
          </a:p>
          <a:p>
            <a:pPr algn="ctr"/>
            <a:endParaRPr lang="en-US" sz="2800" b="1" u="sng">
              <a:solidFill>
                <a:srgbClr val="000000"/>
              </a:solidFill>
              <a:latin typeface="Calibri" panose="020F0502020204030204" pitchFamily="34" charset="0"/>
              <a:ea typeface="Calibri"/>
              <a:cs typeface="Calibri"/>
            </a:endParaRPr>
          </a:p>
          <a:p>
            <a:pPr algn="ctr"/>
            <a:endParaRPr lang="en-US" sz="2800" b="1">
              <a:solidFill>
                <a:schemeClr val="tx1"/>
              </a:solidFill>
              <a:latin typeface="Calibri"/>
              <a:ea typeface="Calibri"/>
              <a:cs typeface="Calibri"/>
            </a:endParaRPr>
          </a:p>
        </p:txBody>
      </p:sp>
    </p:spTree>
    <p:extLst>
      <p:ext uri="{BB962C8B-B14F-4D97-AF65-F5344CB8AC3E}">
        <p14:creationId xmlns:p14="http://schemas.microsoft.com/office/powerpoint/2010/main" val="268246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sz="1800">
                <a:solidFill>
                  <a:schemeClr val="tx1"/>
                </a:solidFill>
                <a:effectLst/>
                <a:latin typeface="Calibri" panose="020F0502020204030204" pitchFamily="34" charset="0"/>
              </a:rPr>
              <a:t>We just saw that PowerPoint desktop client now supports PowerPoint API1.5 with the semi-annual channel. We tried the PowerPoint web client and it still does not. Will that be rolling out soon to keep up with desktop client?</a:t>
            </a:r>
          </a:p>
          <a:p>
            <a:pPr marL="0" marR="0">
              <a:spcBef>
                <a:spcPts val="0"/>
              </a:spcBef>
              <a:spcAft>
                <a:spcPts val="0"/>
              </a:spcAft>
            </a:pPr>
            <a:r>
              <a:rPr lang="en-US" sz="1800" b="1">
                <a:solidFill>
                  <a:schemeClr val="tx1"/>
                </a:solidFill>
                <a:effectLst/>
                <a:latin typeface="Calibri"/>
                <a:cs typeface="Calibri"/>
              </a:rPr>
              <a:t>Answer:</a:t>
            </a:r>
          </a:p>
          <a:p>
            <a:pPr marL="0" marR="0">
              <a:spcBef>
                <a:spcPts val="0"/>
              </a:spcBef>
              <a:spcAft>
                <a:spcPts val="0"/>
              </a:spcAft>
            </a:pPr>
            <a:r>
              <a:rPr lang="en-US" sz="1800">
                <a:solidFill>
                  <a:schemeClr val="tx1"/>
                </a:solidFill>
                <a:effectLst/>
                <a:latin typeface="Calibri"/>
                <a:cs typeface="Calibri"/>
              </a:rPr>
              <a:t>PowerPoint 1.5 support for PowerPoint Online web app is being rolled out, you should see it being available soon. The functionality should also work even if the supported requirement still returns 1.4 at this time.</a:t>
            </a:r>
          </a:p>
        </p:txBody>
      </p:sp>
    </p:spTree>
    <p:extLst>
      <p:ext uri="{BB962C8B-B14F-4D97-AF65-F5344CB8AC3E}">
        <p14:creationId xmlns:p14="http://schemas.microsoft.com/office/powerpoint/2010/main" val="1156260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a:solidFill>
                  <a:schemeClr val="tx1"/>
                </a:solidFill>
              </a:rPr>
              <a:t>I'm writing an add-in that needs to run on Outlook for Mobile and activate at any stage during the composition of a message. Given that the on-send feature and event-based activation do not support Compose Mode on Outlook for mobile, are there any known work-arounds to get an add-in to trigger in Outlook for Mobile when composing a message?</a:t>
            </a:r>
            <a:br>
              <a:rPr lang="en-US">
                <a:solidFill>
                  <a:schemeClr val="tx1"/>
                </a:solidFill>
              </a:rPr>
            </a:br>
            <a:br>
              <a:rPr lang="en-US">
                <a:solidFill>
                  <a:schemeClr val="tx1"/>
                </a:solidFill>
              </a:rPr>
            </a:br>
            <a:r>
              <a:rPr lang="en-US">
                <a:solidFill>
                  <a:schemeClr val="tx1"/>
                </a:solidFill>
              </a:rPr>
              <a:t>Alternatively, is there any update on the roadmap for supporting compose mode for add-ins in Outlook for mobile?</a:t>
            </a:r>
          </a:p>
          <a:p>
            <a:pPr marL="0" marR="0">
              <a:spcBef>
                <a:spcPts val="0"/>
              </a:spcBef>
              <a:spcAft>
                <a:spcPts val="0"/>
              </a:spcAft>
            </a:pPr>
            <a:r>
              <a:rPr lang="en-US" sz="1800" b="1">
                <a:solidFill>
                  <a:schemeClr val="tx1"/>
                </a:solidFill>
                <a:effectLst/>
                <a:latin typeface="Calibri"/>
                <a:cs typeface="Calibri"/>
              </a:rPr>
              <a:t>Answer:</a:t>
            </a:r>
          </a:p>
          <a:p>
            <a:pPr marL="0" marR="0">
              <a:spcBef>
                <a:spcPts val="0"/>
              </a:spcBef>
              <a:spcAft>
                <a:spcPts val="0"/>
              </a:spcAft>
            </a:pPr>
            <a:r>
              <a:rPr lang="en-US" sz="1800">
                <a:solidFill>
                  <a:schemeClr val="tx1"/>
                </a:solidFill>
                <a:effectLst/>
                <a:latin typeface="Calibri"/>
                <a:cs typeface="Calibri"/>
              </a:rPr>
              <a:t>This will be answered in the blog post. </a:t>
            </a:r>
          </a:p>
        </p:txBody>
      </p:sp>
    </p:spTree>
    <p:extLst>
      <p:ext uri="{BB962C8B-B14F-4D97-AF65-F5344CB8AC3E}">
        <p14:creationId xmlns:p14="http://schemas.microsoft.com/office/powerpoint/2010/main" val="28130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24665417-9E69-50B3-FC10-1505CCE5A57A}"/>
              </a:ext>
            </a:extLst>
          </p:cNvPr>
          <p:cNvGraphicFramePr>
            <a:graphicFrameLocks noGrp="1"/>
          </p:cNvGraphicFramePr>
          <p:nvPr/>
        </p:nvGraphicFramePr>
        <p:xfrm>
          <a:off x="1472184" y="1608462"/>
          <a:ext cx="10122408" cy="4759960"/>
        </p:xfrm>
        <a:graphic>
          <a:graphicData uri="http://schemas.openxmlformats.org/drawingml/2006/table">
            <a:tbl>
              <a:tblPr firstRow="1" bandRow="1">
                <a:tableStyleId>{2D5ABB26-0587-4C30-8999-92F81FD0307C}</a:tableStyleId>
              </a:tblPr>
              <a:tblGrid>
                <a:gridCol w="786384">
                  <a:extLst>
                    <a:ext uri="{9D8B030D-6E8A-4147-A177-3AD203B41FA5}">
                      <a16:colId xmlns:a16="http://schemas.microsoft.com/office/drawing/2014/main" val="3500360107"/>
                    </a:ext>
                  </a:extLst>
                </a:gridCol>
                <a:gridCol w="2441448">
                  <a:extLst>
                    <a:ext uri="{9D8B030D-6E8A-4147-A177-3AD203B41FA5}">
                      <a16:colId xmlns:a16="http://schemas.microsoft.com/office/drawing/2014/main" val="613343397"/>
                    </a:ext>
                  </a:extLst>
                </a:gridCol>
                <a:gridCol w="6894576">
                  <a:extLst>
                    <a:ext uri="{9D8B030D-6E8A-4147-A177-3AD203B41FA5}">
                      <a16:colId xmlns:a16="http://schemas.microsoft.com/office/drawing/2014/main" val="3503939565"/>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9012057"/>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Documentation</a:t>
                      </a:r>
                    </a:p>
                  </a:txBody>
                  <a:tcPr/>
                </a:tc>
                <a:tc>
                  <a:txBody>
                    <a:bodyPr/>
                    <a:lstStyle/>
                    <a:p>
                      <a:pPr>
                        <a:buNone/>
                      </a:pPr>
                      <a:r>
                        <a:rPr lang="en-US" sz="2400" b="0" u="sng" kern="1200">
                          <a:solidFill>
                            <a:schemeClr val="dk1"/>
                          </a:solidFill>
                          <a:effectLst/>
                          <a:latin typeface="Segoe UI" panose="020B0502040204020203" pitchFamily="34" charset="0"/>
                          <a:cs typeface="Segoe UI" panose="020B0502040204020203" pitchFamily="34" charset="0"/>
                          <a:hlinkClick r:id="rId3"/>
                        </a:rPr>
                        <a:t>https://aka.ms/office-add-ins-docs</a:t>
                      </a:r>
                      <a:r>
                        <a:rPr lang="en-US" sz="2400" b="0" u="sng" kern="1200">
                          <a:solidFill>
                            <a:schemeClr val="dk1"/>
                          </a:solidFill>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914436529"/>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Quick starts</a:t>
                      </a:r>
                    </a:p>
                  </a:txBody>
                  <a:tcPr/>
                </a:tc>
                <a:tc>
                  <a:txBody>
                    <a:bodyPr/>
                    <a:lstStyle/>
                    <a:p>
                      <a:r>
                        <a:rPr lang="en-US" sz="2400">
                          <a:latin typeface="Segoe UI"/>
                          <a:cs typeface="Segoe UI"/>
                          <a:hlinkClick r:id="rId4"/>
                        </a:rPr>
                        <a:t>Outlook</a:t>
                      </a:r>
                      <a:r>
                        <a:rPr lang="en-US" sz="2400">
                          <a:latin typeface="Segoe UI"/>
                          <a:cs typeface="Segoe UI"/>
                        </a:rPr>
                        <a:t>, </a:t>
                      </a:r>
                      <a:r>
                        <a:rPr lang="en-US" sz="2400">
                          <a:latin typeface="Segoe UI"/>
                          <a:cs typeface="Segoe UI"/>
                          <a:hlinkClick r:id="rId5"/>
                        </a:rPr>
                        <a:t>Excel</a:t>
                      </a:r>
                      <a:r>
                        <a:rPr lang="en-US" sz="2400">
                          <a:latin typeface="Segoe UI"/>
                          <a:cs typeface="Segoe UI"/>
                        </a:rPr>
                        <a:t>, </a:t>
                      </a:r>
                      <a:r>
                        <a:rPr lang="en-US" sz="2400">
                          <a:latin typeface="Segoe UI"/>
                          <a:cs typeface="Segoe UI"/>
                          <a:hlinkClick r:id="rId6"/>
                        </a:rPr>
                        <a:t>Word</a:t>
                      </a:r>
                      <a:r>
                        <a:rPr lang="en-US" sz="2400">
                          <a:latin typeface="Segoe UI"/>
                          <a:cs typeface="Segoe UI"/>
                        </a:rPr>
                        <a:t>, </a:t>
                      </a:r>
                      <a:r>
                        <a:rPr lang="en-US" sz="2400">
                          <a:latin typeface="Segoe UI"/>
                          <a:cs typeface="Segoe UI"/>
                          <a:hlinkClick r:id="rId7"/>
                        </a:rPr>
                        <a:t>PowerPoint</a:t>
                      </a:r>
                      <a:endParaRPr lang="en-US" sz="2400">
                        <a:latin typeface="Segoe UI"/>
                        <a:cs typeface="Segoe UI"/>
                      </a:endParaRPr>
                    </a:p>
                  </a:txBody>
                  <a:tcPr/>
                </a:tc>
                <a:extLst>
                  <a:ext uri="{0D108BD9-81ED-4DB2-BD59-A6C34878D82A}">
                    <a16:rowId xmlns:a16="http://schemas.microsoft.com/office/drawing/2014/main" val="4137257855"/>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Script Lab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8"/>
                        </a:rPr>
                        <a:t>https://aka.ms/getscriptlab</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795446554"/>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Samples</a:t>
                      </a:r>
                    </a:p>
                  </a:txBody>
                  <a:tcPr/>
                </a:tc>
                <a:tc>
                  <a:txBody>
                    <a:bodyPr/>
                    <a:lstStyle/>
                    <a:p>
                      <a:r>
                        <a:rPr lang="en-US" sz="2400">
                          <a:latin typeface="Segoe UI" panose="020B0502040204020203" pitchFamily="34" charset="0"/>
                          <a:cs typeface="Segoe UI" panose="020B0502040204020203" pitchFamily="34" charset="0"/>
                          <a:hlinkClick r:id="rId9"/>
                        </a:rPr>
                        <a:t>https://aka.ms/officeaddinsamples</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3856300112"/>
                  </a:ext>
                </a:extLst>
              </a:tr>
              <a:tr h="370840">
                <a:tc>
                  <a:txBody>
                    <a:bodyPr/>
                    <a:lstStyle/>
                    <a:p>
                      <a:endParaRPr lang="en-US"/>
                    </a:p>
                  </a:txBody>
                  <a:tcPr/>
                </a:tc>
                <a:tc>
                  <a:txBody>
                    <a:bodyPr/>
                    <a:lstStyle/>
                    <a:p>
                      <a:r>
                        <a:rPr lang="en-US" sz="2400">
                          <a:solidFill>
                            <a:srgbClr val="2F2F2F"/>
                          </a:solidFill>
                          <a:latin typeface="Segoe UI"/>
                          <a:cs typeface="Segoe UI"/>
                        </a:rPr>
                        <a:t>Microsoft 365 Developer 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10"/>
                        </a:rPr>
                        <a:t>https://aka.ms/M365devprogram</a:t>
                      </a:r>
                      <a:r>
                        <a:rPr lang="en-US" sz="2400">
                          <a:latin typeface="Segoe UI" panose="020B0502040204020203" pitchFamily="34" charset="0"/>
                          <a:cs typeface="Segoe UI" panose="020B0502040204020203" pitchFamily="34" charset="0"/>
                        </a:rPr>
                        <a:t> </a:t>
                      </a:r>
                    </a:p>
                    <a:p>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7239041"/>
                  </a:ext>
                </a:extLst>
              </a:tr>
              <a:tr h="370840">
                <a:tc>
                  <a:txBody>
                    <a:bodyPr/>
                    <a:lstStyle/>
                    <a:p>
                      <a:endParaRPr lang="en-US"/>
                    </a:p>
                    <a:p>
                      <a:endParaRPr lang="en-US"/>
                    </a:p>
                  </a:txBody>
                  <a:tcPr/>
                </a:tc>
                <a:tc>
                  <a:txBody>
                    <a:bodyPr/>
                    <a:lstStyle/>
                    <a:p>
                      <a:r>
                        <a:rPr lang="en-US" sz="2400">
                          <a:latin typeface="Segoe UI"/>
                          <a:cs typeface="Segoe UI"/>
                        </a:rPr>
                        <a:t>Office Scripts</a:t>
                      </a:r>
                    </a:p>
                  </a:txBody>
                  <a:tcPr/>
                </a:tc>
                <a:tc>
                  <a:txBody>
                    <a:bodyPr/>
                    <a:lstStyle/>
                    <a:p>
                      <a:r>
                        <a:rPr lang="en-US" sz="2400">
                          <a:latin typeface="Segoe UI" panose="020B0502040204020203" pitchFamily="34" charset="0"/>
                          <a:cs typeface="Segoe UI" panose="020B0502040204020203" pitchFamily="34" charset="0"/>
                          <a:hlinkClick r:id="rId11"/>
                        </a:rPr>
                        <a:t>aka.ms/office-scripts-docs</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329789468"/>
                  </a:ext>
                </a:extLst>
              </a:tr>
            </a:tbl>
          </a:graphicData>
        </a:graphic>
      </p:graphicFrame>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47966"/>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New to Office Add-ins?</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pic>
        <p:nvPicPr>
          <p:cNvPr id="3" name="Picture 2">
            <a:extLst>
              <a:ext uri="{FF2B5EF4-FFF2-40B4-BE49-F238E27FC236}">
                <a16:creationId xmlns:a16="http://schemas.microsoft.com/office/drawing/2014/main" id="{E47219AA-8041-EF05-43D9-C40E3411B041}"/>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1492718" y="1917681"/>
            <a:ext cx="676369" cy="590632"/>
          </a:xfrm>
          <a:prstGeom prst="rect">
            <a:avLst/>
          </a:prstGeom>
        </p:spPr>
      </p:pic>
      <p:pic>
        <p:nvPicPr>
          <p:cNvPr id="5" name="Picture 4">
            <a:extLst>
              <a:ext uri="{FF2B5EF4-FFF2-40B4-BE49-F238E27FC236}">
                <a16:creationId xmlns:a16="http://schemas.microsoft.com/office/drawing/2014/main" id="{C2FF269F-69D0-41C0-E787-3CFA791B91E8}"/>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440024" y="3914107"/>
            <a:ext cx="695422" cy="552527"/>
          </a:xfrm>
          <a:prstGeom prst="rect">
            <a:avLst/>
          </a:prstGeom>
        </p:spPr>
      </p:pic>
      <p:pic>
        <p:nvPicPr>
          <p:cNvPr id="10" name="Picture 9">
            <a:extLst>
              <a:ext uri="{FF2B5EF4-FFF2-40B4-BE49-F238E27FC236}">
                <a16:creationId xmlns:a16="http://schemas.microsoft.com/office/drawing/2014/main" id="{997E1E2E-9B73-EACF-ECBE-864E4313AC5D}"/>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1455209" y="2554460"/>
            <a:ext cx="695422" cy="724001"/>
          </a:xfrm>
          <a:prstGeom prst="rect">
            <a:avLst/>
          </a:prstGeom>
        </p:spPr>
      </p:pic>
      <p:pic>
        <p:nvPicPr>
          <p:cNvPr id="12" name="Picture 11">
            <a:extLst>
              <a:ext uri="{FF2B5EF4-FFF2-40B4-BE49-F238E27FC236}">
                <a16:creationId xmlns:a16="http://schemas.microsoft.com/office/drawing/2014/main" id="{3DEFC20D-2C45-0FA6-90CD-BD79526E5435}"/>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549142" y="3269825"/>
            <a:ext cx="568016" cy="568016"/>
          </a:xfrm>
          <a:prstGeom prst="rect">
            <a:avLst/>
          </a:prstGeom>
        </p:spPr>
      </p:pic>
      <p:pic>
        <p:nvPicPr>
          <p:cNvPr id="4" name="Picture 3">
            <a:extLst>
              <a:ext uri="{FF2B5EF4-FFF2-40B4-BE49-F238E27FC236}">
                <a16:creationId xmlns:a16="http://schemas.microsoft.com/office/drawing/2014/main" id="{CC193859-E11F-FE79-83EE-E386270CCE00}"/>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500929" y="5614600"/>
            <a:ext cx="666843" cy="714475"/>
          </a:xfrm>
          <a:prstGeom prst="rect">
            <a:avLst/>
          </a:prstGeom>
        </p:spPr>
      </p:pic>
      <p:pic>
        <p:nvPicPr>
          <p:cNvPr id="8" name="Picture 7">
            <a:extLst>
              <a:ext uri="{FF2B5EF4-FFF2-40B4-BE49-F238E27FC236}">
                <a16:creationId xmlns:a16="http://schemas.microsoft.com/office/drawing/2014/main" id="{88DB9257-463C-301D-D352-4C17C9C6C32A}"/>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1559402" y="4733304"/>
            <a:ext cx="609685" cy="590632"/>
          </a:xfrm>
          <a:prstGeom prst="rect">
            <a:avLst/>
          </a:prstGeom>
        </p:spPr>
      </p:pic>
    </p:spTree>
    <p:extLst>
      <p:ext uri="{BB962C8B-B14F-4D97-AF65-F5344CB8AC3E}">
        <p14:creationId xmlns:p14="http://schemas.microsoft.com/office/powerpoint/2010/main" val="9612063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Engage with the team </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graphicFrame>
        <p:nvGraphicFramePr>
          <p:cNvPr id="8" name="Table 7">
            <a:extLst>
              <a:ext uri="{FF2B5EF4-FFF2-40B4-BE49-F238E27FC236}">
                <a16:creationId xmlns:a16="http://schemas.microsoft.com/office/drawing/2014/main" id="{8BFDD43B-8C4D-B457-840E-EEE4580B8F0F}"/>
              </a:ext>
            </a:extLst>
          </p:cNvPr>
          <p:cNvGraphicFramePr>
            <a:graphicFrameLocks noGrp="1"/>
          </p:cNvGraphicFramePr>
          <p:nvPr/>
        </p:nvGraphicFramePr>
        <p:xfrm>
          <a:off x="859536" y="1623919"/>
          <a:ext cx="10332720" cy="3627120"/>
        </p:xfrm>
        <a:graphic>
          <a:graphicData uri="http://schemas.openxmlformats.org/drawingml/2006/table">
            <a:tbl>
              <a:tblPr firstRow="1" bandRow="1">
                <a:tableStyleId>{073A0DAA-6AF3-43AB-8588-CEC1D06C72B9}</a:tableStyleId>
              </a:tblPr>
              <a:tblGrid>
                <a:gridCol w="3941064">
                  <a:extLst>
                    <a:ext uri="{9D8B030D-6E8A-4147-A177-3AD203B41FA5}">
                      <a16:colId xmlns:a16="http://schemas.microsoft.com/office/drawing/2014/main" val="2014650578"/>
                    </a:ext>
                  </a:extLst>
                </a:gridCol>
                <a:gridCol w="6391656">
                  <a:extLst>
                    <a:ext uri="{9D8B030D-6E8A-4147-A177-3AD203B41FA5}">
                      <a16:colId xmlns:a16="http://schemas.microsoft.com/office/drawing/2014/main" val="1549858200"/>
                    </a:ext>
                  </a:extLst>
                </a:gridCol>
              </a:tblGrid>
              <a:tr h="356410">
                <a:tc>
                  <a:txBody>
                    <a:bodyPr/>
                    <a:lstStyle/>
                    <a:p>
                      <a:r>
                        <a:rPr lang="en-US" sz="2400">
                          <a:latin typeface="Segoe UI"/>
                          <a:cs typeface="Segoe UI"/>
                        </a:rPr>
                        <a:t>Engagement</a:t>
                      </a:r>
                    </a:p>
                  </a:txBody>
                  <a:tcPr/>
                </a:tc>
                <a:tc>
                  <a:txBody>
                    <a:bodyPr/>
                    <a:lstStyle/>
                    <a:p>
                      <a:r>
                        <a:rPr lang="en-US" sz="2400">
                          <a:latin typeface="Segoe UI"/>
                          <a:cs typeface="Segoe UI"/>
                        </a:rPr>
                        <a:t>Where to go</a:t>
                      </a:r>
                    </a:p>
                  </a:txBody>
                  <a:tcPr/>
                </a:tc>
                <a:extLst>
                  <a:ext uri="{0D108BD9-81ED-4DB2-BD59-A6C34878D82A}">
                    <a16:rowId xmlns:a16="http://schemas.microsoft.com/office/drawing/2014/main" val="3620981387"/>
                  </a:ext>
                </a:extLst>
              </a:tr>
              <a:tr h="370839">
                <a:tc>
                  <a:txBody>
                    <a:bodyPr/>
                    <a:lstStyle/>
                    <a:p>
                      <a:pPr lvl="0">
                        <a:buNone/>
                      </a:pPr>
                      <a:r>
                        <a:rPr lang="en-US" sz="2400" b="0" i="0" u="none" strike="noStrike" noProof="0">
                          <a:latin typeface="Segoe UI"/>
                          <a:cs typeface="Segoe UI"/>
                        </a:rPr>
                        <a:t>Technical questions about Office Add-ins</a:t>
                      </a:r>
                      <a:endParaRPr lang="en-US" sz="2400">
                        <a:latin typeface="Segoe UI"/>
                        <a:cs typeface="Segoe UI"/>
                      </a:endParaRPr>
                    </a:p>
                  </a:txBody>
                  <a:tcPr/>
                </a:tc>
                <a:tc>
                  <a:txBody>
                    <a:bodyPr/>
                    <a:lstStyle/>
                    <a:p>
                      <a:pPr lvl="0">
                        <a:buNone/>
                      </a:pPr>
                      <a:r>
                        <a:rPr lang="en-US" sz="2400" u="sng" kern="1200">
                          <a:solidFill>
                            <a:schemeClr val="dk1"/>
                          </a:solidFill>
                          <a:effectLst/>
                          <a:latin typeface="Segoe UI" panose="020B0502040204020203" pitchFamily="34" charset="0"/>
                          <a:cs typeface="Segoe UI" panose="020B0502040204020203" pitchFamily="34" charset="0"/>
                          <a:hlinkClick r:id="rId3"/>
                        </a:rPr>
                        <a:t>https://aka.ms/office-addins-dev-questions</a:t>
                      </a:r>
                      <a:endParaRPr lang="en-US" sz="2400">
                        <a:latin typeface="Segoe UI" panose="020B0502040204020203" pitchFamily="34" charset="0"/>
                        <a:cs typeface="Segoe UI" panose="020B0502040204020203" pitchFamily="34" charset="0"/>
                      </a:endParaRPr>
                    </a:p>
                    <a:p>
                      <a:pPr lvl="0">
                        <a:buNone/>
                      </a:pPr>
                      <a:r>
                        <a:rPr lang="en-US" sz="2000" b="1" u="none" kern="1200">
                          <a:solidFill>
                            <a:schemeClr val="dk1"/>
                          </a:solidFill>
                          <a:effectLst/>
                          <a:latin typeface="Segoe UI"/>
                          <a:cs typeface="Segoe UI"/>
                        </a:rPr>
                        <a:t>[</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js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 [</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addins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a:t>
                      </a:r>
                    </a:p>
                    <a:p>
                      <a:pPr lvl="0">
                        <a:buNone/>
                      </a:pPr>
                      <a:endParaRPr lang="en-US" sz="2400">
                        <a:latin typeface="Segoe UI" panose="020B0502040204020203" pitchFamily="34" charset="0"/>
                        <a:cs typeface="Segoe UI" panose="020B0502040204020203" pitchFamily="34" charset="0"/>
                        <a:hlinkClick r:id="rId4"/>
                      </a:endParaRPr>
                    </a:p>
                    <a:p>
                      <a:r>
                        <a:rPr lang="en-US" sz="2400">
                          <a:latin typeface="Segoe UI" panose="020B0502040204020203" pitchFamily="34" charset="0"/>
                          <a:cs typeface="Segoe UI" panose="020B0502040204020203" pitchFamily="34" charset="0"/>
                          <a:hlinkClick r:id="rId4"/>
                        </a:rPr>
                        <a:t>https://stackoverflow.com</a:t>
                      </a:r>
                      <a:r>
                        <a:rPr lang="en-US" sz="2400">
                          <a:latin typeface="Segoe UI" panose="020B0502040204020203" pitchFamily="34" charset="0"/>
                          <a:cs typeface="Segoe UI" panose="020B0502040204020203" pitchFamily="34" charset="0"/>
                        </a:rPr>
                        <a:t> </a:t>
                      </a:r>
                    </a:p>
                    <a:p>
                      <a:r>
                        <a:rPr lang="en-US" sz="2000" b="1">
                          <a:latin typeface="Segoe UI"/>
                          <a:cs typeface="Segoe UI"/>
                        </a:rPr>
                        <a:t>[office-</a:t>
                      </a:r>
                      <a:r>
                        <a:rPr lang="en-US" sz="2000" b="1" err="1">
                          <a:latin typeface="Segoe UI"/>
                          <a:cs typeface="Segoe UI"/>
                        </a:rPr>
                        <a:t>js</a:t>
                      </a:r>
                      <a:r>
                        <a:rPr lang="en-US" sz="2000" b="1">
                          <a:latin typeface="Segoe UI"/>
                          <a:cs typeface="Segoe UI"/>
                        </a:rPr>
                        <a:t>] [outlook-web-</a:t>
                      </a:r>
                      <a:r>
                        <a:rPr lang="en-US" sz="2000" b="1" err="1">
                          <a:latin typeface="Segoe UI"/>
                          <a:cs typeface="Segoe UI"/>
                        </a:rPr>
                        <a:t>addins</a:t>
                      </a:r>
                      <a:r>
                        <a:rPr lang="en-US" sz="2000" b="1">
                          <a:latin typeface="Segoe UI"/>
                          <a:cs typeface="Segoe UI"/>
                        </a:rPr>
                        <a:t>] [office-scripts]</a:t>
                      </a:r>
                    </a:p>
                  </a:txBody>
                  <a:tcPr/>
                </a:tc>
                <a:extLst>
                  <a:ext uri="{0D108BD9-81ED-4DB2-BD59-A6C34878D82A}">
                    <a16:rowId xmlns:a16="http://schemas.microsoft.com/office/drawing/2014/main" val="646979704"/>
                  </a:ext>
                </a:extLst>
              </a:tr>
              <a:tr h="370840">
                <a:tc>
                  <a:txBody>
                    <a:bodyPr/>
                    <a:lstStyle/>
                    <a:p>
                      <a:r>
                        <a:rPr lang="en-US" sz="2400">
                          <a:latin typeface="Segoe UI"/>
                          <a:cs typeface="Segoe UI"/>
                        </a:rPr>
                        <a:t>Product bugs</a:t>
                      </a:r>
                    </a:p>
                  </a:txBody>
                  <a:tcPr/>
                </a:tc>
                <a:tc>
                  <a:txBody>
                    <a:bodyPr/>
                    <a:lstStyle/>
                    <a:p>
                      <a:r>
                        <a:rPr lang="en-US" sz="2400">
                          <a:latin typeface="Segoe UI" panose="020B0502040204020203" pitchFamily="34" charset="0"/>
                          <a:cs typeface="Segoe UI" panose="020B0502040204020203" pitchFamily="34" charset="0"/>
                          <a:hlinkClick r:id="rId5"/>
                        </a:rPr>
                        <a:t>https://github.com/OfficeDev/</a:t>
                      </a:r>
                      <a:r>
                        <a:rPr lang="en-US" sz="2400" b="1">
                          <a:latin typeface="Segoe UI" panose="020B0502040204020203" pitchFamily="34" charset="0"/>
                          <a:cs typeface="Segoe UI" panose="020B0502040204020203" pitchFamily="34" charset="0"/>
                          <a:hlinkClick r:id="rId5"/>
                        </a:rPr>
                        <a:t>office-js</a:t>
                      </a:r>
                      <a:r>
                        <a:rPr lang="en-US" sz="2400" b="1">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687387376"/>
                  </a:ext>
                </a:extLst>
              </a:tr>
              <a:tr h="370840">
                <a:tc>
                  <a:txBody>
                    <a:bodyPr/>
                    <a:lstStyle/>
                    <a:p>
                      <a:r>
                        <a:rPr lang="en-US" sz="2400">
                          <a:latin typeface="Segoe UI"/>
                          <a:cs typeface="Segoe UI"/>
                        </a:rPr>
                        <a:t>Feature requests and ideas</a:t>
                      </a:r>
                    </a:p>
                  </a:txBody>
                  <a:tcPr/>
                </a:tc>
                <a:tc>
                  <a:txBody>
                    <a:bodyPr/>
                    <a:lstStyle/>
                    <a:p>
                      <a:r>
                        <a:rPr lang="en-US" sz="2400" b="0" i="0" u="sng" strike="noStrike" kern="1200">
                          <a:solidFill>
                            <a:schemeClr val="dk1"/>
                          </a:solidFill>
                          <a:effectLst/>
                          <a:latin typeface="Segoe UI" panose="020B0502040204020203" pitchFamily="34" charset="0"/>
                          <a:ea typeface="+mn-ea"/>
                          <a:cs typeface="Segoe UI" panose="020B0502040204020203" pitchFamily="34" charset="0"/>
                          <a:hlinkClick r:id="rId6"/>
                        </a:rPr>
                        <a:t>https://aka.ms/m365dev-suggestions</a:t>
                      </a:r>
                      <a:endParaRPr lang="en-US" sz="2400" b="1">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88641810"/>
                  </a:ext>
                </a:extLst>
              </a:tr>
              <a:tr h="370840">
                <a:tc>
                  <a:txBody>
                    <a:bodyPr/>
                    <a:lstStyle/>
                    <a:p>
                      <a:r>
                        <a:rPr lang="en-US" sz="2400">
                          <a:latin typeface="Segoe UI"/>
                          <a:cs typeface="Segoe UI"/>
                        </a:rPr>
                        <a:t>Send a Smile or Frown</a:t>
                      </a:r>
                    </a:p>
                  </a:txBody>
                  <a:tcPr/>
                </a:tc>
                <a:tc>
                  <a:txBody>
                    <a:bodyPr/>
                    <a:lstStyle/>
                    <a:p>
                      <a:r>
                        <a:rPr lang="en-US" sz="2400">
                          <a:latin typeface="Segoe UI"/>
                          <a:cs typeface="Segoe UI"/>
                        </a:rPr>
                        <a:t>Inside Office</a:t>
                      </a:r>
                    </a:p>
                  </a:txBody>
                  <a:tcPr/>
                </a:tc>
                <a:extLst>
                  <a:ext uri="{0D108BD9-81ED-4DB2-BD59-A6C34878D82A}">
                    <a16:rowId xmlns:a16="http://schemas.microsoft.com/office/drawing/2014/main" val="2569973482"/>
                  </a:ext>
                </a:extLst>
              </a:tr>
            </a:tbl>
          </a:graphicData>
        </a:graphic>
      </p:graphicFrame>
    </p:spTree>
    <p:extLst>
      <p:ext uri="{BB962C8B-B14F-4D97-AF65-F5344CB8AC3E}">
        <p14:creationId xmlns:p14="http://schemas.microsoft.com/office/powerpoint/2010/main" val="2773584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F1FF-C71F-A679-80A9-BFFD482F803E}"/>
              </a:ext>
            </a:extLst>
          </p:cNvPr>
          <p:cNvSpPr>
            <a:spLocks noGrp="1"/>
          </p:cNvSpPr>
          <p:nvPr>
            <p:ph type="title"/>
          </p:nvPr>
        </p:nvSpPr>
        <p:spPr/>
        <p:txBody>
          <a:bodyPr/>
          <a:lstStyle/>
          <a:p>
            <a:r>
              <a:rPr lang="en-US">
                <a:ea typeface="Calibri Light"/>
                <a:cs typeface="Calibri Light"/>
              </a:rPr>
              <a:t>Useful Links</a:t>
            </a:r>
            <a:endParaRPr lang="en-US"/>
          </a:p>
        </p:txBody>
      </p:sp>
      <p:sp>
        <p:nvSpPr>
          <p:cNvPr id="4" name="TextBox 3">
            <a:extLst>
              <a:ext uri="{FF2B5EF4-FFF2-40B4-BE49-F238E27FC236}">
                <a16:creationId xmlns:a16="http://schemas.microsoft.com/office/drawing/2014/main" id="{38CA8DC1-077D-94C8-4075-09F0D614D3EA}"/>
              </a:ext>
            </a:extLst>
          </p:cNvPr>
          <p:cNvSpPr txBox="1"/>
          <p:nvPr/>
        </p:nvSpPr>
        <p:spPr>
          <a:xfrm>
            <a:off x="837581" y="1518997"/>
            <a:ext cx="10246659" cy="1200329"/>
          </a:xfrm>
          <a:prstGeom prst="rect">
            <a:avLst/>
          </a:prstGeom>
          <a:noFill/>
        </p:spPr>
        <p:txBody>
          <a:bodyPr wrap="square" lIns="91440" tIns="45720" rIns="91440" bIns="45720" anchor="t">
            <a:spAutoFit/>
          </a:bodyPr>
          <a:lstStyle/>
          <a:p>
            <a:pPr marL="285750" indent="-285750">
              <a:buFont typeface="Arial"/>
              <a:buChar char="•"/>
            </a:pPr>
            <a:r>
              <a:rPr lang="en-US" dirty="0">
                <a:ea typeface="+mn-lt"/>
                <a:cs typeface="+mn-lt"/>
                <a:hlinkClick r:id="rId2"/>
              </a:rPr>
              <a:t>Open Excel from your web page and embed your Office Add-in - Office Add-ins | Microsoft Learn</a:t>
            </a:r>
            <a:endParaRPr lang="en-US" dirty="0"/>
          </a:p>
          <a:p>
            <a:pPr marL="285750" indent="-285750">
              <a:buFont typeface="Arial"/>
              <a:buChar char="•"/>
            </a:pPr>
            <a:r>
              <a:rPr lang="en-US" dirty="0">
                <a:ea typeface="Calibri" panose="020F0502020204030204"/>
                <a:cs typeface="Calibri" panose="020F0502020204030204"/>
                <a:hlinkClick r:id="rId3"/>
              </a:rPr>
              <a:t>Sample code</a:t>
            </a:r>
          </a:p>
          <a:p>
            <a:pPr marL="285750" indent="-285750">
              <a:buFont typeface="Arial"/>
              <a:buChar char="•"/>
            </a:pPr>
            <a:r>
              <a:rPr lang="en-US" dirty="0">
                <a:ea typeface="Calibri" panose="020F0502020204030204"/>
                <a:cs typeface="Calibri" panose="020F0502020204030204"/>
              </a:rPr>
              <a:t>Based on </a:t>
            </a:r>
            <a:r>
              <a:rPr lang="en-US" dirty="0">
                <a:ea typeface="Calibri" panose="020F0502020204030204"/>
                <a:cs typeface="Calibri" panose="020F0502020204030204"/>
                <a:hlinkClick r:id="rId4"/>
              </a:rPr>
              <a:t>Microsoft identity sample here</a:t>
            </a:r>
            <a:endParaRPr lang="en-US" dirty="0">
              <a:ea typeface="Calibri" panose="020F0502020204030204"/>
              <a:cs typeface="Calibri" panose="020F0502020204030204"/>
            </a:endParaRPr>
          </a:p>
          <a:p>
            <a:pPr marL="285750" indent="-285750">
              <a:buFont typeface="Arial"/>
              <a:buChar char="•"/>
            </a:pPr>
            <a:r>
              <a:rPr lang="en-US" dirty="0">
                <a:ea typeface="Calibri" panose="020F0502020204030204"/>
                <a:cs typeface="Calibri" panose="020F0502020204030204"/>
                <a:hlinkClick r:id="rId5"/>
              </a:rPr>
              <a:t>Code sample survey</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061063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Microsoft 365 </a:t>
            </a:r>
            <a:r>
              <a:rPr lang="en-US" sz="3200" b="1">
                <a:gradFill>
                  <a:gsLst>
                    <a:gs pos="2917">
                      <a:srgbClr val="2F2F2F"/>
                    </a:gs>
                    <a:gs pos="30000">
                      <a:srgbClr val="2F2F2F"/>
                    </a:gs>
                  </a:gsLst>
                  <a:lin ang="5400000" scaled="0"/>
                </a:gradFill>
                <a:latin typeface="Segoe UI"/>
              </a:rPr>
              <a:t>developer community calls</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sp>
        <p:nvSpPr>
          <p:cNvPr id="7" name="TextBox 2">
            <a:extLst>
              <a:ext uri="{FF2B5EF4-FFF2-40B4-BE49-F238E27FC236}">
                <a16:creationId xmlns:a16="http://schemas.microsoft.com/office/drawing/2014/main" id="{6F939F32-4E37-4CA3-B710-00610E5E59D3}"/>
              </a:ext>
            </a:extLst>
          </p:cNvPr>
          <p:cNvSpPr txBox="1"/>
          <p:nvPr/>
        </p:nvSpPr>
        <p:spPr>
          <a:xfrm>
            <a:off x="478124" y="1317266"/>
            <a:ext cx="11628884" cy="4567364"/>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2400" dirty="0">
                <a:gradFill>
                  <a:gsLst>
                    <a:gs pos="2917">
                      <a:srgbClr val="2F2F2F"/>
                    </a:gs>
                    <a:gs pos="30000">
                      <a:srgbClr val="2F2F2F"/>
                    </a:gs>
                  </a:gsLst>
                  <a:lin ang="5400000" scaled="0"/>
                </a:gradFill>
                <a:latin typeface="Segoe UI"/>
              </a:rPr>
              <a:t>Microsoft 365 platform call </a:t>
            </a:r>
            <a:r>
              <a:rPr lang="en-US" sz="1078" dirty="0">
                <a:gradFill>
                  <a:gsLst>
                    <a:gs pos="2917">
                      <a:srgbClr val="2F2F2F"/>
                    </a:gs>
                    <a:gs pos="30000">
                      <a:srgbClr val="2F2F2F"/>
                    </a:gs>
                  </a:gsLst>
                  <a:lin ang="5400000" scaled="0"/>
                </a:gradFill>
                <a:latin typeface="Segoe UI"/>
              </a:rPr>
              <a:t>(weekly)</a:t>
            </a:r>
            <a:r>
              <a:rPr lang="en-US" sz="2400" dirty="0">
                <a:gradFill>
                  <a:gsLst>
                    <a:gs pos="2917">
                      <a:srgbClr val="2F2F2F"/>
                    </a:gs>
                    <a:gs pos="30000">
                      <a:srgbClr val="2F2F2F"/>
                    </a:gs>
                  </a:gsLst>
                  <a:lin ang="5400000" scaled="0"/>
                </a:gradFill>
                <a:latin typeface="Segoe UI"/>
              </a:rPr>
              <a:t>	</a:t>
            </a:r>
            <a:r>
              <a:rPr lang="en-US" sz="2400" dirty="0">
                <a:gradFill>
                  <a:gsLst>
                    <a:gs pos="2917">
                      <a:srgbClr val="2F2F2F"/>
                    </a:gs>
                    <a:gs pos="30000">
                      <a:srgbClr val="2F2F2F"/>
                    </a:gs>
                  </a:gsLst>
                  <a:lin ang="5400000" scaled="0"/>
                </a:gradFill>
                <a:latin typeface="Segoe UI"/>
                <a:hlinkClick r:id="rId3"/>
              </a:rPr>
              <a:t>https://aka.ms/m365-dev-call</a:t>
            </a:r>
            <a:br>
              <a:rPr lang="en-US" sz="2400" dirty="0">
                <a:gradFill>
                  <a:gsLst>
                    <a:gs pos="2917">
                      <a:srgbClr val="2F2F2F"/>
                    </a:gs>
                    <a:gs pos="30000">
                      <a:srgbClr val="2F2F2F"/>
                    </a:gs>
                  </a:gsLst>
                  <a:lin ang="5400000" scaled="0"/>
                </a:gradFill>
                <a:latin typeface="Segoe UI"/>
              </a:rPr>
            </a:br>
            <a:r>
              <a:rPr lang="en-US" sz="2400" dirty="0">
                <a:gradFill>
                  <a:gsLst>
                    <a:gs pos="2917">
                      <a:srgbClr val="2F2F2F"/>
                    </a:gs>
                    <a:gs pos="30000">
                      <a:srgbClr val="2F2F2F"/>
                    </a:gs>
                  </a:gsLst>
                  <a:lin ang="5400000" scaled="0"/>
                </a:gradFill>
                <a:latin typeface="Segoe UI"/>
              </a:rPr>
              <a:t>	</a:t>
            </a:r>
          </a:p>
          <a:p>
            <a:pPr defTabSz="914367">
              <a:lnSpc>
                <a:spcPct val="90000"/>
              </a:lnSpc>
              <a:spcAft>
                <a:spcPts val="600"/>
              </a:spcAft>
            </a:pPr>
            <a:r>
              <a:rPr lang="en-US" sz="2400" dirty="0">
                <a:gradFill>
                  <a:gsLst>
                    <a:gs pos="2917">
                      <a:srgbClr val="2F2F2F"/>
                    </a:gs>
                    <a:gs pos="30000">
                      <a:srgbClr val="2F2F2F"/>
                    </a:gs>
                  </a:gsLst>
                  <a:lin ang="5400000" scaled="0"/>
                </a:gradFill>
                <a:latin typeface="Segoe UI"/>
              </a:rPr>
              <a:t>Microsoft 365 &amp; Power Platform</a:t>
            </a:r>
            <a:br>
              <a:rPr lang="en-US" sz="2400" dirty="0">
                <a:gradFill>
                  <a:gsLst>
                    <a:gs pos="2917">
                      <a:srgbClr val="2F2F2F"/>
                    </a:gs>
                    <a:gs pos="30000">
                      <a:srgbClr val="2F2F2F"/>
                    </a:gs>
                  </a:gsLst>
                  <a:lin ang="5400000" scaled="0"/>
                </a:gradFill>
                <a:latin typeface="Segoe UI"/>
              </a:rPr>
            </a:br>
            <a:r>
              <a:rPr lang="en-US" sz="2400" dirty="0">
                <a:gradFill>
                  <a:gsLst>
                    <a:gs pos="2917">
                      <a:srgbClr val="2F2F2F"/>
                    </a:gs>
                    <a:gs pos="30000">
                      <a:srgbClr val="2F2F2F"/>
                    </a:gs>
                  </a:gsLst>
                  <a:lin ang="5400000" scaled="0"/>
                </a:gradFill>
                <a:latin typeface="Segoe UI"/>
              </a:rPr>
              <a:t>Development </a:t>
            </a:r>
            <a:r>
              <a:rPr lang="en-US" sz="1078" dirty="0">
                <a:gradFill>
                  <a:gsLst>
                    <a:gs pos="2917">
                      <a:srgbClr val="2F2F2F"/>
                    </a:gs>
                    <a:gs pos="30000">
                      <a:srgbClr val="2F2F2F"/>
                    </a:gs>
                  </a:gsLst>
                  <a:lin ang="5400000" scaled="0"/>
                </a:gradFill>
                <a:latin typeface="Segoe UI"/>
              </a:rPr>
              <a:t>(bi-weekly)		</a:t>
            </a:r>
            <a:r>
              <a:rPr lang="en-US" sz="2400" dirty="0">
                <a:gradFill>
                  <a:gsLst>
                    <a:gs pos="2917">
                      <a:srgbClr val="2F2F2F"/>
                    </a:gs>
                    <a:gs pos="30000">
                      <a:srgbClr val="2F2F2F"/>
                    </a:gs>
                  </a:gsLst>
                  <a:lin ang="5400000" scaled="0"/>
                </a:gradFill>
                <a:latin typeface="Segoe UI"/>
              </a:rPr>
              <a:t> 	</a:t>
            </a:r>
            <a:r>
              <a:rPr lang="en-US" sz="2400" dirty="0">
                <a:solidFill>
                  <a:srgbClr val="0070C0"/>
                </a:solidFill>
                <a:latin typeface="Segoe UI"/>
                <a:hlinkClick r:id="rId4">
                  <a:extLst>
                    <a:ext uri="{A12FA001-AC4F-418D-AE19-62706E023703}">
                      <ahyp:hlinkClr xmlns:ahyp="http://schemas.microsoft.com/office/drawing/2018/hyperlinkcolor" val="tx"/>
                    </a:ext>
                  </a:extLst>
                </a:hlinkClick>
              </a:rPr>
              <a:t>https://aka.ms/m365-dev-sig</a:t>
            </a:r>
            <a:r>
              <a:rPr lang="en-US" sz="2400" dirty="0">
                <a:solidFill>
                  <a:srgbClr val="0070C0"/>
                </a:solidFill>
                <a:latin typeface="Segoe UI"/>
              </a:rPr>
              <a:t> </a:t>
            </a:r>
          </a:p>
          <a:p>
            <a:pPr defTabSz="914367">
              <a:lnSpc>
                <a:spcPct val="90000"/>
              </a:lnSpc>
              <a:spcAft>
                <a:spcPts val="600"/>
              </a:spcAft>
            </a:pPr>
            <a:r>
              <a:rPr lang="en-US" sz="2400" dirty="0">
                <a:gradFill>
                  <a:gsLst>
                    <a:gs pos="2917">
                      <a:srgbClr val="2F2F2F"/>
                    </a:gs>
                    <a:gs pos="30000">
                      <a:srgbClr val="2F2F2F"/>
                    </a:gs>
                  </a:gsLst>
                  <a:lin ang="5400000" scaled="0"/>
                </a:gradFill>
                <a:latin typeface="Segoe UI"/>
              </a:rPr>
              <a:t>Viva Connections &amp; </a:t>
            </a:r>
          </a:p>
          <a:p>
            <a:pPr defTabSz="914367">
              <a:lnSpc>
                <a:spcPct val="90000"/>
              </a:lnSpc>
              <a:spcAft>
                <a:spcPts val="600"/>
              </a:spcAft>
            </a:pPr>
            <a:r>
              <a:rPr lang="en-US" sz="2400" dirty="0">
                <a:gradFill>
                  <a:gsLst>
                    <a:gs pos="2917">
                      <a:srgbClr val="2F2F2F"/>
                    </a:gs>
                    <a:gs pos="30000">
                      <a:srgbClr val="2F2F2F"/>
                    </a:gs>
                  </a:gsLst>
                  <a:lin ang="5400000" scaled="0"/>
                </a:gradFill>
                <a:latin typeface="Segoe UI"/>
              </a:rPr>
              <a:t>SharePoint Framework </a:t>
            </a:r>
            <a:r>
              <a:rPr lang="en-US" sz="1176" dirty="0">
                <a:gradFill>
                  <a:gsLst>
                    <a:gs pos="2917">
                      <a:srgbClr val="2F2F2F"/>
                    </a:gs>
                    <a:gs pos="30000">
                      <a:srgbClr val="2F2F2F"/>
                    </a:gs>
                  </a:gsLst>
                  <a:lin ang="5400000" scaled="0"/>
                </a:gradFill>
                <a:latin typeface="Segoe UI"/>
              </a:rPr>
              <a:t>(bi-weekly)</a:t>
            </a:r>
            <a:r>
              <a:rPr lang="en-US" sz="2400" dirty="0">
                <a:gradFill>
                  <a:gsLst>
                    <a:gs pos="2917">
                      <a:srgbClr val="2F2F2F"/>
                    </a:gs>
                    <a:gs pos="30000">
                      <a:srgbClr val="2F2F2F"/>
                    </a:gs>
                  </a:gsLst>
                  <a:lin ang="5400000" scaled="0"/>
                </a:gradFill>
                <a:latin typeface="Segoe UI"/>
              </a:rPr>
              <a:t>	</a:t>
            </a:r>
            <a:r>
              <a:rPr lang="en-US" sz="2400" dirty="0">
                <a:solidFill>
                  <a:srgbClr val="0070C0"/>
                </a:solidFill>
                <a:latin typeface="Segoe UI"/>
                <a:hlinkClick r:id="rId5">
                  <a:extLst>
                    <a:ext uri="{A12FA001-AC4F-418D-AE19-62706E023703}">
                      <ahyp:hlinkClr xmlns:ahyp="http://schemas.microsoft.com/office/drawing/2018/hyperlinkcolor" val="tx"/>
                    </a:ext>
                  </a:extLst>
                </a:hlinkClick>
              </a:rPr>
              <a:t>https://aka.ms/spdev-spfx-call</a:t>
            </a:r>
            <a:r>
              <a:rPr lang="en-US" sz="2400" dirty="0">
                <a:solidFill>
                  <a:srgbClr val="0070C0"/>
                </a:solidFill>
                <a:latin typeface="Segoe UI"/>
              </a:rPr>
              <a:t> </a:t>
            </a:r>
          </a:p>
          <a:p>
            <a:pPr defTabSz="914367">
              <a:lnSpc>
                <a:spcPct val="90000"/>
              </a:lnSpc>
              <a:spcAft>
                <a:spcPts val="600"/>
              </a:spcAft>
            </a:pPr>
            <a:endParaRPr lang="en-US" sz="2400" dirty="0">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dirty="0">
                <a:gradFill>
                  <a:gsLst>
                    <a:gs pos="2917">
                      <a:srgbClr val="2F2F2F"/>
                    </a:gs>
                    <a:gs pos="30000">
                      <a:srgbClr val="2F2F2F"/>
                    </a:gs>
                  </a:gsLst>
                  <a:lin ang="5400000" scaled="0"/>
                </a:gradFill>
                <a:latin typeface="Segoe UI"/>
              </a:rPr>
              <a:t>Microsoft identity platform</a:t>
            </a:r>
            <a:r>
              <a:rPr lang="en-US" sz="1078" dirty="0">
                <a:gradFill>
                  <a:gsLst>
                    <a:gs pos="2917">
                      <a:srgbClr val="2F2F2F"/>
                    </a:gs>
                    <a:gs pos="30000">
                      <a:srgbClr val="2F2F2F"/>
                    </a:gs>
                  </a:gsLst>
                  <a:lin ang="5400000" scaled="0"/>
                </a:gradFill>
                <a:latin typeface="Segoe UI"/>
              </a:rPr>
              <a:t> (monthly) </a:t>
            </a:r>
            <a:r>
              <a:rPr lang="en-US" sz="2400" dirty="0">
                <a:gradFill>
                  <a:gsLst>
                    <a:gs pos="2917">
                      <a:srgbClr val="2F2F2F"/>
                    </a:gs>
                    <a:gs pos="30000">
                      <a:srgbClr val="2F2F2F"/>
                    </a:gs>
                  </a:gsLst>
                  <a:lin ang="5400000" scaled="0"/>
                </a:gradFill>
                <a:latin typeface="Segoe UI"/>
              </a:rPr>
              <a:t>	</a:t>
            </a:r>
            <a:r>
              <a:rPr lang="en-US" sz="2400" dirty="0">
                <a:solidFill>
                  <a:srgbClr val="0070C0"/>
                </a:solidFill>
                <a:latin typeface="Segoe UI"/>
                <a:hlinkClick r:id="rId6">
                  <a:extLst>
                    <a:ext uri="{A12FA001-AC4F-418D-AE19-62706E023703}">
                      <ahyp:hlinkClr xmlns:ahyp="http://schemas.microsoft.com/office/drawing/2018/hyperlinkcolor" val="tx"/>
                    </a:ext>
                  </a:extLst>
                </a:hlinkClick>
              </a:rPr>
              <a:t>https://aka.ms/IDDevCommunityCalendar</a:t>
            </a:r>
            <a:r>
              <a:rPr lang="en-US" sz="2400" dirty="0">
                <a:solidFill>
                  <a:srgbClr val="0070C0"/>
                </a:solidFill>
                <a:latin typeface="Segoe UI"/>
              </a:rPr>
              <a:t>  </a:t>
            </a:r>
            <a:r>
              <a:rPr lang="en-US" sz="2400" dirty="0">
                <a:gradFill>
                  <a:gsLst>
                    <a:gs pos="2917">
                      <a:srgbClr val="2F2F2F"/>
                    </a:gs>
                    <a:gs pos="30000">
                      <a:srgbClr val="2F2F2F"/>
                    </a:gs>
                  </a:gsLst>
                  <a:lin ang="5400000" scaled="0"/>
                </a:gradFill>
                <a:latin typeface="Segoe UI"/>
              </a:rPr>
              <a:t>	</a:t>
            </a:r>
            <a:endParaRPr lang="en-US" sz="2400" dirty="0">
              <a:solidFill>
                <a:srgbClr val="0070C0"/>
              </a:solidFill>
              <a:latin typeface="Segoe UI"/>
            </a:endParaRPr>
          </a:p>
          <a:p>
            <a:pPr defTabSz="914367">
              <a:lnSpc>
                <a:spcPct val="90000"/>
              </a:lnSpc>
              <a:spcAft>
                <a:spcPts val="600"/>
              </a:spcAft>
            </a:pPr>
            <a:r>
              <a:rPr lang="en-US" sz="2400" dirty="0">
                <a:gradFill>
                  <a:gsLst>
                    <a:gs pos="2917">
                      <a:srgbClr val="2F2F2F"/>
                    </a:gs>
                    <a:gs pos="30000">
                      <a:srgbClr val="2F2F2F"/>
                    </a:gs>
                  </a:gsLst>
                  <a:lin ang="5400000" scaled="0"/>
                </a:gradFill>
                <a:latin typeface="Segoe UI"/>
              </a:rPr>
              <a:t>Office Add-ins </a:t>
            </a:r>
            <a:r>
              <a:rPr lang="en-US" sz="1078" dirty="0">
                <a:gradFill>
                  <a:gsLst>
                    <a:gs pos="2917">
                      <a:srgbClr val="2F2F2F"/>
                    </a:gs>
                    <a:gs pos="30000">
                      <a:srgbClr val="2F2F2F"/>
                    </a:gs>
                  </a:gsLst>
                  <a:lin ang="5400000" scaled="0"/>
                </a:gradFill>
                <a:latin typeface="Segoe UI"/>
              </a:rPr>
              <a:t>(monthly) </a:t>
            </a:r>
            <a:r>
              <a:rPr lang="en-US" sz="2400" dirty="0">
                <a:gradFill>
                  <a:gsLst>
                    <a:gs pos="2917">
                      <a:srgbClr val="2F2F2F"/>
                    </a:gs>
                    <a:gs pos="30000">
                      <a:srgbClr val="2F2F2F"/>
                    </a:gs>
                  </a:gsLst>
                  <a:lin ang="5400000" scaled="0"/>
                </a:gradFill>
                <a:latin typeface="Segoe UI"/>
              </a:rPr>
              <a:t>			</a:t>
            </a:r>
            <a:r>
              <a:rPr lang="en-US" sz="2400" dirty="0">
                <a:solidFill>
                  <a:srgbClr val="0070C0"/>
                </a:solidFill>
                <a:latin typeface="Segoe UI"/>
                <a:hlinkClick r:id="rId7">
                  <a:extLst>
                    <a:ext uri="{A12FA001-AC4F-418D-AE19-62706E023703}">
                      <ahyp:hlinkClr xmlns:ahyp="http://schemas.microsoft.com/office/drawing/2018/hyperlinkcolor" val="tx"/>
                    </a:ext>
                  </a:extLst>
                </a:hlinkClick>
              </a:rPr>
              <a:t>https://aka.ms/officeaddinscommunitycall</a:t>
            </a:r>
            <a:r>
              <a:rPr lang="en-US" sz="2400" dirty="0">
                <a:solidFill>
                  <a:srgbClr val="0070C0"/>
                </a:solidFill>
                <a:latin typeface="Segoe UI"/>
              </a:rPr>
              <a:t> </a:t>
            </a:r>
          </a:p>
          <a:p>
            <a:pPr defTabSz="914367">
              <a:lnSpc>
                <a:spcPct val="90000"/>
              </a:lnSpc>
              <a:spcAft>
                <a:spcPts val="600"/>
              </a:spcAft>
            </a:pPr>
            <a:r>
              <a:rPr lang="en-US" sz="2400" dirty="0">
                <a:gradFill>
                  <a:gsLst>
                    <a:gs pos="2917">
                      <a:srgbClr val="2F2F2F"/>
                    </a:gs>
                    <a:gs pos="30000">
                      <a:srgbClr val="2F2F2F"/>
                    </a:gs>
                  </a:gsLst>
                  <a:lin ang="5400000" scaled="0"/>
                </a:gradFill>
                <a:latin typeface="Segoe UI"/>
              </a:rPr>
              <a:t>Power Platform </a:t>
            </a:r>
            <a:r>
              <a:rPr lang="en-US" sz="1078" dirty="0">
                <a:gradFill>
                  <a:gsLst>
                    <a:gs pos="2917">
                      <a:srgbClr val="2F2F2F"/>
                    </a:gs>
                    <a:gs pos="30000">
                      <a:srgbClr val="2F2F2F"/>
                    </a:gs>
                  </a:gsLst>
                  <a:lin ang="5400000" scaled="0"/>
                </a:gradFill>
                <a:latin typeface="Segoe UI"/>
              </a:rPr>
              <a:t>(monthly)</a:t>
            </a:r>
            <a:r>
              <a:rPr lang="en-US" sz="2400" dirty="0">
                <a:gradFill>
                  <a:gsLst>
                    <a:gs pos="2917">
                      <a:srgbClr val="2F2F2F"/>
                    </a:gs>
                    <a:gs pos="30000">
                      <a:srgbClr val="2F2F2F"/>
                    </a:gs>
                  </a:gsLst>
                  <a:lin ang="5400000" scaled="0"/>
                </a:gradFill>
                <a:latin typeface="Segoe UI"/>
              </a:rPr>
              <a:t>			</a:t>
            </a:r>
            <a:r>
              <a:rPr lang="en-US" sz="2400" dirty="0">
                <a:solidFill>
                  <a:srgbClr val="0070C0"/>
                </a:solidFill>
                <a:latin typeface="Segoe UI"/>
                <a:hlinkClick r:id="rId8">
                  <a:extLst>
                    <a:ext uri="{A12FA001-AC4F-418D-AE19-62706E023703}">
                      <ahyp:hlinkClr xmlns:ahyp="http://schemas.microsoft.com/office/drawing/2018/hyperlinkcolor" val="tx"/>
                    </a:ext>
                  </a:extLst>
                </a:hlinkClick>
              </a:rPr>
              <a:t>https://aka.ms/PowerPlatformMonthlyCall</a:t>
            </a:r>
            <a:r>
              <a:rPr lang="en-US" sz="2400" dirty="0">
                <a:solidFill>
                  <a:srgbClr val="0070C0"/>
                </a:solidFill>
                <a:latin typeface="Segoe UI"/>
              </a:rPr>
              <a:t> </a:t>
            </a:r>
          </a:p>
          <a:p>
            <a:pPr defTabSz="914367">
              <a:lnSpc>
                <a:spcPct val="90000"/>
              </a:lnSpc>
              <a:spcAft>
                <a:spcPts val="600"/>
              </a:spcAft>
            </a:pPr>
            <a:endParaRPr lang="en-US" sz="2400" dirty="0">
              <a:gradFill>
                <a:gsLst>
                  <a:gs pos="2917">
                    <a:srgbClr val="2F2F2F"/>
                  </a:gs>
                  <a:gs pos="30000">
                    <a:srgbClr val="2F2F2F"/>
                  </a:gs>
                </a:gsLst>
                <a:lin ang="5400000" scaled="0"/>
              </a:gradFill>
              <a:latin typeface="Segoe UI"/>
            </a:endParaRPr>
          </a:p>
        </p:txBody>
      </p:sp>
      <p:sp>
        <p:nvSpPr>
          <p:cNvPr id="9" name="TextBox 3">
            <a:extLst>
              <a:ext uri="{FF2B5EF4-FFF2-40B4-BE49-F238E27FC236}">
                <a16:creationId xmlns:a16="http://schemas.microsoft.com/office/drawing/2014/main" id="{B744361F-8DC6-418C-B984-687A156037B4}"/>
              </a:ext>
            </a:extLst>
          </p:cNvPr>
          <p:cNvSpPr txBox="1"/>
          <p:nvPr/>
        </p:nvSpPr>
        <p:spPr>
          <a:xfrm>
            <a:off x="478125" y="5769729"/>
            <a:ext cx="10246728" cy="627827"/>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lnSpc>
                <a:spcPct val="90000"/>
              </a:lnSpc>
              <a:spcAft>
                <a:spcPts val="600"/>
              </a:spcAft>
            </a:pPr>
            <a:r>
              <a:rPr lang="en-US" sz="2400">
                <a:solidFill>
                  <a:srgbClr val="0070C0"/>
                </a:solidFill>
                <a:latin typeface="Segoe UI"/>
              </a:rPr>
              <a:t>All calls and assets: </a:t>
            </a:r>
            <a:r>
              <a:rPr lang="en-US" sz="2400" b="1">
                <a:solidFill>
                  <a:srgbClr val="0070C0"/>
                </a:solidFill>
                <a:latin typeface="Segoe UI"/>
                <a:hlinkClick r:id="rId9">
                  <a:extLst>
                    <a:ext uri="{A12FA001-AC4F-418D-AE19-62706E023703}">
                      <ahyp:hlinkClr xmlns:ahyp="http://schemas.microsoft.com/office/drawing/2018/hyperlinkcolor" val="tx"/>
                    </a:ext>
                  </a:extLst>
                </a:hlinkClick>
              </a:rPr>
              <a:t>https://aka.ms/m365pnp</a:t>
            </a:r>
            <a:r>
              <a:rPr lang="en-US" sz="2400" b="1">
                <a:solidFill>
                  <a:srgbClr val="0070C0"/>
                </a:solidFill>
                <a:latin typeface="Segoe UI"/>
              </a:rPr>
              <a:t> </a:t>
            </a:r>
            <a:endParaRPr lang="en-US" sz="2400">
              <a:solidFill>
                <a:srgbClr val="0070C0"/>
              </a:solidFill>
              <a:latin typeface="Segoe UI"/>
            </a:endParaRPr>
          </a:p>
        </p:txBody>
      </p:sp>
    </p:spTree>
    <p:extLst>
      <p:ext uri="{BB962C8B-B14F-4D97-AF65-F5344CB8AC3E}">
        <p14:creationId xmlns:p14="http://schemas.microsoft.com/office/powerpoint/2010/main" val="76197776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4E16D6-6682-4068-BF11-BA8E4E8E1BBC}"/>
              </a:ext>
            </a:extLst>
          </p:cNvPr>
          <p:cNvSpPr>
            <a:spLocks noGrp="1"/>
          </p:cNvSpPr>
          <p:nvPr>
            <p:ph type="body" sz="quarter" idx="10"/>
          </p:nvPr>
        </p:nvSpPr>
        <p:spPr>
          <a:xfrm>
            <a:off x="633379" y="1236094"/>
            <a:ext cx="10925242" cy="5851256"/>
          </a:xfrm>
        </p:spPr>
        <p:txBody>
          <a:bodyPr vert="horz" wrap="square" lIns="146284" tIns="91427" rIns="146284" bIns="91427" rtlCol="0" anchor="t">
            <a:spAutoFit/>
          </a:bodyPr>
          <a:lstStyle/>
          <a:p>
            <a:pPr marL="0" indent="0" algn="ctr">
              <a:spcBef>
                <a:spcPts val="600"/>
              </a:spcBef>
              <a:buNone/>
            </a:pPr>
            <a:r>
              <a:rPr lang="en-US" sz="2794">
                <a:latin typeface="Segoe UI"/>
                <a:cs typeface="Segoe UI Semibold"/>
              </a:rPr>
              <a:t>Recording will be available in 24 hours on</a:t>
            </a:r>
          </a:p>
          <a:p>
            <a:pPr marL="0" indent="0" algn="ctr">
              <a:spcBef>
                <a:spcPts val="600"/>
              </a:spcBef>
              <a:buNone/>
            </a:pPr>
            <a:r>
              <a:rPr lang="en-US" sz="2794">
                <a:solidFill>
                  <a:schemeClr val="accent1"/>
                </a:solidFill>
                <a:latin typeface="Segoe UI"/>
                <a:cs typeface="Segoe UI Semibold"/>
              </a:rPr>
              <a:t>Microsoft 365</a:t>
            </a:r>
            <a:r>
              <a:rPr lang="en-US" sz="2794">
                <a:latin typeface="Segoe UI"/>
                <a:cs typeface="Segoe UI Semibold"/>
              </a:rPr>
              <a:t> Community (PnP) YouTube channel</a:t>
            </a:r>
          </a:p>
          <a:p>
            <a:pPr marL="0" indent="0" algn="ctr">
              <a:spcBef>
                <a:spcPts val="600"/>
              </a:spcBef>
              <a:buNone/>
            </a:pPr>
            <a:r>
              <a:rPr lang="en-US" sz="2794">
                <a:solidFill>
                  <a:schemeClr val="accent1"/>
                </a:solidFill>
                <a:latin typeface="Segoe UI"/>
                <a:cs typeface="Segoe UI Semibold"/>
                <a:hlinkClick r:id="rId3">
                  <a:extLst>
                    <a:ext uri="{A12FA001-AC4F-418D-AE19-62706E023703}">
                      <ahyp:hlinkClr xmlns:ahyp="http://schemas.microsoft.com/office/drawing/2018/hyperlinkcolor" val="tx"/>
                    </a:ext>
                  </a:extLst>
                </a:hlinkClick>
              </a:rPr>
              <a:t>https://aka.ms/M365PnP/videos</a:t>
            </a:r>
            <a:endParaRPr lang="en-US" sz="2794">
              <a:solidFill>
                <a:schemeClr val="accent1"/>
              </a:solidFill>
              <a:latin typeface="Segoe UI"/>
              <a:cs typeface="Segoe UI Semibold"/>
            </a:endParaRPr>
          </a:p>
          <a:p>
            <a:pPr marL="0" indent="0" algn="ctr">
              <a:spcBef>
                <a:spcPts val="600"/>
              </a:spcBef>
              <a:buNone/>
            </a:pPr>
            <a:r>
              <a:rPr lang="en-US" sz="1961" i="1">
                <a:solidFill>
                  <a:srgbClr val="0070C0"/>
                </a:solidFill>
                <a:latin typeface="Segoe UI"/>
                <a:cs typeface="Segoe UI Semibold"/>
              </a:rPr>
              <a:t>(subscribe today)</a:t>
            </a:r>
          </a:p>
          <a:p>
            <a:pPr marL="0" indent="0" algn="ctr">
              <a:spcBef>
                <a:spcPts val="600"/>
              </a:spcBef>
              <a:buNone/>
            </a:pPr>
            <a:endParaRPr lang="en-US" sz="2800">
              <a:latin typeface="Segoe UI"/>
              <a:cs typeface="Segoe UI Semibold"/>
            </a:endParaRPr>
          </a:p>
          <a:p>
            <a:pPr marL="0" indent="0" algn="ctr">
              <a:spcBef>
                <a:spcPts val="600"/>
              </a:spcBef>
              <a:buNone/>
            </a:pPr>
            <a:r>
              <a:rPr lang="en-US" sz="2794">
                <a:latin typeface="Segoe UI"/>
                <a:cs typeface="Segoe UI Semibold"/>
              </a:rPr>
              <a:t>Follow us on Twitter </a:t>
            </a:r>
          </a:p>
          <a:p>
            <a:pPr marL="0" indent="0" algn="ctr">
              <a:spcBef>
                <a:spcPts val="600"/>
              </a:spcBef>
              <a:buNone/>
            </a:pPr>
            <a:r>
              <a:rPr lang="en-US" sz="2794">
                <a:solidFill>
                  <a:srgbClr val="0070C0"/>
                </a:solidFill>
                <a:latin typeface="Segoe UI"/>
                <a:cs typeface="Segoe UI Semibold"/>
              </a:rPr>
              <a:t>@Microsoft365Dev</a:t>
            </a:r>
            <a:r>
              <a:rPr lang="en-US" sz="2794">
                <a:solidFill>
                  <a:schemeClr val="tx1"/>
                </a:solidFill>
                <a:latin typeface="Segoe UI"/>
                <a:cs typeface="Segoe UI Semibold"/>
              </a:rPr>
              <a:t> | </a:t>
            </a:r>
            <a:r>
              <a:rPr lang="en-US" sz="2794">
                <a:solidFill>
                  <a:srgbClr val="0070C0"/>
                </a:solidFill>
                <a:latin typeface="Segoe UI"/>
                <a:cs typeface="Segoe UI Semibold"/>
              </a:rPr>
              <a:t>@M365PnP</a:t>
            </a:r>
          </a:p>
          <a:p>
            <a:pPr marL="0" indent="0" algn="ctr">
              <a:spcBef>
                <a:spcPts val="600"/>
              </a:spcBef>
              <a:buNone/>
            </a:pPr>
            <a:endParaRPr lang="en-US" sz="2794">
              <a:solidFill>
                <a:srgbClr val="0070C0"/>
              </a:solidFill>
              <a:latin typeface="Segoe UI"/>
              <a:cs typeface="Segoe UI Semibold"/>
            </a:endParaRPr>
          </a:p>
          <a:p>
            <a:pPr marL="0" indent="0" algn="ctr">
              <a:spcBef>
                <a:spcPts val="600"/>
              </a:spcBef>
              <a:buNone/>
            </a:pPr>
            <a:r>
              <a:rPr lang="en-US" sz="2800">
                <a:latin typeface="Segoe UI"/>
                <a:cs typeface="Segoe UI Semibold"/>
              </a:rPr>
              <a:t>Next call: </a:t>
            </a:r>
            <a:r>
              <a:rPr lang="en-US" sz="2800" b="1">
                <a:latin typeface="Segoe UI"/>
                <a:cs typeface="Segoe UI Semibold"/>
              </a:rPr>
              <a:t>March 8th at 8:00 AM Pacific Time</a:t>
            </a:r>
            <a:endParaRPr lang="en-US" sz="2794">
              <a:solidFill>
                <a:srgbClr val="0070C0"/>
              </a:solidFill>
              <a:latin typeface="Segoe UI"/>
              <a:cs typeface="Segoe UI Semibold"/>
            </a:endParaRPr>
          </a:p>
          <a:p>
            <a:pPr marL="0" indent="0" algn="ctr">
              <a:spcBef>
                <a:spcPts val="600"/>
              </a:spcBef>
              <a:buNone/>
            </a:pPr>
            <a:r>
              <a:rPr lang="en-US" sz="2800">
                <a:solidFill>
                  <a:srgbClr val="0070C0"/>
                </a:solidFill>
                <a:latin typeface="Segoe UI"/>
                <a:cs typeface="Segoe UI Semibold"/>
                <a:hlinkClick r:id="rId4"/>
              </a:rPr>
              <a:t>https://aka.ms/officeaddinscommunitycall</a:t>
            </a:r>
            <a:endParaRPr lang="en-US" sz="2800">
              <a:solidFill>
                <a:srgbClr val="0070C0"/>
              </a:solidFill>
              <a:latin typeface="Segoe UI"/>
              <a:cs typeface="Segoe UI Semibold"/>
            </a:endParaRPr>
          </a:p>
          <a:p>
            <a:pPr marL="0" indent="0" algn="ctr">
              <a:spcBef>
                <a:spcPts val="600"/>
              </a:spcBef>
              <a:buNone/>
            </a:pPr>
            <a:r>
              <a:rPr lang="en-US" sz="2000">
                <a:solidFill>
                  <a:schemeClr val="tx1"/>
                </a:solidFill>
                <a:latin typeface="Calibri"/>
                <a:cs typeface="Calibri"/>
              </a:rPr>
              <a:t>Agenda: </a:t>
            </a:r>
            <a:r>
              <a:rPr lang="en-US" sz="2000">
                <a:latin typeface="Calibri"/>
                <a:cs typeface="Calibri"/>
                <a:hlinkClick r:id="rId5"/>
              </a:rPr>
              <a:t>https://aka.ms/officeaddinsagenda</a:t>
            </a:r>
            <a:endParaRPr lang="en-US" sz="2000">
              <a:solidFill>
                <a:schemeClr val="tx1"/>
              </a:solidFill>
              <a:latin typeface="Calibri"/>
              <a:cs typeface="Calibri"/>
            </a:endParaRPr>
          </a:p>
          <a:p>
            <a:pPr marL="0" indent="0" algn="ctr">
              <a:spcBef>
                <a:spcPts val="600"/>
              </a:spcBef>
              <a:buNone/>
            </a:pPr>
            <a:r>
              <a:rPr lang="en-US" sz="2000">
                <a:solidFill>
                  <a:schemeClr val="tx1"/>
                </a:solidFill>
                <a:latin typeface="Calibri"/>
                <a:cs typeface="Calibri"/>
              </a:rPr>
              <a:t>Submit your questions:</a:t>
            </a:r>
            <a:r>
              <a:rPr lang="en-US" sz="2000">
                <a:solidFill>
                  <a:srgbClr val="FF0000"/>
                </a:solidFill>
                <a:latin typeface="Calibri"/>
                <a:cs typeface="Calibri"/>
              </a:rPr>
              <a:t> </a:t>
            </a:r>
            <a:r>
              <a:rPr lang="en-US" sz="2000">
                <a:solidFill>
                  <a:srgbClr val="0070C0"/>
                </a:solidFill>
                <a:latin typeface="Calibri"/>
                <a:cs typeface="Calibri"/>
                <a:hlinkClick r:id="rId6">
                  <a:extLst>
                    <a:ext uri="{A12FA001-AC4F-418D-AE19-62706E023703}">
                      <ahyp:hlinkClr xmlns:ahyp="http://schemas.microsoft.com/office/drawing/2018/hyperlinkcolor" val="tx"/>
                    </a:ext>
                  </a:extLst>
                </a:hlinkClick>
              </a:rPr>
              <a:t>https://aka.ms/officeaddinsform</a:t>
            </a:r>
            <a:r>
              <a:rPr lang="en-US" sz="2400">
                <a:solidFill>
                  <a:srgbClr val="0070C0"/>
                </a:solidFill>
                <a:latin typeface="Calibri"/>
                <a:cs typeface="Calibri"/>
              </a:rPr>
              <a:t> </a:t>
            </a:r>
            <a:endParaRPr lang="en-US" sz="2000">
              <a:solidFill>
                <a:srgbClr val="0070C0"/>
              </a:solidFill>
            </a:endParaRPr>
          </a:p>
          <a:p>
            <a:pPr marL="0" indent="0" algn="ctr">
              <a:buNone/>
            </a:pPr>
            <a:endParaRPr lang="en-US" sz="2353" b="1">
              <a:latin typeface="Segoe UI"/>
              <a:cs typeface="Segoe UI Semibold"/>
            </a:endParaRPr>
          </a:p>
        </p:txBody>
      </p:sp>
      <p:sp>
        <p:nvSpPr>
          <p:cNvPr id="2" name="Title 1">
            <a:extLst>
              <a:ext uri="{FF2B5EF4-FFF2-40B4-BE49-F238E27FC236}">
                <a16:creationId xmlns:a16="http://schemas.microsoft.com/office/drawing/2014/main" id="{4D61BE38-EB50-48A0-9D32-853A554C7127}"/>
              </a:ext>
            </a:extLst>
          </p:cNvPr>
          <p:cNvSpPr>
            <a:spLocks noGrp="1"/>
          </p:cNvSpPr>
          <p:nvPr>
            <p:ph type="title"/>
          </p:nvPr>
        </p:nvSpPr>
        <p:spPr>
          <a:xfrm>
            <a:off x="802468" y="383287"/>
            <a:ext cx="11654187" cy="899537"/>
          </a:xfrm>
        </p:spPr>
        <p:txBody>
          <a:bodyPr/>
          <a:lstStyle/>
          <a:p>
            <a:r>
              <a:rPr lang="en-US">
                <a:cs typeface="Segoe UI Semibold"/>
              </a:rPr>
              <a:t>Thank you</a:t>
            </a:r>
            <a:endParaRPr lang="en-US"/>
          </a:p>
        </p:txBody>
      </p:sp>
    </p:spTree>
    <p:extLst>
      <p:ext uri="{BB962C8B-B14F-4D97-AF65-F5344CB8AC3E}">
        <p14:creationId xmlns:p14="http://schemas.microsoft.com/office/powerpoint/2010/main" val="328316353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62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normAutofit fontScale="92500"/>
          </a:bodyPr>
          <a:lstStyle/>
          <a:p>
            <a:r>
              <a:rPr lang="en-US" sz="4400" dirty="0">
                <a:latin typeface="Segoe UI Semibold"/>
                <a:cs typeface="Segoe UI Semibold"/>
              </a:rPr>
              <a:t>Upcoming </a:t>
            </a:r>
            <a:r>
              <a:rPr lang="en-US" altLang="zh-CN" sz="4400" dirty="0">
                <a:latin typeface="Segoe UI Semibold"/>
                <a:cs typeface="Segoe UI Semibold"/>
              </a:rPr>
              <a:t>Preview </a:t>
            </a:r>
            <a:r>
              <a:rPr lang="en-US" sz="4400" dirty="0">
                <a:latin typeface="Segoe UI Semibold"/>
                <a:cs typeface="Segoe UI Semibold"/>
              </a:rPr>
              <a:t>Word APIs – March 2023</a:t>
            </a:r>
          </a:p>
        </p:txBody>
      </p:sp>
      <p:sp>
        <p:nvSpPr>
          <p:cNvPr id="14" name="TextBox 13">
            <a:extLst>
              <a:ext uri="{FF2B5EF4-FFF2-40B4-BE49-F238E27FC236}">
                <a16:creationId xmlns:a16="http://schemas.microsoft.com/office/drawing/2014/main" id="{AB5DDCAC-5FB5-4181-821D-D510F92F7EE7}"/>
              </a:ext>
            </a:extLst>
          </p:cNvPr>
          <p:cNvSpPr txBox="1"/>
          <p:nvPr/>
        </p:nvSpPr>
        <p:spPr>
          <a:xfrm>
            <a:off x="517325" y="4510227"/>
            <a:ext cx="11473778" cy="1015663"/>
          </a:xfrm>
          <a:prstGeom prst="rect">
            <a:avLst/>
          </a:prstGeom>
          <a:noFill/>
        </p:spPr>
        <p:txBody>
          <a:bodyPr wrap="square" lIns="91440" tIns="45720" rIns="91440" bIns="45720" anchor="t">
            <a:spAutoFit/>
          </a:bodyPr>
          <a:lstStyle/>
          <a:p>
            <a:r>
              <a:rPr lang="en-US" sz="2000">
                <a:solidFill>
                  <a:schemeClr val="bg1"/>
                </a:solidFill>
                <a:ea typeface="+mn-lt"/>
                <a:cs typeface="+mn-lt"/>
              </a:rPr>
              <a:t>Yun Wang: Principal Product Manager </a:t>
            </a:r>
            <a:endParaRPr lang="en-US">
              <a:solidFill>
                <a:schemeClr val="bg1"/>
              </a:solidFill>
              <a:ea typeface="Calibri"/>
              <a:cs typeface="Calibri"/>
            </a:endParaRPr>
          </a:p>
          <a:p>
            <a:endParaRPr lang="en-US" sz="2000">
              <a:solidFill>
                <a:schemeClr val="bg1"/>
              </a:solidFill>
              <a:latin typeface="Calibri Light"/>
              <a:ea typeface="Calibri Light"/>
              <a:cs typeface="Calibri Light"/>
            </a:endParaRPr>
          </a:p>
          <a:p>
            <a:endParaRPr lang="en-US" sz="2000">
              <a:latin typeface="+mj-lt"/>
              <a:ea typeface="Calibri Light"/>
              <a:cs typeface="Calibri Light"/>
            </a:endParaRPr>
          </a:p>
        </p:txBody>
      </p:sp>
      <p:pic>
        <p:nvPicPr>
          <p:cNvPr id="4" name="Picture 4" descr="A person taking a selfie&#10;&#10;Description automatically generated">
            <a:extLst>
              <a:ext uri="{FF2B5EF4-FFF2-40B4-BE49-F238E27FC236}">
                <a16:creationId xmlns:a16="http://schemas.microsoft.com/office/drawing/2014/main" id="{6F6269B5-2365-A7D7-8423-B11DA8CA20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2891" y="2413514"/>
            <a:ext cx="1747457" cy="1666334"/>
          </a:xfrm>
          <a:prstGeom prst="rect">
            <a:avLst/>
          </a:prstGeom>
        </p:spPr>
      </p:pic>
    </p:spTree>
    <p:extLst>
      <p:ext uri="{BB962C8B-B14F-4D97-AF65-F5344CB8AC3E}">
        <p14:creationId xmlns:p14="http://schemas.microsoft.com/office/powerpoint/2010/main" val="398637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sz="4100" kern="1200" dirty="0">
                <a:solidFill>
                  <a:srgbClr val="FFFFFF"/>
                </a:solidFill>
                <a:latin typeface="+mj-lt"/>
                <a:ea typeface="+mj-ea"/>
                <a:cs typeface="+mj-cs"/>
              </a:rPr>
              <a:t>New Word APIs will be in Preview in March</a:t>
            </a:r>
          </a:p>
        </p:txBody>
      </p:sp>
      <p:cxnSp>
        <p:nvCxnSpPr>
          <p:cNvPr id="23" name="Straight Connector 17">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9B7CED-CE5E-6FC4-FBA6-3C0BE9C9776F}"/>
              </a:ext>
            </a:extLst>
          </p:cNvPr>
          <p:cNvSpPr txBox="1"/>
          <p:nvPr/>
        </p:nvSpPr>
        <p:spPr>
          <a:xfrm>
            <a:off x="947929" y="2294965"/>
            <a:ext cx="5081232" cy="39319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solidFill>
                <a:srgbClr val="FFFFFF"/>
              </a:solidFill>
            </a:endParaRPr>
          </a:p>
          <a:p>
            <a:pPr marL="285750" indent="-228600">
              <a:lnSpc>
                <a:spcPct val="90000"/>
              </a:lnSpc>
              <a:spcAft>
                <a:spcPts val="600"/>
              </a:spcAft>
              <a:buFont typeface="Arial" panose="020B0604020202020204" pitchFamily="34" charset="0"/>
              <a:buChar char="•"/>
            </a:pPr>
            <a:r>
              <a:rPr lang="en-US" sz="2400" dirty="0">
                <a:solidFill>
                  <a:srgbClr val="FFFFFF"/>
                </a:solidFill>
              </a:rPr>
              <a:t>New insertFileFromBase64 API</a:t>
            </a:r>
          </a:p>
          <a:p>
            <a:pPr marL="285750" indent="-228600">
              <a:lnSpc>
                <a:spcPct val="90000"/>
              </a:lnSpc>
              <a:spcAft>
                <a:spcPts val="600"/>
              </a:spcAft>
              <a:buFont typeface="Arial" panose="020B0604020202020204" pitchFamily="34" charset="0"/>
              <a:buChar char="•"/>
            </a:pPr>
            <a:r>
              <a:rPr lang="en-US" sz="2400" dirty="0">
                <a:solidFill>
                  <a:srgbClr val="FFFFFF"/>
                </a:solidFill>
              </a:rPr>
              <a:t> Style API</a:t>
            </a:r>
          </a:p>
          <a:p>
            <a:pPr marL="285750" indent="-228600">
              <a:lnSpc>
                <a:spcPct val="90000"/>
              </a:lnSpc>
              <a:spcAft>
                <a:spcPts val="600"/>
              </a:spcAft>
              <a:buFont typeface="Arial" panose="020B0604020202020204" pitchFamily="34" charset="0"/>
              <a:buChar char="•"/>
            </a:pPr>
            <a:r>
              <a:rPr lang="en-US" sz="2400" dirty="0">
                <a:solidFill>
                  <a:srgbClr val="FFFFFF"/>
                </a:solidFill>
              </a:rPr>
              <a:t> Save / Close API</a:t>
            </a:r>
          </a:p>
          <a:p>
            <a:pPr marL="285750" indent="-228600">
              <a:lnSpc>
                <a:spcPct val="90000"/>
              </a:lnSpc>
              <a:spcAft>
                <a:spcPts val="600"/>
              </a:spcAft>
              <a:buFont typeface="Arial" panose="020B0604020202020204" pitchFamily="34" charset="0"/>
              <a:buChar char="•"/>
            </a:pPr>
            <a:r>
              <a:rPr lang="en-US" sz="2400" dirty="0">
                <a:solidFill>
                  <a:srgbClr val="FFFFFF"/>
                </a:solidFill>
              </a:rPr>
              <a:t> Fields API</a:t>
            </a:r>
          </a:p>
          <a:p>
            <a:pPr marL="285750" indent="-228600">
              <a:lnSpc>
                <a:spcPct val="90000"/>
              </a:lnSpc>
              <a:spcAft>
                <a:spcPts val="600"/>
              </a:spcAft>
              <a:buFont typeface="Arial" panose="020B0604020202020204" pitchFamily="34" charset="0"/>
              <a:buChar char="•"/>
            </a:pPr>
            <a:r>
              <a:rPr lang="en-US" sz="2400" dirty="0">
                <a:solidFill>
                  <a:srgbClr val="FFFFFF"/>
                </a:solidFill>
              </a:rPr>
              <a:t> Content Control Events API</a:t>
            </a:r>
          </a:p>
          <a:p>
            <a:pPr indent="-228600">
              <a:lnSpc>
                <a:spcPct val="90000"/>
              </a:lnSpc>
              <a:spcAft>
                <a:spcPts val="600"/>
              </a:spcAft>
              <a:buFont typeface="Arial" panose="020B0604020202020204" pitchFamily="34" charset="0"/>
              <a:buChar char="•"/>
            </a:pPr>
            <a:endParaRPr lang="en-US" dirty="0">
              <a:solidFill>
                <a:srgbClr val="FFFFFF"/>
              </a:solidFill>
            </a:endParaRPr>
          </a:p>
          <a:p>
            <a:pPr indent="-228600">
              <a:lnSpc>
                <a:spcPct val="90000"/>
              </a:lnSpc>
              <a:spcAft>
                <a:spcPts val="600"/>
              </a:spcAft>
              <a:buFont typeface="Arial" panose="020B0604020202020204" pitchFamily="34" charset="0"/>
              <a:buChar char="•"/>
            </a:pPr>
            <a:endParaRPr lang="en-US" dirty="0">
              <a:solidFill>
                <a:srgbClr val="FFFFFF"/>
              </a:solidFill>
            </a:endParaRPr>
          </a:p>
        </p:txBody>
      </p:sp>
      <p:pic>
        <p:nvPicPr>
          <p:cNvPr id="6" name="Graphic 5" descr="Checkmark">
            <a:extLst>
              <a:ext uri="{FF2B5EF4-FFF2-40B4-BE49-F238E27FC236}">
                <a16:creationId xmlns:a16="http://schemas.microsoft.com/office/drawing/2014/main" id="{E0B730D8-A895-F5EB-9A66-B72B64264FB0}"/>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544017" y="1425048"/>
            <a:ext cx="4007904" cy="4007904"/>
          </a:xfrm>
          <a:prstGeom prst="rect">
            <a:avLst/>
          </a:prstGeom>
        </p:spPr>
      </p:pic>
    </p:spTree>
    <p:extLst>
      <p:ext uri="{BB962C8B-B14F-4D97-AF65-F5344CB8AC3E}">
        <p14:creationId xmlns:p14="http://schemas.microsoft.com/office/powerpoint/2010/main" val="278472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2410239" y="2693220"/>
            <a:ext cx="7371522" cy="1325563"/>
          </a:xfrm>
        </p:spPr>
        <p:txBody>
          <a:bodyPr/>
          <a:lstStyle/>
          <a:p>
            <a:r>
              <a:rPr lang="en-US" b="1">
                <a:latin typeface="+mn-lt"/>
              </a:rPr>
              <a:t>New insertFileFromBase64 API</a:t>
            </a:r>
          </a:p>
        </p:txBody>
      </p:sp>
    </p:spTree>
    <p:extLst>
      <p:ext uri="{BB962C8B-B14F-4D97-AF65-F5344CB8AC3E}">
        <p14:creationId xmlns:p14="http://schemas.microsoft.com/office/powerpoint/2010/main" val="361657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775446" y="145490"/>
            <a:ext cx="11013141" cy="1325563"/>
          </a:xfrm>
        </p:spPr>
        <p:txBody>
          <a:bodyPr/>
          <a:lstStyle/>
          <a:p>
            <a:r>
              <a:rPr lang="en-US"/>
              <a:t>Current Body.insertFileFromBase64 behavior 1</a:t>
            </a:r>
          </a:p>
        </p:txBody>
      </p:sp>
      <p:pic>
        <p:nvPicPr>
          <p:cNvPr id="4" name="Picture 3" descr="Graphical user interface, application, Word&#10;&#10;Description automatically generated">
            <a:extLst>
              <a:ext uri="{FF2B5EF4-FFF2-40B4-BE49-F238E27FC236}">
                <a16:creationId xmlns:a16="http://schemas.microsoft.com/office/drawing/2014/main" id="{838A58CD-3C3D-481A-3C0C-9E11209D1DA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14718" y="2017305"/>
            <a:ext cx="9771529" cy="4771189"/>
          </a:xfrm>
          <a:prstGeom prst="rect">
            <a:avLst/>
          </a:prstGeom>
        </p:spPr>
      </p:pic>
      <p:sp>
        <p:nvSpPr>
          <p:cNvPr id="10" name="TextBox 9">
            <a:extLst>
              <a:ext uri="{FF2B5EF4-FFF2-40B4-BE49-F238E27FC236}">
                <a16:creationId xmlns:a16="http://schemas.microsoft.com/office/drawing/2014/main" id="{5C665D2E-4BA1-DDFD-9897-9292DF34766C}"/>
              </a:ext>
            </a:extLst>
          </p:cNvPr>
          <p:cNvSpPr txBox="1"/>
          <p:nvPr/>
        </p:nvSpPr>
        <p:spPr>
          <a:xfrm>
            <a:off x="811305" y="1282514"/>
            <a:ext cx="10246659" cy="646331"/>
          </a:xfrm>
          <a:prstGeom prst="rect">
            <a:avLst/>
          </a:prstGeom>
          <a:noFill/>
        </p:spPr>
        <p:txBody>
          <a:bodyPr wrap="square">
            <a:spAutoFit/>
          </a:bodyPr>
          <a:lstStyle/>
          <a:p>
            <a:r>
              <a:rPr lang="en-US" sz="1800">
                <a:effectLst/>
                <a:latin typeface="Calibri" panose="020F0502020204030204" pitchFamily="34" charset="0"/>
                <a:ea typeface="等线" panose="02010600030101010101" pitchFamily="2" charset="-122"/>
                <a:cs typeface="Arial" panose="020B0604020202020204" pitchFamily="34" charset="0"/>
              </a:rPr>
              <a:t>- Existing Body.insertFileFromBase64 is used to insert content of a document into the one that user is currently working on. Only body level content will be correctly inserted. </a:t>
            </a:r>
            <a:endParaRPr lang="en-US"/>
          </a:p>
        </p:txBody>
      </p:sp>
    </p:spTree>
    <p:extLst>
      <p:ext uri="{BB962C8B-B14F-4D97-AF65-F5344CB8AC3E}">
        <p14:creationId xmlns:p14="http://schemas.microsoft.com/office/powerpoint/2010/main" val="294944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1A-B791-FE24-3D82-4C898896BD0C}"/>
              </a:ext>
            </a:extLst>
          </p:cNvPr>
          <p:cNvSpPr>
            <a:spLocks noGrp="1"/>
          </p:cNvSpPr>
          <p:nvPr>
            <p:ph type="title"/>
          </p:nvPr>
        </p:nvSpPr>
        <p:spPr>
          <a:xfrm>
            <a:off x="838199" y="365125"/>
            <a:ext cx="10730753" cy="1325563"/>
          </a:xfrm>
        </p:spPr>
        <p:txBody>
          <a:bodyPr/>
          <a:lstStyle/>
          <a:p>
            <a:r>
              <a:rPr lang="en-US"/>
              <a:t>Current Body.insertFileFromBase64 behavior 1</a:t>
            </a:r>
          </a:p>
        </p:txBody>
      </p:sp>
      <p:pic>
        <p:nvPicPr>
          <p:cNvPr id="5" name="Picture 4" descr="Graphical user interface, text, application, Word&#10;&#10;Description automatically generated">
            <a:extLst>
              <a:ext uri="{FF2B5EF4-FFF2-40B4-BE49-F238E27FC236}">
                <a16:creationId xmlns:a16="http://schemas.microsoft.com/office/drawing/2014/main" id="{DCB670D9-7C11-4535-CD65-E56460E40E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05943" y="1898794"/>
            <a:ext cx="8083452" cy="4157450"/>
          </a:xfrm>
          <a:prstGeom prst="rect">
            <a:avLst/>
          </a:prstGeom>
        </p:spPr>
      </p:pic>
    </p:spTree>
    <p:extLst>
      <p:ext uri="{BB962C8B-B14F-4D97-AF65-F5344CB8AC3E}">
        <p14:creationId xmlns:p14="http://schemas.microsoft.com/office/powerpoint/2010/main" val="2141835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_Build_White Template">
  <a:themeElements>
    <a:clrScheme name="Inspire-Ignite White">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Build_2021_Template_v02.potx" id="{C557059C-A6A0-43DD-966A-9158B884E51B}" vid="{4791E716-4318-4E6E-9C11-3FA7798110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TotalTime>
  <Words>1908</Words>
  <Application>Microsoft Office PowerPoint</Application>
  <PresentationFormat>Widescreen</PresentationFormat>
  <Paragraphs>286</Paragraphs>
  <Slides>42</Slides>
  <Notes>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42</vt:i4>
      </vt:variant>
    </vt:vector>
  </HeadingPairs>
  <TitlesOfParts>
    <vt:vector size="56" baseType="lpstr">
      <vt:lpstr>Arial</vt:lpstr>
      <vt:lpstr>Calibri</vt:lpstr>
      <vt:lpstr>Calibri Light</vt:lpstr>
      <vt:lpstr>Consolas</vt:lpstr>
      <vt:lpstr>Inter</vt:lpstr>
      <vt:lpstr>Segoe UI</vt:lpstr>
      <vt:lpstr>Segoe UI Black</vt:lpstr>
      <vt:lpstr>Segoe UI Semibold</vt:lpstr>
      <vt:lpstr>Segoe UI Semilight</vt:lpstr>
      <vt:lpstr>Wingdings</vt:lpstr>
      <vt:lpstr>Wingdings,Sans-Serif</vt:lpstr>
      <vt:lpstr>Office Theme</vt:lpstr>
      <vt:lpstr>MS_Build_White Template</vt:lpstr>
      <vt:lpstr>Office Theme</vt:lpstr>
      <vt:lpstr>PowerPoint Presentation</vt:lpstr>
      <vt:lpstr>Agenda</vt:lpstr>
      <vt:lpstr>PowerPoint Presentation</vt:lpstr>
      <vt:lpstr>Useful Links</vt:lpstr>
      <vt:lpstr>PowerPoint Presentation</vt:lpstr>
      <vt:lpstr>New Word APIs will be in Preview in March</vt:lpstr>
      <vt:lpstr>New insertFileFromBase64 API</vt:lpstr>
      <vt:lpstr>Current Body.insertFileFromBase64 behavior 1</vt:lpstr>
      <vt:lpstr>Current Body.insertFileFromBase64 behavior 1</vt:lpstr>
      <vt:lpstr>Current Body.insertFileFromBase64 behavior 2</vt:lpstr>
      <vt:lpstr>Current Body.insertFileFromBase64 behavior 2</vt:lpstr>
      <vt:lpstr>New Document.insertFileFromBase64 API – Case 1 </vt:lpstr>
      <vt:lpstr>PowerPoint Presentation</vt:lpstr>
      <vt:lpstr>New Document.insertFileFromBase64 API – Case 2 </vt:lpstr>
      <vt:lpstr>New Document.insertFileFromBase64 API – Case 2 </vt:lpstr>
      <vt:lpstr>New Document.insertFileFromBase64 API – Case 3</vt:lpstr>
      <vt:lpstr>New Document.insertFileFromBase64 API – Case 4</vt:lpstr>
      <vt:lpstr>Style API</vt:lpstr>
      <vt:lpstr>Style API: Add-in Sample</vt:lpstr>
      <vt:lpstr>Style API: Add-in Sample</vt:lpstr>
      <vt:lpstr>Style APIs Key Capabilities</vt:lpstr>
      <vt:lpstr>Save / Close APIs</vt:lpstr>
      <vt:lpstr>Save / Close API</vt:lpstr>
      <vt:lpstr>Fields API</vt:lpstr>
      <vt:lpstr>Fields API</vt:lpstr>
      <vt:lpstr>Content Control Event API</vt:lpstr>
      <vt:lpstr>Content Control Event API</vt:lpstr>
      <vt:lpstr>Collecting your feedback - Please let us know your requirements for Word Add-ins by clicking below link or scanning the following QRCode. </vt:lpstr>
      <vt:lpstr>PowerPoint Presentation</vt:lpstr>
      <vt:lpstr>What is New Outlook?</vt:lpstr>
      <vt:lpstr>PowerPoint Presentation</vt:lpstr>
      <vt:lpstr>Web Add-ins on New Outlook</vt:lpstr>
      <vt:lpstr>What New Outlook means for Developers?</vt:lpstr>
      <vt:lpstr>Closing the gaps... (for latest status go to: https://aka.ms/OutlookCOM2WebStatus </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Kiruveedula</dc:creator>
  <cp:lastModifiedBy>Preethika Kiruveedula</cp:lastModifiedBy>
  <cp:revision>5</cp:revision>
  <dcterms:created xsi:type="dcterms:W3CDTF">2022-10-11T18:28:11Z</dcterms:created>
  <dcterms:modified xsi:type="dcterms:W3CDTF">2023-02-21T20:26:24Z</dcterms:modified>
</cp:coreProperties>
</file>