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7" r:id="rId5"/>
    <p:sldId id="2855" r:id="rId6">
      <p:extLst>
        <p:ext uri="{E3EDB536-0D56-4F60-86BA-61A60CA02DAB}">
          <p202:designTagLst xmlns:p202="http://schemas.microsoft.com/office/powerpoint/2020/02/main" xmlns="">
            <p202:designTag name="BPID" val="{3852A289-5B80-4AE8-8C2C-5C547E916D3B}"/>
          </p202:designTagLst>
        </p:ext>
      </p:extLst>
    </p:sldId>
    <p:sldId id="2853" r:id="rId7"/>
    <p:sldId id="2851" r:id="rId8"/>
    <p:sldId id="2856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1EE84C-D704-45E8-9E8B-A5CEFFB9BEC5}" v="2" dt="2022-06-18T21:12:08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nson" userId="d38b912c-55d0-44ce-a085-5a039627a8b5" providerId="ADAL" clId="{2C1EE84C-D704-45E8-9E8B-A5CEFFB9BEC5}"/>
    <pc:docChg chg="custSel addSld delSld modSld">
      <pc:chgData name="Andrew Benson" userId="d38b912c-55d0-44ce-a085-5a039627a8b5" providerId="ADAL" clId="{2C1EE84C-D704-45E8-9E8B-A5CEFFB9BEC5}" dt="2022-06-19T15:11:22.002" v="18" actId="47"/>
      <pc:docMkLst>
        <pc:docMk/>
      </pc:docMkLst>
      <pc:sldChg chg="addSp delSp modSp add del mod">
        <pc:chgData name="Andrew Benson" userId="d38b912c-55d0-44ce-a085-5a039627a8b5" providerId="ADAL" clId="{2C1EE84C-D704-45E8-9E8B-A5CEFFB9BEC5}" dt="2022-06-19T15:11:22.002" v="18" actId="47"/>
        <pc:sldMkLst>
          <pc:docMk/>
          <pc:sldMk cId="2706672005" sldId="2857"/>
        </pc:sldMkLst>
        <pc:spChg chg="add del mod">
          <ac:chgData name="Andrew Benson" userId="d38b912c-55d0-44ce-a085-5a039627a8b5" providerId="ADAL" clId="{2C1EE84C-D704-45E8-9E8B-A5CEFFB9BEC5}" dt="2022-06-18T21:12:51.265" v="2" actId="478"/>
          <ac:spMkLst>
            <pc:docMk/>
            <pc:sldMk cId="2706672005" sldId="2857"/>
            <ac:spMk id="4" creationId="{21FDAE0E-ADDE-11D8-FFDC-200154B0E265}"/>
          </ac:spMkLst>
        </pc:spChg>
        <pc:spChg chg="add del mod">
          <ac:chgData name="Andrew Benson" userId="d38b912c-55d0-44ce-a085-5a039627a8b5" providerId="ADAL" clId="{2C1EE84C-D704-45E8-9E8B-A5CEFFB9BEC5}" dt="2022-06-18T21:12:55.368" v="4" actId="478"/>
          <ac:spMkLst>
            <pc:docMk/>
            <pc:sldMk cId="2706672005" sldId="2857"/>
            <ac:spMk id="7" creationId="{CF3ED947-FF5D-E996-D2C3-372CB7155CB2}"/>
          </ac:spMkLst>
        </pc:spChg>
        <pc:spChg chg="del">
          <ac:chgData name="Andrew Benson" userId="d38b912c-55d0-44ce-a085-5a039627a8b5" providerId="ADAL" clId="{2C1EE84C-D704-45E8-9E8B-A5CEFFB9BEC5}" dt="2022-06-18T21:12:48.307" v="1" actId="478"/>
          <ac:spMkLst>
            <pc:docMk/>
            <pc:sldMk cId="2706672005" sldId="2857"/>
            <ac:spMk id="8" creationId="{98F0ADED-7468-4989-BF30-9596AA8DE28E}"/>
          </ac:spMkLst>
        </pc:spChg>
        <pc:spChg chg="mod">
          <ac:chgData name="Andrew Benson" userId="d38b912c-55d0-44ce-a085-5a039627a8b5" providerId="ADAL" clId="{2C1EE84C-D704-45E8-9E8B-A5CEFFB9BEC5}" dt="2022-06-18T21:14:03.560" v="17" actId="1076"/>
          <ac:spMkLst>
            <pc:docMk/>
            <pc:sldMk cId="2706672005" sldId="2857"/>
            <ac:spMk id="9" creationId="{983B0D2A-F703-49C5-B899-DE879244B5A9}"/>
          </ac:spMkLst>
        </pc:spChg>
        <pc:spChg chg="del">
          <ac:chgData name="Andrew Benson" userId="d38b912c-55d0-44ce-a085-5a039627a8b5" providerId="ADAL" clId="{2C1EE84C-D704-45E8-9E8B-A5CEFFB9BEC5}" dt="2022-06-18T21:12:54.245" v="3" actId="478"/>
          <ac:spMkLst>
            <pc:docMk/>
            <pc:sldMk cId="2706672005" sldId="2857"/>
            <ac:spMk id="10" creationId="{CA5522E5-8651-4A09-A321-9FCD2654730A}"/>
          </ac:spMkLst>
        </pc:spChg>
        <pc:spChg chg="del">
          <ac:chgData name="Andrew Benson" userId="d38b912c-55d0-44ce-a085-5a039627a8b5" providerId="ADAL" clId="{2C1EE84C-D704-45E8-9E8B-A5CEFFB9BEC5}" dt="2022-06-18T21:13:33.571" v="13" actId="478"/>
          <ac:spMkLst>
            <pc:docMk/>
            <pc:sldMk cId="2706672005" sldId="2857"/>
            <ac:spMk id="11" creationId="{35266C25-C918-4358-A61C-1618EBB992CE}"/>
          </ac:spMkLst>
        </pc:spChg>
        <pc:spChg chg="add del mod">
          <ac:chgData name="Andrew Benson" userId="d38b912c-55d0-44ce-a085-5a039627a8b5" providerId="ADAL" clId="{2C1EE84C-D704-45E8-9E8B-A5CEFFB9BEC5}" dt="2022-06-18T21:13:36.749" v="15" actId="478"/>
          <ac:spMkLst>
            <pc:docMk/>
            <pc:sldMk cId="2706672005" sldId="2857"/>
            <ac:spMk id="13" creationId="{0E698899-BF92-5AAF-8127-D3702DE08B2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D79E4-EA54-4E78-AFF6-F290DEA515D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2C67C-5197-4312-8F8F-B3A50687E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80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B7F525-00EC-4CE6-9381-C4BFFC3F0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834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516456-3B92-48A4-8CB6-61EC86E74C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193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516456-3B92-48A4-8CB6-61EC86E74C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5084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wanted to give you all a recap on Viva Connections, and how the Adaptive Card framework plays a big role in the extensibility world  of Viva Connections, for both 1P and 3P components and how the </a:t>
            </a:r>
            <a:r>
              <a:rPr lang="en-US" dirty="0" err="1"/>
              <a:t>devs</a:t>
            </a:r>
            <a:r>
              <a:rPr lang="en-US" dirty="0"/>
              <a:t> can use that to extend VC experience in the dashboard.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CD40A7-C410-4ECE-93AF-49024F897FC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2666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516456-3B92-48A4-8CB6-61EC86E74C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339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516456-3B92-48A4-8CB6-61EC86E74C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39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5868-BA3A-C8C9-7EA4-4937B45EA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4A025-E6F2-3D59-6036-C6CD6E8A8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D0BCC-5174-8B47-3A9B-E800CF2D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A7F5-E3AA-4E58-B0D5-E6FA72CACDFA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D61BF-15C5-FDD1-D81A-1E497C23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954F4-3C79-2584-79D8-3EE224A7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EE72-9A6F-4F2A-A36F-2C2C1CD9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8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DEF6-7C7C-BF4D-EDD9-4810F0BF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89D34-A9B6-4823-9C37-AD2F68C81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F894B-2A2C-998E-023C-07C2BEE2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A7F5-E3AA-4E58-B0D5-E6FA72CACDFA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DF99A-1864-DA35-9297-6F6ABF359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54F59-8EB6-F277-4760-1D9E375D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EE72-9A6F-4F2A-A36F-2C2C1CD9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24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34F124-A445-F259-ABEC-629EA163F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84941-CBA0-B756-D752-ED208A704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8CB41-9C7B-A816-F18F-9E7CC6FA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A7F5-E3AA-4E58-B0D5-E6FA72CACDFA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585B2-E188-460A-2BC7-B33EA5D7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E31EC-38ED-3A08-9111-B8090FA0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EE72-9A6F-4F2A-A36F-2C2C1CD9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90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bg>
      <p:bgPr>
        <a:solidFill>
          <a:srgbClr val="00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8FB70A85-8A85-4E83-900E-39120DA3F8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2" y="671207"/>
            <a:ext cx="6506727" cy="1060316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320040" rIns="274320" anchor="ctr"/>
          <a:lstStyle>
            <a:lvl1pPr marL="0" indent="0">
              <a:buNone/>
              <a:defRPr sz="3733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06410" indent="0">
              <a:buNone/>
              <a:defRPr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12820" indent="0">
              <a:buNone/>
              <a:defRPr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19230" indent="0">
              <a:buNone/>
              <a:defRPr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625641" indent="0">
              <a:buNone/>
              <a:defRPr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add product name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8EA7158D-8385-45B5-B2D1-8C43B35A26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720" y="6244045"/>
            <a:ext cx="5418667" cy="2738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2133" kern="1200" dirty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03206" lvl="0" indent="-203206" algn="l" defTabSz="812820" rtl="0" eaLnBrk="1" latinLnBrk="0" hangingPunct="1">
              <a:lnSpc>
                <a:spcPct val="90000"/>
              </a:lnSpc>
              <a:spcBef>
                <a:spcPts val="889"/>
              </a:spcBef>
            </a:pPr>
            <a:r>
              <a:rPr lang="en-US"/>
              <a:t>Click to add date</a:t>
            </a: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1045DE9C-2718-428A-9D0C-1F9916BFB6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720" y="1818848"/>
            <a:ext cx="6157384" cy="6119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320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03206" lvl="0" indent="-203206" algn="l" defTabSz="812820" rtl="0" eaLnBrk="1" latinLnBrk="0" hangingPunct="1">
              <a:lnSpc>
                <a:spcPct val="90000"/>
              </a:lnSpc>
              <a:spcBef>
                <a:spcPts val="889"/>
              </a:spcBef>
            </a:pPr>
            <a:r>
              <a:rPr lang="en-US"/>
              <a:t>Click to add subtitle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4961E81C-A50B-48AA-9FBC-CFA319DFC9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6721" y="2702692"/>
            <a:ext cx="6142567" cy="204311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267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06410" indent="0">
              <a:buNone/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812820" indent="0">
              <a:buNone/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219230" indent="0">
              <a:buNone/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625641" indent="0">
              <a:buNone/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DA90D88E-DA25-4C88-80E7-9A241CA8AF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93194" y="4622213"/>
            <a:ext cx="3221567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0641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1282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1923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625641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Insert name</a:t>
            </a:r>
          </a:p>
        </p:txBody>
      </p:sp>
      <p:sp>
        <p:nvSpPr>
          <p:cNvPr id="11" name="Picture Placeholder 20">
            <a:extLst>
              <a:ext uri="{FF2B5EF4-FFF2-40B4-BE49-F238E27FC236}">
                <a16:creationId xmlns:a16="http://schemas.microsoft.com/office/drawing/2014/main" id="{6DA8AF32-673A-44AE-BD3E-882E55A389B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69557" y="2350749"/>
            <a:ext cx="1868840" cy="2102445"/>
          </a:xfrm>
          <a:prstGeom prst="ellipse">
            <a:avLst/>
          </a:prstGeom>
          <a:solidFill>
            <a:schemeClr val="bg1">
              <a:alpha val="4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Click icon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4201360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bg>
      <p:bgPr>
        <a:solidFill>
          <a:srgbClr val="00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8FB70A85-8A85-4E83-900E-39120DA3F8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2" y="671207"/>
            <a:ext cx="6506727" cy="1060316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320040" rIns="274320" anchor="ctr"/>
          <a:lstStyle>
            <a:lvl1pPr marL="0" indent="0">
              <a:buNone/>
              <a:defRPr sz="3733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06410" indent="0">
              <a:buNone/>
              <a:defRPr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12820" indent="0">
              <a:buNone/>
              <a:defRPr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19230" indent="0">
              <a:buNone/>
              <a:defRPr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625641" indent="0">
              <a:buNone/>
              <a:defRPr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add product name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8EA7158D-8385-45B5-B2D1-8C43B35A26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720" y="6244045"/>
            <a:ext cx="5418667" cy="2738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2133" kern="1200" dirty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03206" lvl="0" indent="-203206" algn="l" defTabSz="812820" rtl="0" eaLnBrk="1" latinLnBrk="0" hangingPunct="1">
              <a:lnSpc>
                <a:spcPct val="90000"/>
              </a:lnSpc>
              <a:spcBef>
                <a:spcPts val="889"/>
              </a:spcBef>
            </a:pPr>
            <a:r>
              <a:rPr lang="en-US"/>
              <a:t>Click to add date</a:t>
            </a:r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803181F5-AC8E-42B0-BB57-E21ABD99E04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697788" y="1178514"/>
            <a:ext cx="1795360" cy="2019783"/>
          </a:xfrm>
          <a:prstGeom prst="ellipse">
            <a:avLst/>
          </a:prstGeom>
          <a:solidFill>
            <a:schemeClr val="bg1">
              <a:alpha val="4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0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  <a:p>
            <a:br>
              <a:rPr lang="en-US"/>
            </a:br>
            <a:endParaRPr lang="en-US"/>
          </a:p>
          <a:p>
            <a:r>
              <a:rPr lang="en-US"/>
              <a:t>Click icon to insert photo</a:t>
            </a:r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80AF99E1-74C9-41AC-B7E7-94CD3AF38E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77120" y="1830229"/>
            <a:ext cx="1788160" cy="71635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0641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1282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1923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625641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First name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07D67BEC-A207-4ED8-836F-5522C64AB3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977120" y="4332970"/>
            <a:ext cx="1788160" cy="71635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0641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1282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19230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625641" indent="0" algn="ctr">
              <a:buNone/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First name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C2E2B7AC-122F-4E00-9C3D-6AF2507F0F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6721" y="2702692"/>
            <a:ext cx="6142567" cy="204311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267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06410" indent="0">
              <a:buNone/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812820" indent="0">
              <a:buNone/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219230" indent="0">
              <a:buNone/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625641" indent="0">
              <a:buNone/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4C2E82F-ADE2-40ED-8D17-8C4E13043EA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720" y="1818848"/>
            <a:ext cx="6157384" cy="6119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320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03206" lvl="0" indent="-203206" algn="l" defTabSz="812820" rtl="0" eaLnBrk="1" latinLnBrk="0" hangingPunct="1">
              <a:lnSpc>
                <a:spcPct val="90000"/>
              </a:lnSpc>
              <a:spcBef>
                <a:spcPts val="889"/>
              </a:spcBef>
            </a:pPr>
            <a:r>
              <a:rPr lang="en-US"/>
              <a:t>Click to add subtitle</a:t>
            </a:r>
          </a:p>
        </p:txBody>
      </p:sp>
      <p:sp>
        <p:nvSpPr>
          <p:cNvPr id="17" name="Picture Placeholder 20">
            <a:extLst>
              <a:ext uri="{FF2B5EF4-FFF2-40B4-BE49-F238E27FC236}">
                <a16:creationId xmlns:a16="http://schemas.microsoft.com/office/drawing/2014/main" id="{8A03EB15-8128-414E-AD79-9F4F8F9BBD6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697788" y="3733760"/>
            <a:ext cx="1795360" cy="2019783"/>
          </a:xfrm>
          <a:prstGeom prst="ellipse">
            <a:avLst/>
          </a:prstGeom>
          <a:solidFill>
            <a:schemeClr val="bg1">
              <a:alpha val="4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06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  <a:p>
            <a:br>
              <a:rPr lang="en-US"/>
            </a:br>
            <a:endParaRPr lang="en-US"/>
          </a:p>
          <a:p>
            <a:r>
              <a:rPr lang="en-US"/>
              <a:t>Click icon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1167352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09155"/>
            <a:ext cx="11018520" cy="553998"/>
          </a:xfrm>
        </p:spPr>
        <p:txBody>
          <a:bodyPr/>
          <a:lstStyle>
            <a:lvl1pPr>
              <a:defRPr sz="36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/>
          <a:lstStyle>
            <a:lvl1pPr>
              <a:defRPr sz="2800">
                <a:solidFill>
                  <a:srgbClr val="000000"/>
                </a:solidFill>
                <a:latin typeface="+mn-lt"/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>
              <a:defRPr sz="1200">
                <a:solidFill>
                  <a:srgbClr val="000000"/>
                </a:solidFill>
              </a:defRPr>
            </a:lvl4pPr>
            <a:lvl5pPr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DD1BEEC7-5874-1E48-8B60-B1E5D9779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1" y="6456459"/>
            <a:ext cx="11025188" cy="10785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216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852862"/>
          </a:xfrm>
        </p:spPr>
        <p:txBody>
          <a:bodyPr>
            <a:spAutoFit/>
          </a:bodyPr>
          <a:lstStyle>
            <a:lvl1pPr marL="0" indent="0">
              <a:buNone/>
              <a:defRPr sz="3600" baseline="0">
                <a:latin typeface="Segoe UI" panose="020B0502040204020203" pitchFamily="34" charset="0"/>
              </a:defRPr>
            </a:lvl1pPr>
            <a:lvl2pPr marL="448193" indent="-224097">
              <a:buFont typeface="Wingdings" panose="05000000000000000000" pitchFamily="2" charset="2"/>
              <a:buChar char="§"/>
              <a:defRPr sz="1961"/>
            </a:lvl2pPr>
            <a:lvl3pPr marL="672290" indent="-224097">
              <a:buFont typeface="Wingdings" panose="05000000000000000000" pitchFamily="2" charset="2"/>
              <a:buChar char="§"/>
              <a:defRPr sz="1765"/>
            </a:lvl3pPr>
            <a:lvl4pPr marL="896386" indent="-224097">
              <a:buFont typeface="Wingdings" panose="05000000000000000000" pitchFamily="2" charset="2"/>
              <a:buChar char="§"/>
              <a:defRPr sz="1568"/>
            </a:lvl4pPr>
            <a:lvl5pPr marL="1120483" indent="-224097">
              <a:buFont typeface="Wingdings" panose="05000000000000000000" pitchFamily="2" charset="2"/>
              <a:buChar char="§"/>
              <a:defRPr sz="1372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aseline="0">
                <a:latin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967039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2727-3C91-C212-5485-53CBF6BC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47196-F06E-9D6C-ECBD-B3F6EFA27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594CE-88DA-2151-E969-FF8F4B5D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A7F5-E3AA-4E58-B0D5-E6FA72CACDFA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16D63-961F-6B2A-C1CB-6D5CC906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583FE-27C6-C038-FF38-498AC664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EE72-9A6F-4F2A-A36F-2C2C1CD9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7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9E3E8-2319-4719-0909-5E8E7CA5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0B079-AFE0-6029-1011-314EB850A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1778F-0785-E538-912F-DD0999EA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A7F5-E3AA-4E58-B0D5-E6FA72CACDFA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105C6-0B09-A2C7-4E04-FF36B5F6A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14B79-12C5-3A48-6E58-EC24AE55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EE72-9A6F-4F2A-A36F-2C2C1CD9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FC4D-0D50-6CAB-F26A-92023308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0AF6A-74DE-DEFD-6CF2-4FC11384E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97A99-D4EB-3B37-9057-DF5BE1B84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7BB6C-3A13-0BC9-0537-60C60578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A7F5-E3AA-4E58-B0D5-E6FA72CACDFA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A96B8-630C-13CF-2359-CC355ABE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DF334-095E-B54E-6832-7B3FCFBC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EE72-9A6F-4F2A-A36F-2C2C1CD9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0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5792-D517-24EB-4DC6-210EDB985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D92A7-0DD8-DD26-CC7B-198310B41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D240A-8CF2-154C-8245-3083FE35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E38F4-E739-AE7B-C6A6-26A630638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1C4FF-FBC3-FA3E-6833-5682A33D4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107F5-AC0E-8889-890F-50F5CA3EF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A7F5-E3AA-4E58-B0D5-E6FA72CACDFA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856EA-4AC9-A3E1-E9F8-ED664C44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CCB98-E729-2743-CAE2-2E826921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EE72-9A6F-4F2A-A36F-2C2C1CD9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9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924B-381A-D044-028D-C33C9B49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F624E1-74C9-888B-560D-60E0AA08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A7F5-E3AA-4E58-B0D5-E6FA72CACDFA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CCF5C-AD09-7443-0134-62E1EB95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D1D0C-7D73-3F5A-7A67-53085A93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EE72-9A6F-4F2A-A36F-2C2C1CD9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0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759BD5-2191-2116-0971-27CECE65F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A7F5-E3AA-4E58-B0D5-E6FA72CACDFA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7C7FC-5ECF-1738-0CD8-4406C670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87522-4C0A-E313-8C8F-BE4F38A7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EE72-9A6F-4F2A-A36F-2C2C1CD9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6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A296-EEAC-A547-8F46-72A0329A4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6A7EB-1AC4-67E1-2EA5-62FDCD5FB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BC993-263F-29E2-8323-D01208247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FF0D9-076D-1254-658A-B05ED537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A7F5-E3AA-4E58-B0D5-E6FA72CACDFA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C3C65-44AC-C0FC-8FEE-F450BF5B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C6C0B-BA26-E1E4-7112-20F94AEC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EE72-9A6F-4F2A-A36F-2C2C1CD9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5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7EF1-9E6F-8DC4-8389-719BC3E3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DC03C-3FB9-F926-26CC-D67E5C301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FBD2D-AB0A-840B-B645-7F068DEB2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792C6-3C3A-31DE-D2D2-C943570E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A7F5-E3AA-4E58-B0D5-E6FA72CACDFA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3A726-CBB9-FFA3-2A79-91646648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1635B-FEE3-73AE-B91E-73DCBB31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EE72-9A6F-4F2A-A36F-2C2C1CD9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9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220295-2437-F2D3-AEC0-047204A35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ADFFD-2C7B-7DC6-3482-71CAC8B74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2EFB8-F21C-E7F4-C76D-D278A4863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3A7F5-E3AA-4E58-B0D5-E6FA72CACDFA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80FBE-7B9B-BCF1-2C7B-D5A05BEF2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F479A-A3F7-0792-AC81-83048022E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9EE72-9A6F-4F2A-A36F-2C2C1CD9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8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devblogs.microsoft.com/microsoft365dev/microsoft-teams-toolkit-for-visual-studio-code-now-generally-availabl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TeamsAppJS" TargetMode="External"/><Relationship Id="rId7" Type="http://schemas.openxmlformats.org/officeDocument/2006/relationships/hyperlink" Target="https://twitter.com/girlie_ma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devblogs.microsoft.com/microsoft365dev/microsoft-teams-toolkit-for-visual-studio-code-now-generally-available/" TargetMode="External"/><Relationship Id="rId5" Type="http://schemas.openxmlformats.org/officeDocument/2006/relationships/hyperlink" Target="https://docs.microsoft.com/en-us/microsoftteams/platform/get-started/get-started-overview?WT.mc_id=m365-66412-timura" TargetMode="External"/><Relationship Id="rId4" Type="http://schemas.openxmlformats.org/officeDocument/2006/relationships/hyperlink" Target="https://docs.microsoft.com/en-us/microsoftteams/platform/toolkit/teams-toolkit-fundamentals?WT.mc_id=m365-66412-timur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CRoadma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madewithcards.io/" TargetMode="External"/><Relationship Id="rId5" Type="http://schemas.openxmlformats.org/officeDocument/2006/relationships/hyperlink" Target="https://aka.ms/ACRepo" TargetMode="External"/><Relationship Id="rId4" Type="http://schemas.openxmlformats.org/officeDocument/2006/relationships/hyperlink" Target="https://aka.ms/ACTemplating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ka.ms/spdev-spfx-call" TargetMode="External"/><Relationship Id="rId3" Type="http://schemas.openxmlformats.org/officeDocument/2006/relationships/hyperlink" Target="https://aka.ms/adaptivecardscommunitycall" TargetMode="External"/><Relationship Id="rId7" Type="http://schemas.openxmlformats.org/officeDocument/2006/relationships/hyperlink" Target="https://aka.ms/m365-dev-sig" TargetMode="External"/><Relationship Id="rId2" Type="http://schemas.openxmlformats.org/officeDocument/2006/relationships/hyperlink" Target="https://aka.ms/m365-dev-call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aka.ms/PowerAppsMonthlyCall" TargetMode="External"/><Relationship Id="rId5" Type="http://schemas.openxmlformats.org/officeDocument/2006/relationships/hyperlink" Target="https://aka.ms/officeaddinscommunitycall" TargetMode="External"/><Relationship Id="rId4" Type="http://schemas.openxmlformats.org/officeDocument/2006/relationships/hyperlink" Target="https://aka.ms/IDDevCommunityCalendar" TargetMode="External"/><Relationship Id="rId9" Type="http://schemas.openxmlformats.org/officeDocument/2006/relationships/hyperlink" Target="https://aka.ms/m365pn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F0ADED-7468-4989-BF30-9596AA8DE2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Adaptive Cards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266C25-C918-4358-A61C-1618EBB992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June 09, 2022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A5522E5-8651-4A09-A321-9FCD265473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/>
              <a:t>Community call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83B0D2A-F703-49C5-B899-DE879244B5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4158" y="2966227"/>
            <a:ext cx="7133922" cy="2578511"/>
          </a:xfrm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Semibold"/>
                <a:cs typeface="Segoe UI Semibold"/>
              </a:rPr>
              <a:t>Teams Toolkit v4.0🆕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Semibold"/>
                <a:cs typeface="Segoe UI Semibold"/>
              </a:rPr>
              <a:t>Live App Demo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Semibold"/>
                <a:cs typeface="Segoe UI Semibold"/>
              </a:rPr>
              <a:t>Q&amp;A ❔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E0B91C9A-E871-4006-8CF9-8914D098A3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77135" y="5796627"/>
            <a:ext cx="2431483" cy="533400"/>
          </a:xfrm>
        </p:spPr>
        <p:txBody>
          <a:bodyPr anchor="t">
            <a:normAutofit fontScale="92500" lnSpcReduction="20000"/>
          </a:bodyPr>
          <a:lstStyle/>
          <a:p>
            <a:pPr algn="l"/>
            <a:r>
              <a:rPr lang="en-US" sz="2400"/>
              <a:t>J.P. Roca</a:t>
            </a:r>
            <a:br>
              <a:rPr lang="en-US" sz="2400"/>
            </a:br>
            <a:r>
              <a:rPr lang="en-US" sz="1800">
                <a:latin typeface="Segoe UI"/>
                <a:cs typeface="Segoe UI"/>
              </a:rPr>
              <a:t>Microsoft</a:t>
            </a:r>
            <a:endParaRPr lang="en-US" sz="2400">
              <a:latin typeface="Segoe UI"/>
              <a:cs typeface="Segoe UI"/>
            </a:endParaRPr>
          </a:p>
        </p:txBody>
      </p:sp>
      <p:pic>
        <p:nvPicPr>
          <p:cNvPr id="3" name="Picture 2" descr="A person in a suit and tie&#10;&#10;Description automatically generated with low confidence">
            <a:extLst>
              <a:ext uri="{FF2B5EF4-FFF2-40B4-BE49-F238E27FC236}">
                <a16:creationId xmlns:a16="http://schemas.microsoft.com/office/drawing/2014/main" id="{9B99A0EF-F308-4951-A4EE-669319D49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318" y="5514687"/>
            <a:ext cx="1097280" cy="109728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7710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A06A794-8C99-C988-CDB7-1DF7A1E3C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4888" y="643466"/>
            <a:ext cx="7902224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53361A-8EAC-3972-ADC2-6C6DD8ECC88F}"/>
              </a:ext>
            </a:extLst>
          </p:cNvPr>
          <p:cNvSpPr txBox="1"/>
          <p:nvPr/>
        </p:nvSpPr>
        <p:spPr>
          <a:xfrm>
            <a:off x="1223223" y="6214533"/>
            <a:ext cx="9745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Microsoft Teams Toolkit for Visual Studio Code now generally available - Microsoft 365 Developer Blog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2918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BE38-EB50-48A0-9D32-853A554C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Prerequisites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BA82EE-1F55-CBE3-696C-ACA7A26B9C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147156"/>
          </a:xfrm>
        </p:spPr>
        <p:txBody>
          <a:bodyPr>
            <a:normAutofit/>
          </a:bodyPr>
          <a:lstStyle/>
          <a:p>
            <a:r>
              <a:rPr lang="en-US" dirty="0"/>
              <a:t>Teams Toolkit</a:t>
            </a:r>
          </a:p>
          <a:p>
            <a:r>
              <a:rPr lang="en-US" dirty="0"/>
              <a:t>Microsoft Teams</a:t>
            </a:r>
          </a:p>
          <a:p>
            <a:r>
              <a:rPr lang="en-US" dirty="0"/>
              <a:t>Node.js</a:t>
            </a:r>
          </a:p>
          <a:p>
            <a:r>
              <a:rPr lang="en-US" dirty="0"/>
              <a:t>A browser with developer tools</a:t>
            </a:r>
          </a:p>
          <a:p>
            <a:r>
              <a:rPr lang="en-US" dirty="0"/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5211171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862237F-1E14-4CA6-AF12-231AFD3BEC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36357" y="3103608"/>
            <a:ext cx="1719285" cy="65078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Segoe UI Semibold"/>
                <a:cs typeface="Segoe UI Semibold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2598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BE38-EB50-48A0-9D32-853A554C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 More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BA82EE-1F55-CBE3-696C-ACA7A26B9C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1471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http://aka.ms/TeamsAppJS</a:t>
            </a:r>
            <a:endParaRPr lang="en-US" dirty="0">
              <a:solidFill>
                <a:srgbClr val="0070C0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Teams Toolkit Overview - Teams | Microsoft Docs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 started - Overview - Teams | Microsoft Docs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hlinkClick r:id="rId6"/>
              </a:rPr>
              <a:t>Microsoft Teams Toolkit for Visual Studio Code Blog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it-IT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Tomomi Imura (@girlie_mac) / Twitter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97554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862237F-1E14-4CA6-AF12-231AFD3BEC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624" y="1654461"/>
            <a:ext cx="6142567" cy="1816100"/>
          </a:xfrm>
        </p:spPr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24D22-4BA0-4A97-BA01-8AA73ECB616F}"/>
              </a:ext>
            </a:extLst>
          </p:cNvPr>
          <p:cNvSpPr/>
          <p:nvPr/>
        </p:nvSpPr>
        <p:spPr bwMode="auto">
          <a:xfrm>
            <a:off x="483241" y="4232337"/>
            <a:ext cx="2035342" cy="2035342"/>
          </a:xfrm>
          <a:prstGeom prst="ellipse">
            <a:avLst/>
          </a:prstGeom>
          <a:noFill/>
          <a:ln w="76200" cap="flat" cmpd="sng" algn="ctr">
            <a:solidFill>
              <a:srgbClr val="ECECEC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92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2906978-717A-4CF5-B603-A4E9A5841957}"/>
              </a:ext>
            </a:extLst>
          </p:cNvPr>
          <p:cNvSpPr>
            <a:spLocks noEditPoints="1"/>
          </p:cNvSpPr>
          <p:nvPr/>
        </p:nvSpPr>
        <p:spPr bwMode="auto">
          <a:xfrm>
            <a:off x="1104113" y="4604238"/>
            <a:ext cx="793597" cy="1291540"/>
          </a:xfrm>
          <a:custGeom>
            <a:avLst/>
            <a:gdLst>
              <a:gd name="T0" fmla="*/ 106 w 213"/>
              <a:gd name="T1" fmla="*/ 224 h 348"/>
              <a:gd name="T2" fmla="*/ 159 w 213"/>
              <a:gd name="T3" fmla="*/ 171 h 348"/>
              <a:gd name="T4" fmla="*/ 159 w 213"/>
              <a:gd name="T5" fmla="*/ 53 h 348"/>
              <a:gd name="T6" fmla="*/ 106 w 213"/>
              <a:gd name="T7" fmla="*/ 0 h 348"/>
              <a:gd name="T8" fmla="*/ 54 w 213"/>
              <a:gd name="T9" fmla="*/ 53 h 348"/>
              <a:gd name="T10" fmla="*/ 54 w 213"/>
              <a:gd name="T11" fmla="*/ 171 h 348"/>
              <a:gd name="T12" fmla="*/ 106 w 213"/>
              <a:gd name="T13" fmla="*/ 224 h 348"/>
              <a:gd name="T14" fmla="*/ 78 w 213"/>
              <a:gd name="T15" fmla="*/ 53 h 348"/>
              <a:gd name="T16" fmla="*/ 106 w 213"/>
              <a:gd name="T17" fmla="*/ 24 h 348"/>
              <a:gd name="T18" fmla="*/ 135 w 213"/>
              <a:gd name="T19" fmla="*/ 53 h 348"/>
              <a:gd name="T20" fmla="*/ 135 w 213"/>
              <a:gd name="T21" fmla="*/ 171 h 348"/>
              <a:gd name="T22" fmla="*/ 106 w 213"/>
              <a:gd name="T23" fmla="*/ 200 h 348"/>
              <a:gd name="T24" fmla="*/ 78 w 213"/>
              <a:gd name="T25" fmla="*/ 171 h 348"/>
              <a:gd name="T26" fmla="*/ 78 w 213"/>
              <a:gd name="T27" fmla="*/ 53 h 348"/>
              <a:gd name="T28" fmla="*/ 213 w 213"/>
              <a:gd name="T29" fmla="*/ 137 h 348"/>
              <a:gd name="T30" fmla="*/ 213 w 213"/>
              <a:gd name="T31" fmla="*/ 182 h 348"/>
              <a:gd name="T32" fmla="*/ 124 w 213"/>
              <a:gd name="T33" fmla="*/ 277 h 348"/>
              <a:gd name="T34" fmla="*/ 124 w 213"/>
              <a:gd name="T35" fmla="*/ 313 h 348"/>
              <a:gd name="T36" fmla="*/ 177 w 213"/>
              <a:gd name="T37" fmla="*/ 313 h 348"/>
              <a:gd name="T38" fmla="*/ 177 w 213"/>
              <a:gd name="T39" fmla="*/ 348 h 348"/>
              <a:gd name="T40" fmla="*/ 35 w 213"/>
              <a:gd name="T41" fmla="*/ 348 h 348"/>
              <a:gd name="T42" fmla="*/ 35 w 213"/>
              <a:gd name="T43" fmla="*/ 313 h 348"/>
              <a:gd name="T44" fmla="*/ 89 w 213"/>
              <a:gd name="T45" fmla="*/ 313 h 348"/>
              <a:gd name="T46" fmla="*/ 89 w 213"/>
              <a:gd name="T47" fmla="*/ 277 h 348"/>
              <a:gd name="T48" fmla="*/ 0 w 213"/>
              <a:gd name="T49" fmla="*/ 182 h 348"/>
              <a:gd name="T50" fmla="*/ 0 w 213"/>
              <a:gd name="T51" fmla="*/ 137 h 348"/>
              <a:gd name="T52" fmla="*/ 34 w 213"/>
              <a:gd name="T53" fmla="*/ 137 h 348"/>
              <a:gd name="T54" fmla="*/ 34 w 213"/>
              <a:gd name="T55" fmla="*/ 182 h 348"/>
              <a:gd name="T56" fmla="*/ 94 w 213"/>
              <a:gd name="T57" fmla="*/ 242 h 348"/>
              <a:gd name="T58" fmla="*/ 118 w 213"/>
              <a:gd name="T59" fmla="*/ 242 h 348"/>
              <a:gd name="T60" fmla="*/ 178 w 213"/>
              <a:gd name="T61" fmla="*/ 182 h 348"/>
              <a:gd name="T62" fmla="*/ 178 w 213"/>
              <a:gd name="T63" fmla="*/ 137 h 348"/>
              <a:gd name="T64" fmla="*/ 213 w 213"/>
              <a:gd name="T65" fmla="*/ 137 h 348"/>
              <a:gd name="T66" fmla="*/ 103 w 213"/>
              <a:gd name="T67" fmla="*/ 67 h 348"/>
              <a:gd name="T68" fmla="*/ 95 w 213"/>
              <a:gd name="T69" fmla="*/ 75 h 348"/>
              <a:gd name="T70" fmla="*/ 87 w 213"/>
              <a:gd name="T71" fmla="*/ 67 h 348"/>
              <a:gd name="T72" fmla="*/ 95 w 213"/>
              <a:gd name="T73" fmla="*/ 59 h 348"/>
              <a:gd name="T74" fmla="*/ 103 w 213"/>
              <a:gd name="T75" fmla="*/ 67 h 348"/>
              <a:gd name="T76" fmla="*/ 103 w 213"/>
              <a:gd name="T77" fmla="*/ 90 h 348"/>
              <a:gd name="T78" fmla="*/ 95 w 213"/>
              <a:gd name="T79" fmla="*/ 98 h 348"/>
              <a:gd name="T80" fmla="*/ 87 w 213"/>
              <a:gd name="T81" fmla="*/ 90 h 348"/>
              <a:gd name="T82" fmla="*/ 95 w 213"/>
              <a:gd name="T83" fmla="*/ 82 h 348"/>
              <a:gd name="T84" fmla="*/ 103 w 213"/>
              <a:gd name="T85" fmla="*/ 90 h 348"/>
              <a:gd name="T86" fmla="*/ 126 w 213"/>
              <a:gd name="T87" fmla="*/ 67 h 348"/>
              <a:gd name="T88" fmla="*/ 118 w 213"/>
              <a:gd name="T89" fmla="*/ 75 h 348"/>
              <a:gd name="T90" fmla="*/ 110 w 213"/>
              <a:gd name="T91" fmla="*/ 67 h 348"/>
              <a:gd name="T92" fmla="*/ 118 w 213"/>
              <a:gd name="T93" fmla="*/ 59 h 348"/>
              <a:gd name="T94" fmla="*/ 126 w 213"/>
              <a:gd name="T95" fmla="*/ 67 h 348"/>
              <a:gd name="T96" fmla="*/ 126 w 213"/>
              <a:gd name="T97" fmla="*/ 90 h 348"/>
              <a:gd name="T98" fmla="*/ 118 w 213"/>
              <a:gd name="T99" fmla="*/ 98 h 348"/>
              <a:gd name="T100" fmla="*/ 110 w 213"/>
              <a:gd name="T101" fmla="*/ 90 h 348"/>
              <a:gd name="T102" fmla="*/ 118 w 213"/>
              <a:gd name="T103" fmla="*/ 82 h 348"/>
              <a:gd name="T104" fmla="*/ 126 w 213"/>
              <a:gd name="T105" fmla="*/ 90 h 348"/>
              <a:gd name="T106" fmla="*/ 103 w 213"/>
              <a:gd name="T107" fmla="*/ 112 h 348"/>
              <a:gd name="T108" fmla="*/ 95 w 213"/>
              <a:gd name="T109" fmla="*/ 120 h 348"/>
              <a:gd name="T110" fmla="*/ 87 w 213"/>
              <a:gd name="T111" fmla="*/ 112 h 348"/>
              <a:gd name="T112" fmla="*/ 95 w 213"/>
              <a:gd name="T113" fmla="*/ 104 h 348"/>
              <a:gd name="T114" fmla="*/ 103 w 213"/>
              <a:gd name="T115" fmla="*/ 112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3" h="348">
                <a:moveTo>
                  <a:pt x="106" y="224"/>
                </a:moveTo>
                <a:cubicBezTo>
                  <a:pt x="135" y="224"/>
                  <a:pt x="159" y="200"/>
                  <a:pt x="159" y="171"/>
                </a:cubicBezTo>
                <a:cubicBezTo>
                  <a:pt x="159" y="152"/>
                  <a:pt x="159" y="75"/>
                  <a:pt x="159" y="53"/>
                </a:cubicBezTo>
                <a:cubicBezTo>
                  <a:pt x="159" y="23"/>
                  <a:pt x="135" y="0"/>
                  <a:pt x="106" y="0"/>
                </a:cubicBezTo>
                <a:cubicBezTo>
                  <a:pt x="77" y="0"/>
                  <a:pt x="54" y="23"/>
                  <a:pt x="54" y="53"/>
                </a:cubicBezTo>
                <a:cubicBezTo>
                  <a:pt x="54" y="69"/>
                  <a:pt x="54" y="154"/>
                  <a:pt x="54" y="171"/>
                </a:cubicBezTo>
                <a:cubicBezTo>
                  <a:pt x="54" y="200"/>
                  <a:pt x="77" y="224"/>
                  <a:pt x="106" y="224"/>
                </a:cubicBezTo>
                <a:close/>
                <a:moveTo>
                  <a:pt x="78" y="53"/>
                </a:moveTo>
                <a:cubicBezTo>
                  <a:pt x="78" y="37"/>
                  <a:pt x="90" y="24"/>
                  <a:pt x="106" y="24"/>
                </a:cubicBezTo>
                <a:cubicBezTo>
                  <a:pt x="122" y="24"/>
                  <a:pt x="135" y="37"/>
                  <a:pt x="135" y="53"/>
                </a:cubicBezTo>
                <a:cubicBezTo>
                  <a:pt x="135" y="171"/>
                  <a:pt x="135" y="171"/>
                  <a:pt x="135" y="171"/>
                </a:cubicBezTo>
                <a:cubicBezTo>
                  <a:pt x="135" y="187"/>
                  <a:pt x="122" y="200"/>
                  <a:pt x="106" y="200"/>
                </a:cubicBezTo>
                <a:cubicBezTo>
                  <a:pt x="90" y="200"/>
                  <a:pt x="78" y="187"/>
                  <a:pt x="78" y="171"/>
                </a:cubicBezTo>
                <a:lnTo>
                  <a:pt x="78" y="53"/>
                </a:lnTo>
                <a:close/>
                <a:moveTo>
                  <a:pt x="213" y="137"/>
                </a:moveTo>
                <a:cubicBezTo>
                  <a:pt x="213" y="137"/>
                  <a:pt x="213" y="137"/>
                  <a:pt x="213" y="182"/>
                </a:cubicBezTo>
                <a:cubicBezTo>
                  <a:pt x="213" y="232"/>
                  <a:pt x="173" y="273"/>
                  <a:pt x="124" y="277"/>
                </a:cubicBezTo>
                <a:cubicBezTo>
                  <a:pt x="124" y="277"/>
                  <a:pt x="124" y="277"/>
                  <a:pt x="124" y="313"/>
                </a:cubicBezTo>
                <a:cubicBezTo>
                  <a:pt x="124" y="313"/>
                  <a:pt x="124" y="313"/>
                  <a:pt x="177" y="313"/>
                </a:cubicBezTo>
                <a:cubicBezTo>
                  <a:pt x="177" y="313"/>
                  <a:pt x="177" y="313"/>
                  <a:pt x="177" y="348"/>
                </a:cubicBezTo>
                <a:cubicBezTo>
                  <a:pt x="177" y="348"/>
                  <a:pt x="177" y="348"/>
                  <a:pt x="35" y="348"/>
                </a:cubicBezTo>
                <a:cubicBezTo>
                  <a:pt x="35" y="348"/>
                  <a:pt x="35" y="348"/>
                  <a:pt x="35" y="313"/>
                </a:cubicBezTo>
                <a:cubicBezTo>
                  <a:pt x="35" y="313"/>
                  <a:pt x="35" y="313"/>
                  <a:pt x="89" y="313"/>
                </a:cubicBezTo>
                <a:cubicBezTo>
                  <a:pt x="89" y="313"/>
                  <a:pt x="89" y="313"/>
                  <a:pt x="89" y="277"/>
                </a:cubicBezTo>
                <a:cubicBezTo>
                  <a:pt x="39" y="273"/>
                  <a:pt x="0" y="232"/>
                  <a:pt x="0" y="182"/>
                </a:cubicBezTo>
                <a:cubicBezTo>
                  <a:pt x="0" y="182"/>
                  <a:pt x="0" y="182"/>
                  <a:pt x="0" y="137"/>
                </a:cubicBezTo>
                <a:cubicBezTo>
                  <a:pt x="0" y="137"/>
                  <a:pt x="0" y="137"/>
                  <a:pt x="34" y="137"/>
                </a:cubicBezTo>
                <a:cubicBezTo>
                  <a:pt x="34" y="137"/>
                  <a:pt x="34" y="137"/>
                  <a:pt x="34" y="182"/>
                </a:cubicBezTo>
                <a:cubicBezTo>
                  <a:pt x="34" y="215"/>
                  <a:pt x="62" y="242"/>
                  <a:pt x="94" y="242"/>
                </a:cubicBezTo>
                <a:cubicBezTo>
                  <a:pt x="94" y="242"/>
                  <a:pt x="94" y="242"/>
                  <a:pt x="118" y="242"/>
                </a:cubicBezTo>
                <a:cubicBezTo>
                  <a:pt x="151" y="242"/>
                  <a:pt x="178" y="215"/>
                  <a:pt x="178" y="182"/>
                </a:cubicBezTo>
                <a:cubicBezTo>
                  <a:pt x="178" y="182"/>
                  <a:pt x="178" y="182"/>
                  <a:pt x="178" y="137"/>
                </a:cubicBezTo>
                <a:lnTo>
                  <a:pt x="213" y="137"/>
                </a:lnTo>
                <a:close/>
                <a:moveTo>
                  <a:pt x="103" y="67"/>
                </a:moveTo>
                <a:cubicBezTo>
                  <a:pt x="103" y="71"/>
                  <a:pt x="99" y="75"/>
                  <a:pt x="95" y="75"/>
                </a:cubicBezTo>
                <a:cubicBezTo>
                  <a:pt x="90" y="75"/>
                  <a:pt x="87" y="71"/>
                  <a:pt x="87" y="67"/>
                </a:cubicBezTo>
                <a:cubicBezTo>
                  <a:pt x="87" y="62"/>
                  <a:pt x="90" y="59"/>
                  <a:pt x="95" y="59"/>
                </a:cubicBezTo>
                <a:cubicBezTo>
                  <a:pt x="99" y="59"/>
                  <a:pt x="103" y="62"/>
                  <a:pt x="103" y="67"/>
                </a:cubicBezTo>
                <a:close/>
                <a:moveTo>
                  <a:pt x="103" y="90"/>
                </a:moveTo>
                <a:cubicBezTo>
                  <a:pt x="103" y="94"/>
                  <a:pt x="99" y="98"/>
                  <a:pt x="95" y="98"/>
                </a:cubicBezTo>
                <a:cubicBezTo>
                  <a:pt x="90" y="98"/>
                  <a:pt x="87" y="94"/>
                  <a:pt x="87" y="90"/>
                </a:cubicBezTo>
                <a:cubicBezTo>
                  <a:pt x="87" y="85"/>
                  <a:pt x="90" y="82"/>
                  <a:pt x="95" y="82"/>
                </a:cubicBezTo>
                <a:cubicBezTo>
                  <a:pt x="99" y="82"/>
                  <a:pt x="103" y="85"/>
                  <a:pt x="103" y="90"/>
                </a:cubicBezTo>
                <a:close/>
                <a:moveTo>
                  <a:pt x="126" y="67"/>
                </a:moveTo>
                <a:cubicBezTo>
                  <a:pt x="126" y="71"/>
                  <a:pt x="122" y="75"/>
                  <a:pt x="118" y="75"/>
                </a:cubicBezTo>
                <a:cubicBezTo>
                  <a:pt x="113" y="75"/>
                  <a:pt x="110" y="71"/>
                  <a:pt x="110" y="67"/>
                </a:cubicBezTo>
                <a:cubicBezTo>
                  <a:pt x="110" y="62"/>
                  <a:pt x="113" y="59"/>
                  <a:pt x="118" y="59"/>
                </a:cubicBezTo>
                <a:cubicBezTo>
                  <a:pt x="122" y="59"/>
                  <a:pt x="126" y="62"/>
                  <a:pt x="126" y="67"/>
                </a:cubicBezTo>
                <a:close/>
                <a:moveTo>
                  <a:pt x="126" y="90"/>
                </a:moveTo>
                <a:cubicBezTo>
                  <a:pt x="126" y="94"/>
                  <a:pt x="122" y="98"/>
                  <a:pt x="118" y="98"/>
                </a:cubicBezTo>
                <a:cubicBezTo>
                  <a:pt x="113" y="98"/>
                  <a:pt x="110" y="94"/>
                  <a:pt x="110" y="90"/>
                </a:cubicBezTo>
                <a:cubicBezTo>
                  <a:pt x="110" y="85"/>
                  <a:pt x="113" y="82"/>
                  <a:pt x="118" y="82"/>
                </a:cubicBezTo>
                <a:cubicBezTo>
                  <a:pt x="122" y="82"/>
                  <a:pt x="126" y="85"/>
                  <a:pt x="126" y="90"/>
                </a:cubicBezTo>
                <a:close/>
                <a:moveTo>
                  <a:pt x="103" y="112"/>
                </a:moveTo>
                <a:cubicBezTo>
                  <a:pt x="103" y="116"/>
                  <a:pt x="99" y="120"/>
                  <a:pt x="95" y="120"/>
                </a:cubicBezTo>
                <a:cubicBezTo>
                  <a:pt x="90" y="120"/>
                  <a:pt x="87" y="116"/>
                  <a:pt x="87" y="112"/>
                </a:cubicBezTo>
                <a:cubicBezTo>
                  <a:pt x="87" y="107"/>
                  <a:pt x="90" y="104"/>
                  <a:pt x="95" y="104"/>
                </a:cubicBezTo>
                <a:cubicBezTo>
                  <a:pt x="99" y="104"/>
                  <a:pt x="103" y="107"/>
                  <a:pt x="103" y="112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962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843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BE38-EB50-48A0-9D32-853A554C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Segoe UI"/>
                <a:cs typeface="Segoe UI Semibold"/>
              </a:rPr>
              <a:t>Resources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E16D6-6682-4068-BF11-BA8E4E8E1B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664" y="1426070"/>
            <a:ext cx="11018520" cy="4184735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endParaRPr lang="en-US" sz="2800" dirty="0">
              <a:solidFill>
                <a:schemeClr val="tx1"/>
              </a:solidFill>
              <a:latin typeface="+mn-lt"/>
              <a:cs typeface="Segoe UI Semibold"/>
            </a:endParaRPr>
          </a:p>
          <a:p>
            <a:pPr marL="0" indent="0">
              <a:buNone/>
            </a:pPr>
            <a:r>
              <a:rPr lang="en-US" sz="2800" dirty="0">
                <a:latin typeface="Segoe UI"/>
                <a:cs typeface="Segoe UI"/>
              </a:rPr>
              <a:t>Let us know the features you need    </a:t>
            </a:r>
            <a:r>
              <a:rPr lang="en-US" sz="2800" dirty="0">
                <a:latin typeface="Segoe UI"/>
                <a:cs typeface="Segoe UI"/>
                <a:hlinkClick r:id="rId3"/>
              </a:rPr>
              <a:t>https://aka.ms/ACRoadmap</a:t>
            </a:r>
            <a:endParaRPr lang="en-US" dirty="0">
              <a:cs typeface="Segoe UI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2F2F2F"/>
                </a:solidFill>
                <a:latin typeface="Segoe UI"/>
                <a:cs typeface="Segoe UI"/>
              </a:rPr>
              <a:t>Get started with Templating               </a:t>
            </a:r>
            <a:r>
              <a:rPr lang="en-US" sz="2800" dirty="0">
                <a:solidFill>
                  <a:srgbClr val="0070C0"/>
                </a:solidFill>
                <a:latin typeface="Segoe UI"/>
                <a:cs typeface="Segoe U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https://aka.ms/ACTemplating</a:t>
            </a:r>
            <a:endParaRPr lang="en-US" sz="2800" dirty="0">
              <a:solidFill>
                <a:srgbClr val="0070C0"/>
              </a:solidFill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Segoe UI"/>
                <a:cs typeface="Segoe UI"/>
              </a:rPr>
              <a:t>Browse the Adaptive Cards Code</a:t>
            </a:r>
            <a:r>
              <a:rPr lang="en-US" sz="2800" dirty="0">
                <a:solidFill>
                  <a:srgbClr val="D83B01"/>
                </a:solidFill>
                <a:latin typeface="Segoe UI"/>
                <a:cs typeface="Segoe UI"/>
              </a:rPr>
              <a:t>       </a:t>
            </a:r>
            <a:r>
              <a:rPr lang="en-US" sz="2800" dirty="0">
                <a:solidFill>
                  <a:srgbClr val="0070C0"/>
                </a:solidFill>
                <a:latin typeface="Segoe UI"/>
                <a:cs typeface="Segoe U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https://aka.ms/ACRepo</a:t>
            </a:r>
            <a:endParaRPr lang="en-US" sz="2800" dirty="0">
              <a:solidFill>
                <a:srgbClr val="0070C0"/>
              </a:solidFill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sz="2800" dirty="0">
                <a:latin typeface="Segoe UI"/>
                <a:cs typeface="Segoe UI"/>
              </a:rPr>
              <a:t>Find tools, sample cards and more    </a:t>
            </a:r>
            <a:r>
              <a:rPr lang="en-US" sz="2800" dirty="0">
                <a:latin typeface="Segoe UI"/>
                <a:cs typeface="Segoe UI"/>
                <a:hlinkClick r:id="rId6"/>
              </a:rPr>
              <a:t>https://www.madewithcards.io</a:t>
            </a:r>
            <a:endParaRPr lang="en-US" sz="2800" dirty="0">
              <a:cs typeface="Segoe UI" panose="020B0502040204020203" pitchFamily="34" charset="0"/>
            </a:endParaRPr>
          </a:p>
          <a:p>
            <a:endParaRPr lang="en-US" sz="2800" dirty="0">
              <a:cs typeface="Segoe UI" panose="020B0502040204020203" pitchFamily="34" charset="0"/>
            </a:endParaRPr>
          </a:p>
          <a:p>
            <a:pPr marL="457200" indent="-457200">
              <a:buFont typeface="Arial" panose="05000000000000000000" pitchFamily="2" charset="2"/>
              <a:buChar char="•"/>
            </a:pPr>
            <a:endParaRPr lang="en-US" sz="2800" dirty="0">
              <a:cs typeface="Segoe UI" panose="020B0502040204020203" pitchFamily="34" charset="0"/>
            </a:endParaRPr>
          </a:p>
          <a:p>
            <a:endParaRPr lang="en-US" sz="2800" dirty="0">
              <a:cs typeface="Segoe UI" panose="020B0502040204020203" pitchFamily="34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81647855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FE598-3B00-490A-A643-4B6812E5194C}"/>
              </a:ext>
            </a:extLst>
          </p:cNvPr>
          <p:cNvSpPr txBox="1"/>
          <p:nvPr/>
        </p:nvSpPr>
        <p:spPr>
          <a:xfrm>
            <a:off x="477328" y="460075"/>
            <a:ext cx="8977223" cy="11480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365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developer community calls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152D6-CA11-4727-A0AA-D61C86EEB686}"/>
              </a:ext>
            </a:extLst>
          </p:cNvPr>
          <p:cNvSpPr txBox="1"/>
          <p:nvPr/>
        </p:nvSpPr>
        <p:spPr>
          <a:xfrm>
            <a:off x="477327" y="1316966"/>
            <a:ext cx="11556829" cy="3493264"/>
          </a:xfrm>
          <a:prstGeom prst="rect">
            <a:avLst/>
          </a:prstGeom>
          <a:noFill/>
        </p:spPr>
        <p:txBody>
          <a:bodyPr wrap="square" lIns="182880" tIns="146304" rIns="182880" bIns="146304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365 platform call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(weekly)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https://aka.ms/m365-dev-call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Adaptive Cards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(monthly)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https://aka.ms/adaptivecardscommunitycall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identity platform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(monthly)	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https://aka.ms/IDDevCommunityCalendar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 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Office Add-ins	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(monthly)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https://aka.ms/officeaddinscommunitycall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Apps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(monthly)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6"/>
              </a:rPr>
              <a:t>https://aka.ms/PowerAppsMonthlyCall 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365 Community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(bi-weekly)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7"/>
              </a:rPr>
              <a:t>https://aka.ms/m365-dev-sig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SharePoint Framework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(bi-weekly)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https://aka.ms/spdev-spfx-call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881F01-08D3-4399-9CC5-FDBFE3A2A3C7}"/>
              </a:ext>
            </a:extLst>
          </p:cNvPr>
          <p:cNvSpPr txBox="1"/>
          <p:nvPr/>
        </p:nvSpPr>
        <p:spPr>
          <a:xfrm>
            <a:off x="477328" y="5770061"/>
            <a:ext cx="1024818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9"/>
              </a:rPr>
              <a:t>https://aka.ms/m365pnp 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29255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F28ACE844E0A438A50F3ABE5C4B3A9" ma:contentTypeVersion="19" ma:contentTypeDescription="Create a new document." ma:contentTypeScope="" ma:versionID="1c58ec82a4bbd3437623b4204f878c4e">
  <xsd:schema xmlns:xsd="http://www.w3.org/2001/XMLSchema" xmlns:xs="http://www.w3.org/2001/XMLSchema" xmlns:p="http://schemas.microsoft.com/office/2006/metadata/properties" xmlns:ns1="http://schemas.microsoft.com/sharepoint/v3" xmlns:ns2="b857997f-8fcb-4142-a29a-cfacc78bfb91" xmlns:ns3="5d2b20c5-5258-4792-ab2d-2f43007644fe" targetNamespace="http://schemas.microsoft.com/office/2006/metadata/properties" ma:root="true" ma:fieldsID="e0799cd8af1b34fc5d6b72d88d84693d" ns1:_="" ns2:_="" ns3:_="">
    <xsd:import namespace="http://schemas.microsoft.com/sharepoint/v3"/>
    <xsd:import namespace="b857997f-8fcb-4142-a29a-cfacc78bfb91"/>
    <xsd:import namespace="5d2b20c5-5258-4792-ab2d-2f43007644f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Author0" minOccurs="0"/>
                <xsd:element ref="ns3:Date_x0020_Submitted" minOccurs="0"/>
                <xsd:element ref="ns3:Format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57997f-8fcb-4142-a29a-cfacc78bfb9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2b20c5-5258-4792-ab2d-2f43007644fe" elementFormDefault="qualified">
    <xsd:import namespace="http://schemas.microsoft.com/office/2006/documentManagement/types"/>
    <xsd:import namespace="http://schemas.microsoft.com/office/infopath/2007/PartnerControls"/>
    <xsd:element name="Author0" ma:index="12" nillable="true" ma:displayName="Author" ma:internalName="Author0">
      <xsd:simpleType>
        <xsd:restriction base="dms:Text"/>
      </xsd:simpleType>
    </xsd:element>
    <xsd:element name="Date_x0020_Submitted" ma:index="13" nillable="true" ma:displayName="Date Created" ma:format="DateOnly" ma:internalName="Date_x0020_Submitted">
      <xsd:simpleType>
        <xsd:restriction base="dms:DateTime"/>
      </xsd:simpleType>
    </xsd:element>
    <xsd:element name="Format" ma:index="14" nillable="true" ma:displayName="Format" ma:default="Video" ma:format="Dropdown" ma:internalName="Format">
      <xsd:simpleType>
        <xsd:restriction base="dms:Choice">
          <xsd:enumeration value="Video"/>
          <xsd:enumeration value="Instructions &amp; Script"/>
        </xsd:restriction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MediaServiceAutoTags" ma:internalName="MediaServiceAutoTags" ma:readOnly="true">
      <xsd:simpleType>
        <xsd:restriction base="dms:Text"/>
      </xsd:simpleType>
    </xsd:element>
    <xsd:element name="MediaServiceOCR" ma:index="1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5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OCR xmlns="5d2b20c5-5258-4792-ab2d-2f43007644fe" xsi:nil="true"/>
    <MediaServiceGenerationTime xmlns="5d2b20c5-5258-4792-ab2d-2f43007644fe" xsi:nil="true"/>
    <MediaServiceAutoTags xmlns="5d2b20c5-5258-4792-ab2d-2f43007644fe" xsi:nil="true"/>
    <MediaServiceEventHashCode xmlns="5d2b20c5-5258-4792-ab2d-2f43007644fe" xsi:nil="true"/>
    <MediaServiceDateTaken xmlns="5d2b20c5-5258-4792-ab2d-2f43007644fe" xsi:nil="true"/>
    <_ip_UnifiedCompliancePolicyUIAction xmlns="http://schemas.microsoft.com/sharepoint/v3" xsi:nil="true"/>
    <MediaServiceKeyPoints xmlns="5d2b20c5-5258-4792-ab2d-2f43007644fe" xsi:nil="true"/>
    <Date_x0020_Submitted xmlns="5d2b20c5-5258-4792-ab2d-2f43007644fe" xsi:nil="true"/>
    <_ip_UnifiedCompliancePolicyProperties xmlns="http://schemas.microsoft.com/sharepoint/v3" xsi:nil="true"/>
    <Format xmlns="5d2b20c5-5258-4792-ab2d-2f43007644fe">Video</Format>
    <Author0 xmlns="5d2b20c5-5258-4792-ab2d-2f43007644fe" xsi:nil="true"/>
  </documentManagement>
</p:properties>
</file>

<file path=customXml/itemProps1.xml><?xml version="1.0" encoding="utf-8"?>
<ds:datastoreItem xmlns:ds="http://schemas.openxmlformats.org/officeDocument/2006/customXml" ds:itemID="{1D0348B7-F49E-4542-94FE-C6AAF4D5F3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857997f-8fcb-4142-a29a-cfacc78bfb91"/>
    <ds:schemaRef ds:uri="5d2b20c5-5258-4792-ab2d-2f43007644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9AD1E9-F0C7-423F-B186-BFBBC4B160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8DA7BD-C3EA-4659-BCC3-977D79192881}">
  <ds:schemaRefs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http://schemas.openxmlformats.org/package/2006/metadata/core-properties"/>
    <ds:schemaRef ds:uri="d6d58264-0f60-414a-9886-14144d044289"/>
    <ds:schemaRef ds:uri="485474fb-3ccb-4183-9cb3-dea267eb2d7c"/>
    <ds:schemaRef ds:uri="5d2b20c5-5258-4792-ab2d-2f43007644fe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328</Words>
  <Application>Microsoft Office PowerPoint</Application>
  <PresentationFormat>Widescreen</PresentationFormat>
  <Paragraphs>46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Segoe UI Semibold</vt:lpstr>
      <vt:lpstr>Wingdings</vt:lpstr>
      <vt:lpstr>Office Theme</vt:lpstr>
      <vt:lpstr>PowerPoint Presentation</vt:lpstr>
      <vt:lpstr>PowerPoint Presentation</vt:lpstr>
      <vt:lpstr>Prerequisites</vt:lpstr>
      <vt:lpstr>PowerPoint Presentation</vt:lpstr>
      <vt:lpstr>Learn More</vt:lpstr>
      <vt:lpstr>PowerPoint Presentation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J.P. Roca</dc:creator>
  <cp:lastModifiedBy>Andrew Benson</cp:lastModifiedBy>
  <cp:revision>3</cp:revision>
  <dcterms:created xsi:type="dcterms:W3CDTF">2022-06-08T23:55:59Z</dcterms:created>
  <dcterms:modified xsi:type="dcterms:W3CDTF">2022-06-19T15:11:31Z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0x0101005EF28ACE844E0A438A50F3ABE5C4B3A9</vt:lpwstr>
  </property>
</Properties>
</file>