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95" r:id="rId4"/>
    <p:sldId id="29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77D"/>
    <a:srgbClr val="7D8597"/>
    <a:srgbClr val="0357AB"/>
    <a:srgbClr val="001233"/>
    <a:srgbClr val="FFFFFF"/>
    <a:srgbClr val="03478B"/>
    <a:srgbClr val="0466C8"/>
    <a:srgbClr val="979DAC"/>
    <a:srgbClr val="33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2675C-608C-43EE-BA90-8E38769C48DB}" v="726" dt="2022-08-30T21:36:13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660"/>
  </p:normalViewPr>
  <p:slideViewPr>
    <p:cSldViewPr snapToGrid="0">
      <p:cViewPr>
        <p:scale>
          <a:sx n="66" d="100"/>
          <a:sy n="66" d="100"/>
        </p:scale>
        <p:origin x="48" y="672"/>
      </p:cViewPr>
      <p:guideLst>
        <p:guide orient="horz" pos="3888"/>
        <p:guide pos="384"/>
        <p:guide pos="7320"/>
        <p:guide orient="horz" pos="4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46759-CFF2-4450-B2C6-D86188733A0A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B707F-C521-495F-8261-6A0F85E643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704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shvetsa?utm_content=attributionCopyText&amp;utm_medium=referral&amp;utm_source=pexel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focused-multiethnic-business-partners-communicating-and-writing-on-stickers-5324989/?utm_content=attributionCopyText&amp;utm_medium=referral&amp;utm_source=pexel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>
              <a:solidFill>
                <a:srgbClr val="979DAC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B707F-C521-495F-8261-6A0F85E6438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60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Photo by </a:t>
            </a:r>
            <a:r>
              <a:rPr lang="en-US" b="1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Anna Shvets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from </a:t>
            </a:r>
            <a:r>
              <a:rPr lang="en-US" b="1" i="0" u="none" strike="noStrike" dirty="0" err="1">
                <a:solidFill>
                  <a:srgbClr val="1A1A1A"/>
                </a:solidFill>
                <a:effectLst/>
                <a:latin typeface="-apple-system"/>
                <a:hlinkClick r:id="rId4"/>
              </a:rPr>
              <a:t>Pexels</a:t>
            </a:r>
            <a:endParaRPr lang="en-US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B707F-C521-495F-8261-6A0F85E64386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785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B89-BF70-48A5-B93C-F14B283C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3F7AD-6743-4333-8B0C-73BE14D4D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40E8B-25A5-443B-B26C-3FE7234D0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BEBFD21-0730-494A-B9A8-7A1E682354E2}" type="slidenum">
              <a:rPr lang="en-ID" smtClean="0"/>
              <a:pPr algn="r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01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70C7-1586-415F-8742-BB73F728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4E1F-935D-4A4C-A3E3-9F66C82D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E1B9-3E32-425C-B4EF-BDAA4A14F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BEBFD21-0730-494A-B9A8-7A1E682354E2}" type="slidenum">
              <a:rPr lang="en-ID" smtClean="0"/>
              <a:pPr algn="r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93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5A99-AD77-486B-A8A8-87537634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8ECD-C4F5-4570-9891-0D8243BCB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BEBFD21-0730-494A-B9A8-7A1E682354E2}" type="slidenum">
              <a:rPr lang="en-ID" smtClean="0"/>
              <a:pPr algn="r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72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AE279-79B0-4FDB-AA81-DAB8B7707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BEBFD21-0730-494A-B9A8-7A1E682354E2}" type="slidenum">
              <a:rPr lang="en-ID" smtClean="0"/>
              <a:pPr algn="r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865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F353B-331B-4066-A8B1-937CD934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7269-AB9A-406A-A634-CF9DDF72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107C-2BD1-4B0A-8384-8C36B5EF4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1850" y="6181725"/>
            <a:ext cx="590550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>
              <a:defRPr lang="en-ID" smtClean="0">
                <a:solidFill>
                  <a:srgbClr val="979DAC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r"/>
            <a:fld id="{8BEBFD21-0730-494A-B9A8-7A1E682354E2}" type="slidenum">
              <a:rPr lang="en-ID" smtClean="0"/>
              <a:pPr algn="r"/>
              <a:t>‹#›</a:t>
            </a:fld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655FF-9B90-4F82-826E-04DB02B05EC5}"/>
              </a:ext>
            </a:extLst>
          </p:cNvPr>
          <p:cNvSpPr txBox="1"/>
          <p:nvPr userDrawn="1"/>
        </p:nvSpPr>
        <p:spPr>
          <a:xfrm>
            <a:off x="609600" y="6258667"/>
            <a:ext cx="3486150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800" spc="300" dirty="0">
                <a:solidFill>
                  <a:srgbClr val="979DA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TEMPLATE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0EDE18-4D6C-4D8E-BB9D-8D58AA09C241}"/>
              </a:ext>
            </a:extLst>
          </p:cNvPr>
          <p:cNvCxnSpPr>
            <a:cxnSpLocks/>
          </p:cNvCxnSpPr>
          <p:nvPr userDrawn="1"/>
        </p:nvCxnSpPr>
        <p:spPr>
          <a:xfrm>
            <a:off x="11830050" y="6366391"/>
            <a:ext cx="361950" cy="0"/>
          </a:xfrm>
          <a:prstGeom prst="line">
            <a:avLst/>
          </a:prstGeom>
          <a:ln w="15875">
            <a:solidFill>
              <a:srgbClr val="0466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hyperlink" Target="https://logosmarcas.net/microsoft-log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ogo.wine/logo/Computacenter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nternational-adviser.com/brewin-dolphin-goes-live-on-praemium-international/live-on-air-neon-glowing-sign-on-brick-wall-background-template-for-design-neon-alphabet/" TargetMode="Externa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9BE2DA7-ABBB-47B9-81B3-B4630FA0BB4C}"/>
              </a:ext>
            </a:extLst>
          </p:cNvPr>
          <p:cNvSpPr/>
          <p:nvPr/>
        </p:nvSpPr>
        <p:spPr>
          <a:xfrm>
            <a:off x="6138675" y="5040827"/>
            <a:ext cx="6039093" cy="1040565"/>
          </a:xfrm>
          <a:prstGeom prst="rect">
            <a:avLst/>
          </a:prstGeom>
          <a:solidFill>
            <a:srgbClr val="979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Ins="91440" rtlCol="0" anchor="ctr"/>
          <a:lstStyle/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  <a:ea typeface="Playfair Display" charset="0"/>
                <a:cs typeface="Segoe UI" panose="020B0502040204020203" pitchFamily="34" charset="0"/>
              </a:rPr>
              <a:t>Kristine Kolodziejski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583354DB-E52A-49E7-A9BC-B25DB17F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09765" y="550744"/>
            <a:ext cx="2152650" cy="12108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DB48BB-10D4-4FB6-961F-9E0D635B9CAF}"/>
              </a:ext>
            </a:extLst>
          </p:cNvPr>
          <p:cNvSpPr/>
          <p:nvPr/>
        </p:nvSpPr>
        <p:spPr>
          <a:xfrm>
            <a:off x="4743989" y="2388435"/>
            <a:ext cx="7484244" cy="1040565"/>
          </a:xfrm>
          <a:prstGeom prst="rect">
            <a:avLst/>
          </a:prstGeom>
          <a:solidFill>
            <a:srgbClr val="046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Ins="91440"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Playfair Display" charset="0"/>
                <a:cs typeface="Segoe UI" panose="020B0502040204020203" pitchFamily="34" charset="0"/>
              </a:rPr>
              <a:t>SVG Animation 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2915B-442A-4E76-9CD8-80CFEF4EEC8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83487" flipH="1">
            <a:off x="7151634" y="-34128"/>
            <a:ext cx="1555646" cy="7518105"/>
          </a:xfrm>
          <a:prstGeom prst="rect">
            <a:avLst/>
          </a:prstGeom>
        </p:spPr>
      </p:pic>
      <p:pic>
        <p:nvPicPr>
          <p:cNvPr id="1040" name="Picture 16" descr="Microsoft Logo Animation by Mohammed Elberkawi on Dribbble">
            <a:extLst>
              <a:ext uri="{FF2B5EF4-FFF2-40B4-BE49-F238E27FC236}">
                <a16:creationId xmlns:a16="http://schemas.microsoft.com/office/drawing/2014/main" id="{CE85E5F0-C56B-2418-E302-EBDFC29EB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3" y="91071"/>
            <a:ext cx="4454771" cy="334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aptive Cards">
            <a:extLst>
              <a:ext uri="{FF2B5EF4-FFF2-40B4-BE49-F238E27FC236}">
                <a16:creationId xmlns:a16="http://schemas.microsoft.com/office/drawing/2014/main" id="{F4ED2C29-75F1-CBFE-9C9E-4FA31CB6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860" y="642295"/>
            <a:ext cx="1040565" cy="10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549133-D84B-4A7B-A7C5-8925BA67DCD3}"/>
              </a:ext>
            </a:extLst>
          </p:cNvPr>
          <p:cNvSpPr/>
          <p:nvPr/>
        </p:nvSpPr>
        <p:spPr>
          <a:xfrm>
            <a:off x="2861188" y="3724924"/>
            <a:ext cx="9330812" cy="1040565"/>
          </a:xfrm>
          <a:prstGeom prst="rect">
            <a:avLst/>
          </a:prstGeom>
          <a:solidFill>
            <a:srgbClr val="046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Ins="91440"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Playfair Display" charset="0"/>
                <a:cs typeface="Segoe UI" panose="020B0502040204020203" pitchFamily="34" charset="0"/>
              </a:rPr>
              <a:t>Adaptive Cards Edition</a:t>
            </a:r>
          </a:p>
        </p:txBody>
      </p:sp>
    </p:spTree>
    <p:extLst>
      <p:ext uri="{BB962C8B-B14F-4D97-AF65-F5344CB8AC3E}">
        <p14:creationId xmlns:p14="http://schemas.microsoft.com/office/powerpoint/2010/main" val="9459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26EE178-3FAA-4661-9C37-C58CBCC79DF2}"/>
              </a:ext>
            </a:extLst>
          </p:cNvPr>
          <p:cNvSpPr/>
          <p:nvPr/>
        </p:nvSpPr>
        <p:spPr>
          <a:xfrm>
            <a:off x="4614326" y="0"/>
            <a:ext cx="7587343" cy="6868885"/>
          </a:xfrm>
          <a:custGeom>
            <a:avLst/>
            <a:gdLst>
              <a:gd name="connsiteX0" fmla="*/ 0 w 4691743"/>
              <a:gd name="connsiteY0" fmla="*/ 0 h 6858000"/>
              <a:gd name="connsiteX1" fmla="*/ 4691743 w 4691743"/>
              <a:gd name="connsiteY1" fmla="*/ 0 h 6858000"/>
              <a:gd name="connsiteX2" fmla="*/ 4691743 w 4691743"/>
              <a:gd name="connsiteY2" fmla="*/ 6858000 h 6858000"/>
              <a:gd name="connsiteX3" fmla="*/ 0 w 4691743"/>
              <a:gd name="connsiteY3" fmla="*/ 6858000 h 6858000"/>
              <a:gd name="connsiteX4" fmla="*/ 0 w 4691743"/>
              <a:gd name="connsiteY4" fmla="*/ 0 h 6858000"/>
              <a:gd name="connsiteX0" fmla="*/ 2895600 w 7587343"/>
              <a:gd name="connsiteY0" fmla="*/ 0 h 6868885"/>
              <a:gd name="connsiteX1" fmla="*/ 7587343 w 7587343"/>
              <a:gd name="connsiteY1" fmla="*/ 0 h 6868885"/>
              <a:gd name="connsiteX2" fmla="*/ 7587343 w 7587343"/>
              <a:gd name="connsiteY2" fmla="*/ 6858000 h 6868885"/>
              <a:gd name="connsiteX3" fmla="*/ 0 w 7587343"/>
              <a:gd name="connsiteY3" fmla="*/ 6868885 h 6868885"/>
              <a:gd name="connsiteX4" fmla="*/ 2895600 w 7587343"/>
              <a:gd name="connsiteY4" fmla="*/ 0 h 686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7343" h="6868885">
                <a:moveTo>
                  <a:pt x="2895600" y="0"/>
                </a:moveTo>
                <a:lnTo>
                  <a:pt x="7587343" y="0"/>
                </a:lnTo>
                <a:lnTo>
                  <a:pt x="7587343" y="6858000"/>
                </a:lnTo>
                <a:lnTo>
                  <a:pt x="0" y="6868885"/>
                </a:lnTo>
                <a:lnTo>
                  <a:pt x="2895600" y="0"/>
                </a:lnTo>
                <a:close/>
              </a:path>
            </a:pathLst>
          </a:custGeom>
          <a:solidFill>
            <a:srgbClr val="046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8ECB3F-B4DA-40F9-99DA-C70E0B4D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70070" flipH="1">
            <a:off x="6028481" y="-159042"/>
            <a:ext cx="1138782" cy="7518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5D7A4-A302-465B-93BA-F16AB93ADDD0}"/>
              </a:ext>
            </a:extLst>
          </p:cNvPr>
          <p:cNvSpPr txBox="1"/>
          <p:nvPr/>
        </p:nvSpPr>
        <p:spPr>
          <a:xfrm>
            <a:off x="303654" y="141188"/>
            <a:ext cx="55116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0357AB"/>
                </a:solidFill>
                <a:latin typeface="Montserrat Black" panose="00000A00000000000000" pitchFamily="2" charset="0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22" name="Text Placeholder 65">
            <a:extLst>
              <a:ext uri="{FF2B5EF4-FFF2-40B4-BE49-F238E27FC236}">
                <a16:creationId xmlns:a16="http://schemas.microsoft.com/office/drawing/2014/main" id="{532D29A4-8E7D-46E2-8E6C-0540FB9BAD40}"/>
              </a:ext>
            </a:extLst>
          </p:cNvPr>
          <p:cNvSpPr txBox="1">
            <a:spLocks/>
          </p:cNvSpPr>
          <p:nvPr/>
        </p:nvSpPr>
        <p:spPr>
          <a:xfrm>
            <a:off x="113998" y="1115576"/>
            <a:ext cx="6131938" cy="2520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2000" dirty="0">
                <a:solidFill>
                  <a:srgbClr val="001233"/>
                </a:solidFill>
                <a:latin typeface="Montserrat Light" panose="00000400000000000000" pitchFamily="2" charset="0"/>
              </a:rPr>
              <a:t>13x Microsoft Certified Professional in Azure, Power Platform and M365</a:t>
            </a:r>
          </a:p>
          <a:p>
            <a:pPr marL="285750" indent="-285750"/>
            <a:r>
              <a:rPr lang="en-GB" sz="2000" dirty="0">
                <a:solidFill>
                  <a:srgbClr val="001233"/>
                </a:solidFill>
                <a:latin typeface="Montserrat Light" panose="00000400000000000000" pitchFamily="2" charset="0"/>
              </a:rPr>
              <a:t>UX/UI obsessed </a:t>
            </a:r>
          </a:p>
          <a:p>
            <a:pPr marL="285750" indent="-285750"/>
            <a:r>
              <a:rPr lang="en-GB" sz="2000" dirty="0">
                <a:solidFill>
                  <a:srgbClr val="001233"/>
                </a:solidFill>
                <a:latin typeface="Montserrat Light" panose="00000400000000000000" pitchFamily="2" charset="0"/>
              </a:rPr>
              <a:t>Active community contributor</a:t>
            </a:r>
          </a:p>
          <a:p>
            <a:pPr marL="285750" indent="-285750"/>
            <a:r>
              <a:rPr lang="en-GB" sz="2000" dirty="0">
                <a:solidFill>
                  <a:srgbClr val="001233"/>
                </a:solidFill>
                <a:latin typeface="Montserrat Light" panose="00000400000000000000" pitchFamily="2" charset="0"/>
              </a:rPr>
              <a:t>Blogger</a:t>
            </a:r>
          </a:p>
          <a:p>
            <a:pPr marL="285750" indent="-285750"/>
            <a:r>
              <a:rPr lang="en-GB" sz="2000" dirty="0">
                <a:solidFill>
                  <a:srgbClr val="001233"/>
                </a:solidFill>
                <a:latin typeface="Montserrat Light" panose="00000400000000000000" pitchFamily="2" charset="0"/>
              </a:rPr>
              <a:t>Avid gamer and dog mum</a:t>
            </a:r>
          </a:p>
          <a:p>
            <a:endParaRPr lang="en-GB" sz="2000" dirty="0">
              <a:solidFill>
                <a:srgbClr val="001233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23" name="Picture 22" descr="Qr code&#10;&#10;Description automatically generated">
            <a:extLst>
              <a:ext uri="{FF2B5EF4-FFF2-40B4-BE49-F238E27FC236}">
                <a16:creationId xmlns:a16="http://schemas.microsoft.com/office/drawing/2014/main" id="{77C45F13-A4F1-4BE6-B434-45061A927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8" y="3590649"/>
            <a:ext cx="3126163" cy="3126163"/>
          </a:xfrm>
          <a:prstGeom prst="rect">
            <a:avLst/>
          </a:prstGeom>
        </p:spPr>
      </p:pic>
      <p:pic>
        <p:nvPicPr>
          <p:cNvPr id="24" name="Picture Placeholder 14">
            <a:extLst>
              <a:ext uri="{FF2B5EF4-FFF2-40B4-BE49-F238E27FC236}">
                <a16:creationId xmlns:a16="http://schemas.microsoft.com/office/drawing/2014/main" id="{2F2F8824-F612-4BF5-807E-4BE238913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r="2280"/>
          <a:stretch/>
        </p:blipFill>
        <p:spPr>
          <a:xfrm>
            <a:off x="7877545" y="654972"/>
            <a:ext cx="3719905" cy="3897647"/>
          </a:xfrm>
          <a:prstGeom prst="teardrop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1"/>
            </a:solidFill>
          </a:ln>
        </p:spPr>
      </p:pic>
      <p:sp>
        <p:nvSpPr>
          <p:cNvPr id="25" name="Flowchart: Data 10">
            <a:extLst>
              <a:ext uri="{FF2B5EF4-FFF2-40B4-BE49-F238E27FC236}">
                <a16:creationId xmlns:a16="http://schemas.microsoft.com/office/drawing/2014/main" id="{71217926-AB7D-4333-9F7E-1D2067894230}"/>
              </a:ext>
            </a:extLst>
          </p:cNvPr>
          <p:cNvSpPr/>
          <p:nvPr/>
        </p:nvSpPr>
        <p:spPr>
          <a:xfrm>
            <a:off x="7483045" y="4943750"/>
            <a:ext cx="4644184" cy="15340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b="1" dirty="0">
                <a:solidFill>
                  <a:srgbClr val="0357AB"/>
                </a:solidFill>
                <a:latin typeface="Montserrat Light" panose="00000400000000000000" pitchFamily="2" charset="0"/>
              </a:rPr>
              <a:t>Principal Technical Consultant</a:t>
            </a:r>
          </a:p>
          <a:p>
            <a:pPr algn="r">
              <a:tabLst>
                <a:tab pos="3136900" algn="l"/>
                <a:tab pos="3227388" algn="l"/>
              </a:tabLs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0"/>
              </a:rPr>
              <a:t>Computacenter</a:t>
            </a:r>
          </a:p>
          <a:p>
            <a:pPr algn="r">
              <a:tabLst>
                <a:tab pos="3136900" algn="l"/>
                <a:tab pos="3227388" algn="l"/>
              </a:tabLs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0"/>
              </a:rPr>
              <a:t>London, UK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47D4EBE-737F-415D-A057-D0A70831D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83045" y="5710752"/>
            <a:ext cx="1274821" cy="8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1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2866F-D7DF-4306-B4F4-F80C4B7E4FD6}"/>
              </a:ext>
            </a:extLst>
          </p:cNvPr>
          <p:cNvSpPr/>
          <p:nvPr/>
        </p:nvSpPr>
        <p:spPr>
          <a:xfrm>
            <a:off x="502361" y="6230878"/>
            <a:ext cx="22339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95AA7-3F43-4DB1-A7FE-0576A299A69D}"/>
              </a:ext>
            </a:extLst>
          </p:cNvPr>
          <p:cNvSpPr txBox="1"/>
          <p:nvPr/>
        </p:nvSpPr>
        <p:spPr>
          <a:xfrm>
            <a:off x="314325" y="249912"/>
            <a:ext cx="10972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357AB"/>
                </a:solidFill>
                <a:latin typeface="Montserrat Black" panose="00000A00000000000000" pitchFamily="2" charset="0"/>
                <a:cs typeface="Segoe UI" panose="020B0502040204020203" pitchFamily="34" charset="0"/>
              </a:rPr>
              <a:t>Why use animation?</a:t>
            </a:r>
            <a:endParaRPr lang="en-US" sz="3200" dirty="0">
              <a:solidFill>
                <a:srgbClr val="0357AB"/>
              </a:solidFill>
              <a:latin typeface="Montserrat Black" panose="00000A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53AFC-E979-4ACE-949C-AA5F18BBFFE3}"/>
              </a:ext>
            </a:extLst>
          </p:cNvPr>
          <p:cNvSpPr/>
          <p:nvPr/>
        </p:nvSpPr>
        <p:spPr>
          <a:xfrm>
            <a:off x="1828869" y="3682199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B0E2D-9A09-4B79-85BC-4AD4FAF0212B}"/>
              </a:ext>
            </a:extLst>
          </p:cNvPr>
          <p:cNvSpPr/>
          <p:nvPr/>
        </p:nvSpPr>
        <p:spPr>
          <a:xfrm>
            <a:off x="1016145" y="3245373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15%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3B6BC-055A-4A52-B8C7-72159BA0F8A2}"/>
              </a:ext>
            </a:extLst>
          </p:cNvPr>
          <p:cNvSpPr/>
          <p:nvPr/>
        </p:nvSpPr>
        <p:spPr>
          <a:xfrm>
            <a:off x="444725" y="2381731"/>
            <a:ext cx="2461896" cy="3682364"/>
          </a:xfrm>
          <a:prstGeom prst="rect">
            <a:avLst/>
          </a:prstGeom>
          <a:solidFill>
            <a:srgbClr val="5C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324000" rIns="274320" bIns="365760" rtlCol="0" anchor="b" anchorCtr="0"/>
          <a:lstStyle/>
          <a:p>
            <a:pPr algn="ctr">
              <a:spcBef>
                <a:spcPts val="2400"/>
              </a:spcBef>
            </a:pPr>
            <a:endParaRPr lang="en-US" sz="16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algn="ctr">
              <a:spcBef>
                <a:spcPts val="2400"/>
              </a:spcBef>
            </a:pPr>
            <a:endParaRPr lang="en-US" sz="16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algn="ctr">
              <a:spcBef>
                <a:spcPts val="2400"/>
              </a:spcBef>
            </a:pPr>
            <a:endParaRPr lang="en-US" sz="16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algn="ctr">
              <a:spcBef>
                <a:spcPts val="2400"/>
              </a:spcBef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of information submitted to the brain is visual</a:t>
            </a:r>
            <a:b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94ADC5-D94D-4985-B66B-201165325031}"/>
              </a:ext>
            </a:extLst>
          </p:cNvPr>
          <p:cNvSpPr/>
          <p:nvPr/>
        </p:nvSpPr>
        <p:spPr>
          <a:xfrm>
            <a:off x="1165530" y="3338594"/>
            <a:ext cx="1136530" cy="76944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90%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6182A0-4468-4B16-A7E0-67E689588E32}"/>
              </a:ext>
            </a:extLst>
          </p:cNvPr>
          <p:cNvSpPr/>
          <p:nvPr/>
        </p:nvSpPr>
        <p:spPr>
          <a:xfrm>
            <a:off x="4854472" y="3682199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BA0C5-B78D-4CFC-9C4E-5072F32668C0}"/>
              </a:ext>
            </a:extLst>
          </p:cNvPr>
          <p:cNvSpPr/>
          <p:nvPr/>
        </p:nvSpPr>
        <p:spPr>
          <a:xfrm>
            <a:off x="4139869" y="3258738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73%</a:t>
            </a:r>
          </a:p>
        </p:txBody>
      </p:sp>
      <p:pic>
        <p:nvPicPr>
          <p:cNvPr id="27" name="Graphic 26" descr="Ui Ux outline">
            <a:extLst>
              <a:ext uri="{FF2B5EF4-FFF2-40B4-BE49-F238E27FC236}">
                <a16:creationId xmlns:a16="http://schemas.microsoft.com/office/drawing/2014/main" id="{5C65DAA8-3C13-49BC-BD19-BC2EFFDC3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368" y="2381731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6E1FB79-5AAA-4C03-80CC-F4C8B4C2FE9B}"/>
              </a:ext>
            </a:extLst>
          </p:cNvPr>
          <p:cNvSpPr/>
          <p:nvPr/>
        </p:nvSpPr>
        <p:spPr>
          <a:xfrm>
            <a:off x="4854472" y="3682199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64D510-C6A6-4A8E-A9D9-DA71413C7989}"/>
              </a:ext>
            </a:extLst>
          </p:cNvPr>
          <p:cNvSpPr/>
          <p:nvPr/>
        </p:nvSpPr>
        <p:spPr>
          <a:xfrm>
            <a:off x="3456919" y="2381731"/>
            <a:ext cx="2595782" cy="3682364"/>
          </a:xfrm>
          <a:prstGeom prst="rect">
            <a:avLst/>
          </a:prstGeom>
          <a:solidFill>
            <a:srgbClr val="5C677D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0" rIns="274320" bIns="0" rtlCol="0" anchor="t" anchorCtr="0"/>
          <a:lstStyle/>
          <a:p>
            <a:pPr lvl="0" algn="ctr">
              <a:spcBef>
                <a:spcPts val="2400"/>
              </a:spcBef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increase in user performance and speed if instructions include graphics</a:t>
            </a:r>
          </a:p>
          <a:p>
            <a:pPr lvl="0" algn="ctr">
              <a:spcBef>
                <a:spcPts val="2400"/>
              </a:spcBef>
            </a:pPr>
            <a:endParaRPr lang="en-US" sz="20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lvl="0" algn="ctr">
              <a:spcBef>
                <a:spcPts val="2400"/>
              </a:spcBef>
            </a:pPr>
            <a:b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5A7CC2-ADD6-4184-9A9C-D80F322E5A18}"/>
              </a:ext>
            </a:extLst>
          </p:cNvPr>
          <p:cNvSpPr/>
          <p:nvPr/>
        </p:nvSpPr>
        <p:spPr>
          <a:xfrm>
            <a:off x="3932796" y="3361671"/>
            <a:ext cx="1590195" cy="76944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89%</a:t>
            </a:r>
          </a:p>
        </p:txBody>
      </p:sp>
      <p:pic>
        <p:nvPicPr>
          <p:cNvPr id="42" name="Graphic 41" descr="Ui Ux outline">
            <a:extLst>
              <a:ext uri="{FF2B5EF4-FFF2-40B4-BE49-F238E27FC236}">
                <a16:creationId xmlns:a16="http://schemas.microsoft.com/office/drawing/2014/main" id="{21621111-E2F4-4A8B-A739-6F59D3CAB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3741" y="2424194"/>
            <a:ext cx="914400" cy="9144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A8B5DD7-C058-44C9-A6E5-84601984B0D6}"/>
              </a:ext>
            </a:extLst>
          </p:cNvPr>
          <p:cNvSpPr/>
          <p:nvPr/>
        </p:nvSpPr>
        <p:spPr>
          <a:xfrm>
            <a:off x="7964815" y="3682199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4999C6-D209-42D3-BFDA-2A29F718B224}"/>
              </a:ext>
            </a:extLst>
          </p:cNvPr>
          <p:cNvSpPr/>
          <p:nvPr/>
        </p:nvSpPr>
        <p:spPr>
          <a:xfrm>
            <a:off x="7250212" y="3258738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71%</a:t>
            </a:r>
          </a:p>
        </p:txBody>
      </p:sp>
      <p:pic>
        <p:nvPicPr>
          <p:cNvPr id="47" name="Graphic 46" descr="Exit outline">
            <a:extLst>
              <a:ext uri="{FF2B5EF4-FFF2-40B4-BE49-F238E27FC236}">
                <a16:creationId xmlns:a16="http://schemas.microsoft.com/office/drawing/2014/main" id="{8627C13E-4A07-431C-A783-A3226CB93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0649" y="2424194"/>
            <a:ext cx="914400" cy="9144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D0F34AA-651D-4D1C-B870-9A252C2516EA}"/>
              </a:ext>
            </a:extLst>
          </p:cNvPr>
          <p:cNvSpPr/>
          <p:nvPr/>
        </p:nvSpPr>
        <p:spPr>
          <a:xfrm>
            <a:off x="6513230" y="2381731"/>
            <a:ext cx="2595782" cy="3682364"/>
          </a:xfrm>
          <a:prstGeom prst="rect">
            <a:avLst/>
          </a:prstGeom>
          <a:solidFill>
            <a:srgbClr val="5C677D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0" rIns="274320" bIns="0" rtlCol="0" anchor="t" anchorCtr="0"/>
          <a:lstStyle/>
          <a:p>
            <a:pPr lvl="0" algn="ctr">
              <a:spcBef>
                <a:spcPts val="2400"/>
              </a:spcBef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Of users process animation before they read any text</a:t>
            </a:r>
            <a:endParaRPr lang="en-US" sz="1000" dirty="0">
              <a:solidFill>
                <a:srgbClr val="FFFFFF">
                  <a:alpha val="7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CAE80F-66DE-498B-9D06-449017A3804A}"/>
              </a:ext>
            </a:extLst>
          </p:cNvPr>
          <p:cNvSpPr/>
          <p:nvPr/>
        </p:nvSpPr>
        <p:spPr>
          <a:xfrm>
            <a:off x="7264214" y="3360530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87%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4E7922-93B9-4FFB-ABD1-0E6CFFA1A68F}"/>
              </a:ext>
            </a:extLst>
          </p:cNvPr>
          <p:cNvSpPr/>
          <p:nvPr/>
        </p:nvSpPr>
        <p:spPr>
          <a:xfrm>
            <a:off x="10879958" y="3692206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AC37-2809-4E73-9BFE-C707A2B3E6F3}"/>
              </a:ext>
            </a:extLst>
          </p:cNvPr>
          <p:cNvSpPr/>
          <p:nvPr/>
        </p:nvSpPr>
        <p:spPr>
          <a:xfrm>
            <a:off x="10165355" y="3268745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70%</a:t>
            </a:r>
          </a:p>
        </p:txBody>
      </p:sp>
      <p:pic>
        <p:nvPicPr>
          <p:cNvPr id="58" name="Graphic 57" descr="Exclamation mark outline">
            <a:extLst>
              <a:ext uri="{FF2B5EF4-FFF2-40B4-BE49-F238E27FC236}">
                <a16:creationId xmlns:a16="http://schemas.microsoft.com/office/drawing/2014/main" id="{13F30A74-CB96-4479-A57F-8A1ECCE22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2735" y="2476873"/>
            <a:ext cx="914400" cy="914400"/>
          </a:xfrm>
          <a:prstGeom prst="rect">
            <a:avLst/>
          </a:prstGeom>
        </p:spPr>
      </p:pic>
      <p:pic>
        <p:nvPicPr>
          <p:cNvPr id="5" name="Graphic 4" descr="Right And Left Brain outline">
            <a:extLst>
              <a:ext uri="{FF2B5EF4-FFF2-40B4-BE49-F238E27FC236}">
                <a16:creationId xmlns:a16="http://schemas.microsoft.com/office/drawing/2014/main" id="{C9C16404-D337-B77A-03B3-01B5F6D7A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4531" y="2381731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9B66652-94B6-C6C3-D2E3-F5BCF4DF56A0}"/>
              </a:ext>
            </a:extLst>
          </p:cNvPr>
          <p:cNvSpPr/>
          <p:nvPr/>
        </p:nvSpPr>
        <p:spPr>
          <a:xfrm>
            <a:off x="9448823" y="2381731"/>
            <a:ext cx="2595782" cy="3682364"/>
          </a:xfrm>
          <a:prstGeom prst="rect">
            <a:avLst/>
          </a:prstGeom>
          <a:solidFill>
            <a:srgbClr val="5C677D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0" rIns="274320" bIns="0" rtlCol="0" anchor="t" anchorCtr="0"/>
          <a:lstStyle/>
          <a:p>
            <a:pPr lvl="0" algn="ctr">
              <a:spcBef>
                <a:spcPts val="2400"/>
              </a:spcBef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FUN!</a:t>
            </a:r>
            <a:endParaRPr lang="en-US" sz="1000" dirty="0">
              <a:solidFill>
                <a:srgbClr val="FFFFFF">
                  <a:alpha val="7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1ABDDF-59C0-415F-245F-D4EDF54CC32D}"/>
              </a:ext>
            </a:extLst>
          </p:cNvPr>
          <p:cNvSpPr/>
          <p:nvPr/>
        </p:nvSpPr>
        <p:spPr>
          <a:xfrm>
            <a:off x="10058076" y="3430148"/>
            <a:ext cx="1460336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100%</a:t>
            </a:r>
          </a:p>
        </p:txBody>
      </p:sp>
      <p:pic>
        <p:nvPicPr>
          <p:cNvPr id="8" name="Graphic 7" descr="Eye outline">
            <a:extLst>
              <a:ext uri="{FF2B5EF4-FFF2-40B4-BE49-F238E27FC236}">
                <a16:creationId xmlns:a16="http://schemas.microsoft.com/office/drawing/2014/main" id="{438A6FD5-ED0A-45C0-A483-8BE57E8B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4759" y="2424194"/>
            <a:ext cx="914400" cy="914400"/>
          </a:xfrm>
          <a:prstGeom prst="rect">
            <a:avLst/>
          </a:prstGeom>
        </p:spPr>
      </p:pic>
      <p:pic>
        <p:nvPicPr>
          <p:cNvPr id="10" name="Graphic 9" descr="Smiling with hearts face outline outline">
            <a:extLst>
              <a:ext uri="{FF2B5EF4-FFF2-40B4-BE49-F238E27FC236}">
                <a16:creationId xmlns:a16="http://schemas.microsoft.com/office/drawing/2014/main" id="{F10DBED5-1068-66CF-039E-2BD297C2C7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00114" y="2455956"/>
            <a:ext cx="856619" cy="8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1" grpId="0" animBg="1"/>
      <p:bldP spid="22" grpId="0"/>
      <p:bldP spid="24" grpId="0"/>
      <p:bldP spid="26" grpId="0"/>
      <p:bldP spid="39" grpId="0"/>
      <p:bldP spid="40" grpId="0" animBg="1"/>
      <p:bldP spid="41" grpId="0"/>
      <p:bldP spid="45" grpId="0"/>
      <p:bldP spid="49" grpId="0" animBg="1"/>
      <p:bldP spid="50" grpId="0"/>
      <p:bldP spid="52" grpId="0"/>
      <p:bldP spid="54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2866F-D7DF-4306-B4F4-F80C4B7E4FD6}"/>
              </a:ext>
            </a:extLst>
          </p:cNvPr>
          <p:cNvSpPr/>
          <p:nvPr/>
        </p:nvSpPr>
        <p:spPr>
          <a:xfrm>
            <a:off x="502361" y="6230878"/>
            <a:ext cx="22339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95AA7-3F43-4DB1-A7FE-0576A299A69D}"/>
              </a:ext>
            </a:extLst>
          </p:cNvPr>
          <p:cNvSpPr txBox="1"/>
          <p:nvPr/>
        </p:nvSpPr>
        <p:spPr>
          <a:xfrm>
            <a:off x="314325" y="249912"/>
            <a:ext cx="10972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357AB"/>
                </a:solidFill>
                <a:latin typeface="Montserrat Black" panose="00000A00000000000000" pitchFamily="2" charset="0"/>
                <a:cs typeface="Segoe UI" panose="020B0502040204020203" pitchFamily="34" charset="0"/>
              </a:rPr>
              <a:t>Known limitations</a:t>
            </a:r>
            <a:endParaRPr lang="en-US" sz="3200" dirty="0">
              <a:solidFill>
                <a:srgbClr val="0357AB"/>
              </a:solidFill>
              <a:latin typeface="Montserrat Black" panose="00000A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53AFC-E979-4ACE-949C-AA5F18BBFFE3}"/>
              </a:ext>
            </a:extLst>
          </p:cNvPr>
          <p:cNvSpPr/>
          <p:nvPr/>
        </p:nvSpPr>
        <p:spPr>
          <a:xfrm>
            <a:off x="1828869" y="3682199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B0E2D-9A09-4B79-85BC-4AD4FAF0212B}"/>
              </a:ext>
            </a:extLst>
          </p:cNvPr>
          <p:cNvSpPr/>
          <p:nvPr/>
        </p:nvSpPr>
        <p:spPr>
          <a:xfrm>
            <a:off x="1016145" y="3245373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15%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3B6BC-055A-4A52-B8C7-72159BA0F8A2}"/>
              </a:ext>
            </a:extLst>
          </p:cNvPr>
          <p:cNvSpPr/>
          <p:nvPr/>
        </p:nvSpPr>
        <p:spPr>
          <a:xfrm>
            <a:off x="444725" y="2381731"/>
            <a:ext cx="2461896" cy="3682364"/>
          </a:xfrm>
          <a:prstGeom prst="rect">
            <a:avLst/>
          </a:prstGeom>
          <a:solidFill>
            <a:srgbClr val="5C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324000" rIns="274320" bIns="365760" rtlCol="0" anchor="b" anchorCtr="0"/>
          <a:lstStyle/>
          <a:p>
            <a:pPr algn="ctr">
              <a:spcBef>
                <a:spcPts val="2400"/>
              </a:spcBef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Payload limit of </a:t>
            </a:r>
          </a:p>
          <a:p>
            <a:pPr algn="ctr">
              <a:spcBef>
                <a:spcPts val="2400"/>
              </a:spcBef>
            </a:pPr>
            <a:endParaRPr lang="en-US" sz="16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algn="ctr">
              <a:spcBef>
                <a:spcPts val="2400"/>
              </a:spcBef>
            </a:pPr>
            <a:endParaRPr lang="en-US" sz="16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algn="ctr">
              <a:spcBef>
                <a:spcPts val="2400"/>
              </a:spcBef>
            </a:pPr>
            <a:endParaRPr lang="en-US" sz="16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94ADC5-D94D-4985-B66B-201165325031}"/>
              </a:ext>
            </a:extLst>
          </p:cNvPr>
          <p:cNvSpPr/>
          <p:nvPr/>
        </p:nvSpPr>
        <p:spPr>
          <a:xfrm>
            <a:off x="805082" y="4270013"/>
            <a:ext cx="1628472" cy="76944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28kb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6182A0-4468-4B16-A7E0-67E689588E32}"/>
              </a:ext>
            </a:extLst>
          </p:cNvPr>
          <p:cNvSpPr/>
          <p:nvPr/>
        </p:nvSpPr>
        <p:spPr>
          <a:xfrm>
            <a:off x="4854472" y="3682199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BA0C5-B78D-4CFC-9C4E-5072F32668C0}"/>
              </a:ext>
            </a:extLst>
          </p:cNvPr>
          <p:cNvSpPr/>
          <p:nvPr/>
        </p:nvSpPr>
        <p:spPr>
          <a:xfrm>
            <a:off x="4139869" y="3258738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73%</a:t>
            </a:r>
          </a:p>
        </p:txBody>
      </p:sp>
      <p:pic>
        <p:nvPicPr>
          <p:cNvPr id="27" name="Graphic 26" descr="Ui Ux outline">
            <a:extLst>
              <a:ext uri="{FF2B5EF4-FFF2-40B4-BE49-F238E27FC236}">
                <a16:creationId xmlns:a16="http://schemas.microsoft.com/office/drawing/2014/main" id="{5C65DAA8-3C13-49BC-BD19-BC2EFFDC3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368" y="2381731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6E1FB79-5AAA-4C03-80CC-F4C8B4C2FE9B}"/>
              </a:ext>
            </a:extLst>
          </p:cNvPr>
          <p:cNvSpPr/>
          <p:nvPr/>
        </p:nvSpPr>
        <p:spPr>
          <a:xfrm>
            <a:off x="4854472" y="3682199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64D510-C6A6-4A8E-A9D9-DA71413C7989}"/>
              </a:ext>
            </a:extLst>
          </p:cNvPr>
          <p:cNvSpPr/>
          <p:nvPr/>
        </p:nvSpPr>
        <p:spPr>
          <a:xfrm>
            <a:off x="3545589" y="2358407"/>
            <a:ext cx="2595782" cy="3682364"/>
          </a:xfrm>
          <a:prstGeom prst="rect">
            <a:avLst/>
          </a:prstGeom>
          <a:solidFill>
            <a:srgbClr val="5C677D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0" rIns="274320" bIns="0" rtlCol="0" anchor="t" anchorCtr="0"/>
          <a:lstStyle/>
          <a:p>
            <a:pPr lvl="0" algn="ctr">
              <a:spcBef>
                <a:spcPts val="2400"/>
              </a:spcBef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Some CSS attributes are not supported</a:t>
            </a:r>
          </a:p>
          <a:p>
            <a:pPr lvl="0" algn="ctr">
              <a:spcBef>
                <a:spcPts val="2400"/>
              </a:spcBef>
            </a:pPr>
            <a:endParaRPr lang="en-US" sz="20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lvl="0" algn="ctr">
              <a:spcBef>
                <a:spcPts val="2400"/>
              </a:spcBef>
            </a:pPr>
            <a:endParaRPr lang="en-US" sz="20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lvl="0" algn="ctr">
              <a:spcBef>
                <a:spcPts val="2400"/>
              </a:spcBef>
            </a:pPr>
            <a:endParaRPr lang="en-US" sz="20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lvl="0" algn="ctr">
              <a:spcBef>
                <a:spcPts val="2400"/>
              </a:spcBef>
            </a:pPr>
            <a:endParaRPr lang="en-US" sz="20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lvl="0" algn="ctr">
              <a:spcBef>
                <a:spcPts val="2400"/>
              </a:spcBef>
            </a:pPr>
            <a:endParaRPr lang="en-US" sz="2000" b="1" dirty="0">
              <a:solidFill>
                <a:srgbClr val="FFFFFF"/>
              </a:solidFill>
              <a:latin typeface="Segoe UI" panose="020B0502040204020203" pitchFamily="34" charset="0"/>
              <a:ea typeface="Open Sans" charset="0"/>
              <a:cs typeface="Segoe UI" panose="020B0502040204020203" pitchFamily="34" charset="0"/>
            </a:endParaRPr>
          </a:p>
          <a:p>
            <a:pPr lvl="0" algn="ctr">
              <a:spcBef>
                <a:spcPts val="2400"/>
              </a:spcBef>
            </a:pPr>
            <a:b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" name="Graphic 41" descr="Ui Ux outline">
            <a:extLst>
              <a:ext uri="{FF2B5EF4-FFF2-40B4-BE49-F238E27FC236}">
                <a16:creationId xmlns:a16="http://schemas.microsoft.com/office/drawing/2014/main" id="{21621111-E2F4-4A8B-A739-6F59D3CAB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824" y="2608642"/>
            <a:ext cx="1273462" cy="12734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A8B5DD7-C058-44C9-A6E5-84601984B0D6}"/>
              </a:ext>
            </a:extLst>
          </p:cNvPr>
          <p:cNvSpPr/>
          <p:nvPr/>
        </p:nvSpPr>
        <p:spPr>
          <a:xfrm>
            <a:off x="7964815" y="3682199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4999C6-D209-42D3-BFDA-2A29F718B224}"/>
              </a:ext>
            </a:extLst>
          </p:cNvPr>
          <p:cNvSpPr/>
          <p:nvPr/>
        </p:nvSpPr>
        <p:spPr>
          <a:xfrm>
            <a:off x="7250212" y="3258738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71%</a:t>
            </a:r>
          </a:p>
        </p:txBody>
      </p:sp>
      <p:pic>
        <p:nvPicPr>
          <p:cNvPr id="47" name="Graphic 46" descr="Exit outline">
            <a:extLst>
              <a:ext uri="{FF2B5EF4-FFF2-40B4-BE49-F238E27FC236}">
                <a16:creationId xmlns:a16="http://schemas.microsoft.com/office/drawing/2014/main" id="{8627C13E-4A07-431C-A783-A3226CB93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0649" y="2424194"/>
            <a:ext cx="914400" cy="9144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D0F34AA-651D-4D1C-B870-9A252C2516EA}"/>
              </a:ext>
            </a:extLst>
          </p:cNvPr>
          <p:cNvSpPr/>
          <p:nvPr/>
        </p:nvSpPr>
        <p:spPr>
          <a:xfrm>
            <a:off x="6513230" y="2381731"/>
            <a:ext cx="2595782" cy="3682364"/>
          </a:xfrm>
          <a:prstGeom prst="rect">
            <a:avLst/>
          </a:prstGeom>
          <a:solidFill>
            <a:srgbClr val="5C677D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0" rIns="274320" bIns="0" rtlCol="0" anchor="t" anchorCtr="0"/>
          <a:lstStyle/>
          <a:p>
            <a:pPr lvl="0" algn="ctr">
              <a:spcBef>
                <a:spcPts val="2400"/>
              </a:spcBef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They are not yet supported in modal windows</a:t>
            </a:r>
            <a:endParaRPr lang="en-US" sz="1000" dirty="0">
              <a:solidFill>
                <a:srgbClr val="FFFFFF">
                  <a:alpha val="7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4E7922-93B9-4FFB-ABD1-0E6CFFA1A68F}"/>
              </a:ext>
            </a:extLst>
          </p:cNvPr>
          <p:cNvSpPr/>
          <p:nvPr/>
        </p:nvSpPr>
        <p:spPr>
          <a:xfrm>
            <a:off x="10879958" y="3692206"/>
            <a:ext cx="647613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AC37-2809-4E73-9BFE-C707A2B3E6F3}"/>
              </a:ext>
            </a:extLst>
          </p:cNvPr>
          <p:cNvSpPr/>
          <p:nvPr/>
        </p:nvSpPr>
        <p:spPr>
          <a:xfrm>
            <a:off x="10165355" y="3268745"/>
            <a:ext cx="1136530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44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70%</a:t>
            </a:r>
          </a:p>
        </p:txBody>
      </p:sp>
      <p:pic>
        <p:nvPicPr>
          <p:cNvPr id="58" name="Graphic 57" descr="Exclamation mark outline">
            <a:extLst>
              <a:ext uri="{FF2B5EF4-FFF2-40B4-BE49-F238E27FC236}">
                <a16:creationId xmlns:a16="http://schemas.microsoft.com/office/drawing/2014/main" id="{13F30A74-CB96-4479-A57F-8A1ECCE22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2735" y="2476873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9B66652-94B6-C6C3-D2E3-F5BCF4DF56A0}"/>
              </a:ext>
            </a:extLst>
          </p:cNvPr>
          <p:cNvSpPr/>
          <p:nvPr/>
        </p:nvSpPr>
        <p:spPr>
          <a:xfrm>
            <a:off x="9448823" y="2381731"/>
            <a:ext cx="2595782" cy="3682364"/>
          </a:xfrm>
          <a:prstGeom prst="rect">
            <a:avLst/>
          </a:prstGeom>
          <a:solidFill>
            <a:srgbClr val="5C677D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0" rIns="274320" bIns="0" rtlCol="0" anchor="t" anchorCtr="0"/>
          <a:lstStyle/>
          <a:p>
            <a:pPr lvl="0" algn="ctr">
              <a:spcBef>
                <a:spcPts val="2400"/>
              </a:spcBef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Open Sans" charset="0"/>
                <a:cs typeface="Segoe UI" panose="020B0502040204020203" pitchFamily="34" charset="0"/>
              </a:rPr>
              <a:t>It’s addictive!</a:t>
            </a:r>
            <a:endParaRPr lang="en-US" sz="1000" dirty="0">
              <a:solidFill>
                <a:srgbClr val="FFFFFF">
                  <a:alpha val="7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phic 6" descr="Disk outline">
            <a:extLst>
              <a:ext uri="{FF2B5EF4-FFF2-40B4-BE49-F238E27FC236}">
                <a16:creationId xmlns:a16="http://schemas.microsoft.com/office/drawing/2014/main" id="{B173FB8F-0716-26F7-9BAA-F633CFCF8C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143" y="2446130"/>
            <a:ext cx="1236069" cy="1236069"/>
          </a:xfrm>
          <a:prstGeom prst="rect">
            <a:avLst/>
          </a:prstGeom>
        </p:spPr>
      </p:pic>
      <p:pic>
        <p:nvPicPr>
          <p:cNvPr id="11" name="Graphic 10" descr="Rock On Hand Gesture outline">
            <a:extLst>
              <a:ext uri="{FF2B5EF4-FFF2-40B4-BE49-F238E27FC236}">
                <a16:creationId xmlns:a16="http://schemas.microsoft.com/office/drawing/2014/main" id="{92BBBFFE-AB17-6CEC-529F-604C54C1DA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9176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Crying face outline outline">
            <a:extLst>
              <a:ext uri="{FF2B5EF4-FFF2-40B4-BE49-F238E27FC236}">
                <a16:creationId xmlns:a16="http://schemas.microsoft.com/office/drawing/2014/main" id="{1C4E2E57-FE02-2F10-2754-633BB556A0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68418" y="2501474"/>
            <a:ext cx="1273462" cy="12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4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1" grpId="0" animBg="1"/>
      <p:bldP spid="22" grpId="0"/>
      <p:bldP spid="24" grpId="0"/>
      <p:bldP spid="26" grpId="0"/>
      <p:bldP spid="39" grpId="0"/>
      <p:bldP spid="40" grpId="0" animBg="1"/>
      <p:bldP spid="45" grpId="0"/>
      <p:bldP spid="49" grpId="0" animBg="1"/>
      <p:bldP spid="52" grpId="0"/>
      <p:bldP spid="54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734F9-EF4F-4324-AEB6-3CC37EBC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34583">
            <a:off x="1054703" y="307905"/>
            <a:ext cx="3850972" cy="75181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C823A-0436-4854-8952-A8A234F5C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ID" dirty="0">
                <a:solidFill>
                  <a:schemeClr val="bg1"/>
                </a:solidFill>
              </a:rPr>
              <a:t>0</a:t>
            </a:r>
            <a:fld id="{8BEBFD21-0730-494A-B9A8-7A1E682354E2}" type="slidenum">
              <a:rPr lang="en-ID" smtClean="0">
                <a:solidFill>
                  <a:schemeClr val="bg1"/>
                </a:solidFill>
              </a:rPr>
              <a:pPr algn="r"/>
              <a:t>5</a:t>
            </a:fld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846CD-46BD-4A3E-BF28-F9E768DB74B5}"/>
              </a:ext>
            </a:extLst>
          </p:cNvPr>
          <p:cNvSpPr/>
          <p:nvPr/>
        </p:nvSpPr>
        <p:spPr>
          <a:xfrm>
            <a:off x="314325" y="6238756"/>
            <a:ext cx="22339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sign on a brick wall&#10;&#10;Description automatically generated with medium confidence">
            <a:extLst>
              <a:ext uri="{FF2B5EF4-FFF2-40B4-BE49-F238E27FC236}">
                <a16:creationId xmlns:a16="http://schemas.microsoft.com/office/drawing/2014/main" id="{2F3C7073-5899-41EE-AAEB-40019EFE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19919" y="1333905"/>
            <a:ext cx="5762481" cy="36915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223F6-F522-4ED6-BEFF-9D1925D25D8A}"/>
              </a:ext>
            </a:extLst>
          </p:cNvPr>
          <p:cNvSpPr txBox="1"/>
          <p:nvPr/>
        </p:nvSpPr>
        <p:spPr>
          <a:xfrm>
            <a:off x="745224" y="3019623"/>
            <a:ext cx="10972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357AB"/>
                </a:solidFill>
                <a:latin typeface="Montserrat Black" panose="00000A00000000000000" pitchFamily="2" charset="0"/>
                <a:cs typeface="Segoe UI" panose="020B0502040204020203" pitchFamily="34" charset="0"/>
              </a:rPr>
              <a:t>Demo time!</a:t>
            </a:r>
            <a:endParaRPr lang="en-US" sz="3200" dirty="0">
              <a:solidFill>
                <a:srgbClr val="0357AB"/>
              </a:solidFill>
              <a:latin typeface="Montserrat Black" panose="00000A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9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Georgia</vt:lpstr>
      <vt:lpstr>Montserrat</vt:lpstr>
      <vt:lpstr>Montserrat Black</vt:lpstr>
      <vt:lpstr>Montserrat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24slides3</dc:creator>
  <cp:lastModifiedBy>Kolodziejski, Kristine</cp:lastModifiedBy>
  <cp:revision>50</cp:revision>
  <dcterms:created xsi:type="dcterms:W3CDTF">2021-04-22T04:39:50Z</dcterms:created>
  <dcterms:modified xsi:type="dcterms:W3CDTF">2022-08-30T21:39:24Z</dcterms:modified>
</cp:coreProperties>
</file>