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80" r:id="rId7"/>
    <p:sldId id="271" r:id="rId8"/>
    <p:sldId id="261" r:id="rId9"/>
    <p:sldId id="262" r:id="rId10"/>
    <p:sldId id="272" r:id="rId11"/>
    <p:sldId id="273" r:id="rId12"/>
    <p:sldId id="274" r:id="rId13"/>
    <p:sldId id="276" r:id="rId14"/>
    <p:sldId id="275" r:id="rId15"/>
    <p:sldId id="268" r:id="rId16"/>
  </p:sldIdLst>
  <p:sldSz cx="12192000" cy="6858000"/>
  <p:notesSz cx="6669088" cy="9926638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e Sier" initials="MS" lastIdx="1" clrIdx="0">
    <p:extLst>
      <p:ext uri="{19B8F6BF-5375-455C-9EA6-DF929625EA0E}">
        <p15:presenceInfo xmlns:p15="http://schemas.microsoft.com/office/powerpoint/2012/main" userId="Mike S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352"/>
    <a:srgbClr val="297FB8"/>
    <a:srgbClr val="299DC8"/>
    <a:srgbClr val="F07D16"/>
    <a:srgbClr val="E06741"/>
    <a:srgbClr val="CB6E51"/>
    <a:srgbClr val="009BA4"/>
    <a:srgbClr val="0C79BA"/>
    <a:srgbClr val="0A7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4" autoAdjust="0"/>
    <p:restoredTop sz="83989" autoAdjust="0"/>
  </p:normalViewPr>
  <p:slideViewPr>
    <p:cSldViewPr snapToGrid="0" snapToObjects="1">
      <p:cViewPr varScale="1">
        <p:scale>
          <a:sx n="86" d="100"/>
          <a:sy n="86" d="100"/>
        </p:scale>
        <p:origin x="59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4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400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r">
              <a:defRPr sz="1200"/>
            </a:lvl1pPr>
          </a:lstStyle>
          <a:p>
            <a:fld id="{EAB7892D-4083-DA45-BC60-ED0DD7E0EF2C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r">
              <a:defRPr sz="1200"/>
            </a:lvl1pPr>
          </a:lstStyle>
          <a:p>
            <a:fld id="{4B89CD5F-411A-584B-BBAE-80B60EE4237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323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777607" y="1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/>
          <a:lstStyle>
            <a:lvl1pPr algn="r">
              <a:defRPr sz="1200"/>
            </a:lvl1pPr>
          </a:lstStyle>
          <a:p>
            <a:fld id="{2B4E29CB-9FB1-1A47-81DB-83DDB3CB7325}" type="datetimeFigureOut">
              <a:rPr lang="es-ES" smtClean="0"/>
              <a:t>20/06/2022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5" tIns="47413" rIns="94825" bIns="47413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4825" tIns="47413" rIns="94825" bIns="47413" rtlCol="0"/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6332"/>
          </a:xfrm>
          <a:prstGeom prst="rect">
            <a:avLst/>
          </a:prstGeom>
        </p:spPr>
        <p:txBody>
          <a:bodyPr vert="horz" lIns="94825" tIns="47413" rIns="94825" bIns="47413" rtlCol="0" anchor="b"/>
          <a:lstStyle>
            <a:lvl1pPr algn="r">
              <a:defRPr sz="1200"/>
            </a:lvl1pPr>
          </a:lstStyle>
          <a:p>
            <a:fld id="{047E0F61-CAC1-9245-ADD7-823DB7CCEF9C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3376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A5C8E6C-3334-4465-AFAC-4243B5072A6B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C238549-0306-429E-B3C1-E41B2B81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standaard +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438" y="1016682"/>
            <a:ext cx="11395812" cy="448468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>
                <a:solidFill>
                  <a:schemeClr val="bg1">
                    <a:lumMod val="50000"/>
                  </a:schemeClr>
                </a:solidFill>
                <a:latin typeface="Nunito Sans" pitchFamily="2" charset="77"/>
                <a:cs typeface="Nunito Sans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s-ES" dirty="0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10760636" cy="69056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15" name="Marcador de contenido 2"/>
          <p:cNvSpPr>
            <a:spLocks noGrp="1"/>
          </p:cNvSpPr>
          <p:nvPr>
            <p:ph idx="14"/>
          </p:nvPr>
        </p:nvSpPr>
        <p:spPr>
          <a:xfrm>
            <a:off x="510438" y="1517650"/>
            <a:ext cx="11395812" cy="4650238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s-E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8B06F9E-8634-47A5-B0F1-582C26B64E64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9BBB9C8-FE01-468A-B1C9-CDBEF65329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ommen wit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8876581" y="0"/>
            <a:ext cx="33154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>
              <a:effectLst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8092916" cy="69691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97914" y="1078400"/>
            <a:ext cx="8092916" cy="5089488"/>
          </a:xfrm>
        </p:spPr>
        <p:txBody>
          <a:bodyPr/>
          <a:lstStyle>
            <a:lvl1pPr>
              <a:spcBef>
                <a:spcPts val="1600"/>
              </a:spcBef>
              <a:defRPr sz="28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9205259" y="1078401"/>
            <a:ext cx="2700991" cy="431910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30000"/>
              </a:lnSpc>
              <a:buNone/>
              <a:defRPr sz="1600" b="0" i="0">
                <a:solidFill>
                  <a:schemeClr val="bg1"/>
                </a:solidFill>
                <a:latin typeface="Nunito Sans" pitchFamily="2" charset="77"/>
                <a:cs typeface="Nunito Sans" pitchFamily="2" charset="77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470776" y="-1416424"/>
            <a:ext cx="12192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sz="1800" dirty="0" err="1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A21B532-BF67-466B-A6F9-FF2F83548A8E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E0E2FA-AE33-4DF3-AD79-ED65DDCD2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rcRect/>
          <a:stretch/>
        </p:blipFill>
        <p:spPr>
          <a:xfrm>
            <a:off x="11460532" y="285750"/>
            <a:ext cx="445717" cy="41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1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10760636" cy="69691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sz="half" idx="1"/>
          </p:nvPr>
        </p:nvSpPr>
        <p:spPr>
          <a:xfrm>
            <a:off x="497914" y="1085850"/>
            <a:ext cx="5512270" cy="50820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67BB68D-F189-4E92-B8BF-883BAB9E0060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9240668-522A-4CB7-99FD-FB4F9457BA1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93982" y="1085850"/>
            <a:ext cx="5512270" cy="50820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649C813-4FFD-494D-A24D-60C678B2E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44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 +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10760636" cy="69691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7" name="Marcador de contenido 2"/>
          <p:cNvSpPr>
            <a:spLocks noGrp="1"/>
          </p:cNvSpPr>
          <p:nvPr>
            <p:ph sz="half" idx="1"/>
          </p:nvPr>
        </p:nvSpPr>
        <p:spPr>
          <a:xfrm>
            <a:off x="497914" y="1085850"/>
            <a:ext cx="3891206" cy="5082038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67BB68D-F189-4E92-B8BF-883BAB9E0060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49240668-522A-4CB7-99FD-FB4F9457BA1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9462" y="1085850"/>
            <a:ext cx="7206790" cy="5082038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649C813-4FFD-494D-A24D-60C678B2E1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84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2 x Content me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10760636" cy="70326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7914" y="1041400"/>
            <a:ext cx="553002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>
                <a:solidFill>
                  <a:schemeClr val="bg1">
                    <a:lumMod val="50000"/>
                  </a:schemeClr>
                </a:solidFill>
                <a:latin typeface="Nunito Sans" pitchFamily="2" charset="77"/>
                <a:cs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7914" y="1751162"/>
            <a:ext cx="5530024" cy="441672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80F04FC-9E65-474E-8F4B-24A9DA446190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93228FCF-C0C9-4F74-B5D8-4C85AA9CD48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76226" y="1041400"/>
            <a:ext cx="553002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 i="0">
                <a:solidFill>
                  <a:schemeClr val="bg1">
                    <a:lumMod val="50000"/>
                  </a:schemeClr>
                </a:solidFill>
                <a:latin typeface="Nunito Sans" pitchFamily="2" charset="77"/>
                <a:cs typeface="Nunito Sa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2050D727-B880-47E2-AD98-8CF6E2A6F9C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376226" y="1751162"/>
            <a:ext cx="5530024" cy="441672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 sz="18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 sz="16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 sz="14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 sz="14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92ED8F1-A4A7-49F6-9D2F-C3631A555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1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Kolommen wit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 userDrawn="1"/>
        </p:nvSpPr>
        <p:spPr>
          <a:xfrm>
            <a:off x="7850038" y="0"/>
            <a:ext cx="434196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>
              <a:effectLst/>
              <a:latin typeface="Nunito Sans" pitchFamily="2" charset="77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160703" y="1269450"/>
            <a:ext cx="3745547" cy="4319100"/>
          </a:xfr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30000"/>
              </a:lnSpc>
              <a:buNone/>
              <a:defRPr sz="1600" b="0" i="0">
                <a:solidFill>
                  <a:schemeClr val="bg1"/>
                </a:solidFill>
                <a:latin typeface="Nunito Sans" pitchFamily="2" charset="77"/>
                <a:cs typeface="Nunito Sans" pitchFamily="2" charset="77"/>
              </a:defRPr>
            </a:lvl1pPr>
            <a:lvl2pPr marL="457189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000">
                <a:solidFill>
                  <a:schemeClr val="bg1"/>
                </a:solidFill>
              </a:defRPr>
            </a:lvl3pPr>
            <a:lvl4pPr marL="1371566" indent="0">
              <a:buNone/>
              <a:defRPr sz="1800">
                <a:solidFill>
                  <a:schemeClr val="bg1"/>
                </a:solidFill>
              </a:defRPr>
            </a:lvl4pPr>
            <a:lvl5pPr marL="1828754" indent="0">
              <a:buNone/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470776" y="-1416424"/>
            <a:ext cx="12192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sz="1800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EA71A-5E13-4F09-924E-B6E258CBD3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rcRect/>
          <a:stretch/>
        </p:blipFill>
        <p:spPr>
          <a:xfrm>
            <a:off x="11460533" y="285750"/>
            <a:ext cx="445717" cy="411432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7BDC47D-B6B1-42E0-B036-2DD29F880819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</p:spTree>
    <p:extLst>
      <p:ext uri="{BB962C8B-B14F-4D97-AF65-F5344CB8AC3E}">
        <p14:creationId xmlns:p14="http://schemas.microsoft.com/office/powerpoint/2010/main" val="4182151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909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Wit 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19582" cy="703262"/>
          </a:xfrm>
        </p:spPr>
        <p:txBody>
          <a:bodyPr/>
          <a:lstStyle/>
          <a:p>
            <a:r>
              <a:rPr lang="en-US" dirty="0" err="1"/>
              <a:t>Clic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título</a:t>
            </a:r>
            <a:endParaRPr lang="es-E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464C459-787A-744F-8858-B6D7B39FB1DF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C453A35-CECF-1642-B92D-2116A594A4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EF0B-6F99-4A23-9E3B-7E20D99A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763E-3686-426B-A981-0C134C27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46E4-5B55-46C5-8689-091FDF5F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1C4B-F35B-496D-98C1-C45E18112F27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DDCB6-6975-4385-8CEB-46AB25E2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226D-A680-4827-B994-3BBD8BAD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84E3-3988-48DF-BD9B-99D75F9F2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35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ED36-DCF4-4CF9-A354-4DE00E34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75D9-DB49-4FDB-BD5C-347E3477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53F2-5443-4375-97A2-7CB33A9F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A1C4B-F35B-496D-98C1-C45E18112F27}" type="datetimeFigureOut">
              <a:rPr lang="en-GB" smtClean="0"/>
              <a:t>20/06/2022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22B9-4C34-40C5-BB9F-3F5E1A19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1FCA-1AF4-45D1-B8DA-FBE8BEE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A84E3-3988-48DF-BD9B-99D75F9F2B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10C913-5F50-4C79-B740-6F93742DD2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ln>
                <a:noFill/>
              </a:ln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78745-057B-430C-8732-F95C74101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rcRect/>
          <a:stretch/>
        </p:blipFill>
        <p:spPr>
          <a:xfrm>
            <a:off x="11460533" y="285750"/>
            <a:ext cx="445717" cy="411432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2175E8-C734-477F-981B-3FEBD5003B9B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</p:spTree>
    <p:extLst>
      <p:ext uri="{BB962C8B-B14F-4D97-AF65-F5344CB8AC3E}">
        <p14:creationId xmlns:p14="http://schemas.microsoft.com/office/powerpoint/2010/main" val="15111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346875"/>
            <a:ext cx="11620500" cy="1166236"/>
          </a:xfrm>
        </p:spPr>
        <p:txBody>
          <a:bodyPr>
            <a:normAutofit/>
          </a:bodyPr>
          <a:lstStyle>
            <a:lvl1pPr algn="ctr">
              <a:defRPr sz="4400" b="1" i="0">
                <a:solidFill>
                  <a:schemeClr val="tx1"/>
                </a:solidFill>
                <a:latin typeface="Nunito Sans" pitchFamily="2" charset="77"/>
                <a:ea typeface="Nunito Sans" pitchFamily="2" charset="77"/>
                <a:cs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285750" y="2598787"/>
            <a:ext cx="11620500" cy="15748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>
                    <a:lumMod val="50000"/>
                  </a:schemeClr>
                </a:solidFill>
                <a:latin typeface="Nunito Sans" pitchFamily="2" charset="77"/>
                <a:cs typeface="Nunito Sans" pitchFamily="2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s-ES" dirty="0"/>
          </a:p>
        </p:txBody>
      </p:sp>
      <p:sp>
        <p:nvSpPr>
          <p:cNvPr id="15" name="Marcador de texto 15"/>
          <p:cNvSpPr>
            <a:spLocks noGrp="1"/>
          </p:cNvSpPr>
          <p:nvPr>
            <p:ph type="body" sz="quarter" idx="13"/>
          </p:nvPr>
        </p:nvSpPr>
        <p:spPr>
          <a:xfrm>
            <a:off x="285750" y="4259263"/>
            <a:ext cx="11620500" cy="1778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A28ED11-7B82-46C7-9B9C-31EC1F66C237}"/>
              </a:ext>
            </a:extLst>
          </p:cNvPr>
          <p:cNvSpPr txBox="1">
            <a:spLocks/>
          </p:cNvSpPr>
          <p:nvPr userDrawn="1"/>
        </p:nvSpPr>
        <p:spPr>
          <a:xfrm>
            <a:off x="9709150" y="6280150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964C0-8A89-4FD3-960F-6C106133A3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603" y="285750"/>
            <a:ext cx="1398647" cy="40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F26743-BCBF-4D8C-ABBC-69B8933B91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ln>
                <a:noFill/>
              </a:ln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D955EC-7C24-4C7C-82DE-45633249C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5" y="0"/>
            <a:ext cx="1219374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3B1C9F-7559-4370-8269-C0C62952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1" y="1349637"/>
            <a:ext cx="11607799" cy="1166236"/>
          </a:xfrm>
        </p:spPr>
        <p:txBody>
          <a:bodyPr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Nunito Sans" pitchFamily="2" charset="77"/>
                <a:ea typeface="Nunito Sans" pitchFamily="2" charset="77"/>
                <a:cs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AD34A13-7F7C-4B7C-AA6F-62E51584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1" y="2598787"/>
            <a:ext cx="11607799" cy="15748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Nunito Sans" pitchFamily="2" charset="77"/>
                <a:cs typeface="Nunito Sans" pitchFamily="2" charset="7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D38B140-2574-4BDC-8BD9-230844B94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101" y="4259263"/>
            <a:ext cx="11607799" cy="1778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Nunito Sans" pitchFamily="2" charset="77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BBD6D-8683-4167-B7B8-3EA3F9785B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rcRect/>
          <a:stretch/>
        </p:blipFill>
        <p:spPr>
          <a:xfrm>
            <a:off x="11460533" y="285750"/>
            <a:ext cx="445717" cy="411432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B3C1BDC-1A1E-4E6F-AA7A-01A62C47886D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</p:spTree>
    <p:extLst>
      <p:ext uri="{BB962C8B-B14F-4D97-AF65-F5344CB8AC3E}">
        <p14:creationId xmlns:p14="http://schemas.microsoft.com/office/powerpoint/2010/main" val="13331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F26743-BCBF-4D8C-ABBC-69B8933B91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ln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B1C9F-7559-4370-8269-C0C62952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1" y="1349637"/>
            <a:ext cx="11607799" cy="1166236"/>
          </a:xfrm>
        </p:spPr>
        <p:txBody>
          <a:bodyPr>
            <a:normAutofit/>
          </a:bodyPr>
          <a:lstStyle>
            <a:lvl1pPr algn="ctr">
              <a:defRPr sz="4400" b="1" i="0">
                <a:solidFill>
                  <a:schemeClr val="bg1"/>
                </a:solidFill>
                <a:latin typeface="Nunito Sans" pitchFamily="2" charset="77"/>
                <a:ea typeface="Nunito Sans" pitchFamily="2" charset="77"/>
                <a:cs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2AD34A13-7F7C-4B7C-AA6F-62E51584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01" y="2598787"/>
            <a:ext cx="11607799" cy="15748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Nunito Sans" pitchFamily="2" charset="77"/>
                <a:cs typeface="Nunito Sans" pitchFamily="2" charset="7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s-ES" dirty="0"/>
          </a:p>
        </p:txBody>
      </p:sp>
      <p:sp>
        <p:nvSpPr>
          <p:cNvPr id="10" name="Marcador de texto 15">
            <a:extLst>
              <a:ext uri="{FF2B5EF4-FFF2-40B4-BE49-F238E27FC236}">
                <a16:creationId xmlns:a16="http://schemas.microsoft.com/office/drawing/2014/main" id="{BD38B140-2574-4BDC-8BD9-230844B94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101" y="4259263"/>
            <a:ext cx="11607799" cy="1778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000">
                <a:solidFill>
                  <a:schemeClr val="bg1"/>
                </a:solidFill>
                <a:latin typeface="Nunito Sans" pitchFamily="2" charset="77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B3C1BDC-1A1E-4E6F-AA7A-01A62C47886D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0E215-E535-8342-ABC7-FD91789A53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rcRect/>
          <a:stretch/>
        </p:blipFill>
        <p:spPr>
          <a:xfrm>
            <a:off x="9772597" y="285751"/>
            <a:ext cx="2133653" cy="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0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F0C1D14-384C-1443-9729-82489B74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9088"/>
            <a:ext cx="10972800" cy="1143000"/>
          </a:xfrm>
        </p:spPr>
        <p:txBody>
          <a:bodyPr anchor="ctr"/>
          <a:lstStyle>
            <a:lvl1pPr algn="ctr">
              <a:defRPr b="1" i="0"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73A1BDB-E50D-430D-A633-1F9B8742FFC4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0188B30-B8C8-47A7-B169-742B0FFF6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3DEC1E-6D9B-4765-BC7E-9E1481E722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err="1">
              <a:ln>
                <a:noFill/>
              </a:ln>
              <a:solidFill>
                <a:schemeClr val="accent1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F0C1D14-384C-1443-9729-82489B74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59088"/>
            <a:ext cx="10972800" cy="1143000"/>
          </a:xfrm>
        </p:spPr>
        <p:txBody>
          <a:bodyPr anchor="ctr"/>
          <a:lstStyle>
            <a:lvl1pPr algn="ctr">
              <a:defRPr b="1" i="0">
                <a:solidFill>
                  <a:schemeClr val="bg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FF993-6DBE-4FE3-B957-34A0A6A51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rcRect/>
          <a:stretch/>
        </p:blipFill>
        <p:spPr>
          <a:xfrm>
            <a:off x="11460533" y="285750"/>
            <a:ext cx="445717" cy="411432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34041A9-B7EF-4E1F-B15F-24BC84301963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Nunito Sans" pitchFamily="2" charset="77"/>
              </a:rPr>
              <a:t>codeless.com</a:t>
            </a:r>
          </a:p>
        </p:txBody>
      </p:sp>
    </p:spTree>
    <p:extLst>
      <p:ext uri="{BB962C8B-B14F-4D97-AF65-F5344CB8AC3E}">
        <p14:creationId xmlns:p14="http://schemas.microsoft.com/office/powerpoint/2010/main" val="90184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it 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14" y="281857"/>
            <a:ext cx="10760636" cy="70326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84293AF-2C67-4AF1-B105-4DFDEDF64009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24272A-88C9-4E1C-9627-869B940ED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4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it standa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7914" y="274638"/>
            <a:ext cx="10760636" cy="70326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Nunito Sans" pitchFamily="2" charset="77"/>
              </a:defRPr>
            </a:lvl1pPr>
          </a:lstStyle>
          <a:p>
            <a:r>
              <a:rPr lang="en-GB"/>
              <a:t>Click to edit Master title style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0438" y="1092202"/>
            <a:ext cx="11395812" cy="5075686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Nunito Sans" pitchFamily="2" charset="77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Nunito Sa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FB45ADE-1A51-4DAF-836B-F7881DAE1787}"/>
              </a:ext>
            </a:extLst>
          </p:cNvPr>
          <p:cNvSpPr txBox="1">
            <a:spLocks/>
          </p:cNvSpPr>
          <p:nvPr userDrawn="1"/>
        </p:nvSpPr>
        <p:spPr>
          <a:xfrm>
            <a:off x="9709150" y="6279733"/>
            <a:ext cx="2197100" cy="2921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 defTabSz="457200" rtl="0" eaLnBrk="1" latinLnBrk="0" hangingPunct="1">
              <a:lnSpc>
                <a:spcPct val="114000"/>
              </a:lnSpc>
              <a:spcBef>
                <a:spcPts val="1600"/>
              </a:spcBef>
              <a:buFont typeface="Arial"/>
              <a:buNone/>
              <a:defRPr sz="1200" b="0" i="0" kern="1200">
                <a:solidFill>
                  <a:srgbClr val="535352"/>
                </a:solidFill>
                <a:latin typeface="+mn-lt"/>
                <a:ea typeface="+mn-ea"/>
                <a:cs typeface="Helvetica Light"/>
              </a:defRPr>
            </a:lvl1pPr>
            <a:lvl2pPr marL="742950" indent="-28575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20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2pPr>
            <a:lvl3pPr marL="11430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•"/>
              <a:defRPr sz="18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3pPr>
            <a:lvl4pPr marL="16002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–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4pPr>
            <a:lvl5pPr marL="2057400" indent="-228600" algn="l" defTabSz="457200" rtl="0" eaLnBrk="1" latinLnBrk="0" hangingPunct="1">
              <a:lnSpc>
                <a:spcPct val="114000"/>
              </a:lnSpc>
              <a:spcBef>
                <a:spcPts val="800"/>
              </a:spcBef>
              <a:buFont typeface="Arial"/>
              <a:buChar char="»"/>
              <a:defRPr sz="1600" b="0" i="0" kern="120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  <a:ea typeface="+mn-ea"/>
                <a:cs typeface="Helvetica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Nunito Sans" pitchFamily="2" charset="77"/>
              </a:rPr>
              <a:t>codeless.com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6EA1C7-0987-4697-A881-FDCBCFC1A1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63966" y="285753"/>
            <a:ext cx="442284" cy="4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7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97914" y="292100"/>
            <a:ext cx="10760636" cy="703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97914" y="1109668"/>
            <a:ext cx="10760636" cy="5338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728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7" r:id="rId2"/>
    <p:sldLayoutId id="2147483678" r:id="rId3"/>
    <p:sldLayoutId id="2147483702" r:id="rId4"/>
    <p:sldLayoutId id="2147483703" r:id="rId5"/>
    <p:sldLayoutId id="2147483680" r:id="rId6"/>
    <p:sldLayoutId id="2147483686" r:id="rId7"/>
    <p:sldLayoutId id="2147483695" r:id="rId8"/>
    <p:sldLayoutId id="2147483696" r:id="rId9"/>
    <p:sldLayoutId id="2147483649" r:id="rId10"/>
    <p:sldLayoutId id="2147483652" r:id="rId11"/>
    <p:sldLayoutId id="2147483661" r:id="rId12"/>
    <p:sldLayoutId id="2147483707" r:id="rId13"/>
    <p:sldLayoutId id="2147483653" r:id="rId14"/>
    <p:sldLayoutId id="2147483698" r:id="rId15"/>
    <p:sldLayoutId id="2147483682" r:id="rId16"/>
    <p:sldLayoutId id="2147483704" r:id="rId17"/>
    <p:sldLayoutId id="2147483705" r:id="rId18"/>
    <p:sldLayoutId id="2147483706" r:id="rId19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Nunito Sans" pitchFamily="2" charset="77"/>
          <a:ea typeface="+mj-ea"/>
          <a:cs typeface="Nunito Sans" pitchFamily="2" charset="77"/>
        </a:defRPr>
      </a:lvl1pPr>
    </p:titleStyle>
    <p:bodyStyle>
      <a:lvl1pPr marL="342900" indent="-342900" algn="l" defTabSz="457200" rtl="0" eaLnBrk="1" latinLnBrk="0" hangingPunct="1">
        <a:lnSpc>
          <a:spcPct val="114000"/>
        </a:lnSpc>
        <a:spcBef>
          <a:spcPts val="1600"/>
        </a:spcBef>
        <a:buFont typeface="Arial"/>
        <a:buChar char="•"/>
        <a:defRPr sz="2400" b="0" i="0" kern="1200">
          <a:solidFill>
            <a:schemeClr val="tx2"/>
          </a:solidFill>
          <a:latin typeface="Nunito Sans" pitchFamily="2" charset="77"/>
          <a:ea typeface="+mn-ea"/>
          <a:cs typeface="Nunito Sans" pitchFamily="2" charset="77"/>
        </a:defRPr>
      </a:lvl1pPr>
      <a:lvl2pPr marL="742950" indent="-285750" algn="l" defTabSz="457200" rtl="0" eaLnBrk="1" latinLnBrk="0" hangingPunct="1">
        <a:lnSpc>
          <a:spcPct val="114000"/>
        </a:lnSpc>
        <a:spcBef>
          <a:spcPts val="800"/>
        </a:spcBef>
        <a:buFont typeface="Arial"/>
        <a:buChar char="–"/>
        <a:defRPr sz="2000" b="0" i="0" kern="1200">
          <a:solidFill>
            <a:schemeClr val="bg1">
              <a:lumMod val="50000"/>
            </a:schemeClr>
          </a:solidFill>
          <a:latin typeface="Nunito Sans" pitchFamily="2" charset="77"/>
          <a:ea typeface="+mn-ea"/>
          <a:cs typeface="Nunito Sans" pitchFamily="2" charset="77"/>
        </a:defRPr>
      </a:lvl2pPr>
      <a:lvl3pPr marL="1143000" indent="-228600" algn="l" defTabSz="457200" rtl="0" eaLnBrk="1" latinLnBrk="0" hangingPunct="1">
        <a:lnSpc>
          <a:spcPct val="114000"/>
        </a:lnSpc>
        <a:spcBef>
          <a:spcPts val="800"/>
        </a:spcBef>
        <a:buFont typeface="Arial"/>
        <a:buChar char="•"/>
        <a:defRPr sz="1800" b="0" i="0" kern="1200">
          <a:solidFill>
            <a:schemeClr val="bg1">
              <a:lumMod val="50000"/>
            </a:schemeClr>
          </a:solidFill>
          <a:latin typeface="Nunito Sans" pitchFamily="2" charset="77"/>
          <a:ea typeface="+mn-ea"/>
          <a:cs typeface="Nunito Sans" pitchFamily="2" charset="77"/>
        </a:defRPr>
      </a:lvl3pPr>
      <a:lvl4pPr marL="1600200" indent="-228600" algn="l" defTabSz="457200" rtl="0" eaLnBrk="1" latinLnBrk="0" hangingPunct="1">
        <a:lnSpc>
          <a:spcPct val="114000"/>
        </a:lnSpc>
        <a:spcBef>
          <a:spcPts val="800"/>
        </a:spcBef>
        <a:buFont typeface="Arial"/>
        <a:buChar char="–"/>
        <a:defRPr sz="1600" b="0" i="0" kern="1200">
          <a:solidFill>
            <a:schemeClr val="bg1">
              <a:lumMod val="50000"/>
            </a:schemeClr>
          </a:solidFill>
          <a:latin typeface="Nunito Sans" pitchFamily="2" charset="77"/>
          <a:ea typeface="+mn-ea"/>
          <a:cs typeface="Nunito Sans" pitchFamily="2" charset="77"/>
        </a:defRPr>
      </a:lvl4pPr>
      <a:lvl5pPr marL="2057400" indent="-228600" algn="l" defTabSz="457200" rtl="0" eaLnBrk="1" latinLnBrk="0" hangingPunct="1">
        <a:lnSpc>
          <a:spcPct val="114000"/>
        </a:lnSpc>
        <a:spcBef>
          <a:spcPts val="800"/>
        </a:spcBef>
        <a:buFont typeface="Arial"/>
        <a:buChar char="»"/>
        <a:defRPr sz="1600" b="0" i="0" kern="1200">
          <a:solidFill>
            <a:schemeClr val="bg1">
              <a:lumMod val="50000"/>
            </a:schemeClr>
          </a:solidFill>
          <a:latin typeface="Nunito Sans" pitchFamily="2" charset="77"/>
          <a:ea typeface="+mn-ea"/>
          <a:cs typeface="Nunito Sans" pitchFamily="2" charset="77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ohil-bhalla-46121434/" TargetMode="External"/><Relationship Id="rId2" Type="http://schemas.openxmlformats.org/officeDocument/2006/relationships/hyperlink" Target="mailto:%20sbhalla@codeless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pnp.github.io/blog/post/build-teams-using-graph-toolkit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43FE-6AF4-4098-B943-9FE4FCB3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43" y="1346875"/>
            <a:ext cx="6780068" cy="3430172"/>
          </a:xfrm>
        </p:spPr>
        <p:txBody>
          <a:bodyPr anchor="t">
            <a:noAutofit/>
          </a:bodyPr>
          <a:lstStyle/>
          <a:p>
            <a:pPr algn="l"/>
            <a:r>
              <a:rPr lang="en-GB" sz="4000" b="0" dirty="0">
                <a:solidFill>
                  <a:srgbClr val="0070C0"/>
                </a:solidFill>
                <a:latin typeface="Nunito Sans ExtraBold" pitchFamily="2" charset="77"/>
              </a:rPr>
              <a:t>Build your own </a:t>
            </a:r>
            <a:r>
              <a:rPr lang="en-GB" sz="4000" b="0" dirty="0">
                <a:solidFill>
                  <a:schemeClr val="tx2"/>
                </a:solidFill>
                <a:latin typeface="Nunito Sans ExtraBold" pitchFamily="2" charset="77"/>
              </a:rPr>
              <a:t>Microsoft Teams</a:t>
            </a:r>
            <a:r>
              <a:rPr lang="en-GB" sz="4000" b="0" dirty="0">
                <a:solidFill>
                  <a:srgbClr val="0070C0"/>
                </a:solidFill>
                <a:latin typeface="Nunito Sans ExtraBold" pitchFamily="2" charset="77"/>
              </a:rPr>
              <a:t> using Microsoft Graph Toolkit and .NET Core API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1152DCE-11E2-96E0-2623-9F8D9BE3D4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21585" y="4359016"/>
            <a:ext cx="2530878" cy="1360141"/>
          </a:xfrm>
        </p:spPr>
        <p:txBody>
          <a:bodyPr lIns="0" tIns="0" rIns="0" bIns="0" anchor="t">
            <a:noAutofit/>
          </a:bodyPr>
          <a:lstStyle/>
          <a:p>
            <a:pPr marL="0" indent="0" algn="ctr">
              <a:lnSpc>
                <a:spcPct val="125000"/>
              </a:lnSpc>
              <a:buNone/>
            </a:pPr>
            <a:r>
              <a:rPr lang="en-US" sz="2400" b="1" dirty="0">
                <a:solidFill>
                  <a:srgbClr val="535352"/>
                </a:solidFill>
              </a:rPr>
              <a:t>Sohil Bhalla</a:t>
            </a:r>
            <a:br>
              <a:rPr lang="en-US" b="1" dirty="0">
                <a:solidFill>
                  <a:srgbClr val="535352"/>
                </a:solidFill>
              </a:rPr>
            </a:br>
            <a:r>
              <a:rPr lang="en-US" sz="1600" dirty="0">
                <a:solidFill>
                  <a:srgbClr val="535352"/>
                </a:solidFill>
              </a:rPr>
              <a:t>Microsoft 365 Expert</a:t>
            </a:r>
            <a:br>
              <a:rPr lang="en-US" sz="1600" dirty="0">
                <a:solidFill>
                  <a:srgbClr val="535352"/>
                </a:solidFill>
              </a:rPr>
            </a:br>
            <a:r>
              <a:rPr lang="en-US" sz="1600" dirty="0">
                <a:solidFill>
                  <a:srgbClr val="535352"/>
                </a:solidFill>
              </a:rPr>
              <a:t>Codeless Technology B.V.</a:t>
            </a:r>
            <a:br>
              <a:rPr lang="en-US" sz="1600" dirty="0">
                <a:solidFill>
                  <a:srgbClr val="535352"/>
                </a:solidFill>
              </a:rPr>
            </a:br>
            <a:r>
              <a:rPr lang="en-US" sz="1600" dirty="0" err="1">
                <a:solidFill>
                  <a:srgbClr val="5353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sbhalla@codeless.com</a:t>
            </a:r>
            <a:endParaRPr lang="en-US" sz="1600" dirty="0">
              <a:solidFill>
                <a:srgbClr val="53535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5E1FC-F4B7-4453-9DDC-280B64059CD5}"/>
              </a:ext>
            </a:extLst>
          </p:cNvPr>
          <p:cNvSpPr txBox="1"/>
          <p:nvPr/>
        </p:nvSpPr>
        <p:spPr>
          <a:xfrm>
            <a:off x="615143" y="4993519"/>
            <a:ext cx="6761018" cy="792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535352"/>
                </a:solidFill>
              </a:rPr>
              <a:t>LinkedIn:  </a:t>
            </a:r>
            <a:r>
              <a:rPr lang="en-GB" sz="1600" dirty="0">
                <a:solidFill>
                  <a:srgbClr val="53535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https://www.linkedin.com/in/sohil-bhalla-46121434/</a:t>
            </a:r>
            <a:endParaRPr lang="en-GB" sz="1600" dirty="0">
              <a:solidFill>
                <a:srgbClr val="535352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solidFill>
                  <a:srgbClr val="535352"/>
                </a:solidFill>
              </a:rPr>
              <a:t>PnP Blog: </a:t>
            </a:r>
            <a:r>
              <a:rPr lang="en-GB" sz="1600" dirty="0">
                <a:solidFill>
                  <a:srgbClr val="53535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https://pnp.github.io/blog/post/build-teams-using-graph-toolkit/</a:t>
            </a:r>
            <a:endParaRPr lang="en-GB" sz="1600" dirty="0">
              <a:solidFill>
                <a:srgbClr val="53535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9BFBF7-B1F4-17D7-CBBD-9C3ECD7DD456}"/>
              </a:ext>
            </a:extLst>
          </p:cNvPr>
          <p:cNvSpPr/>
          <p:nvPr/>
        </p:nvSpPr>
        <p:spPr>
          <a:xfrm>
            <a:off x="8521585" y="1536816"/>
            <a:ext cx="2530878" cy="2530878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85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200" dirty="0" err="1">
              <a:ln>
                <a:noFill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36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A0E732-C1B3-8385-0EE4-A1E4CC8D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000" dirty="0"/>
              <a:t>Client Side Changes to Get latest messages from Teams</a:t>
            </a:r>
            <a:endParaRPr lang="en-ES" sz="3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FBD67-FD74-E08F-348D-987A63387F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/>
              <a:t>The backend API is now ready to serve the client requests. </a:t>
            </a:r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Once the client receives a message from </a:t>
            </a:r>
            <a:r>
              <a:rPr lang="en-GB" sz="2000" dirty="0" err="1"/>
              <a:t>signalR</a:t>
            </a:r>
            <a:r>
              <a:rPr lang="en-GB" sz="2000" dirty="0"/>
              <a:t>, the MGT Get component will refresh the data by calling the refresh method of the MGT component.</a:t>
            </a:r>
            <a:endParaRPr lang="en-ES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A83931-FA3C-A1D8-A5F7-78EB002E1E89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 rotWithShape="1">
          <a:blip r:embed="rId2"/>
          <a:srcRect l="2389" t="2745" r="13675" b="8966"/>
          <a:stretch/>
        </p:blipFill>
        <p:spPr>
          <a:xfrm>
            <a:off x="4859711" y="2111433"/>
            <a:ext cx="6159099" cy="3114501"/>
          </a:xfrm>
        </p:spPr>
      </p:pic>
    </p:spTree>
    <p:extLst>
      <p:ext uri="{BB962C8B-B14F-4D97-AF65-F5344CB8AC3E}">
        <p14:creationId xmlns:p14="http://schemas.microsoft.com/office/powerpoint/2010/main" val="151017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DD68-082F-C4E8-ABEB-8D5195C0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Respond to All Graph Calls (Proxy Provider)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3E7F-DAE1-FF3F-8ED2-3E67BA6964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The backend API will expose an endpoint that responds to all the Graph calls from the client. </a:t>
            </a:r>
          </a:p>
          <a:p>
            <a:pPr marL="0" indent="0">
              <a:buNone/>
            </a:pPr>
            <a:r>
              <a:rPr lang="en-GB" sz="2000" dirty="0"/>
              <a:t>This includes: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Get new messages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Profile information </a:t>
            </a:r>
            <a:br>
              <a:rPr lang="en-GB" sz="2000" dirty="0"/>
            </a:br>
            <a:r>
              <a:rPr lang="en-GB" sz="2000" dirty="0"/>
              <a:t>(Including profile card)</a:t>
            </a:r>
          </a:p>
          <a:p>
            <a:pPr>
              <a:buFont typeface="Wingdings" pitchFamily="2" charset="2"/>
              <a:buChar char="ü"/>
            </a:pPr>
            <a:r>
              <a:rPr lang="en-GB" sz="2000" b="1" dirty="0"/>
              <a:t>Presence indicator</a:t>
            </a:r>
            <a:endParaRPr lang="en-ES" sz="2000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B16E44-B649-2CE4-8B37-9A219E3F06E4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 rotWithShape="1">
          <a:blip r:embed="rId2"/>
          <a:srcRect l="5927"/>
          <a:stretch/>
        </p:blipFill>
        <p:spPr>
          <a:xfrm>
            <a:off x="5126182" y="2695978"/>
            <a:ext cx="6780068" cy="186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3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2FEEF6-7004-E70A-346C-6E387953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483" y="3428430"/>
            <a:ext cx="2819644" cy="703262"/>
          </a:xfrm>
        </p:spPr>
        <p:txBody>
          <a:bodyPr/>
          <a:lstStyle/>
          <a:p>
            <a:r>
              <a:rPr lang="en-GB" dirty="0"/>
              <a:t>Final Demo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0716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ECF3-E1AE-360F-9095-A8706AA4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Business Case</a:t>
            </a:r>
            <a:endParaRPr lang="en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8B5E09-5775-1B98-F462-A25A804CFA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913" y="1085850"/>
            <a:ext cx="4772356" cy="5082038"/>
          </a:xfrm>
        </p:spPr>
        <p:txBody>
          <a:bodyPr anchor="t">
            <a:noAutofit/>
          </a:bodyPr>
          <a:lstStyle/>
          <a:p>
            <a:pPr marL="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GB" sz="2000" dirty="0"/>
              <a:t>Build Microsoft Teams in React Typescript and integrated with a web application using web components.</a:t>
            </a:r>
          </a:p>
          <a:p>
            <a:pPr marL="0" indent="0">
              <a:lnSpc>
                <a:spcPct val="125000"/>
              </a:lnSpc>
              <a:spcBef>
                <a:spcPts val="800"/>
              </a:spcBef>
              <a:buNone/>
            </a:pPr>
            <a:r>
              <a:rPr lang="en-GB" sz="2000" dirty="0"/>
              <a:t>The Teams functionality should include:</a:t>
            </a:r>
          </a:p>
          <a:p>
            <a:pPr>
              <a:lnSpc>
                <a:spcPct val="125000"/>
              </a:lnSpc>
              <a:spcBef>
                <a:spcPts val="8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GB" sz="2000" b="1" dirty="0"/>
              <a:t>Sending messages</a:t>
            </a:r>
            <a:endParaRPr lang="en-GB" sz="2000" dirty="0"/>
          </a:p>
          <a:p>
            <a:pPr>
              <a:lnSpc>
                <a:spcPct val="125000"/>
              </a:lnSpc>
              <a:spcBef>
                <a:spcPts val="8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GB" sz="2000" b="1" dirty="0"/>
              <a:t>Initiate chat</a:t>
            </a:r>
            <a:endParaRPr lang="en-GB" sz="2000" dirty="0"/>
          </a:p>
          <a:p>
            <a:pPr>
              <a:lnSpc>
                <a:spcPct val="125000"/>
              </a:lnSpc>
              <a:spcBef>
                <a:spcPts val="8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GB" sz="2000" b="1" dirty="0"/>
              <a:t>Receiving messages</a:t>
            </a:r>
            <a:endParaRPr lang="en-GB" sz="2000" dirty="0"/>
          </a:p>
          <a:p>
            <a:pPr>
              <a:lnSpc>
                <a:spcPct val="125000"/>
              </a:lnSpc>
              <a:spcBef>
                <a:spcPts val="8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GB" sz="2000" b="1" dirty="0"/>
              <a:t>Get notified</a:t>
            </a:r>
            <a:endParaRPr lang="en-GB" sz="2000" dirty="0"/>
          </a:p>
          <a:p>
            <a:pPr>
              <a:lnSpc>
                <a:spcPct val="125000"/>
              </a:lnSpc>
              <a:spcBef>
                <a:spcPts val="800"/>
              </a:spcBef>
              <a:buClr>
                <a:schemeClr val="tx2"/>
              </a:buClr>
              <a:buFont typeface="Wingdings" pitchFamily="2" charset="2"/>
              <a:buChar char="ü"/>
            </a:pPr>
            <a:r>
              <a:rPr lang="en-GB" sz="2000" b="1" dirty="0"/>
              <a:t>Show emojis</a:t>
            </a:r>
            <a:endParaRPr lang="en-ES" sz="2000" dirty="0"/>
          </a:p>
        </p:txBody>
      </p:sp>
      <p:pic>
        <p:nvPicPr>
          <p:cNvPr id="11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F79CBC-AC39-B8EB-CEC4-79D995FE6107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175573" y="1085850"/>
            <a:ext cx="5262713" cy="5081588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06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pp Service - Web App | Microsoft Azure Mono">
            <a:extLst>
              <a:ext uri="{FF2B5EF4-FFF2-40B4-BE49-F238E27FC236}">
                <a16:creationId xmlns:a16="http://schemas.microsoft.com/office/drawing/2014/main" id="{16F696BE-2804-F3EA-D40A-974110292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29" y="2092692"/>
            <a:ext cx="934424" cy="93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cefully Remove Azure AD Connect | Aidan Finn, IT Pro">
            <a:extLst>
              <a:ext uri="{FF2B5EF4-FFF2-40B4-BE49-F238E27FC236}">
                <a16:creationId xmlns:a16="http://schemas.microsoft.com/office/drawing/2014/main" id="{E7832B5E-3861-40D8-863C-3255FDBB0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361" y="483041"/>
            <a:ext cx="734817" cy="63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8441A-257D-4458-9094-D4F39E419E34}"/>
              </a:ext>
            </a:extLst>
          </p:cNvPr>
          <p:cNvSpPr txBox="1"/>
          <p:nvPr/>
        </p:nvSpPr>
        <p:spPr>
          <a:xfrm>
            <a:off x="4843039" y="1120007"/>
            <a:ext cx="2030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Nunito Sans" pitchFamily="2" charset="77"/>
              </a:rPr>
              <a:t>Azure Active Directory</a:t>
            </a:r>
            <a:endParaRPr lang="en-GB" sz="1200" dirty="0">
              <a:solidFill>
                <a:schemeClr val="bg2"/>
              </a:solidFill>
              <a:latin typeface="Nunito Sa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0EC76-359E-477D-81AF-6A9691AD0320}"/>
              </a:ext>
            </a:extLst>
          </p:cNvPr>
          <p:cNvSpPr txBox="1"/>
          <p:nvPr/>
        </p:nvSpPr>
        <p:spPr>
          <a:xfrm>
            <a:off x="4950377" y="3075747"/>
            <a:ext cx="1815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Nunito Sans" pitchFamily="2" charset="77"/>
              </a:rPr>
              <a:t>Azure App 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2E219-52F3-479B-BD79-1A004545E38F}"/>
              </a:ext>
            </a:extLst>
          </p:cNvPr>
          <p:cNvCxnSpPr>
            <a:cxnSpLocks/>
          </p:cNvCxnSpPr>
          <p:nvPr/>
        </p:nvCxnSpPr>
        <p:spPr>
          <a:xfrm>
            <a:off x="5849770" y="1499607"/>
            <a:ext cx="0" cy="56546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31BFF9-49D6-4445-A913-F3A977251634}"/>
              </a:ext>
            </a:extLst>
          </p:cNvPr>
          <p:cNvSpPr txBox="1"/>
          <p:nvPr/>
        </p:nvSpPr>
        <p:spPr>
          <a:xfrm>
            <a:off x="5849770" y="1664807"/>
            <a:ext cx="1141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Nunito Sans" pitchFamily="2" charset="77"/>
              </a:rPr>
              <a:t>AD Authentication</a:t>
            </a:r>
            <a:endParaRPr lang="en-GB" sz="900" dirty="0">
              <a:solidFill>
                <a:srgbClr val="000000"/>
              </a:solidFill>
              <a:latin typeface="Nunito Sans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D10912-BF21-434B-9B67-F4929123C1CD}"/>
              </a:ext>
            </a:extLst>
          </p:cNvPr>
          <p:cNvCxnSpPr>
            <a:cxnSpLocks/>
          </p:cNvCxnSpPr>
          <p:nvPr/>
        </p:nvCxnSpPr>
        <p:spPr>
          <a:xfrm flipV="1">
            <a:off x="5710867" y="3352746"/>
            <a:ext cx="0" cy="164115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12D574-D439-4F34-BEA9-7E9B676E9515}"/>
              </a:ext>
            </a:extLst>
          </p:cNvPr>
          <p:cNvSpPr txBox="1"/>
          <p:nvPr/>
        </p:nvSpPr>
        <p:spPr>
          <a:xfrm>
            <a:off x="-3002808" y="3069628"/>
            <a:ext cx="194686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1000" dirty="0"/>
              <a:t>List of Channels to Subscribe (Teams Subscribe End Point)</a:t>
            </a:r>
            <a:endParaRPr lang="en-GB" sz="1000" dirty="0"/>
          </a:p>
        </p:txBody>
      </p:sp>
      <p:pic>
        <p:nvPicPr>
          <p:cNvPr id="1040" name="Picture 16" descr="Microsoft Graph API - Developer docs, APIs, SDKs, and auth. | API Tracker">
            <a:extLst>
              <a:ext uri="{FF2B5EF4-FFF2-40B4-BE49-F238E27FC236}">
                <a16:creationId xmlns:a16="http://schemas.microsoft.com/office/drawing/2014/main" id="{59BE6300-2C61-43DC-8367-DA5D535B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14" y="2949029"/>
            <a:ext cx="699503" cy="6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8721D-A5CC-4575-8D52-271EB45C77BE}"/>
              </a:ext>
            </a:extLst>
          </p:cNvPr>
          <p:cNvCxnSpPr>
            <a:cxnSpLocks/>
          </p:cNvCxnSpPr>
          <p:nvPr/>
        </p:nvCxnSpPr>
        <p:spPr>
          <a:xfrm flipH="1">
            <a:off x="-472711" y="2693635"/>
            <a:ext cx="1" cy="4409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19F8EA-EB0D-4B7F-A431-331B0FD81F94}"/>
              </a:ext>
            </a:extLst>
          </p:cNvPr>
          <p:cNvSpPr txBox="1"/>
          <p:nvPr/>
        </p:nvSpPr>
        <p:spPr>
          <a:xfrm>
            <a:off x="1451318" y="3641415"/>
            <a:ext cx="124390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Nunito Sans" pitchFamily="2" charset="77"/>
              </a:rPr>
              <a:t>MS Graph</a:t>
            </a:r>
            <a:endParaRPr lang="en-GB" sz="1200" dirty="0">
              <a:solidFill>
                <a:schemeClr val="bg2"/>
              </a:solidFill>
              <a:latin typeface="Nunito Sans" pitchFamily="2" charset="77"/>
            </a:endParaRPr>
          </a:p>
        </p:txBody>
      </p:sp>
      <p:graphicFrame>
        <p:nvGraphicFramePr>
          <p:cNvPr id="54" name="Table 54">
            <a:extLst>
              <a:ext uri="{FF2B5EF4-FFF2-40B4-BE49-F238E27FC236}">
                <a16:creationId xmlns:a16="http://schemas.microsoft.com/office/drawing/2014/main" id="{A3329070-A03C-4779-8823-6D1936CCF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984657"/>
              </p:ext>
            </p:extLst>
          </p:nvPr>
        </p:nvGraphicFramePr>
        <p:xfrm>
          <a:off x="9260550" y="1233355"/>
          <a:ext cx="2160000" cy="104945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05529">
                  <a:extLst>
                    <a:ext uri="{9D8B030D-6E8A-4147-A177-3AD203B41FA5}">
                      <a16:colId xmlns:a16="http://schemas.microsoft.com/office/drawing/2014/main" val="550346754"/>
                    </a:ext>
                  </a:extLst>
                </a:gridCol>
                <a:gridCol w="1254471">
                  <a:extLst>
                    <a:ext uri="{9D8B030D-6E8A-4147-A177-3AD203B41FA5}">
                      <a16:colId xmlns:a16="http://schemas.microsoft.com/office/drawing/2014/main" val="125331131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User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Channels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96694072"/>
                  </a:ext>
                </a:extLst>
              </a:tr>
              <a:tr h="44291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&lt;</a:t>
                      </a:r>
                      <a:r>
                        <a:rPr lang="en-US" sz="900" dirty="0" err="1">
                          <a:latin typeface="Nunito Sans" pitchFamily="2" charset="77"/>
                        </a:rPr>
                        <a:t>userid</a:t>
                      </a:r>
                      <a:r>
                        <a:rPr lang="en-US" sz="900" dirty="0">
                          <a:latin typeface="Nunito Sans" pitchFamily="2" charset="77"/>
                        </a:rPr>
                        <a:t>&gt;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Nunito Sans" pitchFamily="2" charset="77"/>
                        </a:rPr>
                        <a:t>Channel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Nunito Sans" pitchFamily="2" charset="77"/>
                        </a:rPr>
                        <a:t>Channel 2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38987658"/>
                  </a:ext>
                </a:extLst>
              </a:tr>
              <a:tr h="318544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&lt;</a:t>
                      </a:r>
                      <a:r>
                        <a:rPr lang="en-US" sz="900" dirty="0" err="1">
                          <a:latin typeface="Nunito Sans" pitchFamily="2" charset="77"/>
                        </a:rPr>
                        <a:t>userid</a:t>
                      </a:r>
                      <a:r>
                        <a:rPr lang="en-US" sz="900" dirty="0">
                          <a:latin typeface="Nunito Sans" pitchFamily="2" charset="77"/>
                        </a:rPr>
                        <a:t>&gt;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Nunito Sans" pitchFamily="2" charset="77"/>
                        </a:rPr>
                        <a:t>Channel 2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38256420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8AC7A44F-6AD5-48C7-B882-6A184D7D4C14}"/>
              </a:ext>
            </a:extLst>
          </p:cNvPr>
          <p:cNvSpPr txBox="1"/>
          <p:nvPr/>
        </p:nvSpPr>
        <p:spPr>
          <a:xfrm>
            <a:off x="9660558" y="2338735"/>
            <a:ext cx="1296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Nunito Sans" pitchFamily="2" charset="77"/>
              </a:rPr>
              <a:t>Expiry ~ 1Hr</a:t>
            </a:r>
            <a:endParaRPr lang="en-GB" sz="900" dirty="0">
              <a:solidFill>
                <a:srgbClr val="000000"/>
              </a:solidFill>
              <a:latin typeface="Nunito Sans" pitchFamily="2" charset="77"/>
            </a:endParaRPr>
          </a:p>
        </p:txBody>
      </p:sp>
      <p:graphicFrame>
        <p:nvGraphicFramePr>
          <p:cNvPr id="72" name="Table 54">
            <a:extLst>
              <a:ext uri="{FF2B5EF4-FFF2-40B4-BE49-F238E27FC236}">
                <a16:creationId xmlns:a16="http://schemas.microsoft.com/office/drawing/2014/main" id="{DE40B3A7-B3B5-4D52-89DA-184C2C1E4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32644"/>
              </p:ext>
            </p:extLst>
          </p:nvPr>
        </p:nvGraphicFramePr>
        <p:xfrm>
          <a:off x="1034693" y="1903486"/>
          <a:ext cx="2099320" cy="668225"/>
        </p:xfrm>
        <a:graphic>
          <a:graphicData uri="http://schemas.openxmlformats.org/drawingml/2006/table">
            <a:tbl>
              <a:tblPr firstRow="1" bandRow="1">
                <a:effectLst/>
                <a:tableStyleId>{793D81CF-94F2-401A-BA57-92F5A7B2D0C5}</a:tableStyleId>
              </a:tblPr>
              <a:tblGrid>
                <a:gridCol w="1049660">
                  <a:extLst>
                    <a:ext uri="{9D8B030D-6E8A-4147-A177-3AD203B41FA5}">
                      <a16:colId xmlns:a16="http://schemas.microsoft.com/office/drawing/2014/main" val="550346754"/>
                    </a:ext>
                  </a:extLst>
                </a:gridCol>
                <a:gridCol w="1049660">
                  <a:extLst>
                    <a:ext uri="{9D8B030D-6E8A-4147-A177-3AD203B41FA5}">
                      <a16:colId xmlns:a16="http://schemas.microsoft.com/office/drawing/2014/main" val="125331131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Nunito Sans" pitchFamily="2" charset="77"/>
                        </a:rPr>
                        <a:t>Subs</a:t>
                      </a:r>
                      <a:endParaRPr lang="en-GB" sz="900" b="1" kern="1200" dirty="0">
                        <a:solidFill>
                          <a:schemeClr val="lt1"/>
                        </a:solidFill>
                        <a:effectLst/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900" b="1" kern="1200" dirty="0">
                          <a:solidFill>
                            <a:schemeClr val="lt1"/>
                          </a:solidFill>
                          <a:effectLst/>
                          <a:latin typeface="Nunito Sans" pitchFamily="2" charset="77"/>
                        </a:rPr>
                        <a:t>Expiry Date</a:t>
                      </a:r>
                      <a:endParaRPr lang="en-GB" sz="900" b="1" kern="1200" dirty="0">
                        <a:solidFill>
                          <a:schemeClr val="lt1"/>
                        </a:solidFill>
                        <a:effectLst/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694072"/>
                  </a:ext>
                </a:extLst>
              </a:tr>
              <a:tr h="38022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77"/>
                        </a:rPr>
                        <a:t>Sub 1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  <a:effectLst/>
                          <a:latin typeface="Nunito Sans" pitchFamily="2" charset="77"/>
                        </a:rPr>
                        <a:t>14-04-2021 14:00:00</a:t>
                      </a:r>
                      <a:endParaRPr lang="en-GB" sz="900" b="0" kern="1200" dirty="0">
                        <a:solidFill>
                          <a:schemeClr val="tx1"/>
                        </a:solidFill>
                        <a:effectLst/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98765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1D5C9FA-A132-4D61-BACF-2B58472BE899}"/>
              </a:ext>
            </a:extLst>
          </p:cNvPr>
          <p:cNvSpPr txBox="1"/>
          <p:nvPr/>
        </p:nvSpPr>
        <p:spPr>
          <a:xfrm>
            <a:off x="-3013036" y="4388501"/>
            <a:ext cx="13198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Nunito Sans" pitchFamily="2" charset="77"/>
              </a:rPr>
              <a:t>Calls the webhook endpoint</a:t>
            </a:r>
            <a:endParaRPr lang="en-GB" sz="1000" dirty="0">
              <a:solidFill>
                <a:srgbClr val="000000"/>
              </a:solidFill>
              <a:latin typeface="Nunito Sa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89BFA70-1E46-4FEB-AFF8-36B7CD0738B2}"/>
              </a:ext>
            </a:extLst>
          </p:cNvPr>
          <p:cNvSpPr txBox="1"/>
          <p:nvPr/>
        </p:nvSpPr>
        <p:spPr>
          <a:xfrm>
            <a:off x="-3000932" y="5412440"/>
            <a:ext cx="182850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1000" dirty="0"/>
              <a:t>App service publish message</a:t>
            </a:r>
            <a:endParaRPr lang="en-GB" sz="10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80BB646-DE39-4FA9-BA19-7E77308F24CA}"/>
              </a:ext>
            </a:extLst>
          </p:cNvPr>
          <p:cNvSpPr/>
          <p:nvPr/>
        </p:nvSpPr>
        <p:spPr>
          <a:xfrm>
            <a:off x="-3365905" y="5806104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7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EE5CE6-5A9E-49CE-8AC7-0E6CD34CC5F0}"/>
              </a:ext>
            </a:extLst>
          </p:cNvPr>
          <p:cNvSpPr txBox="1"/>
          <p:nvPr/>
        </p:nvSpPr>
        <p:spPr>
          <a:xfrm>
            <a:off x="-3013036" y="5775417"/>
            <a:ext cx="16975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SignalR</a:t>
            </a:r>
            <a:r>
              <a:rPr lang="en-US" sz="1000" dirty="0">
                <a:solidFill>
                  <a:srgbClr val="000000"/>
                </a:solidFill>
              </a:rPr>
              <a:t> Publishes the message to the client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E0B0B25-AD58-4261-BC5F-8C9F2312E3D1}"/>
              </a:ext>
            </a:extLst>
          </p:cNvPr>
          <p:cNvSpPr txBox="1"/>
          <p:nvPr/>
        </p:nvSpPr>
        <p:spPr>
          <a:xfrm>
            <a:off x="-3013036" y="6188947"/>
            <a:ext cx="23530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Nunito Sans" pitchFamily="2" charset="77"/>
              </a:rPr>
              <a:t>Calls Proxy Endpoint with last message id to get the Teams Data</a:t>
            </a:r>
            <a:endParaRPr lang="en-GB" sz="1000" dirty="0">
              <a:solidFill>
                <a:srgbClr val="000000"/>
              </a:solidFill>
              <a:latin typeface="Nunito Sans" pitchFamily="2" charset="77"/>
            </a:endParaRPr>
          </a:p>
        </p:txBody>
      </p:sp>
      <p:graphicFrame>
        <p:nvGraphicFramePr>
          <p:cNvPr id="127" name="Table 54">
            <a:extLst>
              <a:ext uri="{FF2B5EF4-FFF2-40B4-BE49-F238E27FC236}">
                <a16:creationId xmlns:a16="http://schemas.microsoft.com/office/drawing/2014/main" id="{4625E098-DB69-4439-BF5B-9968D7211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7368"/>
              </p:ext>
            </p:extLst>
          </p:nvPr>
        </p:nvGraphicFramePr>
        <p:xfrm>
          <a:off x="9260550" y="2864447"/>
          <a:ext cx="2160000" cy="109639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30854">
                  <a:extLst>
                    <a:ext uri="{9D8B030D-6E8A-4147-A177-3AD203B41FA5}">
                      <a16:colId xmlns:a16="http://schemas.microsoft.com/office/drawing/2014/main" val="550346754"/>
                    </a:ext>
                  </a:extLst>
                </a:gridCol>
                <a:gridCol w="1229146">
                  <a:extLst>
                    <a:ext uri="{9D8B030D-6E8A-4147-A177-3AD203B41FA5}">
                      <a16:colId xmlns:a16="http://schemas.microsoft.com/office/drawing/2014/main" val="125331131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Channel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Messages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694072"/>
                  </a:ext>
                </a:extLst>
              </a:tr>
              <a:tr h="404198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Nunito Sans" pitchFamily="2" charset="77"/>
                        </a:rPr>
                        <a:t>Channel 1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Nunito Sans" pitchFamily="2" charset="77"/>
                        </a:rPr>
                        <a:t>Message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>
                          <a:latin typeface="Nunito Sans" pitchFamily="2" charset="77"/>
                        </a:rPr>
                        <a:t>Message 2</a:t>
                      </a:r>
                      <a:endParaRPr lang="en-GB" sz="900" dirty="0">
                        <a:latin typeface="Nunito Sans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987658"/>
                  </a:ext>
                </a:extLst>
              </a:tr>
              <a:tr h="404198">
                <a:tc>
                  <a:txBody>
                    <a:bodyPr/>
                    <a:lstStyle/>
                    <a:p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Nunito Sans" pitchFamily="2" charset="77"/>
                        </a:rPr>
                        <a:t>Channel 2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Nunito Sans" pitchFamily="2" charset="77"/>
                        </a:rPr>
                        <a:t>Message 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Nunito Sans" pitchFamily="2" charset="77"/>
                        </a:rPr>
                        <a:t>Message 2</a:t>
                      </a:r>
                      <a:endParaRPr lang="en-GB" sz="900" kern="1200" dirty="0">
                        <a:solidFill>
                          <a:schemeClr val="dk1"/>
                        </a:solidFill>
                        <a:latin typeface="Nunito Sans" pitchFamily="2" charset="77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256420"/>
                  </a:ext>
                </a:extLst>
              </a:tr>
            </a:tbl>
          </a:graphicData>
        </a:graphic>
      </p:graphicFrame>
      <p:sp>
        <p:nvSpPr>
          <p:cNvPr id="126" name="TextBox 125">
            <a:extLst>
              <a:ext uri="{FF2B5EF4-FFF2-40B4-BE49-F238E27FC236}">
                <a16:creationId xmlns:a16="http://schemas.microsoft.com/office/drawing/2014/main" id="{10AC5EA9-8B08-4AEA-B416-EA71616C710A}"/>
              </a:ext>
            </a:extLst>
          </p:cNvPr>
          <p:cNvSpPr txBox="1"/>
          <p:nvPr/>
        </p:nvSpPr>
        <p:spPr>
          <a:xfrm>
            <a:off x="3154791" y="3038764"/>
            <a:ext cx="9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2"/>
                </a:solidFill>
                <a:latin typeface="Nunito Sans" pitchFamily="2" charset="77"/>
              </a:rPr>
              <a:t>SignalR</a:t>
            </a:r>
            <a:r>
              <a:rPr lang="en-US" sz="1200" dirty="0">
                <a:solidFill>
                  <a:schemeClr val="bg2"/>
                </a:solidFill>
                <a:latin typeface="Nunito Sans" pitchFamily="2" charset="77"/>
              </a:rPr>
              <a:t> Endpoint</a:t>
            </a:r>
            <a:endParaRPr lang="en-GB" sz="1200" dirty="0">
              <a:solidFill>
                <a:schemeClr val="bg2"/>
              </a:solidFill>
              <a:latin typeface="Nunito Sa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F9CE2-1BB8-4247-8285-662BD52FAE7A}"/>
              </a:ext>
            </a:extLst>
          </p:cNvPr>
          <p:cNvSpPr txBox="1"/>
          <p:nvPr/>
        </p:nvSpPr>
        <p:spPr>
          <a:xfrm>
            <a:off x="3291608" y="1692709"/>
            <a:ext cx="20993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900" dirty="0"/>
              <a:t>Create Subscription and extend subscriptions using Application permissions</a:t>
            </a:r>
            <a:endParaRPr lang="en-GB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D3164F-3BC7-4636-99D1-7783DD7DF4D0}"/>
              </a:ext>
            </a:extLst>
          </p:cNvPr>
          <p:cNvSpPr txBox="1"/>
          <p:nvPr/>
        </p:nvSpPr>
        <p:spPr>
          <a:xfrm>
            <a:off x="-3002808" y="4866700"/>
            <a:ext cx="12274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Nunito Sans" pitchFamily="2" charset="77"/>
              </a:rPr>
              <a:t>Receives the message</a:t>
            </a:r>
            <a:endParaRPr lang="en-GB" sz="1000" dirty="0">
              <a:solidFill>
                <a:srgbClr val="000000"/>
              </a:solidFill>
              <a:latin typeface="Nunito Sans" pitchFamily="2" charset="77"/>
            </a:endParaRPr>
          </a:p>
        </p:txBody>
      </p:sp>
      <p:pic>
        <p:nvPicPr>
          <p:cNvPr id="3" name="Picture 2" descr="Web Applications Icon #71040 - Free Icons Library">
            <a:extLst>
              <a:ext uri="{FF2B5EF4-FFF2-40B4-BE49-F238E27FC236}">
                <a16:creationId xmlns:a16="http://schemas.microsoft.com/office/drawing/2014/main" id="{81183FB9-8A12-4004-A63F-BD9A35AB1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62" y="4993905"/>
            <a:ext cx="1022759" cy="64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1BAD7D-06C6-4B08-86FD-05C44AFEF1A0}"/>
              </a:ext>
            </a:extLst>
          </p:cNvPr>
          <p:cNvSpPr txBox="1"/>
          <p:nvPr/>
        </p:nvSpPr>
        <p:spPr>
          <a:xfrm>
            <a:off x="5085991" y="5720220"/>
            <a:ext cx="154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400">
                <a:solidFill>
                  <a:schemeClr val="bg2"/>
                </a:solidFill>
                <a:latin typeface="Nunito Sans" pitchFamily="2" charset="77"/>
              </a:defRPr>
            </a:lvl1pPr>
          </a:lstStyle>
          <a:p>
            <a:pPr algn="ctr"/>
            <a:r>
              <a:rPr lang="en-US" sz="1200" dirty="0"/>
              <a:t>Web Application</a:t>
            </a:r>
            <a:endParaRPr lang="en-GB" sz="120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6273AFB-8C03-DA88-B9BA-2459E3F2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Architecture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5990467-8449-4E88-B2B2-A024D8BF7AF1}"/>
              </a:ext>
            </a:extLst>
          </p:cNvPr>
          <p:cNvSpPr/>
          <p:nvPr/>
        </p:nvSpPr>
        <p:spPr>
          <a:xfrm>
            <a:off x="-3365905" y="4384887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4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603158-4D1A-44EE-80D8-EDF0FF1B6C4A}"/>
              </a:ext>
            </a:extLst>
          </p:cNvPr>
          <p:cNvSpPr/>
          <p:nvPr/>
        </p:nvSpPr>
        <p:spPr>
          <a:xfrm>
            <a:off x="-3365905" y="4881150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5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084437C-1B45-4BAE-9359-260266D0AA41}"/>
              </a:ext>
            </a:extLst>
          </p:cNvPr>
          <p:cNvSpPr/>
          <p:nvPr/>
        </p:nvSpPr>
        <p:spPr>
          <a:xfrm>
            <a:off x="-3365905" y="6203685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8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B40624C-9444-4F2C-B0E1-E60113865AE4}"/>
              </a:ext>
            </a:extLst>
          </p:cNvPr>
          <p:cNvSpPr/>
          <p:nvPr/>
        </p:nvSpPr>
        <p:spPr>
          <a:xfrm>
            <a:off x="-3365905" y="5338641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6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55" name="Connector: Elbow 40">
            <a:extLst>
              <a:ext uri="{FF2B5EF4-FFF2-40B4-BE49-F238E27FC236}">
                <a16:creationId xmlns:a16="http://schemas.microsoft.com/office/drawing/2014/main" id="{759B6E95-7CEF-C6A4-2935-924E1BAB63F7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 flipH="1" flipV="1">
            <a:off x="3495432" y="1930584"/>
            <a:ext cx="473334" cy="3317660"/>
          </a:xfrm>
          <a:prstGeom prst="bentConnector4">
            <a:avLst>
              <a:gd name="adj1" fmla="val -102153"/>
              <a:gd name="adj2" fmla="val 99964"/>
            </a:avLst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2226190-8815-5F2D-2151-829CABB137DB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3134013" y="2237598"/>
            <a:ext cx="2166390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SignalR - Reviews, Pros &amp; Cons | Companies using SignalR">
            <a:extLst>
              <a:ext uri="{FF2B5EF4-FFF2-40B4-BE49-F238E27FC236}">
                <a16:creationId xmlns:a16="http://schemas.microsoft.com/office/drawing/2014/main" id="{51208074-9177-ADEE-B6BF-33068DF3E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925" y="2339896"/>
            <a:ext cx="695841" cy="69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18AB51-4144-4436-B015-D76B6A7CADBC}"/>
              </a:ext>
            </a:extLst>
          </p:cNvPr>
          <p:cNvSpPr txBox="1"/>
          <p:nvPr/>
        </p:nvSpPr>
        <p:spPr>
          <a:xfrm>
            <a:off x="-3013036" y="3926463"/>
            <a:ext cx="18285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1000" dirty="0"/>
              <a:t>Graph Sends Notification </a:t>
            </a:r>
            <a:br>
              <a:rPr lang="en-US" sz="1000" dirty="0"/>
            </a:br>
            <a:r>
              <a:rPr lang="en-US" sz="1000" dirty="0"/>
              <a:t>On Change</a:t>
            </a:r>
            <a:endParaRPr lang="en-GB" sz="1000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F1382-8C59-459C-AAF5-BAC3EB1686A6}"/>
              </a:ext>
            </a:extLst>
          </p:cNvPr>
          <p:cNvSpPr/>
          <p:nvPr/>
        </p:nvSpPr>
        <p:spPr>
          <a:xfrm>
            <a:off x="-3362281" y="3920293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3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F04C79B-4942-E8F6-A121-1C85DCACAAF1}"/>
              </a:ext>
            </a:extLst>
          </p:cNvPr>
          <p:cNvSpPr/>
          <p:nvPr/>
        </p:nvSpPr>
        <p:spPr>
          <a:xfrm>
            <a:off x="-3365436" y="3076847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1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502935-DD62-3040-9B6D-D2D24662A424}"/>
              </a:ext>
            </a:extLst>
          </p:cNvPr>
          <p:cNvSpPr txBox="1"/>
          <p:nvPr/>
        </p:nvSpPr>
        <p:spPr>
          <a:xfrm>
            <a:off x="-3007844" y="3571217"/>
            <a:ext cx="13035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1000" dirty="0"/>
              <a:t>AD Authentication</a:t>
            </a:r>
            <a:endParaRPr lang="en-GB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CB31BF8-AC93-55FD-78E3-4838F9931139}"/>
              </a:ext>
            </a:extLst>
          </p:cNvPr>
          <p:cNvSpPr/>
          <p:nvPr/>
        </p:nvSpPr>
        <p:spPr>
          <a:xfrm>
            <a:off x="-3354084" y="3500287"/>
            <a:ext cx="288000" cy="288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Nunito Sans" pitchFamily="2" charset="77"/>
              </a:rPr>
              <a:t>2</a:t>
            </a:r>
            <a:endParaRPr lang="en-GB" sz="11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EE47C9-ECC3-075E-339F-CAB80CCC8432}"/>
              </a:ext>
            </a:extLst>
          </p:cNvPr>
          <p:cNvSpPr txBox="1"/>
          <p:nvPr/>
        </p:nvSpPr>
        <p:spPr>
          <a:xfrm>
            <a:off x="2296454" y="3831558"/>
            <a:ext cx="1207266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900" dirty="0"/>
              <a:t>Graph Sends Notification </a:t>
            </a:r>
            <a:br>
              <a:rPr lang="en-US" sz="900" dirty="0"/>
            </a:br>
            <a:r>
              <a:rPr lang="en-US" sz="900" dirty="0"/>
              <a:t>On Change</a:t>
            </a:r>
            <a:endParaRPr lang="en-GB" sz="9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EDC7C1-69FC-68CE-B7AF-F1A78D3C7F8A}"/>
              </a:ext>
            </a:extLst>
          </p:cNvPr>
          <p:cNvSpPr txBox="1"/>
          <p:nvPr/>
        </p:nvSpPr>
        <p:spPr>
          <a:xfrm>
            <a:off x="4165844" y="3906994"/>
            <a:ext cx="10062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Nunito Sans" pitchFamily="2" charset="77"/>
              </a:rPr>
              <a:t>Calls the webhook endpoint</a:t>
            </a:r>
            <a:endParaRPr lang="en-GB" sz="900" dirty="0">
              <a:solidFill>
                <a:srgbClr val="000000"/>
              </a:solidFill>
              <a:latin typeface="Nunito Sans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DD35BE4-0832-D8F4-C8BC-58D430311FB8}"/>
              </a:ext>
            </a:extLst>
          </p:cNvPr>
          <p:cNvSpPr txBox="1"/>
          <p:nvPr/>
        </p:nvSpPr>
        <p:spPr>
          <a:xfrm>
            <a:off x="3944654" y="3622940"/>
            <a:ext cx="122745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900" dirty="0">
                <a:solidFill>
                  <a:srgbClr val="000000"/>
                </a:solidFill>
                <a:latin typeface="Nunito Sans" pitchFamily="2" charset="77"/>
              </a:rPr>
              <a:t>Receives the message</a:t>
            </a:r>
            <a:endParaRPr lang="en-GB" sz="900" dirty="0">
              <a:solidFill>
                <a:srgbClr val="000000"/>
              </a:solidFill>
              <a:latin typeface="Nunito Sans" pitchFamily="2" charset="77"/>
            </a:endParaRPr>
          </a:p>
        </p:txBody>
      </p:sp>
      <p:cxnSp>
        <p:nvCxnSpPr>
          <p:cNvPr id="80" name="Connector: Elbow 40">
            <a:extLst>
              <a:ext uri="{FF2B5EF4-FFF2-40B4-BE49-F238E27FC236}">
                <a16:creationId xmlns:a16="http://schemas.microsoft.com/office/drawing/2014/main" id="{0762ABFB-2408-24FD-490A-481A94B7E200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426963" y="1758082"/>
            <a:ext cx="2833587" cy="72401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40">
            <a:extLst>
              <a:ext uri="{FF2B5EF4-FFF2-40B4-BE49-F238E27FC236}">
                <a16:creationId xmlns:a16="http://schemas.microsoft.com/office/drawing/2014/main" id="{077CFC04-7B81-8CDE-C679-8767AEB4CE3A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6426963" y="2649749"/>
            <a:ext cx="2833587" cy="76289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65000"/>
              </a:schemeClr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D7DEA94-D8FE-6192-1B6F-1B96F25A5E19}"/>
              </a:ext>
            </a:extLst>
          </p:cNvPr>
          <p:cNvGrpSpPr/>
          <p:nvPr/>
        </p:nvGrpSpPr>
        <p:grpSpPr>
          <a:xfrm>
            <a:off x="3804794" y="4585210"/>
            <a:ext cx="2049804" cy="288000"/>
            <a:chOff x="3804794" y="4585210"/>
            <a:chExt cx="2049804" cy="28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910CD0F-8DB7-4392-8D43-99FF6F066EE5}"/>
                </a:ext>
              </a:extLst>
            </p:cNvPr>
            <p:cNvSpPr/>
            <p:nvPr/>
          </p:nvSpPr>
          <p:spPr>
            <a:xfrm>
              <a:off x="5566598" y="4585210"/>
              <a:ext cx="288000" cy="2880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Nunito Sans" pitchFamily="2" charset="77"/>
                </a:rPr>
                <a:t>1</a:t>
              </a:r>
              <a:endParaRPr lang="en-GB" sz="1000" b="1" dirty="0">
                <a:solidFill>
                  <a:schemeClr val="bg1"/>
                </a:solidFill>
                <a:latin typeface="Nunito Sans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6BDA41-D39E-DC69-24A1-DDE0D265369E}"/>
                </a:ext>
              </a:extLst>
            </p:cNvPr>
            <p:cNvSpPr txBox="1"/>
            <p:nvPr/>
          </p:nvSpPr>
          <p:spPr>
            <a:xfrm>
              <a:off x="3804794" y="4592009"/>
              <a:ext cx="171880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s-ES"/>
              </a:defPPr>
              <a:lvl1pPr>
                <a:defRPr sz="1050">
                  <a:solidFill>
                    <a:srgbClr val="000000"/>
                  </a:solidFill>
                  <a:latin typeface="Nunito Sans" pitchFamily="2" charset="77"/>
                </a:defRPr>
              </a:lvl1pPr>
            </a:lstStyle>
            <a:p>
              <a:pPr algn="r"/>
              <a:r>
                <a:rPr lang="en-US" sz="900" dirty="0"/>
                <a:t>List of Channels to Subscribe (Teams Subscribe End Point)</a:t>
              </a:r>
              <a:endParaRPr lang="en-GB" sz="900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51FD49E-9FDE-854F-F5BE-22264F704545}"/>
              </a:ext>
            </a:extLst>
          </p:cNvPr>
          <p:cNvCxnSpPr>
            <a:cxnSpLocks/>
          </p:cNvCxnSpPr>
          <p:nvPr/>
        </p:nvCxnSpPr>
        <p:spPr>
          <a:xfrm flipV="1">
            <a:off x="6060002" y="3352746"/>
            <a:ext cx="0" cy="164115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14CE963-1F7F-AE24-2A78-EBC5291ADB63}"/>
              </a:ext>
            </a:extLst>
          </p:cNvPr>
          <p:cNvSpPr txBox="1"/>
          <p:nvPr/>
        </p:nvSpPr>
        <p:spPr>
          <a:xfrm>
            <a:off x="6275052" y="3720587"/>
            <a:ext cx="2160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latin typeface="Nunito Sans" pitchFamily="2" charset="77"/>
              </a:rPr>
              <a:t>Calls Proxy Endpoint with last message id to get the Teams Data</a:t>
            </a:r>
            <a:endParaRPr lang="en-GB" sz="900" dirty="0">
              <a:solidFill>
                <a:srgbClr val="000000"/>
              </a:solidFill>
              <a:latin typeface="Nunito Sans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46A2493-061C-8537-F7AF-35161D50860F}"/>
              </a:ext>
            </a:extLst>
          </p:cNvPr>
          <p:cNvSpPr/>
          <p:nvPr/>
        </p:nvSpPr>
        <p:spPr>
          <a:xfrm>
            <a:off x="5922182" y="3735325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8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56B2808-2434-B05D-34FD-EA7D842EE243}"/>
              </a:ext>
            </a:extLst>
          </p:cNvPr>
          <p:cNvSpPr/>
          <p:nvPr/>
        </p:nvSpPr>
        <p:spPr>
          <a:xfrm>
            <a:off x="1930155" y="3890807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3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EA70528-81C1-4BEF-010A-7C7D83178F87}"/>
              </a:ext>
            </a:extLst>
          </p:cNvPr>
          <p:cNvCxnSpPr>
            <a:cxnSpLocks/>
            <a:stCxn id="1040" idx="0"/>
            <a:endCxn id="72" idx="2"/>
          </p:cNvCxnSpPr>
          <p:nvPr/>
        </p:nvCxnSpPr>
        <p:spPr>
          <a:xfrm flipV="1">
            <a:off x="2081466" y="2571711"/>
            <a:ext cx="2887" cy="3773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40">
            <a:extLst>
              <a:ext uri="{FF2B5EF4-FFF2-40B4-BE49-F238E27FC236}">
                <a16:creationId xmlns:a16="http://schemas.microsoft.com/office/drawing/2014/main" id="{72B36A63-C6D2-D75F-95C5-1C1B1196630C}"/>
              </a:ext>
            </a:extLst>
          </p:cNvPr>
          <p:cNvCxnSpPr>
            <a:cxnSpLocks/>
            <a:stCxn id="126" idx="2"/>
            <a:endCxn id="6" idx="2"/>
          </p:cNvCxnSpPr>
          <p:nvPr/>
        </p:nvCxnSpPr>
        <p:spPr>
          <a:xfrm rot="16200000" flipH="1">
            <a:off x="3495879" y="3634957"/>
            <a:ext cx="2496790" cy="2227733"/>
          </a:xfrm>
          <a:prstGeom prst="bentConnector3">
            <a:avLst>
              <a:gd name="adj1" fmla="val 109156"/>
            </a:avLst>
          </a:prstGeom>
          <a:ln w="15875">
            <a:solidFill>
              <a:schemeClr val="bg1">
                <a:lumMod val="65000"/>
              </a:schemeClr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3D30385-6BDF-951A-7A02-FF24F7DA5CB1}"/>
              </a:ext>
            </a:extLst>
          </p:cNvPr>
          <p:cNvCxnSpPr>
            <a:cxnSpLocks/>
          </p:cNvCxnSpPr>
          <p:nvPr/>
        </p:nvCxnSpPr>
        <p:spPr>
          <a:xfrm flipH="1">
            <a:off x="4039755" y="2490217"/>
            <a:ext cx="126064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87E3572-05F0-B620-255C-3095C7AC65AE}"/>
              </a:ext>
            </a:extLst>
          </p:cNvPr>
          <p:cNvCxnSpPr>
            <a:cxnSpLocks/>
          </p:cNvCxnSpPr>
          <p:nvPr/>
        </p:nvCxnSpPr>
        <p:spPr>
          <a:xfrm flipH="1">
            <a:off x="4039755" y="2772721"/>
            <a:ext cx="1260648" cy="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F6AA392F-88AA-DBEB-89B5-989137F7F3E8}"/>
              </a:ext>
            </a:extLst>
          </p:cNvPr>
          <p:cNvSpPr/>
          <p:nvPr/>
        </p:nvSpPr>
        <p:spPr>
          <a:xfrm>
            <a:off x="5238345" y="3901493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4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2B7C0FA-DB70-79CC-AC34-D3C7F1A4B640}"/>
              </a:ext>
            </a:extLst>
          </p:cNvPr>
          <p:cNvSpPr/>
          <p:nvPr/>
        </p:nvSpPr>
        <p:spPr>
          <a:xfrm>
            <a:off x="5244695" y="3554070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5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A5E0107-81CB-3791-2A0F-B438E3743C7D}"/>
              </a:ext>
            </a:extLst>
          </p:cNvPr>
          <p:cNvSpPr/>
          <p:nvPr/>
        </p:nvSpPr>
        <p:spPr>
          <a:xfrm>
            <a:off x="3485333" y="5128970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7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37D459-E322-D7D1-BFB8-74CF106CC94A}"/>
              </a:ext>
            </a:extLst>
          </p:cNvPr>
          <p:cNvSpPr txBox="1"/>
          <p:nvPr/>
        </p:nvSpPr>
        <p:spPr>
          <a:xfrm>
            <a:off x="3939925" y="5130858"/>
            <a:ext cx="162667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SignalR</a:t>
            </a:r>
            <a:r>
              <a:rPr lang="en-US" sz="1000" dirty="0">
                <a:solidFill>
                  <a:srgbClr val="000000"/>
                </a:solidFill>
              </a:rPr>
              <a:t> Publishes the message to the client</a:t>
            </a:r>
            <a:endParaRPr lang="en-GB" sz="1000" dirty="0">
              <a:solidFill>
                <a:srgbClr val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BADEA91-E2AA-6571-5FB6-82032FA96797}"/>
              </a:ext>
            </a:extLst>
          </p:cNvPr>
          <p:cNvSpPr/>
          <p:nvPr/>
        </p:nvSpPr>
        <p:spPr>
          <a:xfrm>
            <a:off x="4881866" y="2348193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2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3EC4679-EBA8-55A1-DE0A-1DB2D0C6716C}"/>
              </a:ext>
            </a:extLst>
          </p:cNvPr>
          <p:cNvSpPr/>
          <p:nvPr/>
        </p:nvSpPr>
        <p:spPr>
          <a:xfrm>
            <a:off x="4197360" y="2621250"/>
            <a:ext cx="288000" cy="288000"/>
          </a:xfrm>
          <a:prstGeom prst="ellipse">
            <a:avLst/>
          </a:prstGeom>
          <a:solidFill>
            <a:srgbClr val="535352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 Sans" pitchFamily="2" charset="77"/>
              </a:rPr>
              <a:t>6</a:t>
            </a:r>
            <a:endParaRPr lang="en-GB" sz="1000" b="1" dirty="0">
              <a:solidFill>
                <a:schemeClr val="bg1"/>
              </a:solidFill>
              <a:latin typeface="Nunito Sans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239067-8388-2593-8D03-357C18FD99E0}"/>
              </a:ext>
            </a:extLst>
          </p:cNvPr>
          <p:cNvSpPr txBox="1"/>
          <p:nvPr/>
        </p:nvSpPr>
        <p:spPr>
          <a:xfrm>
            <a:off x="4187921" y="2942211"/>
            <a:ext cx="97487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s-ES"/>
            </a:defPPr>
            <a:lvl1pPr>
              <a:defRPr sz="1050">
                <a:solidFill>
                  <a:srgbClr val="000000"/>
                </a:solidFill>
                <a:latin typeface="Nunito Sans" pitchFamily="2" charset="77"/>
              </a:defRPr>
            </a:lvl1pPr>
          </a:lstStyle>
          <a:p>
            <a:r>
              <a:rPr lang="en-US" sz="900" dirty="0"/>
              <a:t>App service publish message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41853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46CF-D981-BB50-CBFC-BA0240C8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Toolkit Provider</a:t>
            </a:r>
            <a:endParaRPr lang="en-E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89AED8-557F-03E5-77E2-7D617FD5C7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 dirty="0"/>
              <a:t>Proxy provider that will redirect all the request from the Graph toolkit components to my custom .NET Core API</a:t>
            </a:r>
            <a:endParaRPr lang="en-ES" sz="20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688120F1-6EED-F70C-A3D5-10022F3F578F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2"/>
          <a:stretch>
            <a:fillRect/>
          </a:stretch>
        </p:blipFill>
        <p:spPr>
          <a:xfrm>
            <a:off x="4699000" y="2307182"/>
            <a:ext cx="7207250" cy="2638924"/>
          </a:xfrm>
        </p:spPr>
      </p:pic>
    </p:spTree>
    <p:extLst>
      <p:ext uri="{BB962C8B-B14F-4D97-AF65-F5344CB8AC3E}">
        <p14:creationId xmlns:p14="http://schemas.microsoft.com/office/powerpoint/2010/main" val="64845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12E8CE3-B9CA-46FB-A301-4195A8C08F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"/>
          <a:stretch/>
        </p:blipFill>
        <p:spPr>
          <a:xfrm>
            <a:off x="606566" y="971550"/>
            <a:ext cx="2198160" cy="5497484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470F85-1094-44EE-8141-2E33C60E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751" y="1303903"/>
            <a:ext cx="6654800" cy="2164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ACF057-EFDE-2991-7DE8-6454F86C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Side Screen Component</a:t>
            </a:r>
            <a:endParaRPr lang="en-E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F07FA-4E0B-44AA-B563-384B45DC44A6}"/>
              </a:ext>
            </a:extLst>
          </p:cNvPr>
          <p:cNvSpPr/>
          <p:nvPr/>
        </p:nvSpPr>
        <p:spPr>
          <a:xfrm>
            <a:off x="606566" y="1980493"/>
            <a:ext cx="2103383" cy="474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A550ED-F7D3-CF5E-0DE7-CF82DB2D6720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570" y="1407261"/>
            <a:ext cx="6268720" cy="4947920"/>
          </a:xfrm>
        </p:spPr>
      </p:pic>
    </p:spTree>
    <p:extLst>
      <p:ext uri="{BB962C8B-B14F-4D97-AF65-F5344CB8AC3E}">
        <p14:creationId xmlns:p14="http://schemas.microsoft.com/office/powerpoint/2010/main" val="243930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D197-3766-F019-4CFE-4763AFED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Right Side Screen Component</a:t>
            </a:r>
            <a:endParaRPr lang="en-ES" dirty="0"/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3588F42-DCF7-4352-9882-4D7EBDAF10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3275" y="1085850"/>
            <a:ext cx="3561363" cy="5081588"/>
          </a:xfr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CCDC566-1663-6145-4F68-27F4258B686B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4699000" y="2305130"/>
            <a:ext cx="7207250" cy="26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8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94DF-3229-D0E4-DB48-21C468E4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End Implementation ( .NET 5 )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05D7-1585-7A02-CA9B-B2A06846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Involves development of .NET core API and manages: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User authentication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Graph change subscription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 err="1"/>
              <a:t>SignalR</a:t>
            </a:r>
            <a:r>
              <a:rPr lang="en-US" sz="2000" b="1" dirty="0"/>
              <a:t> management with groups</a:t>
            </a:r>
          </a:p>
          <a:p>
            <a:pPr>
              <a:buFont typeface="Wingdings" pitchFamily="2" charset="2"/>
              <a:buChar char="ü"/>
            </a:pPr>
            <a:r>
              <a:rPr lang="en-US" sz="2000" b="1" dirty="0"/>
              <a:t>Respond to all the graph calls</a:t>
            </a:r>
            <a:br>
              <a:rPr lang="en-US" sz="2000" dirty="0"/>
            </a:br>
            <a:r>
              <a:rPr lang="en-US" sz="2000" dirty="0"/>
              <a:t>(acting as a provider in the Microsoft Graph toolkit proxy provider)</a:t>
            </a:r>
          </a:p>
          <a:p>
            <a:endParaRPr lang="en-ES" sz="2000" dirty="0"/>
          </a:p>
        </p:txBody>
      </p:sp>
    </p:spTree>
    <p:extLst>
      <p:ext uri="{BB962C8B-B14F-4D97-AF65-F5344CB8AC3E}">
        <p14:creationId xmlns:p14="http://schemas.microsoft.com/office/powerpoint/2010/main" val="126626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4F48-2328-C611-B160-A74C5E64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Change Subscription</a:t>
            </a:r>
            <a:endParaRPr lang="en-E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C17ECC-36C8-7391-4BBD-8C8BAC92A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 subscription allows a client app to receive change notifications about the changes in data in Microsoft Graph.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634428-C82D-9098-696B-4AB45005D5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Sample request to Graph:</a:t>
            </a:r>
            <a:br>
              <a:rPr lang="en-US" sz="1800" dirty="0"/>
            </a:br>
            <a:endParaRPr lang="en-US" sz="1800" i="1" dirty="0"/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https://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graph.microsoft.com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/v1.0/subscriptions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changeType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":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created,updated,deleted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",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notificationUrl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": "&lt;API Endpoint URL&gt;",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"resource": "teams/&lt;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teamid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&gt;/channels/&lt;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channelid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&gt;",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expirationDateTime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": "2021-06-24T12:45:45.9356913Z",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clientState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": "Y29kZWxlc3M=",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    "</a:t>
            </a:r>
            <a:r>
              <a:rPr lang="en-US" sz="1200" i="1" dirty="0" err="1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latestSupportedTlsVersion</a:t>
            </a: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": "v1_2"</a:t>
            </a:r>
          </a:p>
          <a:p>
            <a:pPr marL="457200" lvl="1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Roboto Mono" pitchFamily="49" charset="0"/>
                <a:ea typeface="Roboto Mono" pitchFamily="49" charset="0"/>
              </a:rPr>
              <a:t>}</a:t>
            </a:r>
          </a:p>
          <a:p>
            <a:endParaRPr lang="en-ES" sz="1800" dirty="0"/>
          </a:p>
        </p:txBody>
      </p:sp>
    </p:spTree>
    <p:extLst>
      <p:ext uri="{BB962C8B-B14F-4D97-AF65-F5344CB8AC3E}">
        <p14:creationId xmlns:p14="http://schemas.microsoft.com/office/powerpoint/2010/main" val="20857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E99467A2-354B-478F-94DF-8A5CCDE6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7" y="3049070"/>
            <a:ext cx="3815583" cy="20508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5B76C-01CF-3B9C-930B-D3D0EC45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SignalR</a:t>
            </a:r>
            <a:r>
              <a:rPr lang="en-GB" dirty="0"/>
              <a:t> Implementation</a:t>
            </a:r>
            <a:endParaRPr lang="en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ABD1-A409-A45D-5943-29B82531F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914" y="1219908"/>
            <a:ext cx="3891206" cy="15808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SignalR</a:t>
            </a:r>
            <a:r>
              <a:rPr lang="en-US" sz="2000" dirty="0"/>
              <a:t> is used to send notifications to the client for any new messages posted on the MS Teams channel</a:t>
            </a:r>
          </a:p>
          <a:p>
            <a:pPr marL="0" indent="0">
              <a:buNone/>
            </a:pPr>
            <a:endParaRPr lang="en-ES" sz="20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DC79B7F-D026-BCE9-C7DA-5BED2D09BD1D}"/>
              </a:ext>
            </a:extLst>
          </p:cNvPr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5295149" y="2138204"/>
            <a:ext cx="5760720" cy="2976880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223247B-07BF-AAF1-9CB8-8815F8E5914E}"/>
              </a:ext>
            </a:extLst>
          </p:cNvPr>
          <p:cNvSpPr/>
          <p:nvPr/>
        </p:nvSpPr>
        <p:spPr>
          <a:xfrm>
            <a:off x="1737098" y="4427770"/>
            <a:ext cx="1759790" cy="409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187786"/>
      </p:ext>
    </p:extLst>
  </p:cSld>
  <p:clrMapOvr>
    <a:masterClrMapping/>
  </p:clrMapOvr>
</p:sld>
</file>

<file path=ppt/theme/theme1.xml><?xml version="1.0" encoding="utf-8"?>
<a:theme xmlns:a="http://schemas.openxmlformats.org/drawingml/2006/main" name="Codeless template">
  <a:themeElements>
    <a:clrScheme name="Codeless">
      <a:dk1>
        <a:srgbClr val="007FD3"/>
      </a:dk1>
      <a:lt1>
        <a:sysClr val="window" lastClr="FFFFFF"/>
      </a:lt1>
      <a:dk2>
        <a:srgbClr val="005288"/>
      </a:dk2>
      <a:lt2>
        <a:srgbClr val="139CD8"/>
      </a:lt2>
      <a:accent1>
        <a:srgbClr val="297FB8"/>
      </a:accent1>
      <a:accent2>
        <a:srgbClr val="E94E1B"/>
      </a:accent2>
      <a:accent3>
        <a:srgbClr val="8DAA4B"/>
      </a:accent3>
      <a:accent4>
        <a:srgbClr val="797FCB"/>
      </a:accent4>
      <a:accent5>
        <a:srgbClr val="168258"/>
      </a:accent5>
      <a:accent6>
        <a:srgbClr val="E8803A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 w="28575">
          <a:solidFill>
            <a:srgbClr val="FF0000"/>
          </a:solidFill>
        </a:ln>
        <a:effectLst/>
      </a:spPr>
      <a:bodyPr rtlCol="0" anchor="ctr"/>
      <a:lstStyle>
        <a:defPPr algn="ctr">
          <a:defRPr sz="1200" dirty="0" err="1" smtClean="0">
            <a:ln>
              <a:noFill/>
            </a:ln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B6914A2-2724-D040-8515-D60C83846B3A}" vid="{42AEDBBB-94D5-5E4E-BA2E-E3D8E58B52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F0819FB915964EA066F9B6542C088E" ma:contentTypeVersion="8" ma:contentTypeDescription="Create a new document." ma:contentTypeScope="" ma:versionID="7765670c6702c6a11d641c79775e9778">
  <xsd:schema xmlns:xsd="http://www.w3.org/2001/XMLSchema" xmlns:xs="http://www.w3.org/2001/XMLSchema" xmlns:p="http://schemas.microsoft.com/office/2006/metadata/properties" xmlns:ns2="7dd2a380-8193-460c-be74-2e9970fb6cae" targetNamespace="http://schemas.microsoft.com/office/2006/metadata/properties" ma:root="true" ma:fieldsID="59486a47ef43f0dc006f67c52e279197" ns2:_="">
    <xsd:import namespace="7dd2a380-8193-460c-be74-2e9970fb6c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d2a380-8193-460c-be74-2e9970fb6c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2B89F4-6B44-44AA-B051-18C1FABE3C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d2a380-8193-460c-be74-2e9970fb6c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07C997-3A80-419D-BCDE-520D7486BF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5B6A65-1F4A-4795-96A8-F56165607548}">
  <ds:schemaRefs>
    <ds:schemaRef ds:uri="7dd2a380-8193-460c-be74-2e9970fb6cae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57328</TotalTime>
  <Words>558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Nunito Sans</vt:lpstr>
      <vt:lpstr>Nunito Sans ExtraBold</vt:lpstr>
      <vt:lpstr>Roboto Mono</vt:lpstr>
      <vt:lpstr>Source Sans Pro</vt:lpstr>
      <vt:lpstr>Wingdings</vt:lpstr>
      <vt:lpstr>Codeless template</vt:lpstr>
      <vt:lpstr>Build your own Microsoft Teams using Microsoft Graph Toolkit and .NET Core API</vt:lpstr>
      <vt:lpstr>Business Case</vt:lpstr>
      <vt:lpstr>Architecture</vt:lpstr>
      <vt:lpstr>Graph Toolkit Provider</vt:lpstr>
      <vt:lpstr>Left Side Screen Component</vt:lpstr>
      <vt:lpstr>Right Side Screen Component</vt:lpstr>
      <vt:lpstr>Back End Implementation ( .NET 5 )</vt:lpstr>
      <vt:lpstr>Graph Change Subscription</vt:lpstr>
      <vt:lpstr>SignalR Implementation</vt:lpstr>
      <vt:lpstr>Client Side Changes to Get latest messages from Teams</vt:lpstr>
      <vt:lpstr>Respond to All Graph Calls (Proxy Provider)</vt:lpstr>
      <vt:lpstr>Final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creator>Remko Dirkmaat</dc:creator>
  <cp:lastModifiedBy>Sohil Bhalla</cp:lastModifiedBy>
  <cp:revision>112</cp:revision>
  <cp:lastPrinted>2021-11-25T08:02:33Z</cp:lastPrinted>
  <dcterms:created xsi:type="dcterms:W3CDTF">2021-03-24T07:56:17Z</dcterms:created>
  <dcterms:modified xsi:type="dcterms:W3CDTF">2022-06-21T05:06:01Z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0x010100A4F0819FB915964EA066F9B6542C088E</vt:lpwstr>
  </property>
</Properties>
</file>