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7" r:id="rId5"/>
    <p:sldId id="2861" r:id="rId6"/>
    <p:sldId id="258" r:id="rId7"/>
    <p:sldId id="259" r:id="rId8"/>
    <p:sldId id="2145707293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23EB8-CE75-43A4-8B2F-21A2211D9A59}" v="1" dt="2022-08-18T13:47:51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nson" userId="d38b912c-55d0-44ce-a085-5a039627a8b5" providerId="ADAL" clId="{2A423EB8-CE75-43A4-8B2F-21A2211D9A59}"/>
    <pc:docChg chg="addSld delSld modSld sldOrd">
      <pc:chgData name="Andrew Benson" userId="d38b912c-55d0-44ce-a085-5a039627a8b5" providerId="ADAL" clId="{2A423EB8-CE75-43A4-8B2F-21A2211D9A59}" dt="2022-08-18T13:48:00.490" v="3"/>
      <pc:docMkLst>
        <pc:docMk/>
      </pc:docMkLst>
      <pc:sldChg chg="del">
        <pc:chgData name="Andrew Benson" userId="d38b912c-55d0-44ce-a085-5a039627a8b5" providerId="ADAL" clId="{2A423EB8-CE75-43A4-8B2F-21A2211D9A59}" dt="2022-08-18T13:47:36.249" v="0" actId="47"/>
        <pc:sldMkLst>
          <pc:docMk/>
          <pc:sldMk cId="1323292556" sldId="260"/>
        </pc:sldMkLst>
      </pc:sldChg>
      <pc:sldChg chg="add">
        <pc:chgData name="Andrew Benson" userId="d38b912c-55d0-44ce-a085-5a039627a8b5" providerId="ADAL" clId="{2A423EB8-CE75-43A4-8B2F-21A2211D9A59}" dt="2022-08-18T13:47:51.182" v="1"/>
        <pc:sldMkLst>
          <pc:docMk/>
          <pc:sldMk cId="2967945684" sldId="277"/>
        </pc:sldMkLst>
      </pc:sldChg>
      <pc:sldChg chg="add ord">
        <pc:chgData name="Andrew Benson" userId="d38b912c-55d0-44ce-a085-5a039627a8b5" providerId="ADAL" clId="{2A423EB8-CE75-43A4-8B2F-21A2211D9A59}" dt="2022-08-18T13:48:00.490" v="3"/>
        <pc:sldMkLst>
          <pc:docMk/>
          <pc:sldMk cId="2775546260" sldId="2145707293"/>
        </pc:sldMkLst>
      </pc:sldChg>
      <pc:sldMasterChg chg="delSldLayout">
        <pc:chgData name="Andrew Benson" userId="d38b912c-55d0-44ce-a085-5a039627a8b5" providerId="ADAL" clId="{2A423EB8-CE75-43A4-8B2F-21A2211D9A59}" dt="2022-08-18T13:47:36.249" v="0" actId="47"/>
        <pc:sldMasterMkLst>
          <pc:docMk/>
          <pc:sldMasterMk cId="2134724459" sldId="2147483648"/>
        </pc:sldMasterMkLst>
        <pc:sldLayoutChg chg="del">
          <pc:chgData name="Andrew Benson" userId="d38b912c-55d0-44ce-a085-5a039627a8b5" providerId="ADAL" clId="{2A423EB8-CE75-43A4-8B2F-21A2211D9A59}" dt="2022-08-18T13:47:36.249" v="0" actId="47"/>
          <pc:sldLayoutMkLst>
            <pc:docMk/>
            <pc:sldMasterMk cId="2134724459" sldId="2147483648"/>
            <pc:sldLayoutMk cId="2888194268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24525-0E39-41A7-B23B-4CF867567BCC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9D3F1-C237-49C3-B239-07042982D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3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m365-dev-si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B7F525-00EC-4CE6-9381-C4BFFC3F0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83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16456-3B92-48A4-8CB6-61EC86E74C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390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>
                <a:solidFill>
                  <a:srgbClr val="0070C0"/>
                </a:solidFill>
                <a:hlinkClick r:id="rId3"/>
              </a:rPr>
              <a:t>m365-dev-sig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8/18/2022 6:47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044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16456-3B92-48A4-8CB6-61EC86E74C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47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0989-ADF7-FDC5-B7C7-9D2A485FC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9D593-9EA2-2BFD-0EA1-A2C354A58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1AEA7-4FA5-15C1-44ED-0C71E01E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4E98-32A3-4C79-9AF9-A91A08B8892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6566-A22D-76AB-42AE-1C051C13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597E-7767-C267-123E-9BC3D8CE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C573-5A26-4836-97FC-12871AF0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5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C8E7-94E6-84B9-F798-8AB23C5F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E366D-6A7D-1558-CFC4-72B5BC1F0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F9020-A20E-138B-CE83-B2F863D1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4E98-32A3-4C79-9AF9-A91A08B8892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91530-A13E-5424-E008-69D595B0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29870-7420-6EBF-BA5D-EE7AD6BD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C573-5A26-4836-97FC-12871AF0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86FBD-0F02-11DF-B07C-985C9832D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E8945-CCD6-BDFD-59D2-4AF0A6E22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4D4FF-A1D7-C9F3-9DEC-81FCB8B8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4E98-32A3-4C79-9AF9-A91A08B8892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A52F5-455B-9DC6-80C9-0EE94E3D0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2C0F3-83EA-3FBB-6468-7032D922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C573-5A26-4836-97FC-12871AF0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21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bg>
      <p:bgPr>
        <a:solidFill>
          <a:srgbClr val="00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8FB70A85-8A85-4E83-900E-39120DA3F8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2" y="671207"/>
            <a:ext cx="6506727" cy="1060316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320040" rIns="274320" anchor="ctr"/>
          <a:lstStyle>
            <a:lvl1pPr marL="0" indent="0">
              <a:buNone/>
              <a:defRPr sz="3733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0641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1282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1923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625641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add product name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8EA7158D-8385-45B5-B2D1-8C43B35A26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244045"/>
            <a:ext cx="5418667" cy="2738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2133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03206" lvl="0" indent="-203206" algn="l" defTabSz="812820" rtl="0" eaLnBrk="1" latinLnBrk="0" hangingPunct="1">
              <a:lnSpc>
                <a:spcPct val="90000"/>
              </a:lnSpc>
              <a:spcBef>
                <a:spcPts val="889"/>
              </a:spcBef>
            </a:pPr>
            <a:r>
              <a:rPr lang="en-US"/>
              <a:t>Click to add date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1045DE9C-2718-428A-9D0C-1F9916BFB6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720" y="1818848"/>
            <a:ext cx="6157384" cy="6119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32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03206" lvl="0" indent="-203206" algn="l" defTabSz="812820" rtl="0" eaLnBrk="1" latinLnBrk="0" hangingPunct="1">
              <a:lnSpc>
                <a:spcPct val="90000"/>
              </a:lnSpc>
              <a:spcBef>
                <a:spcPts val="889"/>
              </a:spcBef>
            </a:pPr>
            <a:r>
              <a:rPr lang="en-US"/>
              <a:t>Click to add subtitle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961E81C-A50B-48AA-9FBC-CFA319DFC9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721" y="2702692"/>
            <a:ext cx="6142567" cy="20431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267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0641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81282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21923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625641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DA90D88E-DA25-4C88-80E7-9A241CA8AF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93194" y="4622213"/>
            <a:ext cx="3221567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0641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1282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1923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625641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11" name="Picture Placeholder 20">
            <a:extLst>
              <a:ext uri="{FF2B5EF4-FFF2-40B4-BE49-F238E27FC236}">
                <a16:creationId xmlns:a16="http://schemas.microsoft.com/office/drawing/2014/main" id="{6DA8AF32-673A-44AE-BD3E-882E55A389B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69557" y="2350749"/>
            <a:ext cx="1868840" cy="2102445"/>
          </a:xfrm>
          <a:prstGeom prst="ellipse">
            <a:avLst/>
          </a:prstGeom>
          <a:solidFill>
            <a:schemeClr val="bg1">
              <a:alpha val="4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Click icon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3005974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bg>
      <p:bgPr>
        <a:solidFill>
          <a:srgbClr val="00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8FB70A85-8A85-4E83-900E-39120DA3F8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2" y="671207"/>
            <a:ext cx="6506727" cy="1060316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320040" rIns="274320" anchor="ctr"/>
          <a:lstStyle>
            <a:lvl1pPr marL="0" indent="0">
              <a:buNone/>
              <a:defRPr sz="3733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0641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1282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1923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625641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add product name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8EA7158D-8385-45B5-B2D1-8C43B35A26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244045"/>
            <a:ext cx="5418667" cy="2738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2133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03206" lvl="0" indent="-203206" algn="l" defTabSz="812820" rtl="0" eaLnBrk="1" latinLnBrk="0" hangingPunct="1">
              <a:lnSpc>
                <a:spcPct val="90000"/>
              </a:lnSpc>
              <a:spcBef>
                <a:spcPts val="889"/>
              </a:spcBef>
            </a:pPr>
            <a:r>
              <a:rPr lang="en-US"/>
              <a:t>Click to add date</a:t>
            </a:r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803181F5-AC8E-42B0-BB57-E21ABD99E04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97788" y="1178514"/>
            <a:ext cx="1795360" cy="2019783"/>
          </a:xfrm>
          <a:prstGeom prst="ellipse">
            <a:avLst/>
          </a:prstGeom>
          <a:solidFill>
            <a:schemeClr val="bg1">
              <a:alpha val="4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0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  <a:p>
            <a:br>
              <a:rPr lang="en-US"/>
            </a:br>
            <a:endParaRPr lang="en-US"/>
          </a:p>
          <a:p>
            <a:r>
              <a:rPr lang="en-US"/>
              <a:t>Click icon to insert photo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80AF99E1-74C9-41AC-B7E7-94CD3AF38E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77120" y="1830229"/>
            <a:ext cx="1788160" cy="71635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0641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1282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1923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625641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07D67BEC-A207-4ED8-836F-5522C64AB3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977120" y="4332970"/>
            <a:ext cx="1788160" cy="71635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0641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1282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1923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625641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C2E2B7AC-122F-4E00-9C3D-6AF2507F0F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721" y="2702692"/>
            <a:ext cx="6142567" cy="20431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267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0641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81282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21923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625641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4C2E82F-ADE2-40ED-8D17-8C4E13043EA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720" y="1818848"/>
            <a:ext cx="6157384" cy="6119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32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03206" lvl="0" indent="-203206" algn="l" defTabSz="812820" rtl="0" eaLnBrk="1" latinLnBrk="0" hangingPunct="1">
              <a:lnSpc>
                <a:spcPct val="90000"/>
              </a:lnSpc>
              <a:spcBef>
                <a:spcPts val="889"/>
              </a:spcBef>
            </a:pPr>
            <a:r>
              <a:rPr lang="en-US"/>
              <a:t>Click to add subtitle</a:t>
            </a:r>
          </a:p>
        </p:txBody>
      </p:sp>
      <p:sp>
        <p:nvSpPr>
          <p:cNvPr id="17" name="Picture Placeholder 20">
            <a:extLst>
              <a:ext uri="{FF2B5EF4-FFF2-40B4-BE49-F238E27FC236}">
                <a16:creationId xmlns:a16="http://schemas.microsoft.com/office/drawing/2014/main" id="{8A03EB15-8128-414E-AD79-9F4F8F9BBD6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697788" y="3733760"/>
            <a:ext cx="1795360" cy="2019783"/>
          </a:xfrm>
          <a:prstGeom prst="ellipse">
            <a:avLst/>
          </a:prstGeom>
          <a:solidFill>
            <a:schemeClr val="bg1">
              <a:alpha val="4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0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  <a:p>
            <a:br>
              <a:rPr lang="en-US"/>
            </a:br>
            <a:endParaRPr lang="en-US"/>
          </a:p>
          <a:p>
            <a:r>
              <a:rPr lang="en-US"/>
              <a:t>Click icon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4037242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09155"/>
            <a:ext cx="11018520" cy="553998"/>
          </a:xfrm>
        </p:spPr>
        <p:txBody>
          <a:bodyPr/>
          <a:lstStyle>
            <a:lvl1pPr>
              <a:defRPr sz="36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+mn-lt"/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200">
                <a:solidFill>
                  <a:srgbClr val="000000"/>
                </a:solidFill>
              </a:defRPr>
            </a:lvl4pPr>
            <a:lvl5pPr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DD1BEEC7-5874-1E48-8B60-B1E5D9779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1" y="6456459"/>
            <a:ext cx="11025188" cy="10785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992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52862"/>
          </a:xfrm>
        </p:spPr>
        <p:txBody>
          <a:bodyPr>
            <a:spAutoFit/>
          </a:bodyPr>
          <a:lstStyle>
            <a:lvl1pPr>
              <a:defRPr sz="3921"/>
            </a:lvl1pPr>
            <a:lvl2pPr>
              <a:defRPr sz="1961"/>
            </a:lvl2pPr>
            <a:lvl3pPr>
              <a:defRPr sz="1765"/>
            </a:lvl3pPr>
            <a:lvl4pPr>
              <a:defRPr sz="1568"/>
            </a:lvl4pPr>
            <a:lvl5pPr>
              <a:defRPr sz="1372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097125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E406-5074-29A5-3294-E34FF7E2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B89C8-6D6C-936F-FD2E-21D7D65D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5F1A0-6462-83A5-2F64-7A8C1CFF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4E98-32A3-4C79-9AF9-A91A08B8892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BBD83-96D7-8893-BBC1-88323241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643DB-4772-A94E-EDB4-CB31F902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C573-5A26-4836-97FC-12871AF0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6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930A-566A-F497-25CC-910FAE22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AB482-1650-FBCD-5E0B-BDE583795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B9E7E-706F-0852-5225-7E38120F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4E98-32A3-4C79-9AF9-A91A08B8892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45183-54E6-5404-4902-77321AF2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50C85-D156-967A-4D3E-B99EE0F7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C573-5A26-4836-97FC-12871AF0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6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7208-A72B-0AA5-7304-53E0DDEC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23B2-FA79-D20D-6100-FB4CC0277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D309B-0130-9320-F43C-EF18F343F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7A71F-0D61-1B22-A839-728D3D9B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4E98-32A3-4C79-9AF9-A91A08B8892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626F4-D6A3-35A4-43EF-54CAADF7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4B067-7F0F-4A3C-B085-51E85C45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C573-5A26-4836-97FC-12871AF0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9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DD1F-DECC-5C8A-522F-572DE46C6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449DD-F844-7911-2924-ECD3FD0B1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5B5E2-BDE9-A710-A603-BD9260B1C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44819-9F14-AA90-747B-DD416A0F5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D3B97-005D-86C4-CDA0-957AAA094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AD082-7F7A-A60E-9177-2245C4A1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4E98-32A3-4C79-9AF9-A91A08B8892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CC293-09B9-BF9A-750F-0818D1FC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25AD8-3CE2-62FF-7F12-2DB3EA37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C573-5A26-4836-97FC-12871AF0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2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8A33-4458-B445-29A2-47654FAA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893B5-D341-8E5A-7A17-91DF767A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4E98-32A3-4C79-9AF9-A91A08B8892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4F019-645C-92B6-BB6D-9AA5AB4E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B4119-963D-C429-1019-51012032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C573-5A26-4836-97FC-12871AF0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3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13BAF-B918-A4EC-9612-C012A309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4E98-32A3-4C79-9AF9-A91A08B8892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530B4-E4E3-4A75-83DD-913C48DF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65EAE-9CC0-B2A3-58E5-566B8F4B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C573-5A26-4836-97FC-12871AF0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1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DE04-4B91-3B6A-72BB-97B3003E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C8346-D8E0-A990-87F3-A25A49696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C05D3-6017-FF0C-EE41-2DC60A648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40FDE-34A1-0619-1C21-B32DDBC3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4E98-32A3-4C79-9AF9-A91A08B8892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0D4E9-EA2E-E007-22CF-AE7271AA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AD465-D167-FC45-DEAD-7C2BF633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C573-5A26-4836-97FC-12871AF0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ACEB-85B2-35CA-2CEB-BD12D273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29C35-2C8C-F879-96EB-AAE789047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587B7-3725-240D-D70F-F6A31FE9B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74C64-F75E-53FD-7659-F3DE832E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4E98-32A3-4C79-9AF9-A91A08B8892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C0751-FAEB-03E2-AE6F-FA69B63D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76A0A-BB8E-CEB5-7F0A-415B8875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C573-5A26-4836-97FC-12871AF0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0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CDBFC-8F14-6F22-C4CA-9C1F8A91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1C00B-13B1-FE35-FE1C-59FE38829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B7399-A63D-EEC1-83A7-5A450BAD9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4E98-32A3-4C79-9AF9-A91A08B8892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09A46-D0D1-87AB-7A9B-2877D6DE9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B710E-14AA-1AED-DEEB-ECCEB847E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2C573-5A26-4836-97FC-12871AF0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2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CRoadma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madewithcards.io/" TargetMode="External"/><Relationship Id="rId5" Type="http://schemas.openxmlformats.org/officeDocument/2006/relationships/hyperlink" Target="https://aka.ms/ACRepo" TargetMode="External"/><Relationship Id="rId4" Type="http://schemas.openxmlformats.org/officeDocument/2006/relationships/hyperlink" Target="https://aka.ms/ACTemplatin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ka.ms/spdev-spfx-call" TargetMode="External"/><Relationship Id="rId3" Type="http://schemas.openxmlformats.org/officeDocument/2006/relationships/hyperlink" Target="https://aka.ms/adaptivecardscommunitycall" TargetMode="External"/><Relationship Id="rId7" Type="http://schemas.openxmlformats.org/officeDocument/2006/relationships/hyperlink" Target="https://aka.ms/spdev-sig-cal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aka.ms/PowerPlatformCommunityCall" TargetMode="External"/><Relationship Id="rId5" Type="http://schemas.openxmlformats.org/officeDocument/2006/relationships/hyperlink" Target="https://aka.ms/officeaddinscommunitycall" TargetMode="External"/><Relationship Id="rId10" Type="http://schemas.openxmlformats.org/officeDocument/2006/relationships/hyperlink" Target="https://aka.ms/m365pnp" TargetMode="External"/><Relationship Id="rId4" Type="http://schemas.openxmlformats.org/officeDocument/2006/relationships/hyperlink" Target="https://aka.ms/IDDevCommunityCalendar" TargetMode="External"/><Relationship Id="rId9" Type="http://schemas.openxmlformats.org/officeDocument/2006/relationships/hyperlink" Target="https://aka.ms/m365-dev-cal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M365PnP-video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F0ADED-7468-4989-BF30-9596AA8DE2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Adaptive Cards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266C25-C918-4358-A61C-1618EBB992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August 11, 2022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5522E5-8651-4A09-A321-9FCD265473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/>
              <a:t>Community Call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3B0D2A-F703-49C5-B899-DE879244B5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4157" y="2966227"/>
            <a:ext cx="7260135" cy="2578511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bold"/>
                <a:cs typeface="Segoe UI Semibold"/>
              </a:rPr>
              <a:t>React Native Adaptive Cards Renderer 👀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bold"/>
                <a:cs typeface="Segoe UI Semibold"/>
              </a:rPr>
              <a:t>Uses of React Native Renderer in Viva Connections App 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bold"/>
                <a:cs typeface="Segoe UI Semibold"/>
              </a:rPr>
              <a:t>Q&amp;A ❔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E0B91C9A-E871-4006-8CF9-8914D098A3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77135" y="5796627"/>
            <a:ext cx="2431483" cy="533400"/>
          </a:xfrm>
        </p:spPr>
        <p:txBody>
          <a:bodyPr anchor="t">
            <a:normAutofit fontScale="92500" lnSpcReduction="20000"/>
          </a:bodyPr>
          <a:lstStyle/>
          <a:p>
            <a:pPr algn="l"/>
            <a:r>
              <a:rPr lang="en-US" sz="2400" dirty="0"/>
              <a:t>J.P. Roca</a:t>
            </a:r>
            <a:br>
              <a:rPr lang="en-US" sz="2400" dirty="0"/>
            </a:br>
            <a:r>
              <a:rPr lang="en-US" sz="1800" dirty="0">
                <a:latin typeface="Segoe UI"/>
                <a:cs typeface="Segoe UI"/>
              </a:rPr>
              <a:t>Microsoft</a:t>
            </a:r>
            <a:endParaRPr lang="en-US" sz="2400" dirty="0">
              <a:latin typeface="Segoe UI"/>
              <a:cs typeface="Segoe UI"/>
            </a:endParaRPr>
          </a:p>
        </p:txBody>
      </p:sp>
      <p:pic>
        <p:nvPicPr>
          <p:cNvPr id="3" name="Picture 2" descr="A person in a suit and tie&#10;&#10;Description automatically generated with low confidence">
            <a:extLst>
              <a:ext uri="{FF2B5EF4-FFF2-40B4-BE49-F238E27FC236}">
                <a16:creationId xmlns:a16="http://schemas.microsoft.com/office/drawing/2014/main" id="{9B99A0EF-F308-4951-A4EE-669319D49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18" y="5514687"/>
            <a:ext cx="1097280" cy="109728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42C7B646-262C-9492-AB41-0E743B2CB6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18" y="4188624"/>
            <a:ext cx="1097281" cy="1097281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4A21E6FB-4F8A-C94D-1E91-08EB4B8CD0C0}"/>
              </a:ext>
            </a:extLst>
          </p:cNvPr>
          <p:cNvSpPr txBox="1">
            <a:spLocks/>
          </p:cNvSpPr>
          <p:nvPr/>
        </p:nvSpPr>
        <p:spPr>
          <a:xfrm>
            <a:off x="9577134" y="4470564"/>
            <a:ext cx="2431483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0641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8128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21923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62564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Vasanth S</a:t>
            </a:r>
            <a:br>
              <a:rPr lang="en-US" sz="2400" dirty="0"/>
            </a:br>
            <a:r>
              <a:rPr lang="en-US" sz="1800" dirty="0">
                <a:latin typeface="Segoe UI"/>
                <a:cs typeface="Segoe UI"/>
              </a:rPr>
              <a:t>BigThinkCode</a:t>
            </a:r>
            <a:endParaRPr lang="en-US" sz="24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7710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862237F-1E14-4CA6-AF12-231AFD3BEC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4716" y="2520950"/>
            <a:ext cx="6142567" cy="1816100"/>
          </a:xfrm>
        </p:spPr>
        <p:txBody>
          <a:bodyPr/>
          <a:lstStyle/>
          <a:p>
            <a:pPr algn="ctr"/>
            <a:r>
              <a:rPr lang="en-US" dirty="0"/>
              <a:t>React Native Adaptive Cards Renderer</a:t>
            </a:r>
          </a:p>
        </p:txBody>
      </p:sp>
    </p:spTree>
    <p:extLst>
      <p:ext uri="{BB962C8B-B14F-4D97-AF65-F5344CB8AC3E}">
        <p14:creationId xmlns:p14="http://schemas.microsoft.com/office/powerpoint/2010/main" val="103628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862237F-1E14-4CA6-AF12-231AFD3BEC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624" y="1654461"/>
            <a:ext cx="6142567" cy="1816100"/>
          </a:xfrm>
        </p:spPr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24D22-4BA0-4A97-BA01-8AA73ECB616F}"/>
              </a:ext>
            </a:extLst>
          </p:cNvPr>
          <p:cNvSpPr/>
          <p:nvPr/>
        </p:nvSpPr>
        <p:spPr bwMode="auto">
          <a:xfrm>
            <a:off x="483241" y="4232337"/>
            <a:ext cx="2035342" cy="2035342"/>
          </a:xfrm>
          <a:prstGeom prst="ellipse">
            <a:avLst/>
          </a:prstGeom>
          <a:noFill/>
          <a:ln w="76200" cap="flat" cmpd="sng" algn="ctr">
            <a:solidFill>
              <a:srgbClr val="ECECE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92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2906978-717A-4CF5-B603-A4E9A5841957}"/>
              </a:ext>
            </a:extLst>
          </p:cNvPr>
          <p:cNvSpPr>
            <a:spLocks noEditPoints="1"/>
          </p:cNvSpPr>
          <p:nvPr/>
        </p:nvSpPr>
        <p:spPr bwMode="auto">
          <a:xfrm>
            <a:off x="1104113" y="4604238"/>
            <a:ext cx="793597" cy="1291540"/>
          </a:xfrm>
          <a:custGeom>
            <a:avLst/>
            <a:gdLst>
              <a:gd name="T0" fmla="*/ 106 w 213"/>
              <a:gd name="T1" fmla="*/ 224 h 348"/>
              <a:gd name="T2" fmla="*/ 159 w 213"/>
              <a:gd name="T3" fmla="*/ 171 h 348"/>
              <a:gd name="T4" fmla="*/ 159 w 213"/>
              <a:gd name="T5" fmla="*/ 53 h 348"/>
              <a:gd name="T6" fmla="*/ 106 w 213"/>
              <a:gd name="T7" fmla="*/ 0 h 348"/>
              <a:gd name="T8" fmla="*/ 54 w 213"/>
              <a:gd name="T9" fmla="*/ 53 h 348"/>
              <a:gd name="T10" fmla="*/ 54 w 213"/>
              <a:gd name="T11" fmla="*/ 171 h 348"/>
              <a:gd name="T12" fmla="*/ 106 w 213"/>
              <a:gd name="T13" fmla="*/ 224 h 348"/>
              <a:gd name="T14" fmla="*/ 78 w 213"/>
              <a:gd name="T15" fmla="*/ 53 h 348"/>
              <a:gd name="T16" fmla="*/ 106 w 213"/>
              <a:gd name="T17" fmla="*/ 24 h 348"/>
              <a:gd name="T18" fmla="*/ 135 w 213"/>
              <a:gd name="T19" fmla="*/ 53 h 348"/>
              <a:gd name="T20" fmla="*/ 135 w 213"/>
              <a:gd name="T21" fmla="*/ 171 h 348"/>
              <a:gd name="T22" fmla="*/ 106 w 213"/>
              <a:gd name="T23" fmla="*/ 200 h 348"/>
              <a:gd name="T24" fmla="*/ 78 w 213"/>
              <a:gd name="T25" fmla="*/ 171 h 348"/>
              <a:gd name="T26" fmla="*/ 78 w 213"/>
              <a:gd name="T27" fmla="*/ 53 h 348"/>
              <a:gd name="T28" fmla="*/ 213 w 213"/>
              <a:gd name="T29" fmla="*/ 137 h 348"/>
              <a:gd name="T30" fmla="*/ 213 w 213"/>
              <a:gd name="T31" fmla="*/ 182 h 348"/>
              <a:gd name="T32" fmla="*/ 124 w 213"/>
              <a:gd name="T33" fmla="*/ 277 h 348"/>
              <a:gd name="T34" fmla="*/ 124 w 213"/>
              <a:gd name="T35" fmla="*/ 313 h 348"/>
              <a:gd name="T36" fmla="*/ 177 w 213"/>
              <a:gd name="T37" fmla="*/ 313 h 348"/>
              <a:gd name="T38" fmla="*/ 177 w 213"/>
              <a:gd name="T39" fmla="*/ 348 h 348"/>
              <a:gd name="T40" fmla="*/ 35 w 213"/>
              <a:gd name="T41" fmla="*/ 348 h 348"/>
              <a:gd name="T42" fmla="*/ 35 w 213"/>
              <a:gd name="T43" fmla="*/ 313 h 348"/>
              <a:gd name="T44" fmla="*/ 89 w 213"/>
              <a:gd name="T45" fmla="*/ 313 h 348"/>
              <a:gd name="T46" fmla="*/ 89 w 213"/>
              <a:gd name="T47" fmla="*/ 277 h 348"/>
              <a:gd name="T48" fmla="*/ 0 w 213"/>
              <a:gd name="T49" fmla="*/ 182 h 348"/>
              <a:gd name="T50" fmla="*/ 0 w 213"/>
              <a:gd name="T51" fmla="*/ 137 h 348"/>
              <a:gd name="T52" fmla="*/ 34 w 213"/>
              <a:gd name="T53" fmla="*/ 137 h 348"/>
              <a:gd name="T54" fmla="*/ 34 w 213"/>
              <a:gd name="T55" fmla="*/ 182 h 348"/>
              <a:gd name="T56" fmla="*/ 94 w 213"/>
              <a:gd name="T57" fmla="*/ 242 h 348"/>
              <a:gd name="T58" fmla="*/ 118 w 213"/>
              <a:gd name="T59" fmla="*/ 242 h 348"/>
              <a:gd name="T60" fmla="*/ 178 w 213"/>
              <a:gd name="T61" fmla="*/ 182 h 348"/>
              <a:gd name="T62" fmla="*/ 178 w 213"/>
              <a:gd name="T63" fmla="*/ 137 h 348"/>
              <a:gd name="T64" fmla="*/ 213 w 213"/>
              <a:gd name="T65" fmla="*/ 137 h 348"/>
              <a:gd name="T66" fmla="*/ 103 w 213"/>
              <a:gd name="T67" fmla="*/ 67 h 348"/>
              <a:gd name="T68" fmla="*/ 95 w 213"/>
              <a:gd name="T69" fmla="*/ 75 h 348"/>
              <a:gd name="T70" fmla="*/ 87 w 213"/>
              <a:gd name="T71" fmla="*/ 67 h 348"/>
              <a:gd name="T72" fmla="*/ 95 w 213"/>
              <a:gd name="T73" fmla="*/ 59 h 348"/>
              <a:gd name="T74" fmla="*/ 103 w 213"/>
              <a:gd name="T75" fmla="*/ 67 h 348"/>
              <a:gd name="T76" fmla="*/ 103 w 213"/>
              <a:gd name="T77" fmla="*/ 90 h 348"/>
              <a:gd name="T78" fmla="*/ 95 w 213"/>
              <a:gd name="T79" fmla="*/ 98 h 348"/>
              <a:gd name="T80" fmla="*/ 87 w 213"/>
              <a:gd name="T81" fmla="*/ 90 h 348"/>
              <a:gd name="T82" fmla="*/ 95 w 213"/>
              <a:gd name="T83" fmla="*/ 82 h 348"/>
              <a:gd name="T84" fmla="*/ 103 w 213"/>
              <a:gd name="T85" fmla="*/ 90 h 348"/>
              <a:gd name="T86" fmla="*/ 126 w 213"/>
              <a:gd name="T87" fmla="*/ 67 h 348"/>
              <a:gd name="T88" fmla="*/ 118 w 213"/>
              <a:gd name="T89" fmla="*/ 75 h 348"/>
              <a:gd name="T90" fmla="*/ 110 w 213"/>
              <a:gd name="T91" fmla="*/ 67 h 348"/>
              <a:gd name="T92" fmla="*/ 118 w 213"/>
              <a:gd name="T93" fmla="*/ 59 h 348"/>
              <a:gd name="T94" fmla="*/ 126 w 213"/>
              <a:gd name="T95" fmla="*/ 67 h 348"/>
              <a:gd name="T96" fmla="*/ 126 w 213"/>
              <a:gd name="T97" fmla="*/ 90 h 348"/>
              <a:gd name="T98" fmla="*/ 118 w 213"/>
              <a:gd name="T99" fmla="*/ 98 h 348"/>
              <a:gd name="T100" fmla="*/ 110 w 213"/>
              <a:gd name="T101" fmla="*/ 90 h 348"/>
              <a:gd name="T102" fmla="*/ 118 w 213"/>
              <a:gd name="T103" fmla="*/ 82 h 348"/>
              <a:gd name="T104" fmla="*/ 126 w 213"/>
              <a:gd name="T105" fmla="*/ 90 h 348"/>
              <a:gd name="T106" fmla="*/ 103 w 213"/>
              <a:gd name="T107" fmla="*/ 112 h 348"/>
              <a:gd name="T108" fmla="*/ 95 w 213"/>
              <a:gd name="T109" fmla="*/ 120 h 348"/>
              <a:gd name="T110" fmla="*/ 87 w 213"/>
              <a:gd name="T111" fmla="*/ 112 h 348"/>
              <a:gd name="T112" fmla="*/ 95 w 213"/>
              <a:gd name="T113" fmla="*/ 104 h 348"/>
              <a:gd name="T114" fmla="*/ 103 w 213"/>
              <a:gd name="T115" fmla="*/ 112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3" h="348">
                <a:moveTo>
                  <a:pt x="106" y="224"/>
                </a:moveTo>
                <a:cubicBezTo>
                  <a:pt x="135" y="224"/>
                  <a:pt x="159" y="200"/>
                  <a:pt x="159" y="171"/>
                </a:cubicBezTo>
                <a:cubicBezTo>
                  <a:pt x="159" y="152"/>
                  <a:pt x="159" y="75"/>
                  <a:pt x="159" y="53"/>
                </a:cubicBezTo>
                <a:cubicBezTo>
                  <a:pt x="159" y="23"/>
                  <a:pt x="135" y="0"/>
                  <a:pt x="106" y="0"/>
                </a:cubicBezTo>
                <a:cubicBezTo>
                  <a:pt x="77" y="0"/>
                  <a:pt x="54" y="23"/>
                  <a:pt x="54" y="53"/>
                </a:cubicBezTo>
                <a:cubicBezTo>
                  <a:pt x="54" y="69"/>
                  <a:pt x="54" y="154"/>
                  <a:pt x="54" y="171"/>
                </a:cubicBezTo>
                <a:cubicBezTo>
                  <a:pt x="54" y="200"/>
                  <a:pt x="77" y="224"/>
                  <a:pt x="106" y="224"/>
                </a:cubicBezTo>
                <a:close/>
                <a:moveTo>
                  <a:pt x="78" y="53"/>
                </a:moveTo>
                <a:cubicBezTo>
                  <a:pt x="78" y="37"/>
                  <a:pt x="90" y="24"/>
                  <a:pt x="106" y="24"/>
                </a:cubicBezTo>
                <a:cubicBezTo>
                  <a:pt x="122" y="24"/>
                  <a:pt x="135" y="37"/>
                  <a:pt x="135" y="53"/>
                </a:cubicBezTo>
                <a:cubicBezTo>
                  <a:pt x="135" y="171"/>
                  <a:pt x="135" y="171"/>
                  <a:pt x="135" y="171"/>
                </a:cubicBezTo>
                <a:cubicBezTo>
                  <a:pt x="135" y="187"/>
                  <a:pt x="122" y="200"/>
                  <a:pt x="106" y="200"/>
                </a:cubicBezTo>
                <a:cubicBezTo>
                  <a:pt x="90" y="200"/>
                  <a:pt x="78" y="187"/>
                  <a:pt x="78" y="171"/>
                </a:cubicBezTo>
                <a:lnTo>
                  <a:pt x="78" y="53"/>
                </a:lnTo>
                <a:close/>
                <a:moveTo>
                  <a:pt x="213" y="137"/>
                </a:moveTo>
                <a:cubicBezTo>
                  <a:pt x="213" y="137"/>
                  <a:pt x="213" y="137"/>
                  <a:pt x="213" y="182"/>
                </a:cubicBezTo>
                <a:cubicBezTo>
                  <a:pt x="213" y="232"/>
                  <a:pt x="173" y="273"/>
                  <a:pt x="124" y="277"/>
                </a:cubicBezTo>
                <a:cubicBezTo>
                  <a:pt x="124" y="277"/>
                  <a:pt x="124" y="277"/>
                  <a:pt x="124" y="313"/>
                </a:cubicBezTo>
                <a:cubicBezTo>
                  <a:pt x="124" y="313"/>
                  <a:pt x="124" y="313"/>
                  <a:pt x="177" y="313"/>
                </a:cubicBezTo>
                <a:cubicBezTo>
                  <a:pt x="177" y="313"/>
                  <a:pt x="177" y="313"/>
                  <a:pt x="177" y="348"/>
                </a:cubicBezTo>
                <a:cubicBezTo>
                  <a:pt x="177" y="348"/>
                  <a:pt x="177" y="348"/>
                  <a:pt x="35" y="348"/>
                </a:cubicBezTo>
                <a:cubicBezTo>
                  <a:pt x="35" y="348"/>
                  <a:pt x="35" y="348"/>
                  <a:pt x="35" y="313"/>
                </a:cubicBezTo>
                <a:cubicBezTo>
                  <a:pt x="35" y="313"/>
                  <a:pt x="35" y="313"/>
                  <a:pt x="89" y="313"/>
                </a:cubicBezTo>
                <a:cubicBezTo>
                  <a:pt x="89" y="313"/>
                  <a:pt x="89" y="313"/>
                  <a:pt x="89" y="277"/>
                </a:cubicBezTo>
                <a:cubicBezTo>
                  <a:pt x="39" y="273"/>
                  <a:pt x="0" y="232"/>
                  <a:pt x="0" y="182"/>
                </a:cubicBezTo>
                <a:cubicBezTo>
                  <a:pt x="0" y="182"/>
                  <a:pt x="0" y="182"/>
                  <a:pt x="0" y="137"/>
                </a:cubicBezTo>
                <a:cubicBezTo>
                  <a:pt x="0" y="137"/>
                  <a:pt x="0" y="137"/>
                  <a:pt x="34" y="137"/>
                </a:cubicBezTo>
                <a:cubicBezTo>
                  <a:pt x="34" y="137"/>
                  <a:pt x="34" y="137"/>
                  <a:pt x="34" y="182"/>
                </a:cubicBezTo>
                <a:cubicBezTo>
                  <a:pt x="34" y="215"/>
                  <a:pt x="62" y="242"/>
                  <a:pt x="94" y="242"/>
                </a:cubicBezTo>
                <a:cubicBezTo>
                  <a:pt x="94" y="242"/>
                  <a:pt x="94" y="242"/>
                  <a:pt x="118" y="242"/>
                </a:cubicBezTo>
                <a:cubicBezTo>
                  <a:pt x="151" y="242"/>
                  <a:pt x="178" y="215"/>
                  <a:pt x="178" y="182"/>
                </a:cubicBezTo>
                <a:cubicBezTo>
                  <a:pt x="178" y="182"/>
                  <a:pt x="178" y="182"/>
                  <a:pt x="178" y="137"/>
                </a:cubicBezTo>
                <a:lnTo>
                  <a:pt x="213" y="137"/>
                </a:lnTo>
                <a:close/>
                <a:moveTo>
                  <a:pt x="103" y="67"/>
                </a:moveTo>
                <a:cubicBezTo>
                  <a:pt x="103" y="71"/>
                  <a:pt x="99" y="75"/>
                  <a:pt x="95" y="75"/>
                </a:cubicBezTo>
                <a:cubicBezTo>
                  <a:pt x="90" y="75"/>
                  <a:pt x="87" y="71"/>
                  <a:pt x="87" y="67"/>
                </a:cubicBezTo>
                <a:cubicBezTo>
                  <a:pt x="87" y="62"/>
                  <a:pt x="90" y="59"/>
                  <a:pt x="95" y="59"/>
                </a:cubicBezTo>
                <a:cubicBezTo>
                  <a:pt x="99" y="59"/>
                  <a:pt x="103" y="62"/>
                  <a:pt x="103" y="67"/>
                </a:cubicBezTo>
                <a:close/>
                <a:moveTo>
                  <a:pt x="103" y="90"/>
                </a:moveTo>
                <a:cubicBezTo>
                  <a:pt x="103" y="94"/>
                  <a:pt x="99" y="98"/>
                  <a:pt x="95" y="98"/>
                </a:cubicBezTo>
                <a:cubicBezTo>
                  <a:pt x="90" y="98"/>
                  <a:pt x="87" y="94"/>
                  <a:pt x="87" y="90"/>
                </a:cubicBezTo>
                <a:cubicBezTo>
                  <a:pt x="87" y="85"/>
                  <a:pt x="90" y="82"/>
                  <a:pt x="95" y="82"/>
                </a:cubicBezTo>
                <a:cubicBezTo>
                  <a:pt x="99" y="82"/>
                  <a:pt x="103" y="85"/>
                  <a:pt x="103" y="90"/>
                </a:cubicBezTo>
                <a:close/>
                <a:moveTo>
                  <a:pt x="126" y="67"/>
                </a:moveTo>
                <a:cubicBezTo>
                  <a:pt x="126" y="71"/>
                  <a:pt x="122" y="75"/>
                  <a:pt x="118" y="75"/>
                </a:cubicBezTo>
                <a:cubicBezTo>
                  <a:pt x="113" y="75"/>
                  <a:pt x="110" y="71"/>
                  <a:pt x="110" y="67"/>
                </a:cubicBezTo>
                <a:cubicBezTo>
                  <a:pt x="110" y="62"/>
                  <a:pt x="113" y="59"/>
                  <a:pt x="118" y="59"/>
                </a:cubicBezTo>
                <a:cubicBezTo>
                  <a:pt x="122" y="59"/>
                  <a:pt x="126" y="62"/>
                  <a:pt x="126" y="67"/>
                </a:cubicBezTo>
                <a:close/>
                <a:moveTo>
                  <a:pt x="126" y="90"/>
                </a:moveTo>
                <a:cubicBezTo>
                  <a:pt x="126" y="94"/>
                  <a:pt x="122" y="98"/>
                  <a:pt x="118" y="98"/>
                </a:cubicBezTo>
                <a:cubicBezTo>
                  <a:pt x="113" y="98"/>
                  <a:pt x="110" y="94"/>
                  <a:pt x="110" y="90"/>
                </a:cubicBezTo>
                <a:cubicBezTo>
                  <a:pt x="110" y="85"/>
                  <a:pt x="113" y="82"/>
                  <a:pt x="118" y="82"/>
                </a:cubicBezTo>
                <a:cubicBezTo>
                  <a:pt x="122" y="82"/>
                  <a:pt x="126" y="85"/>
                  <a:pt x="126" y="90"/>
                </a:cubicBezTo>
                <a:close/>
                <a:moveTo>
                  <a:pt x="103" y="112"/>
                </a:moveTo>
                <a:cubicBezTo>
                  <a:pt x="103" y="116"/>
                  <a:pt x="99" y="120"/>
                  <a:pt x="95" y="120"/>
                </a:cubicBezTo>
                <a:cubicBezTo>
                  <a:pt x="90" y="120"/>
                  <a:pt x="87" y="116"/>
                  <a:pt x="87" y="112"/>
                </a:cubicBezTo>
                <a:cubicBezTo>
                  <a:pt x="87" y="107"/>
                  <a:pt x="90" y="104"/>
                  <a:pt x="95" y="104"/>
                </a:cubicBezTo>
                <a:cubicBezTo>
                  <a:pt x="99" y="104"/>
                  <a:pt x="103" y="107"/>
                  <a:pt x="103" y="112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43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BE38-EB50-48A0-9D32-853A554C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Segoe UI"/>
                <a:cs typeface="Segoe UI Semibold"/>
              </a:rPr>
              <a:t>Resources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E16D6-6682-4068-BF11-BA8E4E8E1B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664" y="1426070"/>
            <a:ext cx="11018520" cy="4184735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endParaRPr lang="en-US" sz="2800" dirty="0">
              <a:solidFill>
                <a:schemeClr val="tx1"/>
              </a:solidFill>
              <a:latin typeface="+mn-lt"/>
              <a:cs typeface="Segoe UI Semibold"/>
            </a:endParaRPr>
          </a:p>
          <a:p>
            <a:pPr marL="0" indent="0">
              <a:buNone/>
            </a:pPr>
            <a:r>
              <a:rPr lang="en-US" sz="2800" dirty="0">
                <a:latin typeface="Segoe UI"/>
                <a:cs typeface="Segoe UI"/>
              </a:rPr>
              <a:t>Let us know the features you need    </a:t>
            </a:r>
            <a:r>
              <a:rPr lang="en-US" sz="2800" dirty="0">
                <a:latin typeface="Segoe UI"/>
                <a:cs typeface="Segoe UI"/>
                <a:hlinkClick r:id="rId3"/>
              </a:rPr>
              <a:t>https://aka.ms/ACRoadmap</a:t>
            </a:r>
            <a:endParaRPr lang="en-US" dirty="0">
              <a:cs typeface="Segoe UI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2F2F2F"/>
                </a:solidFill>
                <a:latin typeface="Segoe UI"/>
                <a:cs typeface="Segoe UI"/>
              </a:rPr>
              <a:t>Get started with Templating               </a:t>
            </a:r>
            <a:r>
              <a:rPr lang="en-US" sz="2800" dirty="0">
                <a:solidFill>
                  <a:srgbClr val="0070C0"/>
                </a:solidFill>
                <a:latin typeface="Segoe UI"/>
                <a:cs typeface="Segoe 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https://aka.ms/ACTemplating</a:t>
            </a:r>
            <a:endParaRPr lang="en-US" sz="2800" dirty="0">
              <a:solidFill>
                <a:srgbClr val="0070C0"/>
              </a:solidFill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Segoe UI"/>
                <a:cs typeface="Segoe UI"/>
              </a:rPr>
              <a:t>Browse the Adaptive Cards Code</a:t>
            </a:r>
            <a:r>
              <a:rPr lang="en-US" sz="2800" dirty="0">
                <a:solidFill>
                  <a:srgbClr val="D83B01"/>
                </a:solidFill>
                <a:latin typeface="Segoe UI"/>
                <a:cs typeface="Segoe UI"/>
              </a:rPr>
              <a:t>       </a:t>
            </a:r>
            <a:r>
              <a:rPr lang="en-US" sz="2800" dirty="0">
                <a:solidFill>
                  <a:srgbClr val="0070C0"/>
                </a:solidFill>
                <a:latin typeface="Segoe UI"/>
                <a:cs typeface="Segoe U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https://aka.ms/ACRepo</a:t>
            </a:r>
            <a:endParaRPr lang="en-US" sz="2800" dirty="0">
              <a:solidFill>
                <a:srgbClr val="0070C0"/>
              </a:solidFill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2800" dirty="0">
                <a:latin typeface="Segoe UI"/>
                <a:cs typeface="Segoe UI"/>
              </a:rPr>
              <a:t>Find tools, sample cards and more    </a:t>
            </a:r>
            <a:r>
              <a:rPr lang="en-US" sz="2800" dirty="0">
                <a:latin typeface="Segoe UI"/>
                <a:cs typeface="Segoe UI"/>
                <a:hlinkClick r:id="rId6"/>
              </a:rPr>
              <a:t>https://www.madewithcards.io</a:t>
            </a:r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pPr marL="457200" indent="-457200">
              <a:buFont typeface="Arial" panose="05000000000000000000" pitchFamily="2" charset="2"/>
              <a:buChar char="•"/>
            </a:pPr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81647855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D8732A70-E431-40CE-AE82-955A41715423}"/>
              </a:ext>
            </a:extLst>
          </p:cNvPr>
          <p:cNvSpPr txBox="1"/>
          <p:nvPr/>
        </p:nvSpPr>
        <p:spPr>
          <a:xfrm>
            <a:off x="478125" y="460496"/>
            <a:ext cx="8975950" cy="1163423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365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developer community calls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F939F32-4E37-4CA3-B710-00610E5E59D3}"/>
              </a:ext>
            </a:extLst>
          </p:cNvPr>
          <p:cNvSpPr txBox="1"/>
          <p:nvPr/>
        </p:nvSpPr>
        <p:spPr>
          <a:xfrm>
            <a:off x="478124" y="1317266"/>
            <a:ext cx="11628884" cy="4602566"/>
          </a:xfrm>
          <a:prstGeom prst="rect">
            <a:avLst/>
          </a:prstGeom>
          <a:noFill/>
        </p:spPr>
        <p:txBody>
          <a:bodyPr wrap="square" lIns="182854" tIns="146284" rIns="182854" bIns="146284" rtlCol="0" anchor="t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Adaptive Cards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(monthly) </a:t>
            </a: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	</a:t>
            </a: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https://aka.ms/adaptivecardscommunitycall</a:t>
            </a: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endParaRPr kumimoji="0" lang="en-US" sz="2353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identity platform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(monthly) </a:t>
            </a: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https://aka.ms/IDDevCommunityCalendar</a:t>
            </a: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</a:t>
            </a:r>
            <a:endParaRPr kumimoji="0" lang="en-US" sz="2353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Segoe UI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Office Add-ins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(monthly) </a:t>
            </a: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	</a:t>
            </a: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https://aka.ms/officeaddinscommunitycall</a:t>
            </a: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endParaRPr kumimoji="0" lang="en-US" sz="2353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Segoe UI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Platform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(monthly) </a:t>
            </a: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	</a:t>
            </a: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/>
              </a:rPr>
              <a:t>https://aka.ms/PowerPlatformCommunityCall</a:t>
            </a: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365 and Power Platform community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(bi-weekly)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</a:t>
            </a: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https://aka.ms/m365-dev-sig</a:t>
            </a: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endParaRPr kumimoji="0" lang="en-US" sz="2353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Viva Connections &amp; SharePoint Framework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(bi-weekly)</a:t>
            </a: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	 </a:t>
            </a: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https://aka.ms/spfx-call</a:t>
            </a: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365 platform (weekly)		 </a:t>
            </a: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https://aka.ms/m365-dev-call</a:t>
            </a: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568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568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Notice</a:t>
            </a:r>
            <a:r>
              <a:rPr kumimoji="0" lang="en-US" sz="1568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This call is </a:t>
            </a:r>
            <a:r>
              <a:rPr kumimoji="0" lang="en-US" sz="1568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a summer break </a:t>
            </a:r>
            <a:r>
              <a:rPr kumimoji="0" lang="en-US" sz="1568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between July 1</a:t>
            </a:r>
            <a:r>
              <a:rPr kumimoji="0" lang="en-US" sz="1568" b="0" i="0" u="none" strike="noStrike" kern="1200" cap="none" spc="0" normalizeH="0" baseline="300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US" sz="1568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31</a:t>
            </a:r>
            <a:r>
              <a:rPr kumimoji="0" lang="en-US" sz="1568" b="0" i="0" u="none" strike="noStrike" kern="1200" cap="none" spc="0" normalizeH="0" baseline="300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US" sz="1568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August 2022)</a:t>
            </a:r>
            <a:endParaRPr kumimoji="0" lang="en-US" sz="1568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Segoe UI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Segoe UI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Segoe UI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B744361F-8DC6-418C-B984-687A156037B4}"/>
              </a:ext>
            </a:extLst>
          </p:cNvPr>
          <p:cNvSpPr txBox="1"/>
          <p:nvPr/>
        </p:nvSpPr>
        <p:spPr>
          <a:xfrm>
            <a:off x="478124" y="6088795"/>
            <a:ext cx="10246728" cy="634443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https://aka.ms/m365/calls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F9503C-2C83-636D-A30F-D17CE13E68F6}"/>
              </a:ext>
            </a:extLst>
          </p:cNvPr>
          <p:cNvSpPr txBox="1"/>
          <p:nvPr/>
        </p:nvSpPr>
        <p:spPr>
          <a:xfrm>
            <a:off x="3510102" y="5922845"/>
            <a:ext cx="4182771" cy="331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Download recurrent invites from</a:t>
            </a:r>
            <a:endParaRPr kumimoji="0" lang="en-FI" sz="156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5462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E16D6-6682-4068-BF11-BA8E4E8E1B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379" y="1524327"/>
            <a:ext cx="10925242" cy="4531471"/>
          </a:xfrm>
        </p:spPr>
        <p:txBody>
          <a:bodyPr vert="horz" wrap="square" lIns="146284" tIns="91427" rIns="146284" bIns="91427" rtlCol="0" anchor="t">
            <a:spAutoFit/>
          </a:bodyPr>
          <a:lstStyle/>
          <a:p>
            <a:pPr marL="0" indent="0" algn="ctr">
              <a:buNone/>
            </a:pPr>
            <a:r>
              <a:rPr lang="en-US" sz="2794" dirty="0">
                <a:latin typeface="Segoe UI"/>
                <a:cs typeface="Segoe UI Semibold"/>
              </a:rPr>
              <a:t>Recording will be available on</a:t>
            </a:r>
          </a:p>
          <a:p>
            <a:pPr marL="0" indent="0" algn="ctr">
              <a:buNone/>
            </a:pPr>
            <a:r>
              <a:rPr lang="en-US" sz="2794" dirty="0">
                <a:solidFill>
                  <a:schemeClr val="accent1"/>
                </a:solidFill>
                <a:latin typeface="Segoe UI"/>
                <a:cs typeface="Segoe UI Semibold"/>
              </a:rPr>
              <a:t>Microsoft 365</a:t>
            </a:r>
            <a:r>
              <a:rPr lang="en-US" sz="2794" dirty="0">
                <a:latin typeface="Segoe UI"/>
                <a:cs typeface="Segoe UI Semibold"/>
              </a:rPr>
              <a:t> Community (PnP) YouTube channel</a:t>
            </a:r>
          </a:p>
          <a:p>
            <a:pPr marL="0" indent="0" algn="ctr">
              <a:buNone/>
            </a:pPr>
            <a:r>
              <a:rPr lang="en-US" sz="2794" dirty="0">
                <a:solidFill>
                  <a:schemeClr val="accent1"/>
                </a:solidFill>
                <a:latin typeface="Segoe UI"/>
                <a:cs typeface="Segoe UI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https://aka.ms/M365PnP/videos</a:t>
            </a:r>
            <a:endParaRPr lang="en-US" sz="2794" dirty="0">
              <a:solidFill>
                <a:schemeClr val="accent1"/>
              </a:solidFill>
              <a:latin typeface="Segoe UI"/>
              <a:cs typeface="Segoe UI Semibold"/>
            </a:endParaRPr>
          </a:p>
          <a:p>
            <a:pPr marL="0" indent="0" algn="ctr">
              <a:buNone/>
            </a:pPr>
            <a:r>
              <a:rPr lang="en-US" sz="1961" i="1" dirty="0">
                <a:solidFill>
                  <a:srgbClr val="0070C0"/>
                </a:solidFill>
                <a:latin typeface="Segoe UI"/>
                <a:cs typeface="Segoe UI Semibold"/>
              </a:rPr>
              <a:t>(subscribe today)</a:t>
            </a:r>
          </a:p>
          <a:p>
            <a:pPr marL="0" indent="0" algn="ctr">
              <a:buNone/>
            </a:pPr>
            <a:endParaRPr lang="en-US" sz="2800" dirty="0">
              <a:latin typeface="Segoe UI"/>
              <a:cs typeface="Segoe UI Semibold"/>
            </a:endParaRPr>
          </a:p>
          <a:p>
            <a:pPr marL="0" indent="0" algn="ctr">
              <a:buNone/>
            </a:pPr>
            <a:r>
              <a:rPr lang="en-US" sz="2794" dirty="0">
                <a:latin typeface="Segoe UI"/>
                <a:cs typeface="Segoe UI Semibold"/>
              </a:rPr>
              <a:t>Follow us on Twitter </a:t>
            </a:r>
          </a:p>
          <a:p>
            <a:pPr marL="0" indent="0" algn="ctr">
              <a:buNone/>
            </a:pPr>
            <a:r>
              <a:rPr lang="en-US" sz="2794" dirty="0">
                <a:solidFill>
                  <a:srgbClr val="0070C0"/>
                </a:solidFill>
                <a:latin typeface="Segoe UI"/>
                <a:cs typeface="Segoe UI Semibold"/>
              </a:rPr>
              <a:t>@Microsoft365Dev</a:t>
            </a:r>
            <a:r>
              <a:rPr lang="en-US" sz="2794" dirty="0">
                <a:solidFill>
                  <a:schemeClr val="tx1"/>
                </a:solidFill>
                <a:latin typeface="Segoe UI"/>
                <a:cs typeface="Segoe UI Semibold"/>
              </a:rPr>
              <a:t> | </a:t>
            </a:r>
            <a:r>
              <a:rPr lang="en-US" sz="2794" dirty="0">
                <a:solidFill>
                  <a:srgbClr val="0070C0"/>
                </a:solidFill>
                <a:latin typeface="Segoe UI"/>
                <a:cs typeface="Segoe UI Semibold"/>
              </a:rPr>
              <a:t>@M365PnP</a:t>
            </a:r>
          </a:p>
          <a:p>
            <a:pPr marL="0" indent="0" algn="ctr">
              <a:buNone/>
            </a:pPr>
            <a:endParaRPr lang="en-US" sz="2800" dirty="0">
              <a:latin typeface="Segoe UI"/>
              <a:cs typeface="Segoe UI Semibold"/>
            </a:endParaRPr>
          </a:p>
          <a:p>
            <a:pPr marL="0" indent="0" algn="ctr">
              <a:buNone/>
            </a:pPr>
            <a:r>
              <a:rPr lang="en-US" sz="2696" dirty="0">
                <a:latin typeface="Segoe UI"/>
                <a:cs typeface="Segoe UI Semibold"/>
              </a:rPr>
              <a:t>Next Adaptive Cards community call: </a:t>
            </a:r>
            <a:r>
              <a:rPr lang="en-US" sz="2696" b="1" dirty="0">
                <a:latin typeface="Segoe UI"/>
                <a:cs typeface="Segoe UI Semibold"/>
              </a:rPr>
              <a:t>September 8</a:t>
            </a:r>
            <a:r>
              <a:rPr lang="en-US" sz="2696" b="1" baseline="30000" dirty="0">
                <a:latin typeface="Segoe UI"/>
                <a:cs typeface="Segoe UI Semibold"/>
              </a:rPr>
              <a:t>th</a:t>
            </a:r>
            <a:r>
              <a:rPr lang="en-US" sz="2696" b="1" dirty="0">
                <a:latin typeface="Segoe UI"/>
                <a:cs typeface="Segoe UI Semibold"/>
              </a:rPr>
              <a:t> at 09:00am PT</a:t>
            </a:r>
          </a:p>
          <a:p>
            <a:pPr marL="0" indent="0" algn="ctr">
              <a:buNone/>
            </a:pPr>
            <a:r>
              <a:rPr lang="en-US" sz="1961" dirty="0">
                <a:latin typeface="Segoe UI"/>
                <a:cs typeface="Segoe UI Semibold"/>
              </a:rPr>
              <a:t>All available community calls from </a:t>
            </a:r>
            <a:r>
              <a:rPr lang="en-US" sz="1961" u="sng" dirty="0">
                <a:solidFill>
                  <a:schemeClr val="accent1"/>
                </a:solidFill>
                <a:latin typeface="Segoe UI"/>
                <a:cs typeface="Segoe UI Semibold"/>
              </a:rPr>
              <a:t>https://aka.ms/m365pnp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1BE38-EB50-48A0-9D32-853A554C7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68" y="383287"/>
            <a:ext cx="11654187" cy="899537"/>
          </a:xfrm>
        </p:spPr>
        <p:txBody>
          <a:bodyPr/>
          <a:lstStyle/>
          <a:p>
            <a:r>
              <a:rPr lang="en-US">
                <a:cs typeface="Segoe UI Semibold"/>
              </a:rPr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456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5d2b20c5-5258-4792-ab2d-2f43007644fe" xsi:nil="true"/>
    <Date_x0020_Submitted xmlns="5d2b20c5-5258-4792-ab2d-2f43007644fe" xsi:nil="true"/>
    <_ip_UnifiedCompliancePolicyProperties xmlns="http://schemas.microsoft.com/sharepoint/v3" xsi:nil="true"/>
    <Format xmlns="5d2b20c5-5258-4792-ab2d-2f43007644fe">Video</Format>
    <Author0 xmlns="5d2b20c5-5258-4792-ab2d-2f43007644f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F28ACE844E0A438A50F3ABE5C4B3A9" ma:contentTypeVersion="19" ma:contentTypeDescription="Create a new document." ma:contentTypeScope="" ma:versionID="1c58ec82a4bbd3437623b4204f878c4e">
  <xsd:schema xmlns:xsd="http://www.w3.org/2001/XMLSchema" xmlns:xs="http://www.w3.org/2001/XMLSchema" xmlns:p="http://schemas.microsoft.com/office/2006/metadata/properties" xmlns:ns1="http://schemas.microsoft.com/sharepoint/v3" xmlns:ns2="b857997f-8fcb-4142-a29a-cfacc78bfb91" xmlns:ns3="5d2b20c5-5258-4792-ab2d-2f43007644fe" targetNamespace="http://schemas.microsoft.com/office/2006/metadata/properties" ma:root="true" ma:fieldsID="e0799cd8af1b34fc5d6b72d88d84693d" ns1:_="" ns2:_="" ns3:_="">
    <xsd:import namespace="http://schemas.microsoft.com/sharepoint/v3"/>
    <xsd:import namespace="b857997f-8fcb-4142-a29a-cfacc78bfb91"/>
    <xsd:import namespace="5d2b20c5-5258-4792-ab2d-2f43007644f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Author0" minOccurs="0"/>
                <xsd:element ref="ns3:Date_x0020_Submitted" minOccurs="0"/>
                <xsd:element ref="ns3:Format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7997f-8fcb-4142-a29a-cfacc78bfb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2b20c5-5258-4792-ab2d-2f43007644fe" elementFormDefault="qualified">
    <xsd:import namespace="http://schemas.microsoft.com/office/2006/documentManagement/types"/>
    <xsd:import namespace="http://schemas.microsoft.com/office/infopath/2007/PartnerControls"/>
    <xsd:element name="Author0" ma:index="12" nillable="true" ma:displayName="Author" ma:internalName="Author0">
      <xsd:simpleType>
        <xsd:restriction base="dms:Text"/>
      </xsd:simpleType>
    </xsd:element>
    <xsd:element name="Date_x0020_Submitted" ma:index="13" nillable="true" ma:displayName="Date Created" ma:format="DateOnly" ma:internalName="Date_x0020_Submitted">
      <xsd:simpleType>
        <xsd:restriction base="dms:DateTime"/>
      </xsd:simpleType>
    </xsd:element>
    <xsd:element name="Format" ma:index="14" nillable="true" ma:displayName="Format" ma:default="Video" ma:format="Dropdown" ma:internalName="Format">
      <xsd:simpleType>
        <xsd:restriction base="dms:Choice">
          <xsd:enumeration value="Video"/>
          <xsd:enumeration value="Instructions &amp; Script"/>
        </xsd:restriction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MediaServiceAutoTags" ma:internalName="MediaServiceAutoTags" ma:readOnly="true">
      <xsd:simpleType>
        <xsd:restriction base="dms:Text"/>
      </xsd:simpleType>
    </xsd:element>
    <xsd:element name="MediaServiceOCR" ma:index="1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5C1B8E-419F-4599-9DF5-30A3A595069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5d2b20c5-5258-4792-ab2d-2f43007644fe"/>
  </ds:schemaRefs>
</ds:datastoreItem>
</file>

<file path=customXml/itemProps2.xml><?xml version="1.0" encoding="utf-8"?>
<ds:datastoreItem xmlns:ds="http://schemas.openxmlformats.org/officeDocument/2006/customXml" ds:itemID="{22149B18-10CE-4232-9FF2-4F994933B7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ED7C9E-C928-4286-A955-08223E13B7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857997f-8fcb-4142-a29a-cfacc78bfb91"/>
    <ds:schemaRef ds:uri="5d2b20c5-5258-4792-ab2d-2f43007644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350</Words>
  <Application>Microsoft Office PowerPoint</Application>
  <PresentationFormat>Widescreen</PresentationFormat>
  <Paragraphs>48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Resources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J.P. Roca</dc:creator>
  <cp:lastModifiedBy>Andrew Benson</cp:lastModifiedBy>
  <cp:revision>1</cp:revision>
  <dcterms:created xsi:type="dcterms:W3CDTF">2022-08-11T15:47:04Z</dcterms:created>
  <dcterms:modified xsi:type="dcterms:W3CDTF">2022-08-18T13:48:10Z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0x0101005EF28ACE844E0A438A50F3ABE5C4B3A9</vt:lpwstr>
  </property>
</Properties>
</file>