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72" r:id="rId4"/>
    <p:sldId id="273" r:id="rId5"/>
    <p:sldId id="271" r:id="rId6"/>
    <p:sldId id="27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2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Spielzeug, LEGO, drinnen enthält.&#10;&#10;Automatisch generierte Beschreibung">
            <a:extLst>
              <a:ext uri="{FF2B5EF4-FFF2-40B4-BE49-F238E27FC236}">
                <a16:creationId xmlns:a16="http://schemas.microsoft.com/office/drawing/2014/main" id="{2DECE189-B097-4DAB-AF1E-5472B10007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BAC7CA2-A911-494B-A91B-323861EC4181}"/>
              </a:ext>
            </a:extLst>
          </p:cNvPr>
          <p:cNvSpPr/>
          <p:nvPr/>
        </p:nvSpPr>
        <p:spPr>
          <a:xfrm>
            <a:off x="0" y="0"/>
            <a:ext cx="12192000" cy="6856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B2F404F8-DA91-BFCF-A5B9-811390AD7EB1}"/>
              </a:ext>
            </a:extLst>
          </p:cNvPr>
          <p:cNvSpPr txBox="1">
            <a:spLocks/>
          </p:cNvSpPr>
          <p:nvPr/>
        </p:nvSpPr>
        <p:spPr>
          <a:xfrm>
            <a:off x="5259049" y="925604"/>
            <a:ext cx="4627404" cy="5005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>
                <a:latin typeface="Bahnschrift SemiBold" panose="020B0502040204020203" pitchFamily="34" charset="0"/>
                <a:cs typeface="EnBW DIN Pro Medium" panose="020B0604020101020102" pitchFamily="34" charset="0"/>
              </a:rPr>
              <a:t>Robin (Rosengrün)</a:t>
            </a:r>
          </a:p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>
                <a:latin typeface="Bahnschrift SemiBold" panose="020B0502040204020203" pitchFamily="34" charset="0"/>
                <a:cs typeface="EnBW DIN Pro Medium" panose="020B0604020101020102" pitchFamily="34" charset="0"/>
              </a:rPr>
              <a:t>Engineer</a:t>
            </a:r>
          </a:p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 err="1">
                <a:latin typeface="Bahnschrift SemiBold" panose="020B0502040204020203" pitchFamily="34" charset="0"/>
                <a:cs typeface="EnBW DIN Pro Medium" panose="020B0604020101020102" pitchFamily="34" charset="0"/>
              </a:rPr>
              <a:t>Enabler</a:t>
            </a:r>
            <a:endParaRPr lang="de-DE" dirty="0">
              <a:latin typeface="Bahnschrift SemiBold" panose="020B0502040204020203" pitchFamily="34" charset="0"/>
              <a:cs typeface="EnBW DIN Pro Medium" panose="020B0604020101020102" pitchFamily="34" charset="0"/>
            </a:endParaRPr>
          </a:p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>
                <a:latin typeface="Bahnschrift SemiBold" panose="020B0502040204020203" pitchFamily="34" charset="0"/>
                <a:cs typeface="EnBW DIN Pro Medium" panose="020B0604020101020102" pitchFamily="34" charset="0"/>
              </a:rPr>
              <a:t>Freelancer</a:t>
            </a:r>
          </a:p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>
                <a:latin typeface="Bahnschrift SemiBold" panose="020B0502040204020203" pitchFamily="34" charset="0"/>
                <a:cs typeface="EnBW DIN Pro Medium" panose="020B0604020101020102" pitchFamily="34" charset="0"/>
              </a:rPr>
              <a:t>R2Power</a:t>
            </a:r>
          </a:p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>
                <a:latin typeface="Bahnschrift SemiBold" panose="020B0502040204020203" pitchFamily="34" charset="0"/>
                <a:cs typeface="EnBW DIN Pro Medium" panose="020B0604020101020102" pitchFamily="34" charset="0"/>
              </a:rPr>
              <a:t>@power_r2</a:t>
            </a:r>
          </a:p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 err="1">
                <a:latin typeface="Bahnschrift SemiBold" panose="020B0502040204020203" pitchFamily="34" charset="0"/>
                <a:cs typeface="EnBW DIN Pro Medium" panose="020B0604020101020102" pitchFamily="34" charset="0"/>
              </a:rPr>
              <a:t>PowerRobin</a:t>
            </a:r>
            <a:endParaRPr lang="de-DE" dirty="0">
              <a:latin typeface="Bahnschrift SemiBold" panose="020B0502040204020203" pitchFamily="34" charset="0"/>
              <a:cs typeface="EnBW DIN Pro Medium" panose="020B0604020101020102" pitchFamily="34" charset="0"/>
            </a:endParaRPr>
          </a:p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endParaRPr lang="de-DE" dirty="0">
              <a:latin typeface="Bahnschrift SemiBold" panose="020B0502040204020203" pitchFamily="34" charset="0"/>
              <a:cs typeface="EnBW DIN Pro Medium" panose="020B0604020101020102" pitchFamily="34" charset="0"/>
            </a:endParaRPr>
          </a:p>
        </p:txBody>
      </p:sp>
      <p:pic>
        <p:nvPicPr>
          <p:cNvPr id="16" name="Picture 2" descr="Logo und Schrift | Für Beschäftigte | Universität Stuttgart">
            <a:extLst>
              <a:ext uri="{FF2B5EF4-FFF2-40B4-BE49-F238E27FC236}">
                <a16:creationId xmlns:a16="http://schemas.microsoft.com/office/drawing/2014/main" id="{3DCC6C1F-D251-7EA6-E22C-C9B7D984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17" y="1588295"/>
            <a:ext cx="1812811" cy="4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C8F24DB5-DE98-53F3-D6CB-A37A07DC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379" y="2242907"/>
            <a:ext cx="1314091" cy="2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1CA9142-0BCB-D572-8DC8-2A1A8F61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55" y="3505870"/>
            <a:ext cx="1129537" cy="2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BD978FDA-14A3-9853-BDA3-62A70DB92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379" y="2598859"/>
            <a:ext cx="693387" cy="693387"/>
          </a:xfrm>
          <a:prstGeom prst="rect">
            <a:avLst/>
          </a:prstGeom>
        </p:spPr>
      </p:pic>
      <p:pic>
        <p:nvPicPr>
          <p:cNvPr id="5" name="Grafik 4" descr="Ein Bild, das Person, draußen, Arm enthält.&#10;&#10;Automatisch generierte Beschreibung">
            <a:extLst>
              <a:ext uri="{FF2B5EF4-FFF2-40B4-BE49-F238E27FC236}">
                <a16:creationId xmlns:a16="http://schemas.microsoft.com/office/drawing/2014/main" id="{E5CB788F-2DFB-B09E-786F-B8F5F16ADB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17011" r="49168" b="35863"/>
          <a:stretch/>
        </p:blipFill>
        <p:spPr>
          <a:xfrm>
            <a:off x="10150017" y="925604"/>
            <a:ext cx="453323" cy="451380"/>
          </a:xfrm>
          <a:prstGeom prst="flowChartConnector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379E556-58A8-8C21-391F-51A0AEA07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0977" y="4030828"/>
            <a:ext cx="437123" cy="359568"/>
          </a:xfrm>
          <a:prstGeom prst="rect">
            <a:avLst/>
          </a:prstGeom>
        </p:spPr>
      </p:pic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0F4E380-2C59-6DEC-20E5-9A56F990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977" y="4626397"/>
            <a:ext cx="437122" cy="4371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9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Grafik 8" descr="Ein Bild, das Spielzeug, Wand, LEGO, drinnen enthält.&#10;&#10;Automatisch generierte Beschreibung">
            <a:extLst>
              <a:ext uri="{FF2B5EF4-FFF2-40B4-BE49-F238E27FC236}">
                <a16:creationId xmlns:a16="http://schemas.microsoft.com/office/drawing/2014/main" id="{4601F964-8E00-4A6B-8C19-9CED401EF5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0001F9E-32F0-9E42-E53F-3D876EA9A74E}"/>
              </a:ext>
            </a:extLst>
          </p:cNvPr>
          <p:cNvSpPr txBox="1"/>
          <p:nvPr/>
        </p:nvSpPr>
        <p:spPr>
          <a:xfrm>
            <a:off x="401897" y="0"/>
            <a:ext cx="46115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>
                <a:latin typeface="Bahnschrift SemiBold" panose="020B0502040204020203" pitchFamily="34" charset="0"/>
              </a:rPr>
              <a:t>OpenAI</a:t>
            </a:r>
            <a:r>
              <a:rPr lang="de-DE" sz="6600" dirty="0">
                <a:latin typeface="Bahnschrift SemiBold" panose="020B0502040204020203" pitchFamily="34" charset="0"/>
              </a:rPr>
              <a:t> GPT-3 </a:t>
            </a:r>
            <a:r>
              <a:rPr lang="de-DE" sz="6600" dirty="0" err="1">
                <a:latin typeface="Bahnschrift SemiBold" panose="020B0502040204020203" pitchFamily="34" charset="0"/>
              </a:rPr>
              <a:t>connector</a:t>
            </a:r>
            <a:r>
              <a:rPr lang="de-DE" sz="6600" dirty="0">
                <a:latin typeface="Bahnschrift SemiBold" panose="020B0502040204020203" pitchFamily="34" charset="0"/>
              </a:rPr>
              <a:t> </a:t>
            </a:r>
            <a:r>
              <a:rPr lang="de-DE" sz="6600" dirty="0" err="1">
                <a:latin typeface="Bahnschrift SemiBold" panose="020B0502040204020203" pitchFamily="34" charset="0"/>
              </a:rPr>
              <a:t>demo</a:t>
            </a:r>
            <a:endParaRPr lang="de-DE" sz="6600" dirty="0">
              <a:latin typeface="Bahnschrift SemiBold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1B70A1-8508-1EB7-2B10-351B8434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9681" y="3227604"/>
            <a:ext cx="748736" cy="74873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B0653C7-021B-6097-C3BD-77D5CF196378}"/>
              </a:ext>
            </a:extLst>
          </p:cNvPr>
          <p:cNvSpPr txBox="1"/>
          <p:nvPr/>
        </p:nvSpPr>
        <p:spPr>
          <a:xfrm>
            <a:off x="473614" y="5408911"/>
            <a:ext cx="562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Bold" panose="020B0502040204020203" pitchFamily="34" charset="0"/>
              </a:rPr>
              <a:t>#sharingiscaring</a:t>
            </a:r>
          </a:p>
        </p:txBody>
      </p:sp>
    </p:spTree>
    <p:extLst>
      <p:ext uri="{BB962C8B-B14F-4D97-AF65-F5344CB8AC3E}">
        <p14:creationId xmlns:p14="http://schemas.microsoft.com/office/powerpoint/2010/main" val="8610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Apps can automatically generate Power Fx formulas based on natural language input">
            <a:extLst>
              <a:ext uri="{FF2B5EF4-FFF2-40B4-BE49-F238E27FC236}">
                <a16:creationId xmlns:a16="http://schemas.microsoft.com/office/drawing/2014/main" id="{D069C4A5-1314-6167-6E51-42DE8782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5434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8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C436B8-35E4-41E4-D814-D00EAABA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93" y="491938"/>
            <a:ext cx="3244951" cy="573405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714434-3D7F-2455-C05B-47DE6C6A7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70" y="491939"/>
            <a:ext cx="3226641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A9C921A8-788E-4DF3-A94A-7510C0007C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C589690-8F06-91F3-4A01-8118672F2F7B}"/>
              </a:ext>
            </a:extLst>
          </p:cNvPr>
          <p:cNvSpPr txBox="1"/>
          <p:nvPr/>
        </p:nvSpPr>
        <p:spPr>
          <a:xfrm>
            <a:off x="780269" y="2875002"/>
            <a:ext cx="615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latin typeface="Bahnschrift SemiBold" panose="020B0502040204020203" pitchFamily="34" charset="0"/>
              </a:rPr>
              <a:t>Demo-Time</a:t>
            </a:r>
          </a:p>
        </p:txBody>
      </p:sp>
    </p:spTree>
    <p:extLst>
      <p:ext uri="{BB962C8B-B14F-4D97-AF65-F5344CB8AC3E}">
        <p14:creationId xmlns:p14="http://schemas.microsoft.com/office/powerpoint/2010/main" val="402429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A7B1BB2-F1F2-86BD-6780-A5BC4721103C}"/>
              </a:ext>
            </a:extLst>
          </p:cNvPr>
          <p:cNvSpPr txBox="1"/>
          <p:nvPr/>
        </p:nvSpPr>
        <p:spPr>
          <a:xfrm>
            <a:off x="565116" y="400743"/>
            <a:ext cx="6156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latin typeface="Bahnschrift SemiBold" panose="020B0502040204020203" pitchFamily="34" charset="0"/>
              </a:rPr>
              <a:t>Ablauf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2400" dirty="0">
                <a:latin typeface="Bahnschrift SemiBold" panose="020B0502040204020203" pitchFamily="34" charset="0"/>
              </a:rPr>
              <a:t>Folien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2400" dirty="0">
                <a:latin typeface="Bahnschrift SemiBold" panose="020B0502040204020203" pitchFamily="34" charset="0"/>
              </a:rPr>
              <a:t>OpenAI.com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2400" dirty="0">
                <a:latin typeface="Bahnschrift SemiBold" panose="020B0502040204020203" pitchFamily="34" charset="0"/>
              </a:rPr>
              <a:t>Chatbot </a:t>
            </a:r>
            <a:r>
              <a:rPr lang="de-DE" sz="2400" dirty="0" err="1">
                <a:latin typeface="Bahnschrift SemiBold" panose="020B0502040204020203" pitchFamily="34" charset="0"/>
              </a:rPr>
              <a:t>app</a:t>
            </a:r>
            <a:endParaRPr lang="de-DE" sz="2400" dirty="0">
              <a:latin typeface="Bahnschrift SemiBold" panose="020B05020402040202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2400" dirty="0">
                <a:latin typeface="Bahnschrift SemiBold" panose="020B0502040204020203" pitchFamily="34" charset="0"/>
              </a:rPr>
              <a:t>Sample </a:t>
            </a:r>
            <a:r>
              <a:rPr lang="de-DE" sz="2400" dirty="0" err="1">
                <a:latin typeface="Bahnschrift SemiBold" panose="020B0502040204020203" pitchFamily="34" charset="0"/>
              </a:rPr>
              <a:t>data</a:t>
            </a:r>
            <a:r>
              <a:rPr lang="de-DE" sz="2400" dirty="0">
                <a:latin typeface="Bahnschrift SemiBold" panose="020B0502040204020203" pitchFamily="34" charset="0"/>
              </a:rPr>
              <a:t> </a:t>
            </a:r>
            <a:r>
              <a:rPr lang="de-DE" sz="2400" dirty="0" err="1">
                <a:latin typeface="Bahnschrift SemiBold" panose="020B0502040204020203" pitchFamily="34" charset="0"/>
              </a:rPr>
              <a:t>generator</a:t>
            </a:r>
            <a:endParaRPr lang="de-DE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8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3B3B3B"/>
      </a:dk1>
      <a:lt1>
        <a:srgbClr val="FFFFFF"/>
      </a:lt1>
      <a:dk2>
        <a:srgbClr val="000099"/>
      </a:dk2>
      <a:lt2>
        <a:srgbClr val="E3E3E3"/>
      </a:lt2>
      <a:accent1>
        <a:srgbClr val="CCCCCC"/>
      </a:accent1>
      <a:accent2>
        <a:srgbClr val="B2B2B2"/>
      </a:accent2>
      <a:accent3>
        <a:srgbClr val="979797"/>
      </a:accent3>
      <a:accent4>
        <a:srgbClr val="838383"/>
      </a:accent4>
      <a:accent5>
        <a:srgbClr val="686868"/>
      </a:accent5>
      <a:accent6>
        <a:srgbClr val="FF9900"/>
      </a:accent6>
      <a:hlink>
        <a:srgbClr val="000099"/>
      </a:hlink>
      <a:folHlink>
        <a:srgbClr val="457CC7"/>
      </a:folHlink>
    </a:clrScheme>
    <a:fontScheme name="Benutzerdefiniert 3">
      <a:majorFont>
        <a:latin typeface="EnBW DIN Pro"/>
        <a:ea typeface=""/>
        <a:cs typeface=""/>
      </a:majorFont>
      <a:minorFont>
        <a:latin typeface="EnBW DI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15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Bahnschrift SemiBold</vt:lpstr>
      <vt:lpstr>EnBW DIN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Rosengrün</dc:creator>
  <cp:lastModifiedBy>Robin Rosengrün</cp:lastModifiedBy>
  <cp:revision>53</cp:revision>
  <dcterms:created xsi:type="dcterms:W3CDTF">2021-02-23T23:06:03Z</dcterms:created>
  <dcterms:modified xsi:type="dcterms:W3CDTF">2022-08-30T13:16:58Z</dcterms:modified>
</cp:coreProperties>
</file>