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6" r:id="rId4"/>
    <p:sldMasterId id="2147483707" r:id="rId5"/>
    <p:sldMasterId id="2147483719" r:id="rId6"/>
  </p:sldMasterIdLst>
  <p:notesMasterIdLst>
    <p:notesMasterId r:id="rId18"/>
  </p:notesMasterIdLst>
  <p:sldIdLst>
    <p:sldId id="2076136406" r:id="rId7"/>
    <p:sldId id="414" r:id="rId8"/>
    <p:sldId id="2076136416" r:id="rId9"/>
    <p:sldId id="2076136417" r:id="rId10"/>
    <p:sldId id="2076136418" r:id="rId11"/>
    <p:sldId id="2076136419" r:id="rId12"/>
    <p:sldId id="346" r:id="rId13"/>
    <p:sldId id="386" r:id="rId14"/>
    <p:sldId id="2076136420" r:id="rId15"/>
    <p:sldId id="2076136421" r:id="rId16"/>
    <p:sldId id="287" r:id="rId17"/>
  </p:sldIdLst>
  <p:sldSz cx="12436475" cy="6994525"/>
  <p:notesSz cx="6858000" cy="9144000"/>
  <p:defaultTextStyle>
    <a:defPPr>
      <a:defRPr lang="en-US"/>
    </a:defPPr>
    <a:lvl1pPr marL="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365 Template - 2018" id="{9BD64746-1A7C-4B76-A02E-A8C0D1B4344D}">
          <p14:sldIdLst>
            <p14:sldId id="2076136406"/>
            <p14:sldId id="414"/>
            <p14:sldId id="2076136416"/>
            <p14:sldId id="2076136417"/>
            <p14:sldId id="2076136418"/>
            <p14:sldId id="2076136419"/>
            <p14:sldId id="346"/>
            <p14:sldId id="386"/>
            <p14:sldId id="2076136420"/>
            <p14:sldId id="2076136421"/>
            <p14:sldId id="287"/>
          </p14:sldIdLst>
        </p14:section>
        <p14:section name="Animation Morph Templates" id="{BEEE66E4-2E89-4D74-8EC6-44717B67893F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gela Powell" initials="AP" lastIdx="33" clrIdx="0">
    <p:extLst>
      <p:ext uri="{19B8F6BF-5375-455C-9EA6-DF929625EA0E}">
        <p15:presenceInfo xmlns:p15="http://schemas.microsoft.com/office/powerpoint/2012/main" userId="S-1-5-21-1216309865-3539344747-2434043972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8C00"/>
    <a:srgbClr val="0078D7"/>
    <a:srgbClr val="FC5D04"/>
    <a:srgbClr val="FF3300"/>
    <a:srgbClr val="0078D4"/>
    <a:srgbClr val="FFFFFF"/>
    <a:srgbClr val="0278D4"/>
    <a:srgbClr val="0278D7"/>
    <a:srgbClr val="409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8" autoAdjust="0"/>
    <p:restoredTop sz="94980" autoAdjust="0"/>
  </p:normalViewPr>
  <p:slideViewPr>
    <p:cSldViewPr snapToGrid="0">
      <p:cViewPr varScale="1">
        <p:scale>
          <a:sx n="78" d="100"/>
          <a:sy n="78" d="100"/>
        </p:scale>
        <p:origin x="830" y="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D1B54-0B36-7A4E-913A-A21C02273F8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D3714-B553-A044-BA72-366907BA3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04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0F1419"/>
              </a:solidFill>
              <a:effectLst/>
              <a:latin typeface="-apple-syste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0F1419"/>
              </a:solidFill>
              <a:effectLst/>
              <a:latin typeface="-apple-syste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6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dirty="0">
                <a:cs typeface="Calibri"/>
              </a:rPr>
              <a:t>DAVID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35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0F1419"/>
              </a:solidFill>
              <a:effectLst/>
              <a:latin typeface="-apple-syste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64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0F1419"/>
              </a:solidFill>
              <a:effectLst/>
              <a:latin typeface="-apple-syste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09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0F1419"/>
              </a:solidFill>
              <a:effectLst/>
              <a:latin typeface="-apple-syste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42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0F1419"/>
              </a:solidFill>
              <a:effectLst/>
              <a:latin typeface="-apple-syste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73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0F1419"/>
              </a:solidFill>
              <a:effectLst/>
              <a:latin typeface="-apple-syste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47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Be sure to identify that the look and feel will be updated to match SP OOB Fluent UI</a:t>
            </a:r>
          </a:p>
          <a:p>
            <a:pPr marL="342900" indent="-342900">
              <a:buAutoNum type="arabicPeriod"/>
            </a:pPr>
            <a:r>
              <a:rPr lang="en-US" err="1"/>
              <a:t>Chandani</a:t>
            </a:r>
            <a:r>
              <a:rPr lang="en-US"/>
              <a:t> will highlight how she converts to 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62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39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0F1419"/>
              </a:solidFill>
              <a:effectLst/>
              <a:latin typeface="-apple-syste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75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8157" y="309031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4976" y="493511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F4A718E-6F7C-414B-B5B4-AA6809C768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8157" y="445839"/>
            <a:ext cx="914400" cy="19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41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line Image Placeholder 2">
            <a:extLst>
              <a:ext uri="{FF2B5EF4-FFF2-40B4-BE49-F238E27FC236}">
                <a16:creationId xmlns:a16="http://schemas.microsoft.com/office/drawing/2014/main" id="{562D5679-B66F-A244-9E94-0FFE5F1B6168}"/>
              </a:ext>
            </a:extLst>
          </p:cNvPr>
          <p:cNvSpPr>
            <a:spLocks noGrp="1"/>
          </p:cNvSpPr>
          <p:nvPr>
            <p:ph type="clipArt" sz="quarter" idx="11" hasCustomPrompt="1"/>
          </p:nvPr>
        </p:nvSpPr>
        <p:spPr>
          <a:xfrm>
            <a:off x="6102350" y="2188559"/>
            <a:ext cx="5895975" cy="3831241"/>
          </a:xfrm>
        </p:spPr>
        <p:txBody>
          <a:bodyPr anchor="ctr">
            <a:noAutofit/>
          </a:bodyPr>
          <a:lstStyle>
            <a:lvl1pPr algn="ctr">
              <a:defRPr sz="2000">
                <a:latin typeface="+mj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4975" y="2188559"/>
            <a:ext cx="5241206" cy="2624741"/>
          </a:xfrm>
        </p:spPr>
        <p:txBody>
          <a:bodyPr wrap="square" lIns="0" tIns="0" rIns="0" bIns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/>
              <a:t>Subhead Segoe UI 26pt</a:t>
            </a:r>
          </a:p>
          <a:p>
            <a:pPr lvl="0"/>
            <a:r>
              <a:rPr lang="pt-BR"/>
              <a:t>Subhead Segoe UI 26pt</a:t>
            </a:r>
          </a:p>
          <a:p>
            <a:pPr lvl="0"/>
            <a:r>
              <a:rPr lang="pt-BR"/>
              <a:t>Subhead Segoe UI 26pt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E60CBD1C-0AFE-4EB9-94D7-943981FE05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</a:t>
            </a:r>
          </a:p>
        </p:txBody>
      </p:sp>
    </p:spTree>
    <p:extLst>
      <p:ext uri="{BB962C8B-B14F-4D97-AF65-F5344CB8AC3E}">
        <p14:creationId xmlns:p14="http://schemas.microsoft.com/office/powerpoint/2010/main" val="12155602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layout: three columns graphic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34975" y="1631569"/>
            <a:ext cx="3705225" cy="3191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15209" y="1997456"/>
            <a:ext cx="2752725" cy="2459482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67213" y="1631569"/>
            <a:ext cx="3695702" cy="3191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289928" y="1631569"/>
            <a:ext cx="3708398" cy="3191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Content Placeholder 15"/>
          <p:cNvSpPr>
            <a:spLocks noGrp="1"/>
          </p:cNvSpPr>
          <p:nvPr userDrawn="1">
            <p:ph sz="quarter" idx="18" hasCustomPrompt="1"/>
          </p:nvPr>
        </p:nvSpPr>
        <p:spPr>
          <a:xfrm>
            <a:off x="4841875" y="1997456"/>
            <a:ext cx="2752725" cy="2459482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8" name="Content Placeholder 15"/>
          <p:cNvSpPr>
            <a:spLocks noGrp="1"/>
          </p:cNvSpPr>
          <p:nvPr userDrawn="1">
            <p:ph sz="quarter" idx="19" hasCustomPrompt="1"/>
          </p:nvPr>
        </p:nvSpPr>
        <p:spPr>
          <a:xfrm>
            <a:off x="8770907" y="1997456"/>
            <a:ext cx="2752725" cy="2459482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FC74E6E5-9DAD-4A14-9C20-D9F9150874FE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Graphic layout: three columns graphic and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B052D15-67DF-4845-863F-FEC853640A9E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34975" y="5026024"/>
            <a:ext cx="3700401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16</a:t>
            </a:r>
          </a:p>
          <a:p>
            <a:pPr lvl="1"/>
            <a:r>
              <a:rPr lang="en-US"/>
              <a:t>Body copy Segoe Regular 16.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</a:t>
            </a:r>
            <a:r>
              <a:rPr lang="en-US"/>
              <a:t>.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5ECD4C7-D870-4003-9FA8-85EBBED87940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367212" y="5026024"/>
            <a:ext cx="3695701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16</a:t>
            </a:r>
          </a:p>
          <a:p>
            <a:pPr lvl="1"/>
            <a:r>
              <a:rPr lang="en-US"/>
              <a:t>Body copy Segoe Regular 16.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</a:t>
            </a:r>
            <a:r>
              <a:rPr lang="en-US"/>
              <a:t>.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A9BECBA-B2CC-4EE6-B54E-9ADB03EB2595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289925" y="5026024"/>
            <a:ext cx="3708401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16</a:t>
            </a:r>
          </a:p>
          <a:p>
            <a:pPr lvl="1"/>
            <a:r>
              <a:rPr lang="en-US"/>
              <a:t>Body copy Segoe Regular 16.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356161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layout: four columns graphic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594C393-E06E-3A4C-A658-2526A14DA5A1}"/>
              </a:ext>
            </a:extLst>
          </p:cNvPr>
          <p:cNvSpPr/>
          <p:nvPr userDrawn="1"/>
        </p:nvSpPr>
        <p:spPr bwMode="auto">
          <a:xfrm>
            <a:off x="9291701" y="1622045"/>
            <a:ext cx="2706624" cy="319125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11C51E-94BA-C44D-ABF4-E87C4124DAF0}"/>
              </a:ext>
            </a:extLst>
          </p:cNvPr>
          <p:cNvSpPr/>
          <p:nvPr userDrawn="1"/>
        </p:nvSpPr>
        <p:spPr bwMode="auto">
          <a:xfrm>
            <a:off x="6339460" y="1622045"/>
            <a:ext cx="2706624" cy="319125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DDB665-2DD7-AE40-9862-C6E8E22E9215}"/>
              </a:ext>
            </a:extLst>
          </p:cNvPr>
          <p:cNvSpPr/>
          <p:nvPr userDrawn="1"/>
        </p:nvSpPr>
        <p:spPr bwMode="auto">
          <a:xfrm>
            <a:off x="3387218" y="1622045"/>
            <a:ext cx="2706624" cy="319125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D677DE-AA2C-984C-BAE1-54D5F0B518CE}"/>
              </a:ext>
            </a:extLst>
          </p:cNvPr>
          <p:cNvSpPr/>
          <p:nvPr userDrawn="1"/>
        </p:nvSpPr>
        <p:spPr bwMode="auto">
          <a:xfrm>
            <a:off x="434976" y="1622045"/>
            <a:ext cx="2706624" cy="319125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47712A-15EB-884C-BF95-7C690BA778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4500"/>
            <a:ext cx="11563350" cy="7588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Graphic layout: four columns graphic and text</a:t>
            </a:r>
          </a:p>
        </p:txBody>
      </p:sp>
      <p:sp>
        <p:nvSpPr>
          <p:cNvPr id="4" name="Content Placeholder 15">
            <a:extLst>
              <a:ext uri="{FF2B5EF4-FFF2-40B4-BE49-F238E27FC236}">
                <a16:creationId xmlns:a16="http://schemas.microsoft.com/office/drawing/2014/main" id="{F580A529-D3A8-5643-80BA-3E2BE1AA8D5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86136" y="2178050"/>
            <a:ext cx="1604304" cy="207924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7" name="Content Placeholder 15">
            <a:extLst>
              <a:ext uri="{FF2B5EF4-FFF2-40B4-BE49-F238E27FC236}">
                <a16:creationId xmlns:a16="http://schemas.microsoft.com/office/drawing/2014/main" id="{1F6D7A4B-5FFE-2741-8477-E0CAA019B07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926445" y="2178050"/>
            <a:ext cx="1628170" cy="207924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7CF99F6-2487-AC48-8A09-B34B72BD5F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6" y="5026024"/>
            <a:ext cx="2706624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16</a:t>
            </a:r>
          </a:p>
          <a:p>
            <a:pPr lvl="1"/>
            <a:r>
              <a:rPr lang="en-US"/>
              <a:t>Body copy Segoe Regular 16.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quam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.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F7B5F75-90C0-F44E-9322-8FF1108BD3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87218" y="5026024"/>
            <a:ext cx="2706624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16</a:t>
            </a:r>
          </a:p>
          <a:p>
            <a:pPr lvl="1"/>
            <a:r>
              <a:rPr lang="en-US"/>
              <a:t>Body copy Segoe Regular 16.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quam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E444E9C-8096-FE42-BE2A-094180C611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39460" y="5026024"/>
            <a:ext cx="2706624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16</a:t>
            </a:r>
          </a:p>
          <a:p>
            <a:pPr lvl="1"/>
            <a:r>
              <a:rPr lang="en-US"/>
              <a:t>Body copy Segoe Regular 16.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quam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.</a:t>
            </a:r>
          </a:p>
        </p:txBody>
      </p:sp>
      <p:sp>
        <p:nvSpPr>
          <p:cNvPr id="13" name="Content Placeholder 15">
            <a:extLst>
              <a:ext uri="{FF2B5EF4-FFF2-40B4-BE49-F238E27FC236}">
                <a16:creationId xmlns:a16="http://schemas.microsoft.com/office/drawing/2014/main" id="{30602BFF-4B8C-D046-AD65-47970BC89DF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878687" y="2178050"/>
            <a:ext cx="1628170" cy="207924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4" name="Content Placeholder 15">
            <a:extLst>
              <a:ext uri="{FF2B5EF4-FFF2-40B4-BE49-F238E27FC236}">
                <a16:creationId xmlns:a16="http://schemas.microsoft.com/office/drawing/2014/main" id="{88A8CB35-A244-544E-8BAE-53CB85074FB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9830928" y="2178050"/>
            <a:ext cx="1628170" cy="207924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D8D35D15-66F4-4840-BA72-4B7AB5A24EF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291701" y="5026024"/>
            <a:ext cx="2706624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16</a:t>
            </a:r>
          </a:p>
          <a:p>
            <a:pPr lvl="1"/>
            <a:r>
              <a:rPr lang="en-US"/>
              <a:t>Body copy Segoe Regular 16.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quam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589375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34975" y="2178049"/>
            <a:ext cx="11563350" cy="4373564"/>
          </a:xfrm>
        </p:spPr>
        <p:txBody>
          <a:bodyPr bIns="1737360" anchor="ctr">
            <a:noAutofit/>
          </a:bodyPr>
          <a:lstStyle>
            <a:lvl1pPr algn="ctr">
              <a:defRPr sz="2000">
                <a:solidFill>
                  <a:srgbClr val="000000"/>
                </a:solidFill>
                <a:latin typeface="+mj-lt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F997AC3-87B6-4E0B-88C2-A05069E413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Table layout</a:t>
            </a:r>
          </a:p>
        </p:txBody>
      </p:sp>
    </p:spTree>
    <p:extLst>
      <p:ext uri="{BB962C8B-B14F-4D97-AF65-F5344CB8AC3E}">
        <p14:creationId xmlns:p14="http://schemas.microsoft.com/office/powerpoint/2010/main" val="400288244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spc="-15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7642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lue">
    <p:bg>
      <p:bgPr>
        <a:solidFill>
          <a:srgbClr val="027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>
            <a:extLst>
              <a:ext uri="{FF2B5EF4-FFF2-40B4-BE49-F238E27FC236}">
                <a16:creationId xmlns:a16="http://schemas.microsoft.com/office/drawing/2014/main" id="{51E9DCD3-357B-4AF7-BDD2-18E09F714F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44944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in a blue shirt&#10;&#10;Description generated with high confidence">
            <a:extLst>
              <a:ext uri="{FF2B5EF4-FFF2-40B4-BE49-F238E27FC236}">
                <a16:creationId xmlns:a16="http://schemas.microsoft.com/office/drawing/2014/main" id="{6ED214DD-0EEC-4ACC-A022-15CDD9C0AD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434704" cy="6994521"/>
          </a:xfrm>
          <a:prstGeom prst="rect">
            <a:avLst/>
          </a:prstGeom>
        </p:spPr>
      </p:pic>
      <p:sp>
        <p:nvSpPr>
          <p:cNvPr id="5" name="Title 35">
            <a:extLst>
              <a:ext uri="{FF2B5EF4-FFF2-40B4-BE49-F238E27FC236}">
                <a16:creationId xmlns:a16="http://schemas.microsoft.com/office/drawing/2014/main" id="{8441881C-06B8-4CD2-ADC6-DFD3519E6A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spc="-15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14660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08381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F07DE85-B70F-4309-8506-6C011BC2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1866136"/>
            <a:ext cx="7627938" cy="1502728"/>
          </a:xfr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300"/>
              </a:spcAft>
              <a:defRPr sz="2600" spc="-15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F3523A4C-09FD-49AC-AA6D-1A6E7B7893EE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37086" y="6444246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rgbClr val="000000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4C8B45-9D01-4389-94BD-CBAF3D8B35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8157" y="445839"/>
            <a:ext cx="914400" cy="19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28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blue">
    <p:bg>
      <p:bgPr>
        <a:solidFill>
          <a:srgbClr val="027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4976" y="1866136"/>
            <a:ext cx="7627938" cy="1502728"/>
          </a:xfr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300"/>
              </a:spcAft>
              <a:defRPr sz="2600" spc="-1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1688BD8D-D2E4-4DFC-B39C-D55D8436235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37086" y="6444246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bg2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6BDE7C-8AED-4A87-A171-2EB14E4B98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7277" y="445842"/>
            <a:ext cx="914400" cy="19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2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bg>
      <p:bgPr>
        <a:solidFill>
          <a:srgbClr val="027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A1BD43-4947-4C7D-B1C8-B6C8FC3789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7277" y="445842"/>
            <a:ext cx="914400" cy="19494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E73B716-5AC1-4E6F-99C0-F195B0C587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157" y="309031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78FD896-9F6B-4251-9F12-35FEF1AF740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4976" y="493511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9810145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B7A39-C24F-48B0-9B83-D00F165B6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163" y="1144588"/>
            <a:ext cx="9328150" cy="243522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DD0050-2DAE-4F4E-AB3F-A48AD4986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4163" y="3673475"/>
            <a:ext cx="9328150" cy="16891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A3F41-828F-4280-B46C-05D35DEE5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61A5-50A4-473D-A51E-D8629721E38A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0451E-339F-43DE-8F18-21AE32CB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C1D32-352C-487D-942E-1378168A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E5D5-3740-4A2E-9B13-2152DD075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808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A2666-65B8-47EC-BAB6-563C62D9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DE2EA-6F9B-47C6-9DB2-765A47955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A4034-8C98-438A-B48C-5CF3F2DEA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61A5-50A4-473D-A51E-D8629721E38A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7CEF0-CA47-410C-AB18-C5468301B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152A9-3A86-4269-99EA-0C0918CFC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E5D5-3740-4A2E-9B13-2152DD075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352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31243-ED9A-4B46-AE3D-CFB874993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313" y="1743075"/>
            <a:ext cx="10725150" cy="290988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12D5D-D9E6-4632-84B9-E53515D24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313" y="4681538"/>
            <a:ext cx="10725150" cy="15287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8FB5E-E712-4511-ADBF-083A6D0B2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61A5-50A4-473D-A51E-D8629721E38A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13958-ADB3-452C-BBCA-23CFB0030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3F0F4-7F0F-43BC-B7ED-D8A79B695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E5D5-3740-4A2E-9B13-2152DD075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833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3954C-E6A2-42B0-83AF-41E9AFA1A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99207-3D9F-4BCC-8BF2-2BDC6A399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5663" y="1862138"/>
            <a:ext cx="5286375" cy="4437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3B393-D1A8-4DD7-9577-73F3239E6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4438" y="1862138"/>
            <a:ext cx="5286375" cy="4437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D6DCE-F1AC-4ADB-B618-4CBA8D168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61A5-50A4-473D-A51E-D8629721E38A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0399D-B7B7-46B0-93EA-51E1AB81A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BAA1E-8AA3-408E-B3B5-6C5C10CF5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E5D5-3740-4A2E-9B13-2152DD075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021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349EC-9E21-4159-B834-18ADF1E9B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373063"/>
            <a:ext cx="10725150" cy="13509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EC753-BD67-4521-A129-845286A95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7250" y="1714500"/>
            <a:ext cx="5260975" cy="8397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C521B-83E8-4D68-911D-22035F2EC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7250" y="2554288"/>
            <a:ext cx="5260975" cy="375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CDB8D7-7FF3-4268-96DF-760BE43881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96025" y="1714500"/>
            <a:ext cx="5286375" cy="8397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2A6AA5-903C-46C1-86B6-20F2DF2134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6025" y="2554288"/>
            <a:ext cx="5286375" cy="375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D615F2-9E90-46C3-A1D0-68ADD04D4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61A5-50A4-473D-A51E-D8629721E38A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9EBD3-5502-4515-B58C-58935C8E9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37BF39-08A3-4FBA-BD3F-28BD474C2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E5D5-3740-4A2E-9B13-2152DD075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732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56A4A-DC63-4DE7-AC9A-6B3D37131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D8ADF-CFB8-45BF-83B7-E57DCD3AE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61A5-50A4-473D-A51E-D8629721E38A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07EFD3-BBE5-48EC-8BE9-99878F6F5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679810-614E-44CC-9074-A432C3C48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E5D5-3740-4A2E-9B13-2152DD075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107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BA22B0-FD09-4D4C-9F33-CE590D587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61A5-50A4-473D-A51E-D8629721E38A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65A9C3-2D7A-46A6-AF80-39A416428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6B0AA-EA66-4F86-B66D-159517D8D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E5D5-3740-4A2E-9B13-2152DD075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664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713A7-43DA-40AF-9111-9D3C19E47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466725"/>
            <a:ext cx="4010025" cy="16319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8BCD3-CF1C-4A24-BF0F-AEAC8A56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6375" y="1006475"/>
            <a:ext cx="6296025" cy="49704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27961-027C-4996-9F6F-D390AB3FD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7250" y="2098675"/>
            <a:ext cx="4010025" cy="38877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DFE2D1-F5D7-404E-949D-E5BA40E2E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61A5-50A4-473D-A51E-D8629721E38A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E8293-51F7-43E0-87D2-5549A2488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98EA1-541E-4C2D-A1F8-27B147D02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E5D5-3740-4A2E-9B13-2152DD075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092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5B97-EF71-4747-9EE3-F704F64CC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466725"/>
            <a:ext cx="4010025" cy="16319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1CB10D-5D89-4F9C-9926-7C0EB8BC82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86375" y="1006475"/>
            <a:ext cx="6296025" cy="49704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1B6C36-04F2-41A5-8074-A2BB63BC8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7250" y="2098675"/>
            <a:ext cx="4010025" cy="38877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CAB5E-B707-4FB5-ACE3-5B128929D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61A5-50A4-473D-A51E-D8629721E38A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8B701-3CDF-4440-B75A-F8CE2C3A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4C5F6-F65E-4DB6-87F5-5FFCFEE2F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E5D5-3740-4A2E-9B13-2152DD075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92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65A54-AF8F-441D-8193-FF1776B4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E55846-F765-49EC-AD2A-FD164219A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1D0B7-8544-49C2-8459-5249F81B7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61A5-50A4-473D-A51E-D8629721E38A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8152D-3BC4-4BC0-860C-23A065B64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6A00A-F2D8-4EBC-BC1C-E751AB0CE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E5D5-3740-4A2E-9B13-2152DD075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1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sitting in a chair using a computer&#10;&#10;Description generated with very high confidence">
            <a:extLst>
              <a:ext uri="{FF2B5EF4-FFF2-40B4-BE49-F238E27FC236}">
                <a16:creationId xmlns:a16="http://schemas.microsoft.com/office/drawing/2014/main" id="{03D2BC42-713B-428D-8ED4-A1554F175C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3780" y="-1"/>
            <a:ext cx="12450255" cy="699452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918950D-BA52-4C37-9FC7-9B2441DABC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157" y="309031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B7969DA-51E9-4FB3-BFCC-63C88E8086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4976" y="493511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0D28F43-8FFF-4944-9497-29A9A4AAFE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8157" y="445839"/>
            <a:ext cx="914400" cy="19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95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7A263A-D77D-4537-BE5A-2212A4625F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99525" y="373063"/>
            <a:ext cx="2681288" cy="59261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A8A415-EAAC-4F64-B02A-3684CE88C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55663" y="373063"/>
            <a:ext cx="7891462" cy="5926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ED25-C588-4635-A31D-901761D7A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61A5-50A4-473D-A51E-D8629721E38A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892F2-03DA-4F94-9F2D-EBD45263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D91A0-FE64-4174-8637-89EF2020A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E5D5-3740-4A2E-9B13-2152DD075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703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968D5-8E85-446F-90AD-50F10AAF5A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163" y="1144588"/>
            <a:ext cx="9328150" cy="243522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38F0A7-46D9-410D-8D1C-C93FCB7C7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4163" y="3673475"/>
            <a:ext cx="9328150" cy="16891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ECEA1-F906-49A8-A0F0-6171EEBD3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E9FD3-0241-4637-AEC0-D2EA65A212C7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B675E-CE71-4F20-9294-4390C1643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8243C-538B-43E8-A42C-E4335C52F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5D7F-AEC5-434D-994A-4B1687331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757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916C-9E66-4B0D-B5A3-0F18194C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589A5-F1C2-4156-82A2-A051B2487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3D515-9DDF-423B-8DEC-B7AEB8B32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E9FD3-0241-4637-AEC0-D2EA65A212C7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97A6-97A8-45AC-B93F-AFF342D47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6EB3A-E792-4126-BCC0-545B60BA8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5D7F-AEC5-434D-994A-4B1687331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730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F7410-F446-46D6-9807-C4E484D68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313" y="1743075"/>
            <a:ext cx="10725150" cy="290988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A626F-FB61-4F28-94FC-22FAF19E5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313" y="4681538"/>
            <a:ext cx="10725150" cy="15287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FF98D-441F-4CEB-B08C-74DEA5724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E9FD3-0241-4637-AEC0-D2EA65A212C7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7BB94-F5E3-43E7-95A8-729DB22DF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93BD0-9096-4BD2-ADF7-BB94B58A7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5D7F-AEC5-434D-994A-4B1687331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9925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D371D-5125-4006-A86B-718449742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85DFB-86AF-4218-862A-9657764A76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5663" y="1862138"/>
            <a:ext cx="5286375" cy="4437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AE48C-6554-46FD-89AB-34A19643F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4438" y="1862138"/>
            <a:ext cx="5286375" cy="4437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D5037-5214-4B69-8E1A-DCEAA1847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E9FD3-0241-4637-AEC0-D2EA65A212C7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424A4-7438-43D0-BD30-C7D7318B4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46759-DDA1-4A62-A96F-74CE3F0E1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5D7F-AEC5-434D-994A-4B1687331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589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EA2CC-A993-4FA7-BA3A-6207995D9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373063"/>
            <a:ext cx="10725150" cy="13509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30913-8B27-4CB3-A544-00CF59AAF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7250" y="1714500"/>
            <a:ext cx="5260975" cy="8397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F47B5-63CA-45B1-A2BD-BA2337894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7250" y="2554288"/>
            <a:ext cx="5260975" cy="375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FBE8AE-0403-4A94-883F-47A0DCD72A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96025" y="1714500"/>
            <a:ext cx="5286375" cy="8397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83CE0F-4A81-499B-ABFB-DB4F7E5B12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6025" y="2554288"/>
            <a:ext cx="5286375" cy="375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BF7CD2-070E-46F7-8CA3-7833B862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E9FD3-0241-4637-AEC0-D2EA65A212C7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40BDBA-1BE8-46DD-9AA1-EC605E307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128DC7-C70B-4158-B8ED-16CE174B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5D7F-AEC5-434D-994A-4B1687331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467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C7EE0-BAA3-4710-BE8C-BC95732C4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897FD5-A37F-4DCD-A1AE-6C9894AB8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E9FD3-0241-4637-AEC0-D2EA65A212C7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FB9285-833B-4145-8811-6181C3AAC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21F3EC-D38F-4916-A1B2-573D8DB95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5D7F-AEC5-434D-994A-4B1687331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3338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93AC3E-A9EC-4E60-A53E-A572DD738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E9FD3-0241-4637-AEC0-D2EA65A212C7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13F9B-C6F1-4B71-8FE8-F205E4DD4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AEA37-3651-43DD-8EAD-7FBD3376C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5D7F-AEC5-434D-994A-4B1687331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6070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7C0BF-28C9-4583-A0E6-825B245A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466725"/>
            <a:ext cx="4010025" cy="16319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15689-3411-4F2F-932A-1495093DB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6375" y="1006475"/>
            <a:ext cx="6296025" cy="49704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F665F-7142-403D-AC6D-E408096BD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7250" y="2098675"/>
            <a:ext cx="4010025" cy="38877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EA19F-7897-4EAE-AF78-7AAB4E57C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E9FD3-0241-4637-AEC0-D2EA65A212C7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2E3A3-F526-485B-B5A9-38A8D9DC5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24705-58B7-449D-A5A9-EB46784EB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5D7F-AEC5-434D-994A-4B1687331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23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797E7-2E2A-4E6B-93B2-2DEF3DDB8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466725"/>
            <a:ext cx="4010025" cy="16319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825D57-26F5-44C3-9122-75FE42060F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86375" y="1006475"/>
            <a:ext cx="6296025" cy="49704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4A1918-0113-48FE-B6C7-1691F7C3D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7250" y="2098675"/>
            <a:ext cx="4010025" cy="38877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06B1A-DAC3-4C3A-99AC-6DAA8AD6E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E9FD3-0241-4637-AEC0-D2EA65A212C7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21731-C280-4B81-AFF4-3F90EB29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FFF12-9ABC-4995-B9BE-A51992856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5D7F-AEC5-434D-994A-4B1687331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34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4975" y="1226817"/>
            <a:ext cx="3705225" cy="1195895"/>
          </a:xfrm>
        </p:spPr>
        <p:txBody>
          <a:bodyPr lIns="0" tIns="0" rIns="0" bIns="0"/>
          <a:lstStyle>
            <a:lvl1pPr>
              <a:defRPr sz="2000" spc="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37300" y="1226818"/>
            <a:ext cx="3690938" cy="3354708"/>
          </a:xfrm>
        </p:spPr>
        <p:txBody>
          <a:bodyPr wrap="square" lIns="0" tIns="0" rIns="0" bIns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spc="0" baseline="0">
                <a:solidFill>
                  <a:schemeClr val="accent1"/>
                </a:solidFill>
                <a:latin typeface="+mj-lt"/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7473439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2927F-D749-485E-AB56-05317F5E4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9274C1-C995-441A-84E5-6CA5A97A1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D5237-55FA-4E10-9013-0C4759AD6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E9FD3-0241-4637-AEC0-D2EA65A212C7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56DBB-736F-4D18-B4D4-6DDDB37B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022B9-3300-412C-A101-C6C5D3A48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5D7F-AEC5-434D-994A-4B1687331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228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ED1EF9-CD1D-4989-A431-55A7D8914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99525" y="373063"/>
            <a:ext cx="2681288" cy="59261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5EB74-DD98-4DF8-BF6B-2424D121E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55663" y="373063"/>
            <a:ext cx="7891462" cy="5926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29F37-6792-4885-AE4C-1884F36B0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E9FD3-0241-4637-AEC0-D2EA65A212C7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57565-2A1D-444E-B182-20724B420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84908-CCE1-4FE9-B03C-CB187CAE9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5D7F-AEC5-434D-994A-4B1687331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00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2182297"/>
            <a:ext cx="11567160" cy="1247521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None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None/>
              <a:defRPr sz="2000">
                <a:solidFill>
                  <a:srgbClr val="000000"/>
                </a:solidFill>
              </a:defRPr>
            </a:lvl2pPr>
            <a:lvl3pPr marL="457200" indent="0">
              <a:spcBef>
                <a:spcPts val="0"/>
              </a:spcBef>
              <a:spcAft>
                <a:spcPts val="1300"/>
              </a:spcAft>
              <a:buNone/>
              <a:defRPr sz="20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First level Segoe UI 26pt</a:t>
            </a:r>
          </a:p>
          <a:p>
            <a:pPr lvl="1"/>
            <a:r>
              <a:rPr lang="en-US"/>
              <a:t>Second level Segoe UI 20pt</a:t>
            </a:r>
          </a:p>
          <a:p>
            <a:pPr lvl="2"/>
            <a:r>
              <a:rPr lang="en-US"/>
              <a:t>Third level Segoe UI 20pt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32pt</a:t>
            </a:r>
          </a:p>
        </p:txBody>
      </p:sp>
    </p:spTree>
    <p:extLst>
      <p:ext uri="{BB962C8B-B14F-4D97-AF65-F5344CB8AC3E}">
        <p14:creationId xmlns:p14="http://schemas.microsoft.com/office/powerpoint/2010/main" val="376536016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slide (with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8" y="2184023"/>
            <a:ext cx="11567160" cy="1247521"/>
          </a:xfrm>
        </p:spPr>
        <p:txBody>
          <a:bodyPr wrap="square" lIns="0" tIns="0" rIns="0" bIns="0">
            <a:spAutoFit/>
          </a:bodyPr>
          <a:lstStyle>
            <a:lvl1pPr marL="274320" indent="-27432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ct val="77000"/>
              <a:buFont typeface="Arial" panose="020B0604020202020204" pitchFamily="34" charset="0"/>
              <a:buChar char="•"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548640" indent="-22860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ct val="77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 marL="822960" indent="-228600"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ct val="77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First level Segoe UI 26pt</a:t>
            </a:r>
          </a:p>
          <a:p>
            <a:pPr lvl="1"/>
            <a:r>
              <a:rPr lang="en-US"/>
              <a:t>Second level Segoe UI 20pt</a:t>
            </a:r>
          </a:p>
          <a:p>
            <a:pPr lvl="2"/>
            <a:r>
              <a:rPr lang="en-US"/>
              <a:t>Third level Segoe UI 20pt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7311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32pt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F94EA65-2CBF-4A04-9D22-169D8572F34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4974" y="1105407"/>
            <a:ext cx="11567160" cy="360099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None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None/>
              <a:defRPr sz="2000">
                <a:solidFill>
                  <a:schemeClr val="tx2"/>
                </a:solidFill>
              </a:defRPr>
            </a:lvl2pPr>
            <a:lvl3pPr marL="457200" indent="0">
              <a:spcBef>
                <a:spcPts val="0"/>
              </a:spcBef>
              <a:spcAft>
                <a:spcPts val="1300"/>
              </a:spcAft>
              <a:buNone/>
              <a:defRPr sz="2000"/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Subtitle Segoe UI 26pt</a:t>
            </a:r>
          </a:p>
        </p:txBody>
      </p:sp>
    </p:spTree>
    <p:extLst>
      <p:ext uri="{BB962C8B-B14F-4D97-AF65-F5344CB8AC3E}">
        <p14:creationId xmlns:p14="http://schemas.microsoft.com/office/powerpoint/2010/main" val="27759741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7311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25858560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334125" y="0"/>
            <a:ext cx="6102349" cy="699452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7B2D435-6763-4273-8B58-EEB8756175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5667375" cy="77311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/>
              <a:t>Photo layout 1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1CE2F71-BF91-4E7B-BDE5-A747EFEFF88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2188559"/>
            <a:ext cx="5667374" cy="2624741"/>
          </a:xfrm>
        </p:spPr>
        <p:txBody>
          <a:bodyPr wrap="square" lIns="0" tIns="0" rIns="0" bIns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/>
              <a:t>Subhead Segoe UI 26pt</a:t>
            </a:r>
          </a:p>
          <a:p>
            <a:pPr lvl="0"/>
            <a:r>
              <a:rPr lang="pt-BR"/>
              <a:t>Subhead Segoe UI 26pt</a:t>
            </a:r>
          </a:p>
          <a:p>
            <a:pPr lvl="0"/>
            <a:r>
              <a:rPr lang="pt-BR"/>
              <a:t>Subhead Segoe UI 26pt</a:t>
            </a:r>
          </a:p>
        </p:txBody>
      </p:sp>
    </p:spTree>
    <p:extLst>
      <p:ext uri="{BB962C8B-B14F-4D97-AF65-F5344CB8AC3E}">
        <p14:creationId xmlns:p14="http://schemas.microsoft.com/office/powerpoint/2010/main" val="22903611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4974" y="2178050"/>
            <a:ext cx="3705225" cy="263525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4367214" y="2178050"/>
            <a:ext cx="3695700" cy="2635250"/>
          </a:xfrm>
          <a:blipFill>
            <a:blip r:embed="rId3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8289925" y="2178049"/>
            <a:ext cx="3706871" cy="2635251"/>
          </a:xfrm>
          <a:blipFill>
            <a:blip r:embed="rId4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5026024"/>
            <a:ext cx="3703320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16</a:t>
            </a:r>
          </a:p>
          <a:p>
            <a:pPr lvl="1"/>
            <a:r>
              <a:rPr lang="en-US"/>
              <a:t>Body copy Segoe Regular 16.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</a:t>
            </a:r>
            <a:r>
              <a:rPr lang="en-US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5026024"/>
            <a:ext cx="3695700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16</a:t>
            </a:r>
          </a:p>
          <a:p>
            <a:pPr lvl="1"/>
            <a:r>
              <a:rPr lang="en-US"/>
              <a:t>Body copy Segoe Regular 16.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</a:t>
            </a:r>
            <a:r>
              <a:rPr lang="en-US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5026024"/>
            <a:ext cx="3703320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16</a:t>
            </a:r>
          </a:p>
          <a:p>
            <a:pPr lvl="1"/>
            <a:r>
              <a:rPr lang="en-US"/>
              <a:t>Body copy Segoe Regular 16.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</a:t>
            </a:r>
            <a:r>
              <a:rPr lang="en-US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4138D0E-FA08-493B-A3B5-1ED81872A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/>
              <a:t>Photo layout 2</a:t>
            </a:r>
          </a:p>
        </p:txBody>
      </p:sp>
    </p:spTree>
    <p:extLst>
      <p:ext uri="{BB962C8B-B14F-4D97-AF65-F5344CB8AC3E}">
        <p14:creationId xmlns:p14="http://schemas.microsoft.com/office/powerpoint/2010/main" val="124179112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4975" y="444500"/>
            <a:ext cx="11563350" cy="758825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46088" y="1903774"/>
            <a:ext cx="11563350" cy="1301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6899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1" r:id="rId4"/>
    <p:sldLayoutId id="2147483687" r:id="rId5"/>
    <p:sldLayoutId id="2147483704" r:id="rId6"/>
    <p:sldLayoutId id="2147483697" r:id="rId7"/>
    <p:sldLayoutId id="2147483692" r:id="rId8"/>
    <p:sldLayoutId id="2147483694" r:id="rId9"/>
    <p:sldLayoutId id="2147483695" r:id="rId10"/>
    <p:sldLayoutId id="2147483685" r:id="rId11"/>
    <p:sldLayoutId id="2147483706" r:id="rId12"/>
    <p:sldLayoutId id="2147483699" r:id="rId13"/>
    <p:sldLayoutId id="2147483688" r:id="rId14"/>
    <p:sldLayoutId id="2147483689" r:id="rId15"/>
    <p:sldLayoutId id="2147483703" r:id="rId16"/>
    <p:sldLayoutId id="2147483705" r:id="rId17"/>
    <p:sldLayoutId id="2147483700" r:id="rId18"/>
    <p:sldLayoutId id="2147483701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3200" b="0" kern="1200" cap="none" spc="-1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600" kern="1200" spc="0" baseline="0">
          <a:solidFill>
            <a:srgbClr val="000000"/>
          </a:solidFill>
          <a:latin typeface="+mn-lt"/>
          <a:ea typeface="+mn-ea"/>
          <a:cs typeface="+mn-cs"/>
        </a:defRPr>
      </a:lvl1pPr>
      <a:lvl2pPr marL="228600" marR="0" indent="0" algn="l" defTabSz="932742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457200" marR="0" indent="0" algn="l" defTabSz="932742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600" kern="1200" spc="0" baseline="0">
          <a:solidFill>
            <a:srgbClr val="000000"/>
          </a:solidFill>
          <a:latin typeface="+mn-lt"/>
          <a:ea typeface="+mn-ea"/>
          <a:cs typeface="+mn-cs"/>
        </a:defRPr>
      </a:lvl3pPr>
      <a:lvl4pPr marL="685800" marR="0" indent="0" algn="l" defTabSz="932742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6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914400" marR="0" indent="0" algn="l" defTabSz="932742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600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73" userDrawn="1">
          <p15:clr>
            <a:srgbClr val="C35EA4"/>
          </p15:clr>
        </p15:guide>
        <p15:guide id="4" pos="1517" userDrawn="1">
          <p15:clr>
            <a:srgbClr val="C35EA4"/>
          </p15:clr>
        </p15:guide>
        <p15:guide id="5" pos="2608" userDrawn="1">
          <p15:clr>
            <a:srgbClr val="C35EA4"/>
          </p15:clr>
        </p15:guide>
        <p15:guide id="6" pos="2751" userDrawn="1">
          <p15:clr>
            <a:srgbClr val="C35EA4"/>
          </p15:clr>
        </p15:guide>
        <p15:guide id="7" pos="3844" userDrawn="1">
          <p15:clr>
            <a:srgbClr val="C35EA4"/>
          </p15:clr>
        </p15:guide>
        <p15:guide id="8" pos="3989" userDrawn="1">
          <p15:clr>
            <a:srgbClr val="C35EA4"/>
          </p15:clr>
        </p15:guide>
        <p15:guide id="9" pos="5079" userDrawn="1">
          <p15:clr>
            <a:srgbClr val="C35EA4"/>
          </p15:clr>
        </p15:guide>
        <p15:guide id="10" pos="5222" userDrawn="1">
          <p15:clr>
            <a:srgbClr val="C35EA4"/>
          </p15:clr>
        </p15:guide>
        <p15:guide id="11" pos="6317" userDrawn="1">
          <p15:clr>
            <a:srgbClr val="C35EA4"/>
          </p15:clr>
        </p15:guide>
        <p15:guide id="12" pos="6460" userDrawn="1">
          <p15:clr>
            <a:srgbClr val="C35EA4"/>
          </p15:clr>
        </p15:guide>
        <p15:guide id="16" pos="274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8" userDrawn="1">
          <p15:clr>
            <a:srgbClr val="5ACBF0"/>
          </p15:clr>
        </p15:guide>
        <p15:guide id="19" orient="horz" pos="1372" userDrawn="1">
          <p15:clr>
            <a:srgbClr val="5ACBF0"/>
          </p15:clr>
        </p15:guide>
        <p15:guide id="20" orient="horz" pos="612" userDrawn="1">
          <p15:clr>
            <a:srgbClr val="5ACBF0"/>
          </p15:clr>
        </p15:guide>
        <p15:guide id="21" orient="horz" pos="1515" userDrawn="1">
          <p15:clr>
            <a:srgbClr val="5ACBF0"/>
          </p15:clr>
        </p15:guide>
        <p15:guide id="22" orient="horz" pos="2127" userDrawn="1">
          <p15:clr>
            <a:srgbClr val="5ACBF0"/>
          </p15:clr>
        </p15:guide>
        <p15:guide id="23" orient="horz" pos="2275">
          <p15:clr>
            <a:srgbClr val="5ACBF0"/>
          </p15:clr>
        </p15:guide>
        <p15:guide id="25" orient="horz" pos="280" userDrawn="1">
          <p15:clr>
            <a:srgbClr val="F26B43"/>
          </p15:clr>
        </p15:guide>
        <p15:guide id="26" orient="horz" pos="4127" userDrawn="1">
          <p15:clr>
            <a:srgbClr val="F26B43"/>
          </p15:clr>
        </p15:guide>
        <p15:guide id="27" orient="horz" pos="2889" userDrawn="1">
          <p15:clr>
            <a:srgbClr val="5ACBF0"/>
          </p15:clr>
        </p15:guide>
        <p15:guide id="28" orient="horz" pos="3032" userDrawn="1">
          <p15:clr>
            <a:srgbClr val="5ACBF0"/>
          </p15:clr>
        </p15:guide>
        <p15:guide id="29" orient="horz" pos="3648" userDrawn="1">
          <p15:clr>
            <a:srgbClr val="5ACBF0"/>
          </p15:clr>
        </p15:guide>
        <p15:guide id="30" orient="horz" pos="3792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F8C908-AAEF-4716-931A-CDC68E950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663" y="373063"/>
            <a:ext cx="10725150" cy="1350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4534F-ED1F-472A-847D-9762D17A4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663" y="1862138"/>
            <a:ext cx="10725150" cy="4437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EA7ED-3A36-4F86-9762-63DC2B862D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5663" y="648335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261A5-50A4-473D-A51E-D8629721E38A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F0B81-AC83-48CB-AB35-B85E373185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9563" y="6483350"/>
            <a:ext cx="4197350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009EE-4F1D-44F3-8D7C-15F4ED3CAF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3638" y="648335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5E5D5-3740-4A2E-9B13-2152DD075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8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E291EB-8AC1-456B-B55E-A433BB1D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663" y="373063"/>
            <a:ext cx="10725150" cy="1350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D85D3-728F-4D74-B6FA-5CACB8071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663" y="1862138"/>
            <a:ext cx="10725150" cy="4437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31A50-024E-4FC5-A2E6-AD76D7FD0D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5663" y="648335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E9FD3-0241-4637-AEC0-D2EA65A212C7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715F6-D702-490E-8956-CB05FEDBB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9563" y="6483350"/>
            <a:ext cx="4197350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45A49-0C19-41B2-A96D-EF2E02E58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3638" y="648335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D5D7F-AEC5-434D-994A-4B1687331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7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github.com/pnp/sp-dev-fx-webparts/tree/main/samples/react-cherry-picked-content" TargetMode="External"/><Relationship Id="rId7" Type="http://schemas.openxmlformats.org/officeDocument/2006/relationships/hyperlink" Target="https://mgt.dev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github.com/pnp/sp-dev-fx-webparts/issues/2228" TargetMode="External"/><Relationship Id="rId5" Type="http://schemas.openxmlformats.org/officeDocument/2006/relationships/hyperlink" Target="https://github.com/PathToSharePoint/dangerous-content-web-part" TargetMode="External"/><Relationship Id="rId4" Type="http://schemas.openxmlformats.org/officeDocument/2006/relationships/hyperlink" Target="https://blog.pathtosharepoint.com/2022/04/19/aiming-for-a-safer-content-editor-web-part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np/sp-dev-fx-webparts/tree/main/samples/react-script-editor" TargetMode="External"/><Relationship Id="rId7" Type="http://schemas.openxmlformats.org/officeDocument/2006/relationships/image" Target="../media/image17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6.png"/><Relationship Id="rId4" Type="http://schemas.openxmlformats.org/officeDocument/2006/relationships/hyperlink" Target="https://github.com/PathToSharePoint/dangerous-content-web-par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np/sp-dev-fx-webparts/issues/2228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5B20D92-C3B3-415E-98D3-AF1BBCFF8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32" y="3170987"/>
            <a:ext cx="6026368" cy="1117118"/>
          </a:xfrm>
        </p:spPr>
        <p:txBody>
          <a:bodyPr/>
          <a:lstStyle/>
          <a:p>
            <a:r>
              <a:rPr lang="en-US" sz="4400" dirty="0">
                <a:solidFill>
                  <a:schemeClr val="accent1"/>
                </a:solidFill>
              </a:rPr>
              <a:t>Christophe Humbert</a:t>
            </a:r>
            <a:endParaRPr lang="en-US" sz="44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6862C8-1B3E-4988-9E19-C8B385AF4C8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0051" y="4376057"/>
            <a:ext cx="3528574" cy="253014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@PathToSharePoint on </a:t>
            </a:r>
            <a:r>
              <a:rPr lang="en-US" sz="1800" dirty="0" err="1"/>
              <a:t>Github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@Path2SharePoint on Twitter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A01847-A529-4950-994C-24DD58D27484}"/>
              </a:ext>
            </a:extLst>
          </p:cNvPr>
          <p:cNvSpPr/>
          <p:nvPr/>
        </p:nvSpPr>
        <p:spPr bwMode="auto">
          <a:xfrm>
            <a:off x="400050" y="302559"/>
            <a:ext cx="1640541" cy="59167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E5DF24-3F86-4BC3-9BC7-54C7EA954DE3}"/>
              </a:ext>
            </a:extLst>
          </p:cNvPr>
          <p:cNvSpPr txBox="1"/>
          <p:nvPr/>
        </p:nvSpPr>
        <p:spPr>
          <a:xfrm>
            <a:off x="400050" y="668208"/>
            <a:ext cx="10813382" cy="156966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4800" b="1" dirty="0">
                <a:latin typeface="Segoe UI Semibold"/>
                <a:cs typeface="Segoe UI Semibold"/>
              </a:rPr>
              <a:t>Aiming for a Safer</a:t>
            </a:r>
          </a:p>
          <a:p>
            <a:r>
              <a:rPr lang="en-US" sz="4800" b="1" dirty="0">
                <a:latin typeface="Segoe UI Semibold"/>
                <a:cs typeface="Segoe UI Semibold"/>
              </a:rPr>
              <a:t>Content Editor Web Part</a:t>
            </a:r>
            <a:endParaRPr lang="en-US" sz="2800" b="1" dirty="0">
              <a:latin typeface="Segoe UI Semibold"/>
              <a:cs typeface="Segoe UI Semibold"/>
            </a:endParaRPr>
          </a:p>
        </p:txBody>
      </p:sp>
      <p:pic>
        <p:nvPicPr>
          <p:cNvPr id="4" name="Picture 3" descr="A picture containing person, person, smiling, posing&#10;&#10;Description automatically generated">
            <a:extLst>
              <a:ext uri="{FF2B5EF4-FFF2-40B4-BE49-F238E27FC236}">
                <a16:creationId xmlns:a16="http://schemas.microsoft.com/office/drawing/2014/main" id="{E84526AF-96EB-4A75-8992-0E66F42BC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170" y="3156048"/>
            <a:ext cx="1445850" cy="24938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990E769-8535-46C0-A5E7-E936EC5B8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260" y="1493904"/>
            <a:ext cx="3731305" cy="373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62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A01847-A529-4950-994C-24DD58D27484}"/>
              </a:ext>
            </a:extLst>
          </p:cNvPr>
          <p:cNvSpPr/>
          <p:nvPr/>
        </p:nvSpPr>
        <p:spPr bwMode="auto">
          <a:xfrm>
            <a:off x="400050" y="302559"/>
            <a:ext cx="1640541" cy="59167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E5DF24-3F86-4BC3-9BC7-54C7EA954DE3}"/>
              </a:ext>
            </a:extLst>
          </p:cNvPr>
          <p:cNvSpPr txBox="1"/>
          <p:nvPr/>
        </p:nvSpPr>
        <p:spPr>
          <a:xfrm>
            <a:off x="400050" y="87637"/>
            <a:ext cx="11976750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CA" sz="4800" b="1" dirty="0">
                <a:latin typeface="Segoe UI Semibold"/>
                <a:cs typeface="Segoe UI Semibold"/>
              </a:rPr>
              <a:t>More Code</a:t>
            </a: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EB3CA8-EE0F-474D-BEE9-F3E43A5167EC}"/>
              </a:ext>
            </a:extLst>
          </p:cNvPr>
          <p:cNvSpPr txBox="1"/>
          <p:nvPr/>
        </p:nvSpPr>
        <p:spPr>
          <a:xfrm>
            <a:off x="400050" y="1195631"/>
            <a:ext cx="11033550" cy="48197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 b="0" i="0" dirty="0">
                <a:solidFill>
                  <a:srgbClr val="3F3F3F"/>
                </a:solidFill>
                <a:effectLst/>
                <a:latin typeface="Helvetica Neue"/>
              </a:rPr>
              <a:t>Approved libraries: static array</a:t>
            </a:r>
          </a:p>
          <a:p>
            <a:pPr marL="809244" lvl="1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solidFill>
                  <a:srgbClr val="3F3F3F"/>
                </a:solidFill>
                <a:latin typeface="Helvetica Neue"/>
              </a:rPr>
              <a:t>Could be replaced with a dynamic rule</a:t>
            </a:r>
          </a:p>
          <a:p>
            <a:pPr marL="809244" lvl="1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solidFill>
                  <a:srgbClr val="3F3F3F"/>
                </a:solidFill>
                <a:latin typeface="Helvetica Neue"/>
              </a:rPr>
              <a:t>Validation during editing and rendering</a:t>
            </a:r>
          </a:p>
          <a:p>
            <a:pPr marL="809244" lvl="1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endParaRPr lang="en-US" sz="2000" dirty="0">
              <a:solidFill>
                <a:srgbClr val="3F3F3F"/>
              </a:solidFill>
              <a:latin typeface="Helvetica Neue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 dirty="0" err="1">
                <a:solidFill>
                  <a:srgbClr val="3F3F3F"/>
                </a:solidFill>
                <a:latin typeface="Helvetica Neue"/>
              </a:rPr>
              <a:t>Memoization</a:t>
            </a:r>
            <a:r>
              <a:rPr lang="en-US" sz="2000" dirty="0">
                <a:solidFill>
                  <a:srgbClr val="3F3F3F"/>
                </a:solidFill>
                <a:latin typeface="Helvetica Neue"/>
              </a:rPr>
              <a:t>: </a:t>
            </a:r>
            <a:r>
              <a:rPr lang="en-US" sz="2000" dirty="0" err="1">
                <a:solidFill>
                  <a:srgbClr val="3F3F3F"/>
                </a:solidFill>
                <a:latin typeface="Helvetica Neue"/>
              </a:rPr>
              <a:t>React.memo</a:t>
            </a:r>
            <a:r>
              <a:rPr lang="en-US" sz="2000" dirty="0">
                <a:solidFill>
                  <a:srgbClr val="3F3F3F"/>
                </a:solidFill>
                <a:latin typeface="Helvetica Neue"/>
              </a:rPr>
              <a:t>()</a:t>
            </a:r>
          </a:p>
          <a:p>
            <a:pPr marL="809244" lvl="1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Prevents excessive re-rendering</a:t>
            </a:r>
          </a:p>
          <a:p>
            <a:pPr marL="809244" lvl="1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Two rendering modes</a:t>
            </a:r>
          </a:p>
          <a:p>
            <a:pPr marL="809244" lvl="1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Directly in the web part</a:t>
            </a:r>
          </a:p>
          <a:p>
            <a:pPr marL="809244" lvl="1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iframe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 In this case the web part context is passed to the code snippet.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Cascading selection in the Property Pane</a:t>
            </a:r>
          </a:p>
          <a:p>
            <a:pPr marL="809244" lvl="1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Leverages the built-in </a:t>
            </a:r>
            <a:r>
              <a:rPr lang="en-US" sz="20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onPropertyPaneFieldChanged</a:t>
            </a:r>
            <a:r>
              <a:rPr lang="en-US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() 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method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2322D22D-CCC1-46CB-BA44-14D09F541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5664" y="114411"/>
            <a:ext cx="1238750" cy="161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88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04D222-6811-4FA1-A1DE-3F8B0175EC87}"/>
              </a:ext>
            </a:extLst>
          </p:cNvPr>
          <p:cNvSpPr/>
          <p:nvPr/>
        </p:nvSpPr>
        <p:spPr bwMode="auto">
          <a:xfrm>
            <a:off x="400050" y="302559"/>
            <a:ext cx="1640541" cy="59167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C25DD9-C347-4B0B-A4E3-F7C6630B3C52}"/>
              </a:ext>
            </a:extLst>
          </p:cNvPr>
          <p:cNvSpPr/>
          <p:nvPr/>
        </p:nvSpPr>
        <p:spPr bwMode="auto">
          <a:xfrm>
            <a:off x="6101835" y="6326234"/>
            <a:ext cx="2851688" cy="59167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50E7F5-3CA4-40AE-93EB-EB639EFC8FC4}"/>
              </a:ext>
            </a:extLst>
          </p:cNvPr>
          <p:cNvSpPr txBox="1"/>
          <p:nvPr/>
        </p:nvSpPr>
        <p:spPr>
          <a:xfrm>
            <a:off x="400049" y="1095151"/>
            <a:ext cx="12036426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b="1" dirty="0"/>
          </a:p>
          <a:p>
            <a:r>
              <a:rPr lang="en-US" sz="2400" b="1" dirty="0"/>
              <a:t>Cherry-Picked Content Web Part – PnP Sample</a:t>
            </a:r>
          </a:p>
          <a:p>
            <a:r>
              <a:rPr lang="en-US" sz="2000" dirty="0" err="1">
                <a:hlinkClick r:id="rId3"/>
              </a:rPr>
              <a:t>sp</a:t>
            </a:r>
            <a:r>
              <a:rPr lang="en-US" sz="2000" dirty="0">
                <a:hlinkClick r:id="rId3"/>
              </a:rPr>
              <a:t>-dev-</a:t>
            </a:r>
            <a:r>
              <a:rPr lang="en-US" sz="2000" dirty="0" err="1">
                <a:hlinkClick r:id="rId3"/>
              </a:rPr>
              <a:t>fx</a:t>
            </a:r>
            <a:r>
              <a:rPr lang="en-US" sz="2000" dirty="0">
                <a:hlinkClick r:id="rId3"/>
              </a:rPr>
              <a:t>-webparts/samples/react-cherry-picked-content at main · </a:t>
            </a:r>
            <a:r>
              <a:rPr lang="en-US" sz="2000" dirty="0" err="1">
                <a:hlinkClick r:id="rId3"/>
              </a:rPr>
              <a:t>pnp</a:t>
            </a:r>
            <a:r>
              <a:rPr lang="en-US" sz="2000" dirty="0">
                <a:hlinkClick r:id="rId3"/>
              </a:rPr>
              <a:t>/</a:t>
            </a:r>
            <a:r>
              <a:rPr lang="en-US" sz="2000" dirty="0" err="1">
                <a:hlinkClick r:id="rId3"/>
              </a:rPr>
              <a:t>sp</a:t>
            </a:r>
            <a:r>
              <a:rPr lang="en-US" sz="2000" dirty="0">
                <a:hlinkClick r:id="rId3"/>
              </a:rPr>
              <a:t>-dev-</a:t>
            </a:r>
            <a:r>
              <a:rPr lang="en-US" sz="2000" dirty="0" err="1">
                <a:hlinkClick r:id="rId3"/>
              </a:rPr>
              <a:t>fx</a:t>
            </a:r>
            <a:r>
              <a:rPr lang="en-US" sz="2000" dirty="0">
                <a:hlinkClick r:id="rId3"/>
              </a:rPr>
              <a:t>-webparts · GitHub</a:t>
            </a:r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Path to SharePoint blog post</a:t>
            </a:r>
          </a:p>
          <a:p>
            <a:r>
              <a:rPr lang="en-US" sz="2000" dirty="0">
                <a:hlinkClick r:id="rId4"/>
              </a:rPr>
              <a:t>https://blog.pathtosharepoint.com/2022/04/19/aiming-for-a-safer-content-editor-web-part/</a:t>
            </a:r>
            <a:r>
              <a:rPr lang="en-US" sz="2000" dirty="0"/>
              <a:t> </a:t>
            </a:r>
          </a:p>
          <a:p>
            <a:endParaRPr lang="en-US" sz="2400" dirty="0"/>
          </a:p>
          <a:p>
            <a:r>
              <a:rPr lang="en-US" sz="2400" b="1" dirty="0"/>
              <a:t>Dangerous Content Web Part – </a:t>
            </a:r>
            <a:r>
              <a:rPr lang="en-US" sz="2400" b="1" dirty="0" err="1"/>
              <a:t>PathToSharePoint</a:t>
            </a:r>
            <a:r>
              <a:rPr lang="en-US" sz="2400" b="1" dirty="0"/>
              <a:t> on GitHub</a:t>
            </a:r>
          </a:p>
          <a:p>
            <a:r>
              <a:rPr lang="en-US" sz="2000" dirty="0">
                <a:hlinkClick r:id="rId5"/>
              </a:rPr>
              <a:t>GitHub - </a:t>
            </a:r>
            <a:r>
              <a:rPr lang="en-US" sz="2000" dirty="0" err="1">
                <a:hlinkClick r:id="rId5"/>
              </a:rPr>
              <a:t>PathToSharePoint</a:t>
            </a:r>
            <a:r>
              <a:rPr lang="en-US" sz="2000" dirty="0">
                <a:hlinkClick r:id="rId5"/>
              </a:rPr>
              <a:t>/dangerous-content-web-part</a:t>
            </a:r>
            <a:endParaRPr lang="en-US" sz="2400" b="1" dirty="0"/>
          </a:p>
          <a:p>
            <a:endParaRPr lang="en-US" sz="2400" dirty="0"/>
          </a:p>
          <a:p>
            <a:r>
              <a:rPr lang="en-US" sz="2400" b="1" dirty="0"/>
              <a:t>GitHub request by @mikezimm</a:t>
            </a:r>
            <a:endParaRPr lang="en-US" sz="2400" dirty="0"/>
          </a:p>
          <a:p>
            <a:r>
              <a:rPr lang="en-US" sz="2000" dirty="0">
                <a:hlinkClick r:id="rId6"/>
              </a:rPr>
              <a:t>Make React-Script-Editor more secure · Issue #2228 · </a:t>
            </a:r>
            <a:r>
              <a:rPr lang="en-US" sz="2000" dirty="0" err="1">
                <a:hlinkClick r:id="rId6"/>
              </a:rPr>
              <a:t>pnp</a:t>
            </a:r>
            <a:r>
              <a:rPr lang="en-US" sz="2000" dirty="0">
                <a:hlinkClick r:id="rId6"/>
              </a:rPr>
              <a:t>/</a:t>
            </a:r>
            <a:r>
              <a:rPr lang="en-US" sz="2000" dirty="0" err="1">
                <a:hlinkClick r:id="rId6"/>
              </a:rPr>
              <a:t>sp</a:t>
            </a:r>
            <a:r>
              <a:rPr lang="en-US" sz="2000" dirty="0">
                <a:hlinkClick r:id="rId6"/>
              </a:rPr>
              <a:t>-dev-</a:t>
            </a:r>
            <a:r>
              <a:rPr lang="en-US" sz="2000" dirty="0" err="1">
                <a:hlinkClick r:id="rId6"/>
              </a:rPr>
              <a:t>fx</a:t>
            </a:r>
            <a:r>
              <a:rPr lang="en-US" sz="2000" dirty="0">
                <a:hlinkClick r:id="rId6"/>
              </a:rPr>
              <a:t>-webparts · GitHub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Microsoft Graph Toolkit Playground</a:t>
            </a:r>
          </a:p>
          <a:p>
            <a:r>
              <a:rPr lang="en-US" sz="2000" dirty="0">
                <a:hlinkClick r:id="rId7"/>
              </a:rPr>
              <a:t>https://mgt.dev</a:t>
            </a:r>
            <a:r>
              <a:rPr lang="en-US" sz="2000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30E349-C859-403A-9956-11D1B59BF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75" y="196063"/>
            <a:ext cx="7627938" cy="591670"/>
          </a:xfrm>
        </p:spPr>
        <p:txBody>
          <a:bodyPr/>
          <a:lstStyle/>
          <a:p>
            <a:r>
              <a:rPr lang="en-US" sz="3600"/>
              <a:t>Thank you!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F08F0A54-C088-4F9F-B36D-089F7B55B3C2}"/>
              </a:ext>
            </a:extLst>
          </p:cNvPr>
          <p:cNvSpPr txBox="1">
            <a:spLocks/>
          </p:cNvSpPr>
          <p:nvPr/>
        </p:nvSpPr>
        <p:spPr>
          <a:xfrm>
            <a:off x="6501886" y="5498967"/>
            <a:ext cx="5393424" cy="1284989"/>
          </a:xfrm>
          <a:prstGeom prst="rect">
            <a:avLst/>
          </a:prstGeom>
        </p:spPr>
        <p:txBody>
          <a:bodyPr/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6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/>
              <a:t>@PathToSharePoint on </a:t>
            </a:r>
            <a:r>
              <a:rPr lang="en-US" sz="2400" dirty="0" err="1"/>
              <a:t>Github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@Path2SharePoint on Twitter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323B02-1B7F-4621-8301-7E9070DD9D69}"/>
              </a:ext>
            </a:extLst>
          </p:cNvPr>
          <p:cNvSpPr txBox="1"/>
          <p:nvPr/>
        </p:nvSpPr>
        <p:spPr>
          <a:xfrm>
            <a:off x="8631381" y="300220"/>
            <a:ext cx="3128688" cy="11880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82880" tIns="146304" rIns="182880" bIns="146304" rtlCol="0">
            <a:spAutoFit/>
          </a:bodyPr>
          <a:lstStyle/>
          <a:p>
            <a:r>
              <a:rPr lang="en-US" sz="2000" dirty="0"/>
              <a:t>Special thanks 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Mikael Swenson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@mikezimm on GitHub</a:t>
            </a:r>
          </a:p>
        </p:txBody>
      </p:sp>
      <p:pic>
        <p:nvPicPr>
          <p:cNvPr id="12" name="Picture 11" descr="A picture containing person, person, smiling, posing&#10;&#10;Description automatically generated">
            <a:extLst>
              <a:ext uri="{FF2B5EF4-FFF2-40B4-BE49-F238E27FC236}">
                <a16:creationId xmlns:a16="http://schemas.microsoft.com/office/drawing/2014/main" id="{529E1F63-E178-42A5-9D6E-35D7331EF5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90711" y="5629643"/>
            <a:ext cx="609601" cy="10514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8663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A01847-A529-4950-994C-24DD58D27484}"/>
              </a:ext>
            </a:extLst>
          </p:cNvPr>
          <p:cNvSpPr/>
          <p:nvPr/>
        </p:nvSpPr>
        <p:spPr bwMode="auto">
          <a:xfrm>
            <a:off x="400050" y="302559"/>
            <a:ext cx="1640541" cy="59167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E5DF24-3F86-4BC3-9BC7-54C7EA954DE3}"/>
              </a:ext>
            </a:extLst>
          </p:cNvPr>
          <p:cNvSpPr txBox="1"/>
          <p:nvPr/>
        </p:nvSpPr>
        <p:spPr>
          <a:xfrm>
            <a:off x="400050" y="87637"/>
            <a:ext cx="11976750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CA" sz="4800" b="1" dirty="0">
                <a:latin typeface="Segoe UI Semibold"/>
                <a:cs typeface="Segoe UI Semibold"/>
              </a:rPr>
              <a:t>My Recently Published Solutions</a:t>
            </a: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EB3CA8-EE0F-474D-BEE9-F3E43A5167EC}"/>
              </a:ext>
            </a:extLst>
          </p:cNvPr>
          <p:cNvSpPr txBox="1"/>
          <p:nvPr/>
        </p:nvSpPr>
        <p:spPr>
          <a:xfrm>
            <a:off x="400050" y="1195631"/>
            <a:ext cx="11033550" cy="54199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NPM modules (2022):</a:t>
            </a:r>
          </a:p>
          <a:p>
            <a:pPr marL="809244" lvl="1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Property Pane Portal</a:t>
            </a:r>
          </a:p>
          <a:p>
            <a:pPr marL="809244" lvl="1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Property Pane Wrap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PnP SPFx (2022):</a:t>
            </a:r>
          </a:p>
          <a:p>
            <a:pPr marL="809244" lvl="1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Cherry-Picked Content Web Part</a:t>
            </a:r>
          </a:p>
          <a:p>
            <a:pPr marL="809244" lvl="1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React-PPP-*</a:t>
            </a:r>
          </a:p>
          <a:p>
            <a:pPr marL="809244" lvl="1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React-PPW-*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AppSource SPFx (2021):</a:t>
            </a:r>
          </a:p>
          <a:p>
            <a:pPr marL="809244" lvl="1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3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inPerson</a:t>
            </a: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(flexible office space booking)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3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Github</a:t>
            </a: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</a:t>
            </a:r>
            <a:r>
              <a:rPr lang="en-US" sz="3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PathToSharePoint</a:t>
            </a: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5062799-4022-48EC-AC3C-AA75095707B7}"/>
              </a:ext>
            </a:extLst>
          </p:cNvPr>
          <p:cNvSpPr/>
          <p:nvPr/>
        </p:nvSpPr>
        <p:spPr bwMode="auto">
          <a:xfrm>
            <a:off x="1275600" y="1828800"/>
            <a:ext cx="3930000" cy="475200"/>
          </a:xfrm>
          <a:prstGeom prst="roundRect">
            <a:avLst/>
          </a:prstGeom>
          <a:noFill/>
          <a:ln w="38100">
            <a:solidFill>
              <a:schemeClr val="tx2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955D636-BDC7-4AFC-9CFA-239B91A4FA49}"/>
              </a:ext>
            </a:extLst>
          </p:cNvPr>
          <p:cNvSpPr/>
          <p:nvPr/>
        </p:nvSpPr>
        <p:spPr bwMode="auto">
          <a:xfrm>
            <a:off x="1275600" y="3874800"/>
            <a:ext cx="2547600" cy="475200"/>
          </a:xfrm>
          <a:prstGeom prst="roundRect">
            <a:avLst/>
          </a:prstGeom>
          <a:noFill/>
          <a:ln w="38100">
            <a:solidFill>
              <a:schemeClr val="tx2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84085182-A8CC-4EFF-91E1-F5C47F312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570399" y="2156331"/>
            <a:ext cx="712244" cy="71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1">
            <a:extLst>
              <a:ext uri="{FF2B5EF4-FFF2-40B4-BE49-F238E27FC236}">
                <a16:creationId xmlns:a16="http://schemas.microsoft.com/office/drawing/2014/main" id="{8BD9D1B6-F2CD-4718-97F2-BC4E4419A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570399" y="3112179"/>
            <a:ext cx="712244" cy="71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>
            <a:extLst>
              <a:ext uri="{FF2B5EF4-FFF2-40B4-BE49-F238E27FC236}">
                <a16:creationId xmlns:a16="http://schemas.microsoft.com/office/drawing/2014/main" id="{1453C806-14D5-48F3-8221-4F69F4BA3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570399" y="4068027"/>
            <a:ext cx="712244" cy="71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5">
            <a:extLst>
              <a:ext uri="{FF2B5EF4-FFF2-40B4-BE49-F238E27FC236}">
                <a16:creationId xmlns:a16="http://schemas.microsoft.com/office/drawing/2014/main" id="{8D435F45-037A-488B-9CCF-3808F8BDA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570399" y="5023875"/>
            <a:ext cx="712244" cy="71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7">
            <a:extLst>
              <a:ext uri="{FF2B5EF4-FFF2-40B4-BE49-F238E27FC236}">
                <a16:creationId xmlns:a16="http://schemas.microsoft.com/office/drawing/2014/main" id="{68B6BC72-B5D5-44C2-B5DE-4F411A8B2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570399" y="5979722"/>
            <a:ext cx="712244" cy="71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2322D22D-CCC1-46CB-BA44-14D09F541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5664" y="114411"/>
            <a:ext cx="1238750" cy="161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618B30E-BC33-C37D-112E-C217303D1C6E}"/>
              </a:ext>
            </a:extLst>
          </p:cNvPr>
          <p:cNvSpPr/>
          <p:nvPr/>
        </p:nvSpPr>
        <p:spPr bwMode="auto">
          <a:xfrm>
            <a:off x="1275600" y="3349223"/>
            <a:ext cx="6054270" cy="475200"/>
          </a:xfrm>
          <a:prstGeom prst="roundRect">
            <a:avLst/>
          </a:prstGeom>
          <a:noFill/>
          <a:ln w="38100">
            <a:solidFill>
              <a:srgbClr val="FF8C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66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A01847-A529-4950-994C-24DD58D27484}"/>
              </a:ext>
            </a:extLst>
          </p:cNvPr>
          <p:cNvSpPr/>
          <p:nvPr/>
        </p:nvSpPr>
        <p:spPr bwMode="auto">
          <a:xfrm>
            <a:off x="400050" y="302559"/>
            <a:ext cx="1640541" cy="59167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E5DF24-3F86-4BC3-9BC7-54C7EA954DE3}"/>
              </a:ext>
            </a:extLst>
          </p:cNvPr>
          <p:cNvSpPr txBox="1"/>
          <p:nvPr/>
        </p:nvSpPr>
        <p:spPr>
          <a:xfrm>
            <a:off x="400050" y="87637"/>
            <a:ext cx="11976750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CA" sz="4800" b="1" dirty="0">
                <a:latin typeface="Segoe UI Semibold"/>
                <a:cs typeface="Segoe UI Semibold"/>
              </a:rPr>
              <a:t>It Started in Classic SharePoint</a:t>
            </a: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EB3CA8-EE0F-474D-BEE9-F3E43A5167EC}"/>
              </a:ext>
            </a:extLst>
          </p:cNvPr>
          <p:cNvSpPr txBox="1"/>
          <p:nvPr/>
        </p:nvSpPr>
        <p:spPr>
          <a:xfrm>
            <a:off x="400050" y="1195631"/>
            <a:ext cx="11033550" cy="54199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Our custom connectors to external content and scripts</a:t>
            </a:r>
          </a:p>
          <a:p>
            <a:pPr marL="809244" lvl="1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Content Editor Web Part</a:t>
            </a:r>
          </a:p>
          <a:p>
            <a:pPr marL="809244" lvl="1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Page Viewer Web Part</a:t>
            </a:r>
          </a:p>
          <a:p>
            <a:pPr marL="809244" lvl="1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Script Editor Web Part</a:t>
            </a:r>
          </a:p>
          <a:p>
            <a:pPr marL="809244" lvl="1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endParaRPr lang="en-US" sz="3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My love story with CEWP &amp; PVWP (“Path to SharePoint”):</a:t>
            </a:r>
          </a:p>
          <a:p>
            <a:pPr marL="809244" lvl="1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HTML Calculated Column (2008)</a:t>
            </a:r>
          </a:p>
          <a:p>
            <a:pPr marL="809244" lvl="1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Easy Tabs (2009)</a:t>
            </a:r>
          </a:p>
          <a:p>
            <a:pPr marL="809244" lvl="1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Gantt, calendar, etc.</a:t>
            </a:r>
          </a:p>
          <a:p>
            <a:pPr marL="809244" lvl="1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endParaRPr lang="en-US" sz="3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2322D22D-CCC1-46CB-BA44-14D09F541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5664" y="114411"/>
            <a:ext cx="1238750" cy="161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8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A01847-A529-4950-994C-24DD58D27484}"/>
              </a:ext>
            </a:extLst>
          </p:cNvPr>
          <p:cNvSpPr/>
          <p:nvPr/>
        </p:nvSpPr>
        <p:spPr bwMode="auto">
          <a:xfrm>
            <a:off x="400050" y="302559"/>
            <a:ext cx="1640541" cy="59167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E5DF24-3F86-4BC3-9BC7-54C7EA954DE3}"/>
              </a:ext>
            </a:extLst>
          </p:cNvPr>
          <p:cNvSpPr txBox="1"/>
          <p:nvPr/>
        </p:nvSpPr>
        <p:spPr>
          <a:xfrm>
            <a:off x="400050" y="87637"/>
            <a:ext cx="11976750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CA" sz="4800" b="1" dirty="0">
                <a:latin typeface="Segoe UI Semibold"/>
                <a:cs typeface="Segoe UI Semibold"/>
              </a:rPr>
              <a:t>The Move to Modern SharePoint</a:t>
            </a: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EB3CA8-EE0F-474D-BEE9-F3E43A5167EC}"/>
              </a:ext>
            </a:extLst>
          </p:cNvPr>
          <p:cNvSpPr txBox="1"/>
          <p:nvPr/>
        </p:nvSpPr>
        <p:spPr>
          <a:xfrm>
            <a:off x="400050" y="1195631"/>
            <a:ext cx="11033550" cy="56846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Didn’t make it:</a:t>
            </a:r>
          </a:p>
          <a:p>
            <a:pPr marL="809244" lvl="1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Content Editor Web Part</a:t>
            </a:r>
          </a:p>
          <a:p>
            <a:pPr marL="809244" lvl="1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Script Editor Web Part</a:t>
            </a:r>
          </a:p>
          <a:p>
            <a:pPr marL="809244" lvl="1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endParaRPr lang="en-US" sz="28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New: Embed Web Part</a:t>
            </a:r>
          </a:p>
          <a:p>
            <a:pPr marL="809244" lvl="1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Restricted capabilities</a:t>
            </a:r>
          </a:p>
          <a:p>
            <a:pPr marL="809244" lvl="1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&lt;script&gt; not allowed</a:t>
            </a:r>
          </a:p>
          <a:p>
            <a:pPr marL="809244" lvl="1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endParaRPr lang="en-US" sz="28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SPFx, yay!</a:t>
            </a:r>
          </a:p>
          <a:p>
            <a:pPr marL="809244" lvl="1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PnP: </a:t>
            </a:r>
            <a:r>
              <a:rPr lang="en-US" sz="2400" dirty="0">
                <a:hlinkClick r:id="rId3"/>
              </a:rPr>
              <a:t>samples/react-script-editor · GitHub</a:t>
            </a: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(Mikael Swenson)</a:t>
            </a:r>
          </a:p>
          <a:p>
            <a:pPr marL="809244" lvl="1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400" dirty="0">
                <a:hlinkClick r:id="rId4"/>
              </a:rPr>
              <a:t>GitHub - </a:t>
            </a:r>
            <a:r>
              <a:rPr lang="en-US" sz="2400" dirty="0" err="1">
                <a:hlinkClick r:id="rId4"/>
              </a:rPr>
              <a:t>PathToSharePoint</a:t>
            </a:r>
            <a:r>
              <a:rPr lang="en-US" sz="2400" dirty="0">
                <a:hlinkClick r:id="rId4"/>
              </a:rPr>
              <a:t>/dangerous-content-web-part</a:t>
            </a:r>
            <a:endParaRPr lang="en-US" sz="2400" dirty="0"/>
          </a:p>
          <a:p>
            <a:pPr marL="809244" lvl="1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Etc.</a:t>
            </a:r>
            <a:endParaRPr lang="en-US" sz="28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2322D22D-CCC1-46CB-BA44-14D09F541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5664" y="114411"/>
            <a:ext cx="1238750" cy="161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D5B809C-E51E-EAA8-E7CD-8444550C43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793814"/>
              </p:ext>
            </p:extLst>
          </p:nvPr>
        </p:nvGraphicFramePr>
        <p:xfrm>
          <a:off x="6261289" y="1513471"/>
          <a:ext cx="4175125" cy="369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6" imgW="4175640" imgH="3695760" progId="Paint.Picture">
                  <p:embed/>
                </p:oleObj>
              </mc:Choice>
              <mc:Fallback>
                <p:oleObj name="Bitmap Image" r:id="rId6" imgW="4175640" imgH="36957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61289" y="1513471"/>
                        <a:ext cx="4175125" cy="3695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495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A01847-A529-4950-994C-24DD58D27484}"/>
              </a:ext>
            </a:extLst>
          </p:cNvPr>
          <p:cNvSpPr/>
          <p:nvPr/>
        </p:nvSpPr>
        <p:spPr bwMode="auto">
          <a:xfrm>
            <a:off x="400050" y="302559"/>
            <a:ext cx="1640541" cy="59167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E5DF24-3F86-4BC3-9BC7-54C7EA954DE3}"/>
              </a:ext>
            </a:extLst>
          </p:cNvPr>
          <p:cNvSpPr txBox="1"/>
          <p:nvPr/>
        </p:nvSpPr>
        <p:spPr>
          <a:xfrm>
            <a:off x="400050" y="87637"/>
            <a:ext cx="11976750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CA" sz="4800" b="1" dirty="0">
                <a:latin typeface="Segoe UI Semibold"/>
                <a:cs typeface="Segoe UI Semibold"/>
              </a:rPr>
              <a:t>Why no CEWP/SEWP ?</a:t>
            </a: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EB3CA8-EE0F-474D-BEE9-F3E43A5167EC}"/>
              </a:ext>
            </a:extLst>
          </p:cNvPr>
          <p:cNvSpPr txBox="1"/>
          <p:nvPr/>
        </p:nvSpPr>
        <p:spPr>
          <a:xfrm>
            <a:off x="400050" y="1195631"/>
            <a:ext cx="11033550" cy="594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Issues:</a:t>
            </a:r>
          </a:p>
          <a:p>
            <a:pPr marL="809244" lvl="1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Risk of security breach (script injection)</a:t>
            </a:r>
          </a:p>
          <a:p>
            <a:pPr marL="809244" lvl="1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Risk of broken web part page</a:t>
            </a:r>
          </a:p>
          <a:p>
            <a:pPr marL="809244" lvl="1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Governance</a:t>
            </a:r>
          </a:p>
          <a:p>
            <a:pPr marL="809244" lvl="1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Same issues with modern SPFx-based CEWP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Solutions?</a:t>
            </a:r>
          </a:p>
          <a:p>
            <a:pPr marL="809244" lvl="1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Sanitizer: remove scripting parts</a:t>
            </a:r>
          </a:p>
          <a:p>
            <a:pPr marL="1275588" lvl="2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“Safe Content Web Part” (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PathToSharePoint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  <a:p>
            <a:pPr marL="1275588" lvl="2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Reliable?</a:t>
            </a:r>
          </a:p>
          <a:p>
            <a:pPr marL="1275588" lvl="2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Useless result? The code can’t do anything anymore.</a:t>
            </a:r>
          </a:p>
          <a:p>
            <a:pPr marL="1275588" lvl="2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Still the governance question</a:t>
            </a:r>
          </a:p>
          <a:p>
            <a:pPr marL="809244" lvl="1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@mikezimm’s idea on GitHub PnP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2322D22D-CCC1-46CB-BA44-14D09F541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5664" y="114411"/>
            <a:ext cx="1238750" cy="161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5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A01847-A529-4950-994C-24DD58D27484}"/>
              </a:ext>
            </a:extLst>
          </p:cNvPr>
          <p:cNvSpPr/>
          <p:nvPr/>
        </p:nvSpPr>
        <p:spPr bwMode="auto">
          <a:xfrm>
            <a:off x="400050" y="302559"/>
            <a:ext cx="1640541" cy="59167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E5DF24-3F86-4BC3-9BC7-54C7EA954DE3}"/>
              </a:ext>
            </a:extLst>
          </p:cNvPr>
          <p:cNvSpPr txBox="1"/>
          <p:nvPr/>
        </p:nvSpPr>
        <p:spPr>
          <a:xfrm>
            <a:off x="400050" y="87637"/>
            <a:ext cx="11976750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CA" sz="4800" b="1" dirty="0">
                <a:latin typeface="Segoe UI Semibold"/>
                <a:cs typeface="Segoe UI Semibold"/>
              </a:rPr>
              <a:t>GitHub Idea (@mikezimm)</a:t>
            </a: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EB3CA8-EE0F-474D-BEE9-F3E43A5167EC}"/>
              </a:ext>
            </a:extLst>
          </p:cNvPr>
          <p:cNvSpPr txBox="1"/>
          <p:nvPr/>
        </p:nvSpPr>
        <p:spPr>
          <a:xfrm>
            <a:off x="400050" y="1195631"/>
            <a:ext cx="11033550" cy="65371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800" b="0" i="0" dirty="0">
                <a:solidFill>
                  <a:srgbClr val="3F3F3F"/>
                </a:solidFill>
                <a:effectLst/>
                <a:latin typeface="Helvetica Neue"/>
              </a:rPr>
              <a:t>restrict code to snippets stored in approved repositories</a:t>
            </a:r>
          </a:p>
          <a:p>
            <a:pPr marL="809244" lvl="1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800" dirty="0">
                <a:solidFill>
                  <a:srgbClr val="3F3F3F"/>
                </a:solidFill>
                <a:latin typeface="Helvetica Neue"/>
              </a:rPr>
              <a:t>Edit access restricted to script owners</a:t>
            </a:r>
          </a:p>
          <a:p>
            <a:pPr marL="809244" lvl="1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800" b="0" i="0" dirty="0">
                <a:solidFill>
                  <a:srgbClr val="3F3F3F"/>
                </a:solidFill>
                <a:effectLst/>
                <a:latin typeface="Helvetica Neue"/>
              </a:rPr>
              <a:t>Read access: all users</a:t>
            </a:r>
          </a:p>
          <a:p>
            <a:pPr marL="809244" lvl="1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800" b="0" i="0" dirty="0">
                <a:solidFill>
                  <a:srgbClr val="3F3F3F"/>
                </a:solidFill>
                <a:effectLst/>
                <a:latin typeface="Helvetica Neue"/>
              </a:rPr>
              <a:t>A governance approach instead of a technical approach</a:t>
            </a:r>
          </a:p>
          <a:p>
            <a:pPr marL="809244" lvl="1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endParaRPr lang="en-US" sz="2800" b="0" i="0" dirty="0">
              <a:solidFill>
                <a:srgbClr val="3F3F3F"/>
              </a:solidFill>
              <a:effectLst/>
              <a:latin typeface="Helvetica Neue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Common approach in content management. Examples: </a:t>
            </a:r>
          </a:p>
          <a:p>
            <a:pPr marL="809244" lvl="1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Content owners in an intranet</a:t>
            </a:r>
          </a:p>
          <a:p>
            <a:pPr marL="809244" lvl="1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Who can create Microsoft 365 groups</a:t>
            </a:r>
          </a:p>
          <a:p>
            <a:pPr marL="809244" lvl="1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Embed web part</a:t>
            </a:r>
          </a:p>
          <a:p>
            <a:pPr marL="809244" lvl="1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endParaRPr lang="en-US" sz="28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Ref.: issue #2228 on PnP</a:t>
            </a:r>
            <a:b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sz="2000" dirty="0">
                <a:hlinkClick r:id="rId3"/>
              </a:rPr>
              <a:t>Make React-Script-Editor more secure · Issue #2228 · </a:t>
            </a:r>
            <a:r>
              <a:rPr lang="en-US" sz="2000" dirty="0" err="1">
                <a:hlinkClick r:id="rId3"/>
              </a:rPr>
              <a:t>pnp</a:t>
            </a:r>
            <a:r>
              <a:rPr lang="en-US" sz="2000" dirty="0">
                <a:hlinkClick r:id="rId3"/>
              </a:rPr>
              <a:t>/</a:t>
            </a:r>
            <a:r>
              <a:rPr lang="en-US" sz="2000" dirty="0" err="1">
                <a:hlinkClick r:id="rId3"/>
              </a:rPr>
              <a:t>sp</a:t>
            </a:r>
            <a:r>
              <a:rPr lang="en-US" sz="2000" dirty="0">
                <a:hlinkClick r:id="rId3"/>
              </a:rPr>
              <a:t>-dev-</a:t>
            </a:r>
            <a:r>
              <a:rPr lang="en-US" sz="2000" dirty="0" err="1">
                <a:hlinkClick r:id="rId3"/>
              </a:rPr>
              <a:t>fx</a:t>
            </a:r>
            <a:r>
              <a:rPr lang="en-US" sz="2000" dirty="0">
                <a:hlinkClick r:id="rId3"/>
              </a:rPr>
              <a:t>-webparts · GitHub</a:t>
            </a:r>
            <a:endParaRPr lang="en-US" sz="20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endParaRPr lang="en-US" sz="28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endParaRPr lang="en-US" sz="28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2322D22D-CCC1-46CB-BA44-14D09F541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5664" y="114411"/>
            <a:ext cx="1238750" cy="161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12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6356C-BE7F-49FC-8C10-EEF9AF2C0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B5CA982-1EF4-E350-F8E9-8F0522B4F8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9816750"/>
              </p:ext>
            </p:extLst>
          </p:nvPr>
        </p:nvGraphicFramePr>
        <p:xfrm>
          <a:off x="2487612" y="1133501"/>
          <a:ext cx="9513887" cy="545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9513720" imgH="5459760" progId="Paint.Picture">
                  <p:embed/>
                </p:oleObj>
              </mc:Choice>
              <mc:Fallback>
                <p:oleObj name="Bitmap Image" r:id="rId3" imgW="9513720" imgH="54597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87612" y="1133501"/>
                        <a:ext cx="9513887" cy="545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867801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175F5-FF1A-4332-A2D4-7E33A767C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57073479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A01847-A529-4950-994C-24DD58D27484}"/>
              </a:ext>
            </a:extLst>
          </p:cNvPr>
          <p:cNvSpPr/>
          <p:nvPr/>
        </p:nvSpPr>
        <p:spPr bwMode="auto">
          <a:xfrm>
            <a:off x="400050" y="302559"/>
            <a:ext cx="1640541" cy="59167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E5DF24-3F86-4BC3-9BC7-54C7EA954DE3}"/>
              </a:ext>
            </a:extLst>
          </p:cNvPr>
          <p:cNvSpPr txBox="1"/>
          <p:nvPr/>
        </p:nvSpPr>
        <p:spPr>
          <a:xfrm>
            <a:off x="400050" y="87637"/>
            <a:ext cx="11976750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CA" sz="4800" b="1" dirty="0">
                <a:latin typeface="Segoe UI Semibold"/>
                <a:cs typeface="Segoe UI Semibold"/>
              </a:rPr>
              <a:t>The Code Revealed</a:t>
            </a: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EB3CA8-EE0F-474D-BEE9-F3E43A5167EC}"/>
              </a:ext>
            </a:extLst>
          </p:cNvPr>
          <p:cNvSpPr txBox="1"/>
          <p:nvPr/>
        </p:nvSpPr>
        <p:spPr>
          <a:xfrm>
            <a:off x="400050" y="1195631"/>
            <a:ext cx="11033550" cy="52537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800" b="0" i="0" dirty="0" err="1">
                <a:solidFill>
                  <a:srgbClr val="3F3F3F"/>
                </a:solidFill>
                <a:effectLst/>
                <a:latin typeface="Helvetica Neue"/>
              </a:rPr>
              <a:t>Element.</a:t>
            </a:r>
            <a:r>
              <a:rPr lang="en-US" sz="2800" b="1" i="0" dirty="0" err="1">
                <a:solidFill>
                  <a:srgbClr val="3F3F3F"/>
                </a:solidFill>
                <a:effectLst/>
                <a:latin typeface="Helvetica Neue"/>
              </a:rPr>
              <a:t>innerHTML</a:t>
            </a:r>
            <a:r>
              <a:rPr lang="en-US" sz="2800" b="0" i="0" dirty="0">
                <a:solidFill>
                  <a:srgbClr val="3F3F3F"/>
                </a:solidFill>
                <a:effectLst/>
                <a:latin typeface="Helvetica Neue"/>
              </a:rPr>
              <a:t> </a:t>
            </a:r>
          </a:p>
          <a:p>
            <a:pPr marL="809244" lvl="1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800" b="0" i="0" dirty="0">
                <a:solidFill>
                  <a:srgbClr val="3F3F3F"/>
                </a:solidFill>
                <a:effectLst/>
                <a:latin typeface="Helvetica Neue"/>
              </a:rPr>
              <a:t>HTML5 specifies that a &lt;script&gt; tag inserted with </a:t>
            </a:r>
            <a:r>
              <a:rPr lang="en-US" sz="2800" b="0" i="0" dirty="0" err="1">
                <a:solidFill>
                  <a:srgbClr val="3F3F3F"/>
                </a:solidFill>
                <a:effectLst/>
                <a:latin typeface="Helvetica Neue"/>
              </a:rPr>
              <a:t>innerHTML</a:t>
            </a:r>
            <a:r>
              <a:rPr lang="en-US" sz="2800" b="0" i="0" dirty="0">
                <a:solidFill>
                  <a:srgbClr val="3F3F3F"/>
                </a:solidFill>
                <a:effectLst/>
                <a:latin typeface="Helvetica Neue"/>
              </a:rPr>
              <a:t> should not execute.</a:t>
            </a:r>
          </a:p>
          <a:p>
            <a:pPr marL="809244" lvl="1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endParaRPr lang="en-US" sz="2800" b="0" i="0" dirty="0">
              <a:solidFill>
                <a:srgbClr val="3F3F3F"/>
              </a:solidFill>
              <a:effectLst/>
              <a:latin typeface="Helvetica Neue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800" b="0" i="0" dirty="0" err="1">
                <a:solidFill>
                  <a:srgbClr val="3F3F3F"/>
                </a:solidFill>
                <a:effectLst/>
                <a:latin typeface="Helvetica Neue"/>
              </a:rPr>
              <a:t>Element.</a:t>
            </a:r>
            <a:r>
              <a:rPr lang="en-US" sz="2800" b="1" dirty="0" err="1">
                <a:solidFill>
                  <a:srgbClr val="3F3F3F"/>
                </a:solidFill>
                <a:latin typeface="Helvetica Neue"/>
              </a:rPr>
              <a:t>s</a:t>
            </a:r>
            <a:r>
              <a:rPr lang="en-US" sz="2800" b="1" i="0" dirty="0" err="1">
                <a:solidFill>
                  <a:srgbClr val="3F3F3F"/>
                </a:solidFill>
                <a:effectLst/>
                <a:latin typeface="Helvetica Neue"/>
              </a:rPr>
              <a:t>etHTML</a:t>
            </a:r>
            <a:r>
              <a:rPr lang="en-US" sz="2800" b="1" i="0" dirty="0">
                <a:solidFill>
                  <a:srgbClr val="3F3F3F"/>
                </a:solidFill>
                <a:effectLst/>
                <a:latin typeface="Helvetica Neue"/>
              </a:rPr>
              <a:t>()</a:t>
            </a:r>
          </a:p>
          <a:p>
            <a:pPr marL="809244" lvl="1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800" dirty="0">
                <a:solidFill>
                  <a:srgbClr val="3F3F3F"/>
                </a:solidFill>
                <a:latin typeface="Helvetica Neue"/>
              </a:rPr>
              <a:t>Experimental</a:t>
            </a:r>
          </a:p>
          <a:p>
            <a:pPr marL="809244" lvl="1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800" b="0" i="0" dirty="0">
                <a:solidFill>
                  <a:srgbClr val="3F3F3F"/>
                </a:solidFill>
                <a:effectLst/>
                <a:latin typeface="Helvetica Neue"/>
              </a:rPr>
              <a:t>Sanitizer</a:t>
            </a:r>
          </a:p>
          <a:p>
            <a:pPr marL="809244" lvl="1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endParaRPr lang="en-US" sz="2800" b="0" i="0" dirty="0">
              <a:solidFill>
                <a:srgbClr val="3F3F3F"/>
              </a:solidFill>
              <a:effectLst/>
              <a:latin typeface="Helvetica Neue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800" b="1" i="0" dirty="0" err="1">
                <a:solidFill>
                  <a:srgbClr val="3F3F3F"/>
                </a:solidFill>
                <a:effectLst/>
                <a:latin typeface="Helvetica Neue"/>
              </a:rPr>
              <a:t>createContextualFragment</a:t>
            </a:r>
            <a:r>
              <a:rPr lang="en-US" sz="2800" b="1" i="0" dirty="0">
                <a:solidFill>
                  <a:srgbClr val="3F3F3F"/>
                </a:solidFill>
                <a:effectLst/>
                <a:latin typeface="Helvetica Neue"/>
              </a:rPr>
              <a:t>()</a:t>
            </a:r>
          </a:p>
          <a:p>
            <a:pPr marL="809244" lvl="1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Parses tag string to convert it into a document fragment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endParaRPr lang="en-US" sz="28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2322D22D-CCC1-46CB-BA44-14D09F541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5664" y="114411"/>
            <a:ext cx="1238750" cy="161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25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icrosoft 365 PPT Template - 2018">
  <a:themeElements>
    <a:clrScheme name="Custom 4">
      <a:dk1>
        <a:srgbClr val="282828"/>
      </a:dk1>
      <a:lt1>
        <a:srgbClr val="FFFFFF"/>
      </a:lt1>
      <a:dk2>
        <a:srgbClr val="282828"/>
      </a:dk2>
      <a:lt2>
        <a:srgbClr val="FFFFFF"/>
      </a:lt2>
      <a:accent1>
        <a:srgbClr val="0078D4"/>
      </a:accent1>
      <a:accent2>
        <a:srgbClr val="002050"/>
      </a:accent2>
      <a:accent3>
        <a:srgbClr val="939393"/>
      </a:accent3>
      <a:accent4>
        <a:srgbClr val="00BCF2"/>
      </a:accent4>
      <a:accent5>
        <a:srgbClr val="6C6E6C"/>
      </a:accent5>
      <a:accent6>
        <a:srgbClr val="2E2F2E"/>
      </a:accent6>
      <a:hlink>
        <a:srgbClr val="0078D4"/>
      </a:hlink>
      <a:folHlink>
        <a:srgbClr val="0078D4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365_Powerpoint_template.potx" id="{FCC1D039-350F-485D-9D4D-EA6BF8D9FC92}" vid="{0C312DF0-6255-45D4-84B0-A3AE80CBB855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faf12e0e-2dae-4c79-960d-0c36bb03977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FB13D1C689144BB5F9CE4432496FCB" ma:contentTypeVersion="15" ma:contentTypeDescription="Create a new document." ma:contentTypeScope="" ma:versionID="bf59984088697774faa4183dd5dc7d53">
  <xsd:schema xmlns:xsd="http://www.w3.org/2001/XMLSchema" xmlns:xs="http://www.w3.org/2001/XMLSchema" xmlns:p="http://schemas.microsoft.com/office/2006/metadata/properties" xmlns:ns2="cf1a6e66-1f70-4758-bffa-fec7fdad6eba" xmlns:ns3="faf12e0e-2dae-4c79-960d-0c36bb039773" targetNamespace="http://schemas.microsoft.com/office/2006/metadata/properties" ma:root="true" ma:fieldsID="e6a913b41f72b7070b09f77a891f5774" ns2:_="" ns3:_="">
    <xsd:import namespace="cf1a6e66-1f70-4758-bffa-fec7fdad6eba"/>
    <xsd:import namespace="faf12e0e-2dae-4c79-960d-0c36bb03977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SharingHintHash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_Flow_Signoff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1a6e66-1f70-4758-bffa-fec7fdad6eb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f12e0e-2dae-4c79-960d-0c36bb0397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Flow_SignoffStatus" ma:index="22" nillable="true" ma:displayName="Sign-off status" ma:internalName="Sign_x002d_off_x0020_status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6EDFC28-B9B7-44DF-AD52-64BAD6DFF7F7}">
  <ds:schemaRefs>
    <ds:schemaRef ds:uri="faf12e0e-2dae-4c79-960d-0c36bb039773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AEF605A-4E98-42F9-87D1-4DD8883AFB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166F94-70EE-4A62-BDCE-7471EAA75D09}">
  <ds:schemaRefs>
    <ds:schemaRef ds:uri="cf1a6e66-1f70-4758-bffa-fec7fdad6eba"/>
    <ds:schemaRef ds:uri="faf12e0e-2dae-4c79-960d-0c36bb03977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554</Words>
  <Application>Microsoft Office PowerPoint</Application>
  <PresentationFormat>Custom</PresentationFormat>
  <Paragraphs>127</Paragraphs>
  <Slides>11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-apple-system</vt:lpstr>
      <vt:lpstr>Helvetica Neue</vt:lpstr>
      <vt:lpstr>Arial</vt:lpstr>
      <vt:lpstr>Calibri</vt:lpstr>
      <vt:lpstr>Calibri Light</vt:lpstr>
      <vt:lpstr>Segoe UI</vt:lpstr>
      <vt:lpstr>Segoe UI Semibold</vt:lpstr>
      <vt:lpstr>Wingdings</vt:lpstr>
      <vt:lpstr>Microsoft 365 PPT Template - 2018</vt:lpstr>
      <vt:lpstr>Custom Design</vt:lpstr>
      <vt:lpstr>1_Custom Design</vt:lpstr>
      <vt:lpstr>Paintbrush Picture</vt:lpstr>
      <vt:lpstr>Christophe Humbert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Code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Hugo Bernier Tahoe Ninjas</dc:title>
  <dc:creator>Hugo Bernier</dc:creator>
  <cp:lastModifiedBy>Christophe Humbert</cp:lastModifiedBy>
  <cp:revision>44</cp:revision>
  <dcterms:created xsi:type="dcterms:W3CDTF">2020-08-13T02:06:00Z</dcterms:created>
  <dcterms:modified xsi:type="dcterms:W3CDTF">2022-06-16T06:48:01Z</dcterms:modified>
</cp:coreProperties>
</file>