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8" r:id="rId3"/>
    <p:sldId id="260" r:id="rId4"/>
    <p:sldId id="295" r:id="rId5"/>
    <p:sldId id="296" r:id="rId6"/>
    <p:sldId id="272" r:id="rId7"/>
    <p:sldId id="298" r:id="rId8"/>
    <p:sldId id="299" r:id="rId9"/>
    <p:sldId id="302" r:id="rId10"/>
    <p:sldId id="262" r:id="rId11"/>
    <p:sldId id="304" r:id="rId12"/>
    <p:sldId id="300" r:id="rId13"/>
    <p:sldId id="308" r:id="rId14"/>
    <p:sldId id="307" r:id="rId15"/>
    <p:sldId id="305" r:id="rId16"/>
    <p:sldId id="303" r:id="rId17"/>
    <p:sldId id="297" r:id="rId18"/>
    <p:sldId id="306" r:id="rId19"/>
    <p:sldId id="29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Quantico" panose="020B0604020202020204" charset="0"/>
      <p:regular r:id="rId30"/>
      <p:bold r:id="rId31"/>
      <p:italic r:id="rId32"/>
      <p:boldItalic r:id="rId33"/>
    </p:embeddedFont>
    <p:embeddedFont>
      <p:font typeface="Titillium Web" panose="00000500000000000000" pitchFamily="2" charset="0"/>
      <p:regular r:id="rId34"/>
      <p:bold r:id="rId35"/>
      <p:italic r:id="rId36"/>
      <p:boldItalic r:id="rId37"/>
    </p:embeddedFont>
    <p:embeddedFont>
      <p:font typeface="Titillium Web Light" panose="000004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snapToGrid="0">
      <p:cViewPr varScale="1">
        <p:scale>
          <a:sx n="108" d="100"/>
          <a:sy n="108" d="100"/>
        </p:scale>
        <p:origin x="6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dirty="0"/>
              <a:t>A basic version of the flow for the tiered individual reviews is available for download through the Microsoft Sharing is Caring community (includes error handling) - https://github.com/pnp/powerautomate-samples/tree/main/samples/request-review-and-approval-for-a-selected-file</a:t>
            </a:r>
          </a:p>
          <a:p>
            <a:pPr marL="171450" indent="-171450">
              <a:buFont typeface="Arial" panose="020B0604020202020204" pitchFamily="34" charset="0"/>
              <a:buChar char="•"/>
            </a:pPr>
            <a:r>
              <a:rPr lang="en-US" dirty="0"/>
              <a:t>See https://confluence.stowers.org/display/o365help/LAS+SOP+Library%3A+Initial+How+To+Guide and the actual flows for the process with comments</a:t>
            </a:r>
          </a:p>
          <a:p>
            <a:pPr marL="171450" indent="-171450">
              <a:buFont typeface="Arial" panose="020B0604020202020204" pitchFamily="34" charset="0"/>
              <a:buChar char="•"/>
            </a:pPr>
            <a:r>
              <a:rPr lang="en-US" dirty="0"/>
              <a:t>The Microsoft Word restriction mentioned is that it won’t let you save the file if it’s open in the app if the comments on any column are longer than 255 characters.  So, we have to clear those fields and write them to the Approval Records list before the member can push reviewed changes and save the file.</a:t>
            </a:r>
          </a:p>
          <a:p>
            <a:pPr marL="171450" indent="-171450">
              <a:buFont typeface="Arial" panose="020B0604020202020204" pitchFamily="34" charset="0"/>
              <a:buChar char="•"/>
            </a:pPr>
            <a:r>
              <a:rPr lang="en-US" dirty="0">
                <a:cs typeface="Calibri" panose="020F0502020204030204"/>
              </a:rPr>
              <a:t>Content Approval is nice because it changes to Draft the second someone makes an edit to the document, so that's why we use that versus just a custom choice field saying what the status is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Make.powerautomate.com, My Flows, Import Package</a:t>
            </a:r>
          </a:p>
        </p:txBody>
      </p:sp>
    </p:spTree>
    <p:extLst>
      <p:ext uri="{BB962C8B-B14F-4D97-AF65-F5344CB8AC3E}">
        <p14:creationId xmlns:p14="http://schemas.microsoft.com/office/powerpoint/2010/main" val="12488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20" name="Google Shape;20;p3"/>
          <p:cNvSpPr/>
          <p:nvPr/>
        </p:nvSpPr>
        <p:spPr>
          <a:xfrm>
            <a:off x="998106" y="1436550"/>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a:stCxn id="20" idx="1"/>
          </p:cNvCxnSpPr>
          <p:nvPr/>
        </p:nvCxnSpPr>
        <p:spPr>
          <a:xfrm rot="10800000">
            <a:off x="6" y="1770000"/>
            <a:ext cx="998100" cy="0"/>
          </a:xfrm>
          <a:prstGeom prst="straightConnector1">
            <a:avLst/>
          </a:prstGeom>
          <a:noFill/>
          <a:ln w="9525" cap="flat" cmpd="sng">
            <a:solidFill>
              <a:schemeClr val="lt2"/>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0" y="0"/>
            <a:ext cx="9146436" cy="5144872"/>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a:stCxn id="26" idx="1"/>
          </p:cNvCxnSpPr>
          <p:nvPr/>
        </p:nvCxnSpPr>
        <p:spPr>
          <a:xfrm rot="10800000">
            <a:off x="4573219" y="-88"/>
            <a:ext cx="0" cy="6873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
        <p:nvSpPr>
          <p:cNvPr id="29" name="Google Shape;29;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63" name="Google Shape;63;p8"/>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only curves">
  <p:cSld name="BLANK_2">
    <p:spTree>
      <p:nvGrpSpPr>
        <p:cNvPr id="1" name="Shape 76"/>
        <p:cNvGrpSpPr/>
        <p:nvPr/>
      </p:nvGrpSpPr>
      <p:grpSpPr>
        <a:xfrm>
          <a:off x="0" y="0"/>
          <a:ext cx="0" cy="0"/>
          <a:chOff x="0" y="0"/>
          <a:chExt cx="0" cy="0"/>
        </a:xfrm>
      </p:grpSpPr>
      <p:sp>
        <p:nvSpPr>
          <p:cNvPr id="77" name="Google Shape;77;p11"/>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pnp.github.io/powerplatform-sampl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Building a SharePoint Document Library Approvals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130"/>
        <p:cNvGrpSpPr/>
        <p:nvPr/>
      </p:nvGrpSpPr>
      <p:grpSpPr>
        <a:xfrm>
          <a:off x="0" y="0"/>
          <a:ext cx="0" cy="0"/>
          <a:chOff x="0" y="0"/>
          <a:chExt cx="0" cy="0"/>
        </a:xfrm>
      </p:grpSpPr>
      <p:sp>
        <p:nvSpPr>
          <p:cNvPr id="131" name="Google Shape;131;p19"/>
          <p:cNvSpPr txBox="1">
            <a:spLocks noGrp="1"/>
          </p:cNvSpPr>
          <p:nvPr>
            <p:ph type="ctrTitle" idx="4294967295"/>
          </p:nvPr>
        </p:nvSpPr>
        <p:spPr>
          <a:xfrm>
            <a:off x="685800" y="2116750"/>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lt2"/>
                </a:solidFill>
              </a:rPr>
              <a:t>TO THE DEMO!</a:t>
            </a:r>
            <a:endParaRPr sz="6000" dirty="0">
              <a:solidFill>
                <a:schemeClr val="lt2"/>
              </a:solidFill>
            </a:endParaRPr>
          </a:p>
        </p:txBody>
      </p:sp>
      <p:grpSp>
        <p:nvGrpSpPr>
          <p:cNvPr id="133" name="Google Shape;133;p19"/>
          <p:cNvGrpSpPr/>
          <p:nvPr/>
        </p:nvGrpSpPr>
        <p:grpSpPr>
          <a:xfrm>
            <a:off x="4969177" y="651616"/>
            <a:ext cx="2394503" cy="2394487"/>
            <a:chOff x="6643075" y="3664250"/>
            <a:chExt cx="407950" cy="407975"/>
          </a:xfrm>
        </p:grpSpPr>
        <p:sp>
          <p:nvSpPr>
            <p:cNvPr id="134" name="Google Shape;134;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9"/>
          <p:cNvGrpSpPr/>
          <p:nvPr/>
        </p:nvGrpSpPr>
        <p:grpSpPr>
          <a:xfrm rot="-587459">
            <a:off x="4828848" y="3357972"/>
            <a:ext cx="984473" cy="984417"/>
            <a:chOff x="576250" y="4319400"/>
            <a:chExt cx="442075" cy="442050"/>
          </a:xfrm>
        </p:grpSpPr>
        <p:sp>
          <p:nvSpPr>
            <p:cNvPr id="137" name="Google Shape;137;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89A4C-F900-B0D8-2312-A204687201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53B30A2B-733E-EBD6-348B-37EDA81A681B}"/>
              </a:ext>
            </a:extLst>
          </p:cNvPr>
          <p:cNvPicPr>
            <a:picLocks noChangeAspect="1"/>
          </p:cNvPicPr>
          <p:nvPr/>
        </p:nvPicPr>
        <p:blipFill>
          <a:blip r:embed="rId2"/>
          <a:stretch>
            <a:fillRect/>
          </a:stretch>
        </p:blipFill>
        <p:spPr>
          <a:xfrm>
            <a:off x="3007437" y="0"/>
            <a:ext cx="3129125" cy="5143500"/>
          </a:xfrm>
          <a:prstGeom prst="rect">
            <a:avLst/>
          </a:prstGeom>
        </p:spPr>
      </p:pic>
    </p:spTree>
    <p:extLst>
      <p:ext uri="{BB962C8B-B14F-4D97-AF65-F5344CB8AC3E}">
        <p14:creationId xmlns:p14="http://schemas.microsoft.com/office/powerpoint/2010/main" val="192056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EDD0A-692E-46BA-2CFB-CE6A64B963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itle 2">
            <a:extLst>
              <a:ext uri="{FF2B5EF4-FFF2-40B4-BE49-F238E27FC236}">
                <a16:creationId xmlns:a16="http://schemas.microsoft.com/office/drawing/2014/main" id="{14E21B6A-4D56-1DD7-B039-1CB70D76AB22}"/>
              </a:ext>
            </a:extLst>
          </p:cNvPr>
          <p:cNvSpPr>
            <a:spLocks noGrp="1"/>
          </p:cNvSpPr>
          <p:nvPr>
            <p:ph type="title" idx="4294967295"/>
          </p:nvPr>
        </p:nvSpPr>
        <p:spPr>
          <a:xfrm>
            <a:off x="0" y="0"/>
            <a:ext cx="2015535" cy="2276085"/>
          </a:xfrm>
        </p:spPr>
        <p:txBody>
          <a:bodyPr/>
          <a:lstStyle/>
          <a:p>
            <a:r>
              <a:rPr lang="en-US" dirty="0"/>
              <a:t>How the Error Checking should run</a:t>
            </a:r>
          </a:p>
        </p:txBody>
      </p:sp>
      <p:pic>
        <p:nvPicPr>
          <p:cNvPr id="5" name="Picture 4">
            <a:extLst>
              <a:ext uri="{FF2B5EF4-FFF2-40B4-BE49-F238E27FC236}">
                <a16:creationId xmlns:a16="http://schemas.microsoft.com/office/drawing/2014/main" id="{6EF5853D-7747-DB5E-0892-CA1927E7F9A0}"/>
              </a:ext>
            </a:extLst>
          </p:cNvPr>
          <p:cNvPicPr>
            <a:picLocks noChangeAspect="1"/>
          </p:cNvPicPr>
          <p:nvPr/>
        </p:nvPicPr>
        <p:blipFill>
          <a:blip r:embed="rId2"/>
          <a:stretch>
            <a:fillRect/>
          </a:stretch>
        </p:blipFill>
        <p:spPr>
          <a:xfrm>
            <a:off x="2015535" y="0"/>
            <a:ext cx="5112929" cy="5143500"/>
          </a:xfrm>
          <a:prstGeom prst="rect">
            <a:avLst/>
          </a:prstGeom>
        </p:spPr>
      </p:pic>
    </p:spTree>
    <p:extLst>
      <p:ext uri="{BB962C8B-B14F-4D97-AF65-F5344CB8AC3E}">
        <p14:creationId xmlns:p14="http://schemas.microsoft.com/office/powerpoint/2010/main" val="255560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BF62-F455-8373-09CC-185152ADB705}"/>
              </a:ext>
            </a:extLst>
          </p:cNvPr>
          <p:cNvSpPr>
            <a:spLocks noGrp="1"/>
          </p:cNvSpPr>
          <p:nvPr>
            <p:ph type="title"/>
          </p:nvPr>
        </p:nvSpPr>
        <p:spPr/>
        <p:txBody>
          <a:bodyPr/>
          <a:lstStyle/>
          <a:p>
            <a:r>
              <a:rPr lang="en-US" dirty="0"/>
              <a:t>We also turned the Doc Library into a Power App!</a:t>
            </a:r>
          </a:p>
        </p:txBody>
      </p:sp>
      <p:sp>
        <p:nvSpPr>
          <p:cNvPr id="4" name="Text Placeholder 3">
            <a:extLst>
              <a:ext uri="{FF2B5EF4-FFF2-40B4-BE49-F238E27FC236}">
                <a16:creationId xmlns:a16="http://schemas.microsoft.com/office/drawing/2014/main" id="{8ECF25E7-0EAF-1EEB-4943-D521B01B9F81}"/>
              </a:ext>
            </a:extLst>
          </p:cNvPr>
          <p:cNvSpPr>
            <a:spLocks noGrp="1"/>
          </p:cNvSpPr>
          <p:nvPr>
            <p:ph type="body" idx="2"/>
          </p:nvPr>
        </p:nvSpPr>
        <p:spPr>
          <a:xfrm>
            <a:off x="5110879" y="1716711"/>
            <a:ext cx="3690958" cy="2702700"/>
          </a:xfrm>
        </p:spPr>
        <p:txBody>
          <a:bodyPr/>
          <a:lstStyle/>
          <a:p>
            <a:r>
              <a:rPr lang="en-US" dirty="0"/>
              <a:t>Nothing fancy UI-wise – we designed it to mimic a legacy application they were using</a:t>
            </a:r>
          </a:p>
          <a:p>
            <a:r>
              <a:rPr lang="en-US" dirty="0"/>
              <a:t>In the labs, many members don’t have computer access – just phones</a:t>
            </a:r>
          </a:p>
          <a:p>
            <a:r>
              <a:rPr lang="en-US" dirty="0"/>
              <a:t>Still being utilized a year after launch</a:t>
            </a:r>
          </a:p>
        </p:txBody>
      </p:sp>
      <p:sp>
        <p:nvSpPr>
          <p:cNvPr id="5" name="Slide Number Placeholder 4">
            <a:extLst>
              <a:ext uri="{FF2B5EF4-FFF2-40B4-BE49-F238E27FC236}">
                <a16:creationId xmlns:a16="http://schemas.microsoft.com/office/drawing/2014/main" id="{5794E77E-CDFC-F3B5-940D-B9F4E95B1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a:extLst>
              <a:ext uri="{FF2B5EF4-FFF2-40B4-BE49-F238E27FC236}">
                <a16:creationId xmlns:a16="http://schemas.microsoft.com/office/drawing/2014/main" id="{EDC5052B-E299-C742-BC02-FFFD50337CBD}"/>
              </a:ext>
            </a:extLst>
          </p:cNvPr>
          <p:cNvPicPr>
            <a:picLocks noChangeAspect="1"/>
          </p:cNvPicPr>
          <p:nvPr/>
        </p:nvPicPr>
        <p:blipFill>
          <a:blip r:embed="rId2"/>
          <a:stretch>
            <a:fillRect/>
          </a:stretch>
        </p:blipFill>
        <p:spPr>
          <a:xfrm>
            <a:off x="71418" y="1716711"/>
            <a:ext cx="5039462" cy="2842421"/>
          </a:xfrm>
          <a:prstGeom prst="rect">
            <a:avLst/>
          </a:prstGeom>
        </p:spPr>
      </p:pic>
    </p:spTree>
    <p:extLst>
      <p:ext uri="{BB962C8B-B14F-4D97-AF65-F5344CB8AC3E}">
        <p14:creationId xmlns:p14="http://schemas.microsoft.com/office/powerpoint/2010/main" val="325890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3D8D-5865-BD28-0A07-352C0DFD54AF}"/>
              </a:ext>
            </a:extLst>
          </p:cNvPr>
          <p:cNvSpPr>
            <a:spLocks noGrp="1"/>
          </p:cNvSpPr>
          <p:nvPr>
            <p:ph type="title"/>
          </p:nvPr>
        </p:nvSpPr>
        <p:spPr/>
        <p:txBody>
          <a:bodyPr/>
          <a:lstStyle/>
          <a:p>
            <a:r>
              <a:rPr lang="en-US" dirty="0"/>
              <a:t>Takeaways</a:t>
            </a:r>
          </a:p>
        </p:txBody>
      </p:sp>
      <p:sp>
        <p:nvSpPr>
          <p:cNvPr id="3" name="Text Placeholder 2">
            <a:extLst>
              <a:ext uri="{FF2B5EF4-FFF2-40B4-BE49-F238E27FC236}">
                <a16:creationId xmlns:a16="http://schemas.microsoft.com/office/drawing/2014/main" id="{C095F351-34B6-039F-CE1F-33572DA8856D}"/>
              </a:ext>
            </a:extLst>
          </p:cNvPr>
          <p:cNvSpPr>
            <a:spLocks noGrp="1"/>
          </p:cNvSpPr>
          <p:nvPr>
            <p:ph type="body" idx="1"/>
          </p:nvPr>
        </p:nvSpPr>
        <p:spPr/>
        <p:txBody>
          <a:bodyPr/>
          <a:lstStyle/>
          <a:p>
            <a:r>
              <a:rPr lang="en-US" dirty="0"/>
              <a:t>Make a service acct the owner of the flow and the connections, not your account.  Share it with all admins.</a:t>
            </a:r>
          </a:p>
          <a:p>
            <a:r>
              <a:rPr lang="en-US" dirty="0"/>
              <a:t>Rename sections and leave notes, even if it’s just for future you</a:t>
            </a:r>
          </a:p>
          <a:p>
            <a:r>
              <a:rPr lang="en-US" dirty="0"/>
              <a:t>UAT, UAT, UAT.  A lot of these tweaks you see in my code are from things that the users found when trying to do what they’d normally do</a:t>
            </a:r>
          </a:p>
        </p:txBody>
      </p:sp>
      <p:sp>
        <p:nvSpPr>
          <p:cNvPr id="4" name="Slide Number Placeholder 3">
            <a:extLst>
              <a:ext uri="{FF2B5EF4-FFF2-40B4-BE49-F238E27FC236}">
                <a16:creationId xmlns:a16="http://schemas.microsoft.com/office/drawing/2014/main" id="{FE92A92D-3FE7-1D1F-5B13-2D1F5FF0E7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92076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F1E2-6DBA-D2CD-6309-91882B0945D9}"/>
              </a:ext>
            </a:extLst>
          </p:cNvPr>
          <p:cNvSpPr>
            <a:spLocks noGrp="1"/>
          </p:cNvSpPr>
          <p:nvPr>
            <p:ph type="title"/>
          </p:nvPr>
        </p:nvSpPr>
        <p:spPr/>
        <p:txBody>
          <a:bodyPr/>
          <a:lstStyle/>
          <a:p>
            <a:r>
              <a:rPr lang="en-US" dirty="0"/>
              <a:t>Source for Basic File Locked Check Pattern</a:t>
            </a:r>
          </a:p>
        </p:txBody>
      </p:sp>
      <p:sp>
        <p:nvSpPr>
          <p:cNvPr id="3" name="Text Placeholder 2">
            <a:extLst>
              <a:ext uri="{FF2B5EF4-FFF2-40B4-BE49-F238E27FC236}">
                <a16:creationId xmlns:a16="http://schemas.microsoft.com/office/drawing/2014/main" id="{CC37603F-DCF0-BE6A-9A60-632B5DFCE66F}"/>
              </a:ext>
            </a:extLst>
          </p:cNvPr>
          <p:cNvSpPr>
            <a:spLocks noGrp="1"/>
          </p:cNvSpPr>
          <p:nvPr>
            <p:ph type="body" idx="1"/>
          </p:nvPr>
        </p:nvSpPr>
        <p:spPr/>
        <p:txBody>
          <a:bodyPr/>
          <a:lstStyle/>
          <a:p>
            <a:r>
              <a:rPr lang="en-US" dirty="0"/>
              <a:t>https://thrivenextgen.com/power-automate-file-lock-fail/</a:t>
            </a:r>
          </a:p>
        </p:txBody>
      </p:sp>
      <p:sp>
        <p:nvSpPr>
          <p:cNvPr id="4" name="Slide Number Placeholder 3">
            <a:extLst>
              <a:ext uri="{FF2B5EF4-FFF2-40B4-BE49-F238E27FC236}">
                <a16:creationId xmlns:a16="http://schemas.microsoft.com/office/drawing/2014/main" id="{DD72BFE4-6F2F-5DCA-DEE3-7D82BDDB7B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25811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5A2C5-AD51-AFA1-849F-FE6D7BB93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F7EB6E74-DACE-818D-BB0C-1F4D865084BA}"/>
              </a:ext>
            </a:extLst>
          </p:cNvPr>
          <p:cNvPicPr>
            <a:picLocks noChangeAspect="1"/>
          </p:cNvPicPr>
          <p:nvPr/>
        </p:nvPicPr>
        <p:blipFill>
          <a:blip r:embed="rId2"/>
          <a:stretch>
            <a:fillRect/>
          </a:stretch>
        </p:blipFill>
        <p:spPr>
          <a:xfrm>
            <a:off x="1749504" y="0"/>
            <a:ext cx="5644991" cy="5143500"/>
          </a:xfrm>
          <a:prstGeom prst="rect">
            <a:avLst/>
          </a:prstGeom>
        </p:spPr>
      </p:pic>
    </p:spTree>
    <p:extLst>
      <p:ext uri="{BB962C8B-B14F-4D97-AF65-F5344CB8AC3E}">
        <p14:creationId xmlns:p14="http://schemas.microsoft.com/office/powerpoint/2010/main" val="394550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5B72D1-467E-11D9-FA01-39D0596C8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DCA00E8B-4AFB-1146-230F-100780AE2CB8}"/>
              </a:ext>
            </a:extLst>
          </p:cNvPr>
          <p:cNvPicPr>
            <a:picLocks noChangeAspect="1"/>
          </p:cNvPicPr>
          <p:nvPr/>
        </p:nvPicPr>
        <p:blipFill>
          <a:blip r:embed="rId2"/>
          <a:stretch>
            <a:fillRect/>
          </a:stretch>
        </p:blipFill>
        <p:spPr>
          <a:xfrm>
            <a:off x="1127993" y="0"/>
            <a:ext cx="3444007" cy="5143500"/>
          </a:xfrm>
          <a:prstGeom prst="rect">
            <a:avLst/>
          </a:prstGeom>
        </p:spPr>
      </p:pic>
      <p:pic>
        <p:nvPicPr>
          <p:cNvPr id="6" name="Picture 5">
            <a:extLst>
              <a:ext uri="{FF2B5EF4-FFF2-40B4-BE49-F238E27FC236}">
                <a16:creationId xmlns:a16="http://schemas.microsoft.com/office/drawing/2014/main" id="{03D54C60-AD82-505D-6F45-E42FB67C5949}"/>
              </a:ext>
            </a:extLst>
          </p:cNvPr>
          <p:cNvPicPr>
            <a:picLocks noChangeAspect="1"/>
          </p:cNvPicPr>
          <p:nvPr/>
        </p:nvPicPr>
        <p:blipFill>
          <a:blip r:embed="rId3"/>
          <a:stretch>
            <a:fillRect/>
          </a:stretch>
        </p:blipFill>
        <p:spPr>
          <a:xfrm>
            <a:off x="4588768" y="1219200"/>
            <a:ext cx="4555232" cy="2093343"/>
          </a:xfrm>
          <a:prstGeom prst="rect">
            <a:avLst/>
          </a:prstGeom>
        </p:spPr>
      </p:pic>
    </p:spTree>
    <p:extLst>
      <p:ext uri="{BB962C8B-B14F-4D97-AF65-F5344CB8AC3E}">
        <p14:creationId xmlns:p14="http://schemas.microsoft.com/office/powerpoint/2010/main" val="298196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6B4A-4741-A126-C13E-5E426ADAC87D}"/>
              </a:ext>
            </a:extLst>
          </p:cNvPr>
          <p:cNvSpPr>
            <a:spLocks noGrp="1"/>
          </p:cNvSpPr>
          <p:nvPr>
            <p:ph type="title"/>
          </p:nvPr>
        </p:nvSpPr>
        <p:spPr/>
        <p:txBody>
          <a:bodyPr/>
          <a:lstStyle/>
          <a:p>
            <a:r>
              <a:rPr lang="en-US" dirty="0"/>
              <a:t>Demo Steps</a:t>
            </a:r>
          </a:p>
        </p:txBody>
      </p:sp>
      <p:sp>
        <p:nvSpPr>
          <p:cNvPr id="3" name="Text Placeholder 2">
            <a:extLst>
              <a:ext uri="{FF2B5EF4-FFF2-40B4-BE49-F238E27FC236}">
                <a16:creationId xmlns:a16="http://schemas.microsoft.com/office/drawing/2014/main" id="{0D8F406D-4B0F-82FC-3C46-9A052781AF21}"/>
              </a:ext>
            </a:extLst>
          </p:cNvPr>
          <p:cNvSpPr>
            <a:spLocks noGrp="1"/>
          </p:cNvSpPr>
          <p:nvPr>
            <p:ph type="body" idx="1"/>
          </p:nvPr>
        </p:nvSpPr>
        <p:spPr/>
        <p:txBody>
          <a:bodyPr/>
          <a:lstStyle/>
          <a:p>
            <a:r>
              <a:rPr lang="en-US" sz="1800" dirty="0"/>
              <a:t>Show getting file from the Samples Gallery</a:t>
            </a:r>
          </a:p>
          <a:p>
            <a:r>
              <a:rPr lang="en-US" sz="1800" dirty="0"/>
              <a:t>Show importing the flow</a:t>
            </a:r>
          </a:p>
          <a:p>
            <a:r>
              <a:rPr lang="en-US" sz="1800" dirty="0"/>
              <a:t>Show how to start changing the flow for your environment but then switch to Flow 1</a:t>
            </a:r>
          </a:p>
          <a:p>
            <a:r>
              <a:rPr lang="en-US" sz="1800" dirty="0"/>
              <a:t>Go through the steps of Flow 1 and show the error check loop</a:t>
            </a:r>
          </a:p>
          <a:p>
            <a:r>
              <a:rPr lang="en-US" sz="1800" dirty="0"/>
              <a:t>Go back to deck to show the Flow 1 chart</a:t>
            </a:r>
          </a:p>
          <a:p>
            <a:r>
              <a:rPr lang="en-US" sz="1800" dirty="0"/>
              <a:t>Finish going through Flow 1</a:t>
            </a:r>
          </a:p>
          <a:p>
            <a:r>
              <a:rPr lang="en-US" sz="1800" dirty="0"/>
              <a:t>Back to the deck for a few more slides</a:t>
            </a:r>
          </a:p>
        </p:txBody>
      </p:sp>
      <p:sp>
        <p:nvSpPr>
          <p:cNvPr id="4" name="Slide Number Placeholder 3">
            <a:extLst>
              <a:ext uri="{FF2B5EF4-FFF2-40B4-BE49-F238E27FC236}">
                <a16:creationId xmlns:a16="http://schemas.microsoft.com/office/drawing/2014/main" id="{1A856E8C-A01B-58E7-BF35-8FC60505FA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77198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82"/>
        <p:cNvGrpSpPr/>
        <p:nvPr/>
      </p:nvGrpSpPr>
      <p:grpSpPr>
        <a:xfrm>
          <a:off x="0" y="0"/>
          <a:ext cx="0" cy="0"/>
          <a:chOff x="0" y="0"/>
          <a:chExt cx="0" cy="0"/>
        </a:xfrm>
      </p:grpSpPr>
      <p:pic>
        <p:nvPicPr>
          <p:cNvPr id="1583" name="Google Shape;158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84" name="Google Shape;158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85" name="Google Shape;1585;p51"/>
          <p:cNvGrpSpPr/>
          <p:nvPr/>
        </p:nvGrpSpPr>
        <p:grpSpPr>
          <a:xfrm>
            <a:off x="690575" y="3290132"/>
            <a:ext cx="7762851" cy="892418"/>
            <a:chOff x="801125" y="3213932"/>
            <a:chExt cx="7762851" cy="892418"/>
          </a:xfrm>
        </p:grpSpPr>
        <p:grpSp>
          <p:nvGrpSpPr>
            <p:cNvPr id="1586" name="Google Shape;1586;p51"/>
            <p:cNvGrpSpPr/>
            <p:nvPr/>
          </p:nvGrpSpPr>
          <p:grpSpPr>
            <a:xfrm>
              <a:off x="4845759" y="3213932"/>
              <a:ext cx="1695900" cy="892418"/>
              <a:chOff x="4845759" y="3213932"/>
              <a:chExt cx="1695900" cy="892418"/>
            </a:xfrm>
          </p:grpSpPr>
          <p:sp>
            <p:nvSpPr>
              <p:cNvPr id="1587" name="Google Shape;158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88" name="Google Shape;158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89" name="Google Shape;1589;p51"/>
            <p:cNvGrpSpPr/>
            <p:nvPr/>
          </p:nvGrpSpPr>
          <p:grpSpPr>
            <a:xfrm>
              <a:off x="2823442" y="3214222"/>
              <a:ext cx="1695900" cy="892128"/>
              <a:chOff x="2823442" y="3214222"/>
              <a:chExt cx="1695900" cy="892128"/>
            </a:xfrm>
          </p:grpSpPr>
          <p:sp>
            <p:nvSpPr>
              <p:cNvPr id="1590" name="Google Shape;159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91" name="Google Shape;159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92" name="Google Shape;1592;p51"/>
            <p:cNvGrpSpPr/>
            <p:nvPr/>
          </p:nvGrpSpPr>
          <p:grpSpPr>
            <a:xfrm>
              <a:off x="6868076" y="3213932"/>
              <a:ext cx="1695900" cy="892418"/>
              <a:chOff x="6868076" y="3213932"/>
              <a:chExt cx="1695900" cy="892418"/>
            </a:xfrm>
          </p:grpSpPr>
          <p:sp>
            <p:nvSpPr>
              <p:cNvPr id="1593" name="Google Shape;159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94" name="Google Shape;159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95" name="Google Shape;1595;p51"/>
            <p:cNvGrpSpPr/>
            <p:nvPr/>
          </p:nvGrpSpPr>
          <p:grpSpPr>
            <a:xfrm>
              <a:off x="801125" y="3214206"/>
              <a:ext cx="1695900" cy="892144"/>
              <a:chOff x="801125" y="3214206"/>
              <a:chExt cx="1695900" cy="892144"/>
            </a:xfrm>
          </p:grpSpPr>
          <p:sp>
            <p:nvSpPr>
              <p:cNvPr id="1596" name="Google Shape;159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97" name="Google Shape;159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265400" y="1116222"/>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accent4"/>
                </a:solidFill>
              </a:rPr>
              <a:t>Greetings!</a:t>
            </a:r>
            <a:endParaRPr sz="6000" dirty="0">
              <a:solidFill>
                <a:schemeClr val="accent4"/>
              </a:solidFill>
            </a:endParaRPr>
          </a:p>
        </p:txBody>
      </p:sp>
      <p:sp>
        <p:nvSpPr>
          <p:cNvPr id="101" name="Google Shape;101;p15"/>
          <p:cNvSpPr txBox="1">
            <a:spLocks noGrp="1"/>
          </p:cNvSpPr>
          <p:nvPr>
            <p:ph type="subTitle" idx="4294967295"/>
          </p:nvPr>
        </p:nvSpPr>
        <p:spPr>
          <a:xfrm>
            <a:off x="3265400" y="2110417"/>
            <a:ext cx="4852800" cy="182819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a:solidFill>
                  <a:schemeClr val="dk1"/>
                </a:solidFill>
                <a:latin typeface="Titillium Web"/>
                <a:ea typeface="Titillium Web"/>
                <a:cs typeface="Titillium Web"/>
                <a:sym typeface="Titillium Web"/>
              </a:rPr>
              <a:t>Lindsay Shelton</a:t>
            </a:r>
          </a:p>
          <a:p>
            <a:pPr marL="0" lvl="0" indent="0" algn="l" rtl="0">
              <a:spcBef>
                <a:spcPts val="600"/>
              </a:spcBef>
              <a:spcAft>
                <a:spcPts val="0"/>
              </a:spcAft>
              <a:buNone/>
            </a:pPr>
            <a:r>
              <a:rPr lang="en-US" sz="1800" b="1" dirty="0">
                <a:solidFill>
                  <a:schemeClr val="dk1"/>
                </a:solidFill>
                <a:latin typeface="Titillium Web"/>
                <a:ea typeface="Titillium Web"/>
                <a:cs typeface="Titillium Web"/>
                <a:sym typeface="Titillium Web"/>
              </a:rPr>
              <a:t>Application Programmer at Stowers Institute for Medical Research</a:t>
            </a:r>
          </a:p>
          <a:p>
            <a:pPr marL="0" lvl="0" indent="0" algn="l" rtl="0">
              <a:spcBef>
                <a:spcPts val="600"/>
              </a:spcBef>
              <a:spcAft>
                <a:spcPts val="0"/>
              </a:spcAft>
              <a:buNone/>
            </a:pPr>
            <a:r>
              <a:rPr lang="en-US" sz="1800" b="1" dirty="0">
                <a:solidFill>
                  <a:schemeClr val="dk1"/>
                </a:solidFill>
                <a:latin typeface="Titillium Web"/>
                <a:ea typeface="Titillium Web"/>
                <a:cs typeface="Titillium Web"/>
                <a:sym typeface="Titillium Web"/>
              </a:rPr>
              <a:t>Former teacher, proud cat mom</a:t>
            </a:r>
            <a:endParaRPr sz="1800" b="1" dirty="0">
              <a:solidFill>
                <a:schemeClr val="dk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US" sz="1800" dirty="0">
                <a:solidFill>
                  <a:schemeClr val="dk1"/>
                </a:solidFill>
              </a:rPr>
              <a:t>Connect with me at @lshelton_tech on Twitter!</a:t>
            </a:r>
          </a:p>
        </p:txBody>
      </p:sp>
      <p:pic>
        <p:nvPicPr>
          <p:cNvPr id="102" name="Google Shape;102;p15"/>
          <p:cNvPicPr preferRelativeResize="0"/>
          <p:nvPr/>
        </p:nvPicPr>
        <p:blipFill>
          <a:blip r:embed="rId3"/>
          <a:srcRect t="19297" b="19297"/>
          <a:stretch/>
        </p:blipFill>
        <p:spPr>
          <a:xfrm>
            <a:off x="1152600" y="1657650"/>
            <a:ext cx="1828200" cy="1828200"/>
          </a:xfrm>
          <a:prstGeom prst="octagon">
            <a:avLst>
              <a:gd name="adj" fmla="val 11430"/>
            </a:avLst>
          </a:prstGeom>
          <a:noFill/>
          <a:ln w="9525" cap="flat" cmpd="sng">
            <a:solidFill>
              <a:schemeClr val="accent4"/>
            </a:solidFill>
            <a:prstDash val="solid"/>
            <a:round/>
            <a:headEnd type="none" w="sm" len="sm"/>
            <a:tailEnd type="none" w="sm" len="sm"/>
          </a:ln>
        </p:spPr>
      </p:pic>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2</a:t>
            </a:fld>
            <a:endParaRPr>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t>The Use Case and Requirements</a:t>
            </a:r>
            <a:endParaRPr sz="3600" dirty="0"/>
          </a:p>
        </p:txBody>
      </p:sp>
      <p:sp>
        <p:nvSpPr>
          <p:cNvPr id="116" name="Google Shape;116;p17"/>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did our users need?</a:t>
            </a:r>
            <a:endParaRPr dirty="0"/>
          </a:p>
        </p:txBody>
      </p:sp>
      <p:grpSp>
        <p:nvGrpSpPr>
          <p:cNvPr id="117" name="Google Shape;117;p17"/>
          <p:cNvGrpSpPr/>
          <p:nvPr/>
        </p:nvGrpSpPr>
        <p:grpSpPr>
          <a:xfrm>
            <a:off x="1155056" y="1600349"/>
            <a:ext cx="354145" cy="354145"/>
            <a:chOff x="5964175" y="4329750"/>
            <a:chExt cx="421350" cy="421350"/>
          </a:xfrm>
        </p:grpSpPr>
        <p:sp>
          <p:nvSpPr>
            <p:cNvPr id="118" name="Google Shape;118;p1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168E-9322-9C07-90A3-4D9B7BB8A395}"/>
              </a:ext>
            </a:extLst>
          </p:cNvPr>
          <p:cNvSpPr>
            <a:spLocks noGrp="1"/>
          </p:cNvSpPr>
          <p:nvPr>
            <p:ph type="title"/>
          </p:nvPr>
        </p:nvSpPr>
        <p:spPr/>
        <p:txBody>
          <a:bodyPr/>
          <a:lstStyle/>
          <a:p>
            <a:r>
              <a:rPr lang="en-US" dirty="0"/>
              <a:t>Use Case</a:t>
            </a:r>
          </a:p>
        </p:txBody>
      </p:sp>
      <p:sp>
        <p:nvSpPr>
          <p:cNvPr id="3" name="Text Placeholder 2">
            <a:extLst>
              <a:ext uri="{FF2B5EF4-FFF2-40B4-BE49-F238E27FC236}">
                <a16:creationId xmlns:a16="http://schemas.microsoft.com/office/drawing/2014/main" id="{EF7BC8EF-6395-9B96-791C-5317DF10E968}"/>
              </a:ext>
            </a:extLst>
          </p:cNvPr>
          <p:cNvSpPr>
            <a:spLocks noGrp="1"/>
          </p:cNvSpPr>
          <p:nvPr>
            <p:ph type="body" idx="1"/>
          </p:nvPr>
        </p:nvSpPr>
        <p:spPr/>
        <p:txBody>
          <a:bodyPr/>
          <a:lstStyle/>
          <a:p>
            <a:r>
              <a:rPr lang="en-US" dirty="0"/>
              <a:t>One of our departments, LAS, needed to get off an on-prem Access database system for their SOP library and approvals</a:t>
            </a:r>
          </a:p>
          <a:p>
            <a:r>
              <a:rPr lang="en-US" dirty="0"/>
              <a:t>This SOP library governs everything this department does, and these aren’t just internal – the entire Institute needs access to the majority of the SOPs</a:t>
            </a:r>
          </a:p>
          <a:p>
            <a:r>
              <a:rPr lang="en-US" dirty="0"/>
              <a:t>SOPs were just located on servers, and LAS wanted a modern solution that was cloud-based</a:t>
            </a:r>
          </a:p>
        </p:txBody>
      </p:sp>
      <p:sp>
        <p:nvSpPr>
          <p:cNvPr id="4" name="Slide Number Placeholder 3">
            <a:extLst>
              <a:ext uri="{FF2B5EF4-FFF2-40B4-BE49-F238E27FC236}">
                <a16:creationId xmlns:a16="http://schemas.microsoft.com/office/drawing/2014/main" id="{6CF2BC35-C029-BAC2-B2AE-38EF8B89C8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64546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168E-9322-9C07-90A3-4D9B7BB8A395}"/>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EF7BC8EF-6395-9B96-791C-5317DF10E968}"/>
              </a:ext>
            </a:extLst>
          </p:cNvPr>
          <p:cNvSpPr>
            <a:spLocks noGrp="1"/>
          </p:cNvSpPr>
          <p:nvPr>
            <p:ph type="body" idx="1"/>
          </p:nvPr>
        </p:nvSpPr>
        <p:spPr/>
        <p:txBody>
          <a:bodyPr/>
          <a:lstStyle/>
          <a:p>
            <a:r>
              <a:rPr lang="en-US" dirty="0"/>
              <a:t>Mobile-friendly for lab members who don’t have computer access when in certain areas of the lab</a:t>
            </a:r>
          </a:p>
          <a:p>
            <a:r>
              <a:rPr lang="en-US" dirty="0"/>
              <a:t>Cloud-based for less-restrictive access (but still protected behind MFA and Azure AD etc.)</a:t>
            </a:r>
          </a:p>
          <a:p>
            <a:r>
              <a:rPr lang="en-US" dirty="0"/>
              <a:t>Multiple levels and layers of approvals required – not just one and done</a:t>
            </a:r>
          </a:p>
        </p:txBody>
      </p:sp>
      <p:sp>
        <p:nvSpPr>
          <p:cNvPr id="4" name="Slide Number Placeholder 3">
            <a:extLst>
              <a:ext uri="{FF2B5EF4-FFF2-40B4-BE49-F238E27FC236}">
                <a16:creationId xmlns:a16="http://schemas.microsoft.com/office/drawing/2014/main" id="{6CF2BC35-C029-BAC2-B2AE-38EF8B89C8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70433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lvl="0"/>
            <a:r>
              <a:rPr lang="en-US" dirty="0"/>
              <a:t>The Basic Process</a:t>
            </a:r>
            <a:endParaRPr dirty="0"/>
          </a:p>
        </p:txBody>
      </p:sp>
      <p:sp>
        <p:nvSpPr>
          <p:cNvPr id="241" name="Google Shape;241;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42" name="Google Shape;242;p29"/>
          <p:cNvGrpSpPr/>
          <p:nvPr/>
        </p:nvGrpSpPr>
        <p:grpSpPr>
          <a:xfrm>
            <a:off x="6007832" y="1585560"/>
            <a:ext cx="3305700" cy="2859236"/>
            <a:chOff x="5632317" y="1189775"/>
            <a:chExt cx="3305700" cy="3483050"/>
          </a:xfrm>
        </p:grpSpPr>
        <p:sp>
          <p:nvSpPr>
            <p:cNvPr id="243" name="Google Shape;243;p29"/>
            <p:cNvSpPr/>
            <p:nvPr/>
          </p:nvSpPr>
          <p:spPr>
            <a:xfrm>
              <a:off x="5632317"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Titillium Web Light"/>
                  <a:ea typeface="Titillium Web Light"/>
                  <a:cs typeface="Titillium Web Light"/>
                  <a:sym typeface="Titillium Web Light"/>
                </a:rPr>
                <a:t>Set Approval and Clear</a:t>
              </a:r>
              <a:endParaRPr dirty="0">
                <a:solidFill>
                  <a:schemeClr val="lt1"/>
                </a:solidFill>
                <a:latin typeface="Titillium Web Light"/>
                <a:ea typeface="Titillium Web Light"/>
                <a:cs typeface="Titillium Web Light"/>
                <a:sym typeface="Titillium Web Light"/>
              </a:endParaRPr>
            </a:p>
          </p:txBody>
        </p:sp>
        <p:sp>
          <p:nvSpPr>
            <p:cNvPr id="244" name="Google Shape;244;p2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Clears the entries in the SP list and resets them all to null (after the group vote has written that info to a separate list)</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Sets the Content Approval to Approved</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Writes an approved and updated copy of the SOP to an Institute Documents library</a:t>
              </a:r>
              <a:endParaRPr sz="1200" dirty="0">
                <a:solidFill>
                  <a:schemeClr val="lt1"/>
                </a:solidFill>
                <a:latin typeface="Titillium Web Light"/>
                <a:ea typeface="Titillium Web Light"/>
                <a:cs typeface="Titillium Web Light"/>
                <a:sym typeface="Titillium Web Light"/>
              </a:endParaRPr>
            </a:p>
          </p:txBody>
        </p:sp>
      </p:grpSp>
      <p:grpSp>
        <p:nvGrpSpPr>
          <p:cNvPr id="245" name="Google Shape;245;p29"/>
          <p:cNvGrpSpPr/>
          <p:nvPr/>
        </p:nvGrpSpPr>
        <p:grpSpPr>
          <a:xfrm>
            <a:off x="0" y="1592004"/>
            <a:ext cx="3546900" cy="2859060"/>
            <a:chOff x="0" y="1189989"/>
            <a:chExt cx="3546900" cy="3482836"/>
          </a:xfrm>
        </p:grpSpPr>
        <p:sp>
          <p:nvSpPr>
            <p:cNvPr id="246" name="Google Shape;246;p29"/>
            <p:cNvSpPr/>
            <p:nvPr/>
          </p:nvSpPr>
          <p:spPr>
            <a:xfrm>
              <a:off x="0" y="1189989"/>
              <a:ext cx="3546900" cy="66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Titillium Web Light"/>
                  <a:ea typeface="Titillium Web Light"/>
                  <a:cs typeface="Titillium Web Light"/>
                  <a:sym typeface="Titillium Web Light"/>
                </a:rPr>
                <a:t>Scheduled Daily Flow</a:t>
              </a:r>
              <a:endParaRPr dirty="0">
                <a:solidFill>
                  <a:schemeClr val="lt1"/>
                </a:solidFill>
                <a:latin typeface="Titillium Web Light"/>
                <a:ea typeface="Titillium Web Light"/>
                <a:cs typeface="Titillium Web Light"/>
                <a:sym typeface="Titillium Web Light"/>
              </a:endParaRPr>
            </a:p>
          </p:txBody>
        </p:sp>
        <p:sp>
          <p:nvSpPr>
            <p:cNvPr id="247" name="Google Shape;247;p2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Needed a scheduled flow with a recurrence trigger</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Clears out all fields in the doc library that are 335 days out from their Completion Date (which also turns them back into Draft state)</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200" dirty="0">
                  <a:solidFill>
                    <a:schemeClr val="lt1"/>
                  </a:solidFill>
                  <a:latin typeface="Titillium Web Light"/>
                  <a:ea typeface="Titillium Web Light"/>
                  <a:cs typeface="Titillium Web Light"/>
                  <a:sym typeface="Titillium Web Light"/>
                </a:rPr>
                <a:t>At some point, had an email component to email the supervisor with info about what SOPs were up for review</a:t>
              </a:r>
            </a:p>
          </p:txBody>
        </p:sp>
      </p:grpSp>
      <p:grpSp>
        <p:nvGrpSpPr>
          <p:cNvPr id="248" name="Google Shape;248;p29"/>
          <p:cNvGrpSpPr/>
          <p:nvPr/>
        </p:nvGrpSpPr>
        <p:grpSpPr>
          <a:xfrm>
            <a:off x="3171986" y="1591828"/>
            <a:ext cx="3305700" cy="2859236"/>
            <a:chOff x="2944204" y="1189775"/>
            <a:chExt cx="3305700" cy="3483050"/>
          </a:xfrm>
        </p:grpSpPr>
        <p:sp>
          <p:nvSpPr>
            <p:cNvPr id="249" name="Google Shape;249;p29"/>
            <p:cNvSpPr/>
            <p:nvPr/>
          </p:nvSpPr>
          <p:spPr>
            <a:xfrm>
              <a:off x="2944204"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Titillium Web Light"/>
                  <a:ea typeface="Titillium Web Light"/>
                  <a:cs typeface="Titillium Web Light"/>
                  <a:sym typeface="Titillium Web Light"/>
                </a:rPr>
                <a:t>Tiered Reviews</a:t>
              </a:r>
              <a:endParaRPr dirty="0">
                <a:solidFill>
                  <a:schemeClr val="lt1"/>
                </a:solidFill>
                <a:latin typeface="Titillium Web Light"/>
                <a:ea typeface="Titillium Web Light"/>
                <a:cs typeface="Titillium Web Light"/>
                <a:sym typeface="Titillium Web Light"/>
              </a:endParaRPr>
            </a:p>
          </p:txBody>
        </p:sp>
        <p:sp>
          <p:nvSpPr>
            <p:cNvPr id="250" name="Google Shape;250;p2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Arial" panose="020B0604020202020204" pitchFamily="34" charset="0"/>
                <a:buChar char="•"/>
              </a:pPr>
              <a:r>
                <a:rPr lang="en" sz="1100" dirty="0">
                  <a:solidFill>
                    <a:schemeClr val="lt1"/>
                  </a:solidFill>
                  <a:latin typeface="Titillium Web Light"/>
                  <a:ea typeface="Titillium Web Light"/>
                  <a:cs typeface="Titillium Web Light"/>
                  <a:sym typeface="Titillium Web Light"/>
                </a:rPr>
                <a:t>Three levels of approvals – Supervisor, Member/Author, and then a group vote</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100" dirty="0">
                  <a:solidFill>
                    <a:schemeClr val="lt1"/>
                  </a:solidFill>
                  <a:latin typeface="Titillium Web Light"/>
                  <a:ea typeface="Titillium Web Light"/>
                  <a:cs typeface="Titillium Web Light"/>
                  <a:sym typeface="Titillium Web Light"/>
                </a:rPr>
                <a:t>Approvals are manually assigned with numbered flows and For a Selected File triggers</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100" dirty="0">
                  <a:solidFill>
                    <a:schemeClr val="lt1"/>
                  </a:solidFill>
                  <a:latin typeface="Titillium Web Light"/>
                  <a:ea typeface="Titillium Web Light"/>
                  <a:cs typeface="Titillium Web Light"/>
                  <a:sym typeface="Titillium Web Light"/>
                </a:rPr>
                <a:t>Group vote flow also reads SP group members and can assign approval vote to multiple groups</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 sz="1100" dirty="0">
                  <a:solidFill>
                    <a:schemeClr val="lt1"/>
                  </a:solidFill>
                  <a:latin typeface="Titillium Web Light"/>
                  <a:ea typeface="Titillium Web Light"/>
                  <a:cs typeface="Titillium Web Light"/>
                  <a:sym typeface="Titillium Web Light"/>
                </a:rPr>
                <a:t>Approval Reminders are included and historical info is written to separate list</a:t>
              </a:r>
              <a:endParaRPr sz="1100" dirty="0">
                <a:solidFill>
                  <a:schemeClr val="lt1"/>
                </a:solidFill>
                <a:latin typeface="Titillium Web Light"/>
                <a:ea typeface="Titillium Web Light"/>
                <a:cs typeface="Titillium Web Light"/>
                <a:sym typeface="Titillium Web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0A978-9934-8896-5A3D-C688231C23A3}"/>
              </a:ext>
            </a:extLst>
          </p:cNvPr>
          <p:cNvSpPr>
            <a:spLocks noGrp="1"/>
          </p:cNvSpPr>
          <p:nvPr>
            <p:ph type="title"/>
          </p:nvPr>
        </p:nvSpPr>
        <p:spPr/>
        <p:txBody>
          <a:bodyPr/>
          <a:lstStyle/>
          <a:p>
            <a:r>
              <a:rPr lang="en-US" dirty="0"/>
              <a:t>The Most Basic Set-Up</a:t>
            </a:r>
          </a:p>
        </p:txBody>
      </p:sp>
      <p:sp>
        <p:nvSpPr>
          <p:cNvPr id="5" name="Text Placeholder 4">
            <a:extLst>
              <a:ext uri="{FF2B5EF4-FFF2-40B4-BE49-F238E27FC236}">
                <a16:creationId xmlns:a16="http://schemas.microsoft.com/office/drawing/2014/main" id="{1199DBB2-A431-F491-0625-AB25B9B4C12F}"/>
              </a:ext>
            </a:extLst>
          </p:cNvPr>
          <p:cNvSpPr>
            <a:spLocks noGrp="1"/>
          </p:cNvSpPr>
          <p:nvPr>
            <p:ph type="body" idx="1"/>
          </p:nvPr>
        </p:nvSpPr>
        <p:spPr>
          <a:xfrm>
            <a:off x="975250" y="1575121"/>
            <a:ext cx="7193400" cy="3098530"/>
          </a:xfrm>
        </p:spPr>
        <p:txBody>
          <a:bodyPr/>
          <a:lstStyle/>
          <a:p>
            <a:r>
              <a:rPr lang="en-US" dirty="0"/>
              <a:t>A SharePoint document library with columns for a </a:t>
            </a:r>
            <a:r>
              <a:rPr lang="en-US" dirty="0" err="1"/>
              <a:t>SupervisorReviewer</a:t>
            </a:r>
            <a:r>
              <a:rPr lang="en-US" dirty="0"/>
              <a:t> (person or group), </a:t>
            </a:r>
            <a:r>
              <a:rPr lang="en-US" dirty="0" err="1"/>
              <a:t>SupervisorReviewStatus</a:t>
            </a:r>
            <a:r>
              <a:rPr lang="en-US" dirty="0"/>
              <a:t> (choice column, with Yes, No, and Pending), and </a:t>
            </a:r>
            <a:r>
              <a:rPr lang="en-US" dirty="0" err="1"/>
              <a:t>SupervisorReviewComments</a:t>
            </a:r>
            <a:r>
              <a:rPr lang="en-US" dirty="0"/>
              <a:t> (multi-line text)</a:t>
            </a:r>
          </a:p>
          <a:p>
            <a:r>
              <a:rPr lang="en-US" dirty="0">
                <a:hlinkClick r:id="rId2"/>
              </a:rPr>
              <a:t>https://pnp.github.io/powerplatform-samples/</a:t>
            </a:r>
            <a:r>
              <a:rPr lang="en-US" dirty="0"/>
              <a:t> and find “Request Review and Approval for a Selected File”</a:t>
            </a:r>
          </a:p>
          <a:p>
            <a:endParaRPr lang="en-US" dirty="0"/>
          </a:p>
        </p:txBody>
      </p:sp>
      <p:sp>
        <p:nvSpPr>
          <p:cNvPr id="2" name="Slide Number Placeholder 1">
            <a:extLst>
              <a:ext uri="{FF2B5EF4-FFF2-40B4-BE49-F238E27FC236}">
                <a16:creationId xmlns:a16="http://schemas.microsoft.com/office/drawing/2014/main" id="{5EE42440-697B-E8A0-83E7-2CBA5856E2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9751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E6F9E1-7212-3EEC-3DAB-97BCFB07F9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B0936FDE-21DB-93B4-7A86-6B505C9DC03A}"/>
              </a:ext>
            </a:extLst>
          </p:cNvPr>
          <p:cNvPicPr>
            <a:picLocks noChangeAspect="1"/>
          </p:cNvPicPr>
          <p:nvPr/>
        </p:nvPicPr>
        <p:blipFill>
          <a:blip r:embed="rId3"/>
          <a:stretch>
            <a:fillRect/>
          </a:stretch>
        </p:blipFill>
        <p:spPr>
          <a:xfrm>
            <a:off x="1472634" y="0"/>
            <a:ext cx="6198732" cy="5143500"/>
          </a:xfrm>
          <a:prstGeom prst="rect">
            <a:avLst/>
          </a:prstGeom>
        </p:spPr>
      </p:pic>
    </p:spTree>
    <p:extLst>
      <p:ext uri="{BB962C8B-B14F-4D97-AF65-F5344CB8AC3E}">
        <p14:creationId xmlns:p14="http://schemas.microsoft.com/office/powerpoint/2010/main" val="161766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4D4CBE-6C83-24D0-D29A-EA8183251D9E}"/>
              </a:ext>
            </a:extLst>
          </p:cNvPr>
          <p:cNvSpPr>
            <a:spLocks noGrp="1"/>
          </p:cNvSpPr>
          <p:nvPr>
            <p:ph type="body" idx="1"/>
          </p:nvPr>
        </p:nvSpPr>
        <p:spPr/>
        <p:txBody>
          <a:bodyPr/>
          <a:lstStyle/>
          <a:p>
            <a:r>
              <a:rPr lang="en-US" dirty="0"/>
              <a:t>If any action needs to be done to the SharePoint Document Library, you need “file is locked” error handling if it fails</a:t>
            </a:r>
          </a:p>
        </p:txBody>
      </p:sp>
      <p:sp>
        <p:nvSpPr>
          <p:cNvPr id="3" name="Slide Number Placeholder 2">
            <a:extLst>
              <a:ext uri="{FF2B5EF4-FFF2-40B4-BE49-F238E27FC236}">
                <a16:creationId xmlns:a16="http://schemas.microsoft.com/office/drawing/2014/main" id="{35CEE12A-188E-8033-7DAB-4E77236973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724724155"/>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15974</TotalTime>
  <Words>858</Words>
  <Application>Microsoft Office PowerPoint</Application>
  <PresentationFormat>On-screen Show (16:9)</PresentationFormat>
  <Paragraphs>80</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Titillium Web</vt:lpstr>
      <vt:lpstr>Quantico</vt:lpstr>
      <vt:lpstr>Arial</vt:lpstr>
      <vt:lpstr>Titillium Web Light</vt:lpstr>
      <vt:lpstr>Calibri</vt:lpstr>
      <vt:lpstr>Montserrat</vt:lpstr>
      <vt:lpstr>Juno template</vt:lpstr>
      <vt:lpstr>Building a SharePoint Document Library Approvals System</vt:lpstr>
      <vt:lpstr>Greetings!</vt:lpstr>
      <vt:lpstr>The Use Case and Requirements</vt:lpstr>
      <vt:lpstr>Use Case</vt:lpstr>
      <vt:lpstr>Requirements</vt:lpstr>
      <vt:lpstr>The Basic Process</vt:lpstr>
      <vt:lpstr>The Most Basic Set-Up</vt:lpstr>
      <vt:lpstr>PowerPoint Presentation</vt:lpstr>
      <vt:lpstr>PowerPoint Presentation</vt:lpstr>
      <vt:lpstr>TO THE DEMO!</vt:lpstr>
      <vt:lpstr>PowerPoint Presentation</vt:lpstr>
      <vt:lpstr>How the Error Checking should run</vt:lpstr>
      <vt:lpstr>We also turned the Doc Library into a Power App!</vt:lpstr>
      <vt:lpstr>Takeaways</vt:lpstr>
      <vt:lpstr>Source for Basic File Locked Check Pattern</vt:lpstr>
      <vt:lpstr>PowerPoint Presentation</vt:lpstr>
      <vt:lpstr>PowerPoint Presentation</vt:lpstr>
      <vt:lpstr>Demo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SharePoint Document Library Approvals System</dc:title>
  <cp:lastModifiedBy>Shelton, Lindsay</cp:lastModifiedBy>
  <cp:revision>7</cp:revision>
  <dcterms:modified xsi:type="dcterms:W3CDTF">2022-07-19T16:06:35Z</dcterms:modified>
</cp:coreProperties>
</file>