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57" r:id="rId6"/>
    <p:sldId id="2849" r:id="rId7"/>
    <p:sldId id="2853" r:id="rId8"/>
    <p:sldId id="2851" r:id="rId9"/>
    <p:sldId id="2852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5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98681CDD-B96E-4F47-9DF1-E9D5F33EE25C}"/>
    <pc:docChg chg="undo custSel modSld">
      <pc:chgData name="Andrew Benson" userId="d38b912c-55d0-44ce-a085-5a039627a8b5" providerId="ADAL" clId="{98681CDD-B96E-4F47-9DF1-E9D5F33EE25C}" dt="2022-05-16T16:28:42.827" v="1" actId="1440"/>
      <pc:docMkLst>
        <pc:docMk/>
      </pc:docMkLst>
      <pc:sldChg chg="modSp mod">
        <pc:chgData name="Andrew Benson" userId="d38b912c-55d0-44ce-a085-5a039627a8b5" providerId="ADAL" clId="{98681CDD-B96E-4F47-9DF1-E9D5F33EE25C}" dt="2022-05-16T16:28:42.827" v="1" actId="1440"/>
        <pc:sldMkLst>
          <pc:docMk/>
          <pc:sldMk cId="1277108045" sldId="257"/>
        </pc:sldMkLst>
        <pc:picChg chg="mod">
          <ac:chgData name="Andrew Benson" userId="d38b912c-55d0-44ce-a085-5a039627a8b5" providerId="ADAL" clId="{98681CDD-B96E-4F47-9DF1-E9D5F33EE25C}" dt="2022-05-16T16:28:42.827" v="1" actId="1440"/>
          <ac:picMkLst>
            <pc:docMk/>
            <pc:sldMk cId="1277108045" sldId="257"/>
            <ac:picMk id="4" creationId="{5CD8B9FF-4383-27FB-67AC-7356A17B7F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DE287-77EA-4D25-95D7-F4A5C101A6D7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ECA88-A57D-440F-A725-F3CFDA9F6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7F525-00EC-4CE6-9381-C4BFFC3F0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dirty="0" err="1"/>
              <a:t>devs</a:t>
            </a:r>
            <a:r>
              <a:rPr lang="en-US" dirty="0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D40A7-C410-4ECE-93AF-49024F897F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02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08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err="1"/>
              <a:t>devs</a:t>
            </a:r>
            <a:r>
              <a:rPr lang="en-US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D40A7-C410-4ECE-93AF-49024F897F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66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err="1"/>
              <a:t>devs</a:t>
            </a:r>
            <a:r>
              <a:rPr lang="en-US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D40A7-C410-4ECE-93AF-49024F897F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22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3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D9EE-CC61-6A4F-5A23-81C239C6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ADE3-8AE3-7971-641E-E35A7028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1E08-22AA-83F3-E671-3855E089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B89E-B43B-536A-1EB6-CC9DFD01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7DBE-358C-68E6-4151-C4C560C7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F991-6935-E33F-CD29-9913B9E7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A92D-140E-9614-EAC0-6B001122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2884-8091-C75F-2312-74840CA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9C8A-39C4-A356-2E68-555A8D87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137A-69CB-D1BE-69F9-307031E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4040F-3676-6DEF-15E8-B62075D8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83A55-F9FB-D8EC-231F-8CC357E8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13A6-FCEA-CA01-5C91-A7F6B7D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DBFB-21E0-4396-58AF-E28C56CB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DB79-9140-4415-A886-5CAEB0BA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B332-AF84-88C0-2613-8237A4A5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987AB-5431-F613-6CBF-A63FF0D15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763C-2782-C354-8DC9-4E72F50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57D7-9014-71D3-6758-BEFF4BB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DFCA-86A2-7914-06D5-5D9F3AE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6859-70FD-2A23-9285-F6B1DB46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0E30-E938-E4BD-3ADE-D315E99D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8262-367B-2DF5-EE10-D6AF730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54A0-6FC0-2AA3-6F21-BC253495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AF11-A4CB-4B00-3745-06C4351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818D-3150-4FC0-D29C-972AE18F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9FE6-4227-1EC7-5C18-2E761107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2E85-C1F7-919A-6792-D86E53A6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2D56-A552-0350-0893-37746CD9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EC96-54DE-3116-AC5E-79FD711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2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02C8-8116-BB9B-22B3-87EF1231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C6EA-E3A7-6F60-8422-2B00CA45A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7443-8F2C-18ED-3CAB-EDAFE9F7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F34B-0494-6645-17C4-3DEA11F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4559-64D4-B0F3-C7BC-982DC376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04AB-8674-D9F5-A25F-4BBD449D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EF3-A517-1E65-5DE2-BB9DC9B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D248-49EA-EC7E-29D6-78D09B09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3C83-B2D6-D592-152C-28BCB997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5DF41-B4F9-0FD8-FB1D-2755701EE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E097B-A474-FED6-7F8A-1A093DA83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A3CD5-A06A-0EB3-86A3-313ABBBA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4EA0B-D5E7-0B7B-678B-F7423D74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6630F-E636-2C28-8E74-7FDFE22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1012-EFB2-0414-FD84-8AB2AB69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258E-132F-153E-235D-0FEC1FC0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E6333-E998-0209-96EE-51BA3C7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D5FA0-9C2B-78BF-D5A5-DAF3C10B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7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546A4-1BB6-5B5F-9B65-2AC24461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7DE41-7EF0-3F33-C338-5AA461FC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65CA1-6EC1-56AE-A120-64ADC8A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4B3-C48E-4106-CBB1-F527C2C6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97EB-35C7-C45E-71B9-07B19B92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BDD1D-BDAA-1972-6903-F79ABA66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B98C-4116-9820-E463-8AB35318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1EDB5-232F-2047-181D-5BD0783F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3198C-4240-9217-2445-769AE83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0303-3464-8EE5-F97B-1F618D3F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47FB-67F1-6F79-E77C-6F464609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8CFC-E004-CDC8-4C4A-505474E2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910A9-FCC7-656F-A077-5C35C13A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DC4F-6B2B-3507-647A-C796A53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8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DEAD-AF8B-73A9-FFBD-797DC39F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E8BC7-074E-3DAE-CE9C-6D11D9C9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0F460-1CF3-256B-C376-E8260BCB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399C-97D8-A4B2-E7BB-268E69C7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F03D-DE25-BA6F-7802-3A94438A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5206-B538-CB6C-CF85-FC226E9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19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C14-59E2-A5B2-9CBB-9013F907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1626-90FF-CE6C-4A2E-086B2D63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C08F-1409-002E-9831-9C9B84B2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C7BF-B28A-932D-61D4-4E0FAE6C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DDC1-D29A-D3B8-1FAE-FA649A1E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1177E-0CBA-788D-C46B-74828510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D546-40AA-3212-FFB4-85B94A95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3380-78C4-9095-00BE-5E2E3516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0F25-D04B-5E87-FEE0-E7F7C4D8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E7FE-5304-551A-C80F-89CC804F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0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45DE9C-2718-428A-9D0C-1F9916BFB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61E81C-A50B-48AA-9FBC-CFA319DFC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A90D88E-DA25-4C88-80E7-9A241CA8AF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3194" y="4622213"/>
            <a:ext cx="3221567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DA8AF32-673A-44AE-BD3E-882E55A389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9557" y="2350749"/>
            <a:ext cx="1868840" cy="2102445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637541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803181F5-AC8E-42B0-BB57-E21ABD99E0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7788" y="1178514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80AF99E1-74C9-41AC-B7E7-94CD3AF38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7120" y="1830229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7D67BEC-A207-4ED8-836F-5522C64AB3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77120" y="433297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2E2B7AC-122F-4E00-9C3D-6AF2507F0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4C2E82F-ADE2-40ED-8D17-8C4E13043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A03EB15-8128-414E-AD79-9F4F8F9BBD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97788" y="3733760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854639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5"/>
            <a:ext cx="11018520" cy="553998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1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 marL="0" indent="0">
              <a:buNone/>
              <a:defRPr sz="3600" baseline="0">
                <a:latin typeface="Segoe UI" panose="020B0502040204020203" pitchFamily="34" charset="0"/>
              </a:defRPr>
            </a:lvl1pPr>
            <a:lvl2pPr marL="448193" indent="-224097">
              <a:buFont typeface="Wingdings" panose="05000000000000000000" pitchFamily="2" charset="2"/>
              <a:buChar char="§"/>
              <a:defRPr sz="1961"/>
            </a:lvl2pPr>
            <a:lvl3pPr marL="672290" indent="-224097">
              <a:buFont typeface="Wingdings" panose="05000000000000000000" pitchFamily="2" charset="2"/>
              <a:buChar char="§"/>
              <a:defRPr sz="1765"/>
            </a:lvl3pPr>
            <a:lvl4pPr marL="896386" indent="-224097">
              <a:buFont typeface="Wingdings" panose="05000000000000000000" pitchFamily="2" charset="2"/>
              <a:buChar char="§"/>
              <a:defRPr sz="1568"/>
            </a:lvl4pPr>
            <a:lvl5pPr marL="1120483" indent="-224097">
              <a:buFont typeface="Wingdings" panose="05000000000000000000" pitchFamily="2" charset="2"/>
              <a:buChar char="§"/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>
                <a:latin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5645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991F-01D0-18A0-1849-D72CB913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DAF6-9B69-F421-52A2-D96A85E2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70E5-DE57-1BAF-85F5-46B64BC2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FE17-00A0-0366-E2A6-19C5B24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A609-28E2-DD44-C76E-1F7EB293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F0D8-A59C-00D9-F09E-A05D2525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FF3B-4353-B014-D0CB-2E49011D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FA593-C06A-9F4B-84E4-BE262997B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BBAB8-3910-67F3-8F60-80BFBC50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4A3F-EF84-98CA-3549-E0935EA8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F5780-B20F-3CF2-BA84-41D6C66D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CE6C-F391-8908-C2CD-918058F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69DDE-9B8F-0862-7C99-DDF7EB75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56C3A-210B-E095-17E3-90194325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E49E6-374F-1788-CCB4-DE4E19350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0F66E-EFB6-B378-089D-9F7662FB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661D7-0098-4DA0-072F-3E777AD0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26678-C5E4-54C0-2333-A778D699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8BA9F-B9CC-382A-A7F6-1A11F39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55A1-0049-27B9-BC05-2DDCC754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7D49-4ADC-A90C-0E65-27D0A36A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DCBDA-1356-A96A-BB71-38F091B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7818-5473-1BE3-D6E0-5AB73600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DECEC-0139-1399-B2EC-07B9AF0C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AEEC2-169F-B8B4-341D-B6440E7D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32881-6DD9-F978-80A6-40C31602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4982-77BA-2AD3-2CCA-259207E3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D32B-2919-C9F7-1A84-3403D689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DA39-7AC3-2748-4B58-0629807AC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6579-E644-0D9C-A3F2-41728626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DD9B-A571-0F22-D53F-0A7A706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7A0D5-261A-6EE5-8DB7-3EA47552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DC94-94C2-C661-D007-FD5656BE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7194F-5A0F-F73B-C356-60833DF0D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7E411-1F3A-92F3-20F9-51D92DA78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772A-E1EC-C63E-5855-B1110232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9A0B-7AB9-33F2-BBC6-6EE4BB61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B7607-29C5-6CB8-F8CE-992A76E6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5B522-991F-C01C-A577-8BB0A0E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B414F-B9BE-CCD6-8C49-393F6031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7C48-1471-8BA4-57C4-22C9F3B7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C951-36A2-4B21-8100-A74CBBF8E5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ADF6-7908-0FEE-30A3-57D8E867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F9B9-7822-B601-F657-98CABB18E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3E52-BB68-4F1C-9F81-169F775F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008D7-0478-9D4D-0A49-D34748A3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5C87-59FF-94BA-7C88-16E0D5C5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F65A-3474-974B-DB08-3A876637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DB9B-72C2-4DE3-8D8F-48683CCB2AB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94D2-0DB3-B44B-54D5-11245E859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4BAB-3447-18D9-8287-958160D8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3E9-6C14-4FA9-843F-E213B4885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Templa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oadm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aka.ms/ACRepo" TargetMode="External"/><Relationship Id="rId4" Type="http://schemas.openxmlformats.org/officeDocument/2006/relationships/hyperlink" Target="https://aka.ms/ACTemplat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spdev-spfx-call" TargetMode="External"/><Relationship Id="rId3" Type="http://schemas.openxmlformats.org/officeDocument/2006/relationships/hyperlink" Target="https://aka.ms/adaptivecardscommunitycall" TargetMode="External"/><Relationship Id="rId7" Type="http://schemas.openxmlformats.org/officeDocument/2006/relationships/hyperlink" Target="https://aka.ms/m365-dev-sig" TargetMode="External"/><Relationship Id="rId2" Type="http://schemas.openxmlformats.org/officeDocument/2006/relationships/hyperlink" Target="https://aka.ms/m365-dev-call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aka.ms/PowerAppsMonthlyCall" TargetMode="External"/><Relationship Id="rId5" Type="http://schemas.openxmlformats.org/officeDocument/2006/relationships/hyperlink" Target="https://aka.ms/officeaddinscommunitycall" TargetMode="External"/><Relationship Id="rId4" Type="http://schemas.openxmlformats.org/officeDocument/2006/relationships/hyperlink" Target="https://aka.ms/IDDevCommunityCalendar" TargetMode="External"/><Relationship Id="rId9" Type="http://schemas.openxmlformats.org/officeDocument/2006/relationships/hyperlink" Target="https://aka.ms/m365pn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0ADED-7468-4989-BF30-9596AA8DE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66C25-C918-4358-A61C-1618EBB9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May 12,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522E5-8651-4A09-A321-9FCD26547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Community call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0D2A-F703-49C5-B899-DE879244B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158" y="2966227"/>
            <a:ext cx="7133922" cy="2578511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egoe UI Semibold"/>
                <a:cs typeface="Segoe UI Semibold"/>
              </a:rPr>
              <a:t>Handling multi-user responses for Adaptive Cards in Teams 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egoe UI Semibold"/>
                <a:cs typeface="Segoe UI Semibold"/>
              </a:rPr>
              <a:t>Microsoft Build 2022 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egoe UI Semibold"/>
                <a:cs typeface="Segoe UI Semibold"/>
              </a:rPr>
              <a:t>Call to Action 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egoe UI Semibold"/>
                <a:cs typeface="Segoe UI Semibold"/>
              </a:rPr>
              <a:t>Q&amp;A ❔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0B91C9A-E871-4006-8CF9-8914D098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7135" y="5796627"/>
            <a:ext cx="2431483" cy="533400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400"/>
              <a:t>J.P. Roca</a:t>
            </a:r>
            <a:br>
              <a:rPr lang="en-US" sz="2400"/>
            </a:br>
            <a:r>
              <a:rPr lang="en-US" sz="1800">
                <a:latin typeface="Segoe UI"/>
                <a:cs typeface="Segoe UI"/>
              </a:rPr>
              <a:t>Microsoft</a:t>
            </a:r>
            <a:endParaRPr lang="en-US" sz="2400">
              <a:latin typeface="Segoe UI"/>
              <a:cs typeface="Segoe UI"/>
            </a:endParaRPr>
          </a:p>
        </p:txBody>
      </p:sp>
      <p:pic>
        <p:nvPicPr>
          <p:cNvPr id="3" name="Picture 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9B99A0EF-F308-4951-A4EE-669319D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5514687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10DBA1F-170C-4850-80F2-4189EEA5D616}"/>
              </a:ext>
            </a:extLst>
          </p:cNvPr>
          <p:cNvSpPr txBox="1">
            <a:spLocks/>
          </p:cNvSpPr>
          <p:nvPr/>
        </p:nvSpPr>
        <p:spPr>
          <a:xfrm>
            <a:off x="9577135" y="4424904"/>
            <a:ext cx="2614863" cy="533400"/>
          </a:xfrm>
          <a:prstGeom prst="rect">
            <a:avLst/>
          </a:prstGeom>
        </p:spPr>
        <p:txBody>
          <a:bodyPr anchor="t"/>
          <a:lstStyle>
            <a:lvl1pPr marL="0" indent="0" algn="ctr" defTabSz="812820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489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0641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1282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777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19230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625641" indent="0" algn="ctr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3525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4166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48076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4487" indent="-203206" algn="l" defTabSz="812820" rtl="0" eaLnBrk="1" latinLnBrk="0" hangingPunct="1">
              <a:lnSpc>
                <a:spcPct val="90000"/>
              </a:lnSpc>
              <a:spcBef>
                <a:spcPts val="444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12820" rtl="0" eaLnBrk="1" fontAlgn="auto" latinLnBrk="0" hangingPunct="1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Josh Friedman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Microsoft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pic>
        <p:nvPicPr>
          <p:cNvPr id="4" name="Picture 3" descr="A picture containing person, person, indoor, posing&#10;&#10;Description automatically generated">
            <a:extLst>
              <a:ext uri="{FF2B5EF4-FFF2-40B4-BE49-F238E27FC236}">
                <a16:creationId xmlns:a16="http://schemas.microsoft.com/office/drawing/2014/main" id="{5CD8B9FF-4383-27FB-67AC-7356A17B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4142964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71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944" y="2449468"/>
            <a:ext cx="5995193" cy="1556475"/>
          </a:xfrm>
        </p:spPr>
        <p:txBody>
          <a:bodyPr>
            <a:normAutofit fontScale="92500" lnSpcReduction="10000"/>
          </a:bodyPr>
          <a:lstStyle/>
          <a:p>
            <a:r>
              <a:rPr lang="en-US" sz="4400">
                <a:latin typeface="Segoe UI Semibold"/>
                <a:cs typeface="Segoe UI Semibold"/>
              </a:rPr>
              <a:t>Handling multi-user responses for Adaptive Cards in Teams 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B5060-2A13-7CDD-3066-9D354E88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58" y="1212272"/>
            <a:ext cx="4805988" cy="44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Trigger and Action – Two separate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212058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800">
                <a:cs typeface="Segoe UI" panose="020B0502040204020203" pitchFamily="34" charset="0"/>
              </a:rPr>
              <a:t>Response Handling Flow</a:t>
            </a:r>
          </a:p>
          <a:p>
            <a:pPr marL="0" indent="0">
              <a:buNone/>
            </a:pPr>
            <a:endParaRPr lang="en-US" sz="280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>
              <a:cs typeface="Segoe UI" panose="020B0502040204020203" pitchFamily="34" charset="0"/>
            </a:endParaRPr>
          </a:p>
          <a:p>
            <a:endParaRPr lang="en-US" sz="2800">
              <a:cs typeface="Segoe UI" panose="020B0502040204020203" pitchFamily="34" charset="0"/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7000B-C81D-11CC-3DA9-864DC8717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65" y="2106445"/>
            <a:ext cx="5700336" cy="1632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28709-F819-C481-4414-4748FC1DD270}"/>
              </a:ext>
            </a:extLst>
          </p:cNvPr>
          <p:cNvSpPr txBox="1"/>
          <p:nvPr/>
        </p:nvSpPr>
        <p:spPr>
          <a:xfrm>
            <a:off x="7535636" y="1426070"/>
            <a:ext cx="277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Card Posting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A0ED3-42B9-E05A-4059-841F2952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315" y="2004181"/>
            <a:ext cx="5905804" cy="3276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35B73-7CC1-554F-A2A3-28E63D67ACBD}"/>
              </a:ext>
            </a:extLst>
          </p:cNvPr>
          <p:cNvSpPr txBox="1"/>
          <p:nvPr/>
        </p:nvSpPr>
        <p:spPr>
          <a:xfrm>
            <a:off x="473529" y="4229100"/>
            <a:ext cx="6009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Card Type IDs must match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Adaptive cards must take the same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Card Type IDs support many to many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Can post multiple cards with the same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And/Or</a:t>
            </a:r>
            <a:r>
              <a:rPr lang="en-US"/>
              <a:t> have multiple response handlers with same ID</a:t>
            </a:r>
          </a:p>
        </p:txBody>
      </p:sp>
    </p:spTree>
    <p:extLst>
      <p:ext uri="{BB962C8B-B14F-4D97-AF65-F5344CB8AC3E}">
        <p14:creationId xmlns:p14="http://schemas.microsoft.com/office/powerpoint/2010/main" val="5211171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155" y="350704"/>
            <a:ext cx="6334828" cy="650783"/>
          </a:xfrm>
        </p:spPr>
        <p:txBody>
          <a:bodyPr>
            <a:normAutofit/>
          </a:bodyPr>
          <a:lstStyle/>
          <a:p>
            <a:r>
              <a:rPr lang="en-US" sz="4400">
                <a:latin typeface="Segoe UI Semibold"/>
                <a:cs typeface="Segoe UI Semibold"/>
              </a:rPr>
              <a:t>Microsoft Build 2022 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1B092-D4F1-76D7-B5A1-94BED0CEE13A}"/>
              </a:ext>
            </a:extLst>
          </p:cNvPr>
          <p:cNvSpPr txBox="1"/>
          <p:nvPr/>
        </p:nvSpPr>
        <p:spPr>
          <a:xfrm>
            <a:off x="658155" y="1158240"/>
            <a:ext cx="11037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Yearly conference where we showcase the latest innovations in code and application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Who?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Featured speakers representing your favorite tech at Microsoft (including Adaptive Cards 😉)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May 24</a:t>
            </a:r>
            <a:r>
              <a:rPr lang="en-US" sz="2400" baseline="30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</a:t>
            </a: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May 26</a:t>
            </a:r>
            <a:r>
              <a:rPr lang="en-US" sz="2400" baseline="30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</a:t>
            </a: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Where?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now to attend at </a:t>
            </a:r>
            <a:r>
              <a:rPr lang="en-US" sz="2400" b="1" u="sng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aka.ms/build</a:t>
            </a:r>
            <a:endParaRPr lang="en-US" sz="2400" b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155" y="350704"/>
            <a:ext cx="6334828" cy="650783"/>
          </a:xfrm>
        </p:spPr>
        <p:txBody>
          <a:bodyPr>
            <a:normAutofit/>
          </a:bodyPr>
          <a:lstStyle/>
          <a:p>
            <a:r>
              <a:rPr lang="en-US" sz="4400">
                <a:latin typeface="Segoe UI Semibold"/>
                <a:cs typeface="Segoe UI Semibold"/>
              </a:rPr>
              <a:t>Call to Action 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E0FAB-CBF6-3D87-D68A-93D90F09FEBF}"/>
              </a:ext>
            </a:extLst>
          </p:cNvPr>
          <p:cNvSpPr txBox="1"/>
          <p:nvPr/>
        </p:nvSpPr>
        <p:spPr>
          <a:xfrm>
            <a:off x="658155" y="1314996"/>
            <a:ext cx="41925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Please share your feedback!</a:t>
            </a:r>
          </a:p>
          <a:p>
            <a:endParaRPr lang="en-US" sz="1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 question survey found at </a:t>
            </a:r>
            <a:r>
              <a:rPr lang="en-US" sz="2400" u="sng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aka.ms/</a:t>
            </a:r>
            <a:r>
              <a:rPr lang="en-US" sz="2400" u="sng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ACFeedback</a:t>
            </a:r>
            <a:endParaRPr lang="en-US" sz="2400" u="sng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24" y="1654461"/>
            <a:ext cx="6142567" cy="181610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24D22-4BA0-4A97-BA01-8AA73ECB616F}"/>
              </a:ext>
            </a:extLst>
          </p:cNvPr>
          <p:cNvSpPr/>
          <p:nvPr/>
        </p:nvSpPr>
        <p:spPr bwMode="auto">
          <a:xfrm>
            <a:off x="483241" y="4232337"/>
            <a:ext cx="2035342" cy="2035342"/>
          </a:xfrm>
          <a:prstGeom prst="ellipse">
            <a:avLst/>
          </a:prstGeom>
          <a:noFill/>
          <a:ln w="76200" cap="flat" cmpd="sng" algn="ctr">
            <a:solidFill>
              <a:srgbClr val="ECECE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906978-717A-4CF5-B603-A4E9A5841957}"/>
              </a:ext>
            </a:extLst>
          </p:cNvPr>
          <p:cNvSpPr>
            <a:spLocks noEditPoints="1"/>
          </p:cNvSpPr>
          <p:nvPr/>
        </p:nvSpPr>
        <p:spPr bwMode="auto">
          <a:xfrm>
            <a:off x="1104113" y="4604238"/>
            <a:ext cx="793597" cy="1291540"/>
          </a:xfrm>
          <a:custGeom>
            <a:avLst/>
            <a:gdLst>
              <a:gd name="T0" fmla="*/ 106 w 213"/>
              <a:gd name="T1" fmla="*/ 224 h 348"/>
              <a:gd name="T2" fmla="*/ 159 w 213"/>
              <a:gd name="T3" fmla="*/ 171 h 348"/>
              <a:gd name="T4" fmla="*/ 159 w 213"/>
              <a:gd name="T5" fmla="*/ 53 h 348"/>
              <a:gd name="T6" fmla="*/ 106 w 213"/>
              <a:gd name="T7" fmla="*/ 0 h 348"/>
              <a:gd name="T8" fmla="*/ 54 w 213"/>
              <a:gd name="T9" fmla="*/ 53 h 348"/>
              <a:gd name="T10" fmla="*/ 54 w 213"/>
              <a:gd name="T11" fmla="*/ 171 h 348"/>
              <a:gd name="T12" fmla="*/ 106 w 213"/>
              <a:gd name="T13" fmla="*/ 224 h 348"/>
              <a:gd name="T14" fmla="*/ 78 w 213"/>
              <a:gd name="T15" fmla="*/ 53 h 348"/>
              <a:gd name="T16" fmla="*/ 106 w 213"/>
              <a:gd name="T17" fmla="*/ 24 h 348"/>
              <a:gd name="T18" fmla="*/ 135 w 213"/>
              <a:gd name="T19" fmla="*/ 53 h 348"/>
              <a:gd name="T20" fmla="*/ 135 w 213"/>
              <a:gd name="T21" fmla="*/ 171 h 348"/>
              <a:gd name="T22" fmla="*/ 106 w 213"/>
              <a:gd name="T23" fmla="*/ 200 h 348"/>
              <a:gd name="T24" fmla="*/ 78 w 213"/>
              <a:gd name="T25" fmla="*/ 171 h 348"/>
              <a:gd name="T26" fmla="*/ 78 w 213"/>
              <a:gd name="T27" fmla="*/ 53 h 348"/>
              <a:gd name="T28" fmla="*/ 213 w 213"/>
              <a:gd name="T29" fmla="*/ 137 h 348"/>
              <a:gd name="T30" fmla="*/ 213 w 213"/>
              <a:gd name="T31" fmla="*/ 182 h 348"/>
              <a:gd name="T32" fmla="*/ 124 w 213"/>
              <a:gd name="T33" fmla="*/ 277 h 348"/>
              <a:gd name="T34" fmla="*/ 124 w 213"/>
              <a:gd name="T35" fmla="*/ 313 h 348"/>
              <a:gd name="T36" fmla="*/ 177 w 213"/>
              <a:gd name="T37" fmla="*/ 313 h 348"/>
              <a:gd name="T38" fmla="*/ 177 w 213"/>
              <a:gd name="T39" fmla="*/ 348 h 348"/>
              <a:gd name="T40" fmla="*/ 35 w 213"/>
              <a:gd name="T41" fmla="*/ 348 h 348"/>
              <a:gd name="T42" fmla="*/ 35 w 213"/>
              <a:gd name="T43" fmla="*/ 313 h 348"/>
              <a:gd name="T44" fmla="*/ 89 w 213"/>
              <a:gd name="T45" fmla="*/ 313 h 348"/>
              <a:gd name="T46" fmla="*/ 89 w 213"/>
              <a:gd name="T47" fmla="*/ 277 h 348"/>
              <a:gd name="T48" fmla="*/ 0 w 213"/>
              <a:gd name="T49" fmla="*/ 182 h 348"/>
              <a:gd name="T50" fmla="*/ 0 w 213"/>
              <a:gd name="T51" fmla="*/ 137 h 348"/>
              <a:gd name="T52" fmla="*/ 34 w 213"/>
              <a:gd name="T53" fmla="*/ 137 h 348"/>
              <a:gd name="T54" fmla="*/ 34 w 213"/>
              <a:gd name="T55" fmla="*/ 182 h 348"/>
              <a:gd name="T56" fmla="*/ 94 w 213"/>
              <a:gd name="T57" fmla="*/ 242 h 348"/>
              <a:gd name="T58" fmla="*/ 118 w 213"/>
              <a:gd name="T59" fmla="*/ 242 h 348"/>
              <a:gd name="T60" fmla="*/ 178 w 213"/>
              <a:gd name="T61" fmla="*/ 182 h 348"/>
              <a:gd name="T62" fmla="*/ 178 w 213"/>
              <a:gd name="T63" fmla="*/ 137 h 348"/>
              <a:gd name="T64" fmla="*/ 213 w 213"/>
              <a:gd name="T65" fmla="*/ 137 h 348"/>
              <a:gd name="T66" fmla="*/ 103 w 213"/>
              <a:gd name="T67" fmla="*/ 67 h 348"/>
              <a:gd name="T68" fmla="*/ 95 w 213"/>
              <a:gd name="T69" fmla="*/ 75 h 348"/>
              <a:gd name="T70" fmla="*/ 87 w 213"/>
              <a:gd name="T71" fmla="*/ 67 h 348"/>
              <a:gd name="T72" fmla="*/ 95 w 213"/>
              <a:gd name="T73" fmla="*/ 59 h 348"/>
              <a:gd name="T74" fmla="*/ 103 w 213"/>
              <a:gd name="T75" fmla="*/ 67 h 348"/>
              <a:gd name="T76" fmla="*/ 103 w 213"/>
              <a:gd name="T77" fmla="*/ 90 h 348"/>
              <a:gd name="T78" fmla="*/ 95 w 213"/>
              <a:gd name="T79" fmla="*/ 98 h 348"/>
              <a:gd name="T80" fmla="*/ 87 w 213"/>
              <a:gd name="T81" fmla="*/ 90 h 348"/>
              <a:gd name="T82" fmla="*/ 95 w 213"/>
              <a:gd name="T83" fmla="*/ 82 h 348"/>
              <a:gd name="T84" fmla="*/ 103 w 213"/>
              <a:gd name="T85" fmla="*/ 90 h 348"/>
              <a:gd name="T86" fmla="*/ 126 w 213"/>
              <a:gd name="T87" fmla="*/ 67 h 348"/>
              <a:gd name="T88" fmla="*/ 118 w 213"/>
              <a:gd name="T89" fmla="*/ 75 h 348"/>
              <a:gd name="T90" fmla="*/ 110 w 213"/>
              <a:gd name="T91" fmla="*/ 67 h 348"/>
              <a:gd name="T92" fmla="*/ 118 w 213"/>
              <a:gd name="T93" fmla="*/ 59 h 348"/>
              <a:gd name="T94" fmla="*/ 126 w 213"/>
              <a:gd name="T95" fmla="*/ 67 h 348"/>
              <a:gd name="T96" fmla="*/ 126 w 213"/>
              <a:gd name="T97" fmla="*/ 90 h 348"/>
              <a:gd name="T98" fmla="*/ 118 w 213"/>
              <a:gd name="T99" fmla="*/ 98 h 348"/>
              <a:gd name="T100" fmla="*/ 110 w 213"/>
              <a:gd name="T101" fmla="*/ 90 h 348"/>
              <a:gd name="T102" fmla="*/ 118 w 213"/>
              <a:gd name="T103" fmla="*/ 82 h 348"/>
              <a:gd name="T104" fmla="*/ 126 w 213"/>
              <a:gd name="T105" fmla="*/ 90 h 348"/>
              <a:gd name="T106" fmla="*/ 103 w 213"/>
              <a:gd name="T107" fmla="*/ 112 h 348"/>
              <a:gd name="T108" fmla="*/ 95 w 213"/>
              <a:gd name="T109" fmla="*/ 120 h 348"/>
              <a:gd name="T110" fmla="*/ 87 w 213"/>
              <a:gd name="T111" fmla="*/ 112 h 348"/>
              <a:gd name="T112" fmla="*/ 95 w 213"/>
              <a:gd name="T113" fmla="*/ 104 h 348"/>
              <a:gd name="T114" fmla="*/ 103 w 213"/>
              <a:gd name="T115" fmla="*/ 11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3" h="348">
                <a:moveTo>
                  <a:pt x="106" y="224"/>
                </a:moveTo>
                <a:cubicBezTo>
                  <a:pt x="135" y="224"/>
                  <a:pt x="159" y="200"/>
                  <a:pt x="159" y="171"/>
                </a:cubicBezTo>
                <a:cubicBezTo>
                  <a:pt x="159" y="152"/>
                  <a:pt x="159" y="75"/>
                  <a:pt x="159" y="53"/>
                </a:cubicBezTo>
                <a:cubicBezTo>
                  <a:pt x="159" y="23"/>
                  <a:pt x="135" y="0"/>
                  <a:pt x="106" y="0"/>
                </a:cubicBezTo>
                <a:cubicBezTo>
                  <a:pt x="77" y="0"/>
                  <a:pt x="54" y="23"/>
                  <a:pt x="54" y="53"/>
                </a:cubicBezTo>
                <a:cubicBezTo>
                  <a:pt x="54" y="69"/>
                  <a:pt x="54" y="154"/>
                  <a:pt x="54" y="171"/>
                </a:cubicBezTo>
                <a:cubicBezTo>
                  <a:pt x="54" y="200"/>
                  <a:pt x="77" y="224"/>
                  <a:pt x="106" y="224"/>
                </a:cubicBezTo>
                <a:close/>
                <a:moveTo>
                  <a:pt x="78" y="53"/>
                </a:moveTo>
                <a:cubicBezTo>
                  <a:pt x="78" y="37"/>
                  <a:pt x="90" y="24"/>
                  <a:pt x="106" y="24"/>
                </a:cubicBezTo>
                <a:cubicBezTo>
                  <a:pt x="122" y="24"/>
                  <a:pt x="135" y="37"/>
                  <a:pt x="135" y="53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7"/>
                  <a:pt x="122" y="200"/>
                  <a:pt x="106" y="200"/>
                </a:cubicBezTo>
                <a:cubicBezTo>
                  <a:pt x="90" y="200"/>
                  <a:pt x="78" y="187"/>
                  <a:pt x="78" y="171"/>
                </a:cubicBezTo>
                <a:lnTo>
                  <a:pt x="78" y="53"/>
                </a:lnTo>
                <a:close/>
                <a:moveTo>
                  <a:pt x="213" y="137"/>
                </a:moveTo>
                <a:cubicBezTo>
                  <a:pt x="213" y="137"/>
                  <a:pt x="213" y="137"/>
                  <a:pt x="213" y="182"/>
                </a:cubicBezTo>
                <a:cubicBezTo>
                  <a:pt x="213" y="232"/>
                  <a:pt x="173" y="273"/>
                  <a:pt x="124" y="277"/>
                </a:cubicBezTo>
                <a:cubicBezTo>
                  <a:pt x="124" y="277"/>
                  <a:pt x="124" y="277"/>
                  <a:pt x="124" y="313"/>
                </a:cubicBezTo>
                <a:cubicBezTo>
                  <a:pt x="124" y="313"/>
                  <a:pt x="124" y="313"/>
                  <a:pt x="177" y="313"/>
                </a:cubicBezTo>
                <a:cubicBezTo>
                  <a:pt x="177" y="313"/>
                  <a:pt x="177" y="313"/>
                  <a:pt x="177" y="348"/>
                </a:cubicBezTo>
                <a:cubicBezTo>
                  <a:pt x="177" y="348"/>
                  <a:pt x="177" y="348"/>
                  <a:pt x="35" y="348"/>
                </a:cubicBezTo>
                <a:cubicBezTo>
                  <a:pt x="35" y="348"/>
                  <a:pt x="35" y="348"/>
                  <a:pt x="35" y="313"/>
                </a:cubicBezTo>
                <a:cubicBezTo>
                  <a:pt x="35" y="313"/>
                  <a:pt x="35" y="313"/>
                  <a:pt x="89" y="313"/>
                </a:cubicBezTo>
                <a:cubicBezTo>
                  <a:pt x="89" y="313"/>
                  <a:pt x="89" y="313"/>
                  <a:pt x="89" y="277"/>
                </a:cubicBezTo>
                <a:cubicBezTo>
                  <a:pt x="39" y="273"/>
                  <a:pt x="0" y="232"/>
                  <a:pt x="0" y="182"/>
                </a:cubicBezTo>
                <a:cubicBezTo>
                  <a:pt x="0" y="182"/>
                  <a:pt x="0" y="182"/>
                  <a:pt x="0" y="137"/>
                </a:cubicBezTo>
                <a:cubicBezTo>
                  <a:pt x="0" y="137"/>
                  <a:pt x="0" y="137"/>
                  <a:pt x="34" y="137"/>
                </a:cubicBezTo>
                <a:cubicBezTo>
                  <a:pt x="34" y="137"/>
                  <a:pt x="34" y="137"/>
                  <a:pt x="34" y="182"/>
                </a:cubicBezTo>
                <a:cubicBezTo>
                  <a:pt x="34" y="215"/>
                  <a:pt x="62" y="242"/>
                  <a:pt x="94" y="242"/>
                </a:cubicBezTo>
                <a:cubicBezTo>
                  <a:pt x="94" y="242"/>
                  <a:pt x="94" y="242"/>
                  <a:pt x="118" y="242"/>
                </a:cubicBezTo>
                <a:cubicBezTo>
                  <a:pt x="151" y="242"/>
                  <a:pt x="178" y="215"/>
                  <a:pt x="178" y="182"/>
                </a:cubicBezTo>
                <a:cubicBezTo>
                  <a:pt x="178" y="182"/>
                  <a:pt x="178" y="182"/>
                  <a:pt x="178" y="137"/>
                </a:cubicBezTo>
                <a:lnTo>
                  <a:pt x="213" y="137"/>
                </a:lnTo>
                <a:close/>
                <a:moveTo>
                  <a:pt x="103" y="67"/>
                </a:moveTo>
                <a:cubicBezTo>
                  <a:pt x="103" y="71"/>
                  <a:pt x="99" y="75"/>
                  <a:pt x="95" y="75"/>
                </a:cubicBezTo>
                <a:cubicBezTo>
                  <a:pt x="90" y="75"/>
                  <a:pt x="87" y="71"/>
                  <a:pt x="87" y="67"/>
                </a:cubicBezTo>
                <a:cubicBezTo>
                  <a:pt x="87" y="62"/>
                  <a:pt x="90" y="59"/>
                  <a:pt x="95" y="59"/>
                </a:cubicBezTo>
                <a:cubicBezTo>
                  <a:pt x="99" y="59"/>
                  <a:pt x="103" y="62"/>
                  <a:pt x="103" y="67"/>
                </a:cubicBezTo>
                <a:close/>
                <a:moveTo>
                  <a:pt x="103" y="90"/>
                </a:moveTo>
                <a:cubicBezTo>
                  <a:pt x="103" y="94"/>
                  <a:pt x="99" y="98"/>
                  <a:pt x="95" y="98"/>
                </a:cubicBezTo>
                <a:cubicBezTo>
                  <a:pt x="90" y="98"/>
                  <a:pt x="87" y="94"/>
                  <a:pt x="87" y="90"/>
                </a:cubicBezTo>
                <a:cubicBezTo>
                  <a:pt x="87" y="85"/>
                  <a:pt x="90" y="82"/>
                  <a:pt x="95" y="82"/>
                </a:cubicBezTo>
                <a:cubicBezTo>
                  <a:pt x="99" y="82"/>
                  <a:pt x="103" y="85"/>
                  <a:pt x="103" y="90"/>
                </a:cubicBezTo>
                <a:close/>
                <a:moveTo>
                  <a:pt x="126" y="67"/>
                </a:moveTo>
                <a:cubicBezTo>
                  <a:pt x="126" y="71"/>
                  <a:pt x="122" y="75"/>
                  <a:pt x="118" y="75"/>
                </a:cubicBezTo>
                <a:cubicBezTo>
                  <a:pt x="113" y="75"/>
                  <a:pt x="110" y="71"/>
                  <a:pt x="110" y="67"/>
                </a:cubicBezTo>
                <a:cubicBezTo>
                  <a:pt x="110" y="62"/>
                  <a:pt x="113" y="59"/>
                  <a:pt x="118" y="59"/>
                </a:cubicBezTo>
                <a:cubicBezTo>
                  <a:pt x="122" y="59"/>
                  <a:pt x="126" y="62"/>
                  <a:pt x="126" y="67"/>
                </a:cubicBezTo>
                <a:close/>
                <a:moveTo>
                  <a:pt x="126" y="90"/>
                </a:moveTo>
                <a:cubicBezTo>
                  <a:pt x="126" y="94"/>
                  <a:pt x="122" y="98"/>
                  <a:pt x="118" y="98"/>
                </a:cubicBezTo>
                <a:cubicBezTo>
                  <a:pt x="113" y="98"/>
                  <a:pt x="110" y="94"/>
                  <a:pt x="110" y="90"/>
                </a:cubicBezTo>
                <a:cubicBezTo>
                  <a:pt x="110" y="85"/>
                  <a:pt x="113" y="82"/>
                  <a:pt x="118" y="82"/>
                </a:cubicBezTo>
                <a:cubicBezTo>
                  <a:pt x="122" y="82"/>
                  <a:pt x="126" y="85"/>
                  <a:pt x="126" y="90"/>
                </a:cubicBezTo>
                <a:close/>
                <a:moveTo>
                  <a:pt x="103" y="112"/>
                </a:moveTo>
                <a:cubicBezTo>
                  <a:pt x="103" y="116"/>
                  <a:pt x="99" y="120"/>
                  <a:pt x="95" y="120"/>
                </a:cubicBezTo>
                <a:cubicBezTo>
                  <a:pt x="90" y="120"/>
                  <a:pt x="87" y="116"/>
                  <a:pt x="87" y="112"/>
                </a:cubicBezTo>
                <a:cubicBezTo>
                  <a:pt x="87" y="107"/>
                  <a:pt x="90" y="104"/>
                  <a:pt x="95" y="104"/>
                </a:cubicBezTo>
                <a:cubicBezTo>
                  <a:pt x="99" y="104"/>
                  <a:pt x="103" y="107"/>
                  <a:pt x="103" y="112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3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Segoe UI"/>
                <a:cs typeface="Segoe UI Semibold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418473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2800">
              <a:solidFill>
                <a:schemeClr val="tx1"/>
              </a:solidFill>
              <a:latin typeface="+mn-lt"/>
              <a:cs typeface="Segoe UI Semibold"/>
            </a:endParaRPr>
          </a:p>
          <a:p>
            <a:pPr marL="0" indent="0">
              <a:buNone/>
            </a:pPr>
            <a:r>
              <a:rPr lang="en-US" sz="2800">
                <a:latin typeface="Segoe UI"/>
                <a:cs typeface="Segoe UI"/>
              </a:rPr>
              <a:t>Let us know the features you need    </a:t>
            </a:r>
            <a:r>
              <a:rPr lang="en-US" sz="2800">
                <a:latin typeface="Segoe UI"/>
                <a:cs typeface="Segoe UI"/>
                <a:hlinkClick r:id="rId3"/>
              </a:rPr>
              <a:t>https://aka.ms/ACRoadmap</a:t>
            </a:r>
            <a:endParaRPr lang="en-US">
              <a:cs typeface="Segoe UI"/>
            </a:endParaRPr>
          </a:p>
          <a:p>
            <a:pPr marL="0" indent="0">
              <a:buNone/>
            </a:pPr>
            <a:r>
              <a:rPr lang="en-US" sz="2800">
                <a:solidFill>
                  <a:srgbClr val="2F2F2F"/>
                </a:solidFill>
                <a:latin typeface="Segoe UI"/>
                <a:cs typeface="Segoe UI"/>
              </a:rPr>
              <a:t>Get started with Templating               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https://aka.ms/ACTemplating</a:t>
            </a:r>
            <a:endParaRPr lang="en-US" sz="2800">
              <a:solidFill>
                <a:srgbClr val="D83B01"/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Segoe UI"/>
                <a:cs typeface="Segoe UI"/>
              </a:rPr>
              <a:t>Browse the Adaptive Cards Code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</a:rPr>
              <a:t>       </a:t>
            </a:r>
            <a:r>
              <a:rPr lang="en-US" sz="2800">
                <a:solidFill>
                  <a:srgbClr val="D83B01"/>
                </a:solidFill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https://aka.ms/ACRepo</a:t>
            </a:r>
            <a:endParaRPr lang="en-US" sz="2800">
              <a:solidFill>
                <a:srgbClr val="D83B0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800">
                <a:latin typeface="Segoe UI"/>
                <a:cs typeface="Segoe UI"/>
              </a:rPr>
              <a:t>Find tools, sample cards and more    </a:t>
            </a:r>
            <a:r>
              <a:rPr lang="en-US" sz="2800">
                <a:latin typeface="Segoe UI"/>
                <a:cs typeface="Segoe UI"/>
                <a:hlinkClick r:id="rId6"/>
              </a:rPr>
              <a:t>https://www.madewithcards.io</a:t>
            </a:r>
            <a:endParaRPr lang="en-US" sz="2800">
              <a:cs typeface="Segoe UI" panose="020B0502040204020203" pitchFamily="34" charset="0"/>
            </a:endParaRPr>
          </a:p>
          <a:p>
            <a:endParaRPr lang="en-US" sz="280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>
              <a:cs typeface="Segoe UI" panose="020B0502040204020203" pitchFamily="34" charset="0"/>
            </a:endParaRPr>
          </a:p>
          <a:p>
            <a:endParaRPr lang="en-US" sz="2800">
              <a:cs typeface="Segoe UI" panose="020B0502040204020203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16478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FE598-3B00-490A-A643-4B6812E5194C}"/>
              </a:ext>
            </a:extLst>
          </p:cNvPr>
          <p:cNvSpPr txBox="1"/>
          <p:nvPr/>
        </p:nvSpPr>
        <p:spPr>
          <a:xfrm>
            <a:off x="477328" y="460075"/>
            <a:ext cx="8977223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 community calls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152D6-CA11-4727-A0AA-D61C86EEB686}"/>
              </a:ext>
            </a:extLst>
          </p:cNvPr>
          <p:cNvSpPr txBox="1"/>
          <p:nvPr/>
        </p:nvSpPr>
        <p:spPr>
          <a:xfrm>
            <a:off x="477327" y="1316966"/>
            <a:ext cx="11556829" cy="34932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platform call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https://aka.ms/m365-dev-call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Adaptive Cards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https://aka.ms/adaptivecardscommunitycall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identity platform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Add-ins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Apps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https://aka.ms/PowerAppsMonthlyCall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Community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https://aka.ms/m365-dev-sig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SharePoint Framework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https://aka.ms/spdev-spfx-call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81F01-08D3-4399-9CC5-FDBFE3A2A3C7}"/>
              </a:ext>
            </a:extLst>
          </p:cNvPr>
          <p:cNvSpPr txBox="1"/>
          <p:nvPr/>
        </p:nvSpPr>
        <p:spPr>
          <a:xfrm>
            <a:off x="477328" y="5770061"/>
            <a:ext cx="102481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https://aka.ms/m365pnp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92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OCR xmlns="5d2b20c5-5258-4792-ab2d-2f43007644fe" xsi:nil="true"/>
    <MediaServiceGenerationTime xmlns="5d2b20c5-5258-4792-ab2d-2f43007644fe" xsi:nil="true"/>
    <MediaServiceAutoTags xmlns="5d2b20c5-5258-4792-ab2d-2f43007644fe" xsi:nil="true"/>
    <MediaServiceEventHashCode xmlns="5d2b20c5-5258-4792-ab2d-2f43007644fe" xsi:nil="true"/>
    <MediaServiceDateTaken xmlns="5d2b20c5-5258-4792-ab2d-2f43007644fe" xsi:nil="true"/>
    <_ip_UnifiedCompliancePolicyUIAction xmlns="http://schemas.microsoft.com/sharepoint/v3" xsi:nil="true"/>
    <MediaServiceKeyPoints xmlns="5d2b20c5-5258-4792-ab2d-2f43007644fe" xsi:nil="true"/>
    <Date_x0020_Submitted xmlns="5d2b20c5-5258-4792-ab2d-2f43007644fe" xsi:nil="true"/>
    <_ip_UnifiedCompliancePolicyProperties xmlns="http://schemas.microsoft.com/sharepoint/v3" xsi:nil="true"/>
    <Format xmlns="5d2b20c5-5258-4792-ab2d-2f43007644fe">Video</Format>
    <Author0 xmlns="5d2b20c5-5258-4792-ab2d-2f43007644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28ACE844E0A438A50F3ABE5C4B3A9" ma:contentTypeVersion="19" ma:contentTypeDescription="Create a new document." ma:contentTypeScope="" ma:versionID="1c58ec82a4bbd3437623b4204f878c4e">
  <xsd:schema xmlns:xsd="http://www.w3.org/2001/XMLSchema" xmlns:xs="http://www.w3.org/2001/XMLSchema" xmlns:p="http://schemas.microsoft.com/office/2006/metadata/properties" xmlns:ns1="http://schemas.microsoft.com/sharepoint/v3" xmlns:ns2="b857997f-8fcb-4142-a29a-cfacc78bfb91" xmlns:ns3="5d2b20c5-5258-4792-ab2d-2f43007644fe" targetNamespace="http://schemas.microsoft.com/office/2006/metadata/properties" ma:root="true" ma:fieldsID="e0799cd8af1b34fc5d6b72d88d84693d" ns1:_="" ns2:_="" ns3:_="">
    <xsd:import namespace="http://schemas.microsoft.com/sharepoint/v3"/>
    <xsd:import namespace="b857997f-8fcb-4142-a29a-cfacc78bfb91"/>
    <xsd:import namespace="5d2b20c5-5258-4792-ab2d-2f43007644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Author0" minOccurs="0"/>
                <xsd:element ref="ns3:Date_x0020_Submitted" minOccurs="0"/>
                <xsd:element ref="ns3:Forma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997f-8fcb-4142-a29a-cfacc78b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b20c5-5258-4792-ab2d-2f43007644fe" elementFormDefault="qualified">
    <xsd:import namespace="http://schemas.microsoft.com/office/2006/documentManagement/types"/>
    <xsd:import namespace="http://schemas.microsoft.com/office/infopath/2007/PartnerControls"/>
    <xsd:element name="Author0" ma:index="12" nillable="true" ma:displayName="Author" ma:internalName="Author0">
      <xsd:simpleType>
        <xsd:restriction base="dms:Text"/>
      </xsd:simpleType>
    </xsd:element>
    <xsd:element name="Date_x0020_Submitted" ma:index="13" nillable="true" ma:displayName="Date Created" ma:format="DateOnly" ma:internalName="Date_x0020_Submitted">
      <xsd:simpleType>
        <xsd:restriction base="dms:DateTime"/>
      </xsd:simpleType>
    </xsd:element>
    <xsd:element name="Format" ma:index="14" nillable="true" ma:displayName="Format" ma:default="Video" ma:format="Dropdown" ma:internalName="Format">
      <xsd:simpleType>
        <xsd:restriction base="dms:Choice">
          <xsd:enumeration value="Video"/>
          <xsd:enumeration value="Instructions &amp; Script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17FB6F-3941-42A5-AC1F-6BA47B19CE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6F86-CA1D-49C2-B1DB-55D11E33678B}">
  <ds:schemaRefs>
    <ds:schemaRef ds:uri="http://schemas.microsoft.com/office/2006/documentManagement/types"/>
    <ds:schemaRef ds:uri="http://www.w3.org/XML/1998/namespace"/>
    <ds:schemaRef ds:uri="http://purl.org/dc/dcmitype/"/>
    <ds:schemaRef ds:uri="485474fb-3ccb-4183-9cb3-dea267eb2d7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6d58264-0f60-414a-9886-14144d044289"/>
    <ds:schemaRef ds:uri="http://schemas.microsoft.com/office/2006/metadata/properties"/>
    <ds:schemaRef ds:uri="http://purl.org/dc/terms/"/>
    <ds:schemaRef ds:uri="5d2b20c5-5258-4792-ab2d-2f43007644f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1A37B67-8F02-4EF5-B6DF-50BE0F26FE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7997f-8fcb-4142-a29a-cfacc78bfb91"/>
    <ds:schemaRef ds:uri="5d2b20c5-5258-4792-ab2d-2f4300764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1_Office Theme</vt:lpstr>
      <vt:lpstr>PowerPoint Presentation</vt:lpstr>
      <vt:lpstr>PowerPoint Presentation</vt:lpstr>
      <vt:lpstr>Trigger and Action – Two separate flows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J.P. Roca</dc:creator>
  <cp:lastModifiedBy>Andrew Benson</cp:lastModifiedBy>
  <cp:revision>1</cp:revision>
  <dcterms:created xsi:type="dcterms:W3CDTF">2022-05-09T18:46:42Z</dcterms:created>
  <dcterms:modified xsi:type="dcterms:W3CDTF">2022-05-16T16:28:45Z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0x0101005EF28ACE844E0A438A50F3ABE5C4B3A9</vt:lpwstr>
  </property>
</Properties>
</file>