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0"/>
  </p:notesMasterIdLst>
  <p:sldIdLst>
    <p:sldId id="256" r:id="rId2"/>
    <p:sldId id="257" r:id="rId3"/>
    <p:sldId id="258" r:id="rId4"/>
    <p:sldId id="259" r:id="rId5"/>
    <p:sldId id="261" r:id="rId6"/>
    <p:sldId id="263"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F0878D-96EC-4073-B506-94E7E563C605}" v="71" dt="2022-05-17T14:11:15.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660"/>
  </p:normalViewPr>
  <p:slideViewPr>
    <p:cSldViewPr snapToGrid="0">
      <p:cViewPr>
        <p:scale>
          <a:sx n="84" d="100"/>
          <a:sy n="84" d="100"/>
        </p:scale>
        <p:origin x="411"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5C4B9-3025-40DE-AB52-6F5015B63BED}"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B9B0F-8269-4263-B549-CDEDFD5D2540}" type="slidenum">
              <a:rPr lang="en-US" smtClean="0"/>
              <a:t>‹#›</a:t>
            </a:fld>
            <a:endParaRPr lang="en-US"/>
          </a:p>
        </p:txBody>
      </p:sp>
    </p:spTree>
    <p:extLst>
      <p:ext uri="{BB962C8B-B14F-4D97-AF65-F5344CB8AC3E}">
        <p14:creationId xmlns:p14="http://schemas.microsoft.com/office/powerpoint/2010/main" val="1927538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0000"/>
              </a:lnSpc>
              <a:spcBef>
                <a:spcPts val="0"/>
              </a:spcBef>
              <a:spcAft>
                <a:spcPts val="0"/>
              </a:spcAft>
            </a:pPr>
            <a:r>
              <a:rPr lang="en-US" dirty="0">
                <a:effectLst/>
                <a:latin typeface="Calibri" panose="020F0502020204030204" pitchFamily="34" charset="0"/>
                <a:ea typeface="Calibri" panose="020F0502020204030204" pitchFamily="34" charset="0"/>
              </a:rPr>
              <a:t>If you’ve ever created an internal chat – often called a back-channel/backstage chat – for a meeting, you know that it’s a manual process that is time-consuming and error prone.</a:t>
            </a:r>
          </a:p>
          <a:p>
            <a:pPr marL="0" marR="0">
              <a:lnSpc>
                <a:spcPct val="100000"/>
              </a:lnSpc>
              <a:spcBef>
                <a:spcPts val="0"/>
              </a:spcBef>
              <a:spcAft>
                <a:spcPts val="0"/>
              </a:spcAft>
            </a:pPr>
            <a:r>
              <a:rPr lang="en-US" dirty="0">
                <a:effectLst/>
                <a:latin typeface="Calibri" panose="020F0502020204030204" pitchFamily="34"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912B9B0F-8269-4263-B549-CDEDFD5D2540}" type="slidenum">
              <a:rPr lang="en-US" smtClean="0"/>
              <a:t>2</a:t>
            </a:fld>
            <a:endParaRPr lang="en-US"/>
          </a:p>
        </p:txBody>
      </p:sp>
    </p:spTree>
    <p:extLst>
      <p:ext uri="{BB962C8B-B14F-4D97-AF65-F5344CB8AC3E}">
        <p14:creationId xmlns:p14="http://schemas.microsoft.com/office/powerpoint/2010/main" val="410128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5/17/2022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993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5/17/2022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6850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5/17/2022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093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5/17/2022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1173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5/17/2022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3018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5/17/2022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04992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5/17/2022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2839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5/17/2022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5992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5/17/2022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6551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5/17/2022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9573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5/17/2022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999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5/17/2022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8629547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fif"/></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mweise/PowerPlatform" TargetMode="External"/><Relationship Id="rId2" Type="http://schemas.openxmlformats.org/officeDocument/2006/relationships/hyperlink" Target="https://www.linkedin.com/pulse/power-platform-microsoft-teams-create-back-channel-internal-wei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A325CA03-24F3-81E5-D439-7AEEE2767BA8}"/>
              </a:ext>
            </a:extLst>
          </p:cNvPr>
          <p:cNvSpPr>
            <a:spLocks noGrp="1"/>
          </p:cNvSpPr>
          <p:nvPr>
            <p:ph type="ctrTitle"/>
          </p:nvPr>
        </p:nvSpPr>
        <p:spPr>
          <a:xfrm>
            <a:off x="612648" y="557783"/>
            <a:ext cx="3901736" cy="3130807"/>
          </a:xfrm>
        </p:spPr>
        <p:txBody>
          <a:bodyPr>
            <a:normAutofit/>
          </a:bodyPr>
          <a:lstStyle/>
          <a:p>
            <a:pPr>
              <a:lnSpc>
                <a:spcPct val="90000"/>
              </a:lnSpc>
            </a:pPr>
            <a:r>
              <a:rPr lang="en-US" sz="3800" dirty="0" err="1">
                <a:solidFill>
                  <a:srgbClr val="FFFFFF"/>
                </a:solidFill>
              </a:rPr>
              <a:t>QuickChat</a:t>
            </a:r>
            <a:r>
              <a:rPr lang="en-US" sz="3800" dirty="0">
                <a:solidFill>
                  <a:srgbClr val="FFFFFF"/>
                </a:solidFill>
              </a:rPr>
              <a:t>: Powered by Power Platform and Microsoft Teams</a:t>
            </a:r>
          </a:p>
        </p:txBody>
      </p:sp>
      <p:sp>
        <p:nvSpPr>
          <p:cNvPr id="3" name="Subtitle 2">
            <a:extLst>
              <a:ext uri="{FF2B5EF4-FFF2-40B4-BE49-F238E27FC236}">
                <a16:creationId xmlns:a16="http://schemas.microsoft.com/office/drawing/2014/main" id="{38E99602-3FEF-836C-C6A9-AEE18AAB6A3B}"/>
              </a:ext>
            </a:extLst>
          </p:cNvPr>
          <p:cNvSpPr>
            <a:spLocks noGrp="1"/>
          </p:cNvSpPr>
          <p:nvPr>
            <p:ph type="subTitle" idx="1"/>
          </p:nvPr>
        </p:nvSpPr>
        <p:spPr>
          <a:xfrm>
            <a:off x="612648" y="3902206"/>
            <a:ext cx="3901736" cy="2240529"/>
          </a:xfrm>
        </p:spPr>
        <p:txBody>
          <a:bodyPr>
            <a:normAutofit/>
          </a:bodyPr>
          <a:lstStyle/>
          <a:p>
            <a:r>
              <a:rPr lang="en-US" sz="2800" dirty="0">
                <a:solidFill>
                  <a:srgbClr val="FFFFFF"/>
                </a:solidFill>
              </a:rPr>
              <a:t>Amber Weise, </a:t>
            </a:r>
          </a:p>
          <a:p>
            <a:r>
              <a:rPr lang="en-US" sz="2800" i="1" dirty="0">
                <a:solidFill>
                  <a:srgbClr val="FFFFFF"/>
                </a:solidFill>
              </a:rPr>
              <a:t>Power Platform Global Black Belt @ Microsoft</a:t>
            </a:r>
          </a:p>
        </p:txBody>
      </p:sp>
      <p:pic>
        <p:nvPicPr>
          <p:cNvPr id="17" name="Picture 3">
            <a:extLst>
              <a:ext uri="{FF2B5EF4-FFF2-40B4-BE49-F238E27FC236}">
                <a16:creationId xmlns:a16="http://schemas.microsoft.com/office/drawing/2014/main" id="{3BE80EE2-63A7-D521-B86C-4E137FFA599C}"/>
              </a:ext>
            </a:extLst>
          </p:cNvPr>
          <p:cNvPicPr>
            <a:picLocks noChangeAspect="1"/>
          </p:cNvPicPr>
          <p:nvPr/>
        </p:nvPicPr>
        <p:blipFill rotWithShape="1">
          <a:blip r:embed="rId2"/>
          <a:srcRect t="672" b="4557"/>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7628945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C564-1BDB-E73E-DB2B-A9A6665C2FD2}"/>
              </a:ext>
            </a:extLst>
          </p:cNvPr>
          <p:cNvSpPr>
            <a:spLocks noGrp="1"/>
          </p:cNvSpPr>
          <p:nvPr>
            <p:ph type="title"/>
          </p:nvPr>
        </p:nvSpPr>
        <p:spPr/>
        <p:txBody>
          <a:bodyPr/>
          <a:lstStyle/>
          <a:p>
            <a:r>
              <a:rPr lang="en-US" dirty="0"/>
              <a:t>“I wish there was an app for that”</a:t>
            </a:r>
          </a:p>
        </p:txBody>
      </p:sp>
      <p:sp>
        <p:nvSpPr>
          <p:cNvPr id="3" name="Content Placeholder 2">
            <a:extLst>
              <a:ext uri="{FF2B5EF4-FFF2-40B4-BE49-F238E27FC236}">
                <a16:creationId xmlns:a16="http://schemas.microsoft.com/office/drawing/2014/main" id="{4CE99210-2124-D70B-3FAB-5BA935057D51}"/>
              </a:ext>
            </a:extLst>
          </p:cNvPr>
          <p:cNvSpPr>
            <a:spLocks noGrp="1"/>
          </p:cNvSpPr>
          <p:nvPr>
            <p:ph idx="1"/>
          </p:nvPr>
        </p:nvSpPr>
        <p:spPr>
          <a:xfrm>
            <a:off x="609600" y="2106204"/>
            <a:ext cx="10972800" cy="1150704"/>
          </a:xfrm>
        </p:spPr>
        <p:txBody>
          <a:bodyPr/>
          <a:lstStyle/>
          <a:p>
            <a:pPr algn="ctr" fontAlgn="auto"/>
            <a:r>
              <a:rPr lang="en-US" sz="2400" b="0" i="0" dirty="0">
                <a:effectLst/>
                <a:latin typeface="Calibri" panose="020F0502020204030204" pitchFamily="34" charset="0"/>
                <a:cs typeface="Calibri" panose="020F0502020204030204" pitchFamily="34" charset="0"/>
              </a:rPr>
              <a:t>We've all been there - you're on an external-facing call with members of your team and you want to ask your teammates:</a:t>
            </a:r>
          </a:p>
          <a:p>
            <a:pPr marL="0" marR="0">
              <a:spcBef>
                <a:spcPts val="0"/>
              </a:spcBef>
              <a:spcAft>
                <a:spcPts val="0"/>
              </a:spcAft>
            </a:pPr>
            <a:endParaRPr lang="en-US" dirty="0"/>
          </a:p>
        </p:txBody>
      </p:sp>
      <p:sp>
        <p:nvSpPr>
          <p:cNvPr id="5" name="TextBox 4">
            <a:extLst>
              <a:ext uri="{FF2B5EF4-FFF2-40B4-BE49-F238E27FC236}">
                <a16:creationId xmlns:a16="http://schemas.microsoft.com/office/drawing/2014/main" id="{810A100D-F877-C10C-4CD1-FCF6A7FF016D}"/>
              </a:ext>
            </a:extLst>
          </p:cNvPr>
          <p:cNvSpPr txBox="1"/>
          <p:nvPr/>
        </p:nvSpPr>
        <p:spPr>
          <a:xfrm>
            <a:off x="1825375" y="4070257"/>
            <a:ext cx="3095945" cy="461665"/>
          </a:xfrm>
          <a:prstGeom prst="rect">
            <a:avLst/>
          </a:prstGeom>
          <a:noFill/>
        </p:spPr>
        <p:txBody>
          <a:bodyPr wrap="square">
            <a:spAutoFit/>
          </a:bodyPr>
          <a:lstStyle/>
          <a:p>
            <a:pPr algn="ctr" fontAlgn="auto"/>
            <a:r>
              <a:rPr lang="en-US" sz="2400" b="1" i="0" dirty="0">
                <a:effectLst/>
                <a:latin typeface="Calibri" panose="020F0502020204030204" pitchFamily="34" charset="0"/>
                <a:cs typeface="Calibri" panose="020F0502020204030204" pitchFamily="34" charset="0"/>
              </a:rPr>
              <a:t>"Is my pitch landing?"</a:t>
            </a:r>
          </a:p>
        </p:txBody>
      </p:sp>
      <p:sp>
        <p:nvSpPr>
          <p:cNvPr id="7" name="TextBox 6">
            <a:extLst>
              <a:ext uri="{FF2B5EF4-FFF2-40B4-BE49-F238E27FC236}">
                <a16:creationId xmlns:a16="http://schemas.microsoft.com/office/drawing/2014/main" id="{AB2AEF31-61AC-242F-07EC-306250058AA1}"/>
              </a:ext>
            </a:extLst>
          </p:cNvPr>
          <p:cNvSpPr txBox="1"/>
          <p:nvPr/>
        </p:nvSpPr>
        <p:spPr>
          <a:xfrm>
            <a:off x="5671335" y="3273500"/>
            <a:ext cx="3996648" cy="461665"/>
          </a:xfrm>
          <a:prstGeom prst="rect">
            <a:avLst/>
          </a:prstGeom>
          <a:noFill/>
        </p:spPr>
        <p:txBody>
          <a:bodyPr wrap="square">
            <a:spAutoFit/>
          </a:bodyPr>
          <a:lstStyle/>
          <a:p>
            <a:pPr algn="ctr" fontAlgn="auto"/>
            <a:r>
              <a:rPr lang="en-US" sz="2400" b="1" i="0" dirty="0">
                <a:effectLst/>
                <a:latin typeface="Calibri" panose="020F0502020204030204" pitchFamily="34" charset="0"/>
                <a:cs typeface="Calibri" panose="020F0502020204030204" pitchFamily="34" charset="0"/>
              </a:rPr>
              <a:t>"How am I doing on time?"</a:t>
            </a:r>
          </a:p>
        </p:txBody>
      </p:sp>
      <p:sp>
        <p:nvSpPr>
          <p:cNvPr id="9" name="TextBox 8">
            <a:extLst>
              <a:ext uri="{FF2B5EF4-FFF2-40B4-BE49-F238E27FC236}">
                <a16:creationId xmlns:a16="http://schemas.microsoft.com/office/drawing/2014/main" id="{669507FD-5A15-684F-AE47-4198146E1D37}"/>
              </a:ext>
            </a:extLst>
          </p:cNvPr>
          <p:cNvSpPr txBox="1"/>
          <p:nvPr/>
        </p:nvSpPr>
        <p:spPr>
          <a:xfrm>
            <a:off x="2989778" y="5495188"/>
            <a:ext cx="6128535" cy="461665"/>
          </a:xfrm>
          <a:prstGeom prst="rect">
            <a:avLst/>
          </a:prstGeom>
          <a:noFill/>
        </p:spPr>
        <p:txBody>
          <a:bodyPr wrap="square">
            <a:spAutoFit/>
          </a:bodyPr>
          <a:lstStyle/>
          <a:p>
            <a:pPr algn="ctr" fontAlgn="auto"/>
            <a:r>
              <a:rPr lang="en-US" sz="2400" b="1" i="0" dirty="0">
                <a:effectLst/>
                <a:latin typeface="Calibri" panose="020F0502020204030204" pitchFamily="34" charset="0"/>
                <a:cs typeface="Calibri" panose="020F0502020204030204" pitchFamily="34" charset="0"/>
              </a:rPr>
              <a:t>"Who wants to take that as a follow-up item?"</a:t>
            </a:r>
          </a:p>
        </p:txBody>
      </p:sp>
    </p:spTree>
    <p:extLst>
      <p:ext uri="{BB962C8B-B14F-4D97-AF65-F5344CB8AC3E}">
        <p14:creationId xmlns:p14="http://schemas.microsoft.com/office/powerpoint/2010/main" val="327902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2EC564-1BDB-E73E-DB2B-A9A6665C2FD2}"/>
              </a:ext>
            </a:extLst>
          </p:cNvPr>
          <p:cNvSpPr>
            <a:spLocks noGrp="1"/>
          </p:cNvSpPr>
          <p:nvPr>
            <p:ph type="title"/>
          </p:nvPr>
        </p:nvSpPr>
        <p:spPr>
          <a:xfrm>
            <a:off x="552450" y="517386"/>
            <a:ext cx="5369169" cy="1570986"/>
          </a:xfrm>
        </p:spPr>
        <p:txBody>
          <a:bodyPr>
            <a:normAutofit/>
          </a:bodyPr>
          <a:lstStyle/>
          <a:p>
            <a:r>
              <a:rPr lang="en-US" dirty="0"/>
              <a:t>What is </a:t>
            </a:r>
            <a:r>
              <a:rPr lang="en-US" dirty="0" err="1"/>
              <a:t>QuickChat</a:t>
            </a:r>
            <a:r>
              <a:rPr lang="en-US" dirty="0"/>
              <a:t>?</a:t>
            </a:r>
          </a:p>
        </p:txBody>
      </p:sp>
      <p:sp>
        <p:nvSpPr>
          <p:cNvPr id="3" name="Content Placeholder 2">
            <a:extLst>
              <a:ext uri="{FF2B5EF4-FFF2-40B4-BE49-F238E27FC236}">
                <a16:creationId xmlns:a16="http://schemas.microsoft.com/office/drawing/2014/main" id="{4CE99210-2124-D70B-3FAB-5BA935057D51}"/>
              </a:ext>
            </a:extLst>
          </p:cNvPr>
          <p:cNvSpPr>
            <a:spLocks noGrp="1"/>
          </p:cNvSpPr>
          <p:nvPr>
            <p:ph idx="1"/>
          </p:nvPr>
        </p:nvSpPr>
        <p:spPr>
          <a:xfrm>
            <a:off x="610198" y="2356598"/>
            <a:ext cx="4476152" cy="4380752"/>
          </a:xfrm>
        </p:spPr>
        <p:txBody>
          <a:bodyPr anchor="t">
            <a:normAutofit/>
          </a:bodyPr>
          <a:lstStyle/>
          <a:p>
            <a:pPr marL="0" marR="0">
              <a:lnSpc>
                <a:spcPct val="100000"/>
              </a:lnSpc>
              <a:spcBef>
                <a:spcPts val="0"/>
              </a:spcBef>
              <a:spcAft>
                <a:spcPts val="0"/>
              </a:spcAft>
            </a:pPr>
            <a:r>
              <a:rPr lang="en-US" sz="2400" dirty="0" err="1">
                <a:effectLst/>
                <a:latin typeface="Calibri" panose="020F0502020204030204" pitchFamily="34" charset="0"/>
                <a:ea typeface="Calibri" panose="020F0502020204030204" pitchFamily="34" charset="0"/>
              </a:rPr>
              <a:t>QuickChat</a:t>
            </a:r>
            <a:r>
              <a:rPr lang="en-US" sz="2400" dirty="0">
                <a:effectLst/>
                <a:latin typeface="Calibri" panose="020F0502020204030204" pitchFamily="34" charset="0"/>
                <a:ea typeface="Calibri" panose="020F0502020204030204" pitchFamily="34" charset="0"/>
              </a:rPr>
              <a:t>, built using Power Apps, allows you to quickly create internal group chats.  </a:t>
            </a:r>
          </a:p>
          <a:p>
            <a:pPr marL="0" marR="0">
              <a:lnSpc>
                <a:spcPct val="100000"/>
              </a:lnSpc>
              <a:spcBef>
                <a:spcPts val="0"/>
              </a:spcBef>
              <a:spcAft>
                <a:spcPts val="0"/>
              </a:spcAft>
            </a:pPr>
            <a:endParaRPr lang="en-US" sz="2400" dirty="0">
              <a:latin typeface="Calibri" panose="020F0502020204030204" pitchFamily="34" charset="0"/>
              <a:ea typeface="Calibri" panose="020F0502020204030204" pitchFamily="34" charset="0"/>
            </a:endParaRPr>
          </a:p>
          <a:p>
            <a:pPr marL="0" marR="0">
              <a:lnSpc>
                <a:spcPct val="100000"/>
              </a:lnSpc>
              <a:spcBef>
                <a:spcPts val="0"/>
              </a:spcBef>
              <a:spcAft>
                <a:spcPts val="0"/>
              </a:spcAft>
            </a:pPr>
            <a:r>
              <a:rPr lang="en-US" sz="2400" dirty="0">
                <a:effectLst/>
                <a:latin typeface="Calibri" panose="020F0502020204030204" pitchFamily="34" charset="0"/>
                <a:ea typeface="Calibri" panose="020F0502020204030204" pitchFamily="34" charset="0"/>
              </a:rPr>
              <a:t>Simply click on the associated meeting in the app and a Power Automate workflow will grab all attendees, filter out any external participants, and create a Teams group chat.</a:t>
            </a:r>
          </a:p>
          <a:p>
            <a:pPr>
              <a:lnSpc>
                <a:spcPct val="100000"/>
              </a:lnSpc>
            </a:pPr>
            <a:endParaRPr lang="en-US" dirty="0"/>
          </a:p>
        </p:txBody>
      </p:sp>
      <p:pic>
        <p:nvPicPr>
          <p:cNvPr id="5" name="Picture 4">
            <a:extLst>
              <a:ext uri="{FF2B5EF4-FFF2-40B4-BE49-F238E27FC236}">
                <a16:creationId xmlns:a16="http://schemas.microsoft.com/office/drawing/2014/main" id="{09C5E848-CD7C-E4B6-24EF-B97003174641}"/>
              </a:ext>
            </a:extLst>
          </p:cNvPr>
          <p:cNvPicPr>
            <a:picLocks noChangeAspect="1"/>
          </p:cNvPicPr>
          <p:nvPr/>
        </p:nvPicPr>
        <p:blipFill>
          <a:blip r:embed="rId2"/>
          <a:stretch>
            <a:fillRect/>
          </a:stretch>
        </p:blipFill>
        <p:spPr>
          <a:xfrm>
            <a:off x="5137150" y="2299462"/>
            <a:ext cx="6816818" cy="3902625"/>
          </a:xfrm>
          <a:prstGeom prst="rect">
            <a:avLst/>
          </a:prstGeom>
        </p:spPr>
      </p:pic>
    </p:spTree>
    <p:extLst>
      <p:ext uri="{BB962C8B-B14F-4D97-AF65-F5344CB8AC3E}">
        <p14:creationId xmlns:p14="http://schemas.microsoft.com/office/powerpoint/2010/main" val="276574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F2AF-8ABF-6934-18A0-406F3B7ECA71}"/>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6CB07F94-479D-9DA4-3E21-3AA8293E2F58}"/>
              </a:ext>
            </a:extLst>
          </p:cNvPr>
          <p:cNvSpPr>
            <a:spLocks noGrp="1"/>
          </p:cNvSpPr>
          <p:nvPr>
            <p:ph idx="1"/>
          </p:nvPr>
        </p:nvSpPr>
        <p:spPr>
          <a:xfrm>
            <a:off x="609600" y="2106204"/>
            <a:ext cx="5549900" cy="4036534"/>
          </a:xfrm>
        </p:spPr>
        <p:txBody>
          <a:bodyPr/>
          <a:lstStyle/>
          <a:p>
            <a:r>
              <a:rPr lang="en-US" b="0" i="0" dirty="0">
                <a:effectLst/>
                <a:latin typeface="Calibri" panose="020F0502020204030204" pitchFamily="34" charset="0"/>
                <a:cs typeface="Calibri" panose="020F0502020204030204" pitchFamily="34" charset="0"/>
              </a:rPr>
              <a:t>A Power Automate workflow is then kicked off, grabbing attendees for that meeting and then filtering out any individual whose domain (the "@company.com" part of your email) does not match your own domain.</a:t>
            </a:r>
          </a:p>
          <a:p>
            <a:endParaRPr lang="en-US" dirty="0">
              <a:latin typeface="Calibri" panose="020F0502020204030204" pitchFamily="34" charset="0"/>
              <a:cs typeface="Calibri" panose="020F0502020204030204" pitchFamily="34" charset="0"/>
            </a:endParaRPr>
          </a:p>
          <a:p>
            <a:r>
              <a:rPr lang="en-US" b="0" i="0" dirty="0">
                <a:effectLst/>
                <a:latin typeface="Calibri" panose="020F0502020204030204" pitchFamily="34" charset="0"/>
                <a:cs typeface="Calibri" panose="020F0502020204030204" pitchFamily="34" charset="0"/>
              </a:rPr>
              <a:t>A Teams group chat is then created with all internal, required attendees and is named "INTERNAL - &lt;Meeting Name&gt;". </a:t>
            </a:r>
            <a:endParaRPr lang="en-US" dirty="0">
              <a:latin typeface="Calibri" panose="020F0502020204030204" pitchFamily="34" charset="0"/>
              <a:cs typeface="Calibri" panose="020F0502020204030204" pitchFamily="34" charset="0"/>
            </a:endParaRPr>
          </a:p>
        </p:txBody>
      </p:sp>
      <p:pic>
        <p:nvPicPr>
          <p:cNvPr id="3074" name="Picture 2" descr="No alt text provided for this image">
            <a:extLst>
              <a:ext uri="{FF2B5EF4-FFF2-40B4-BE49-F238E27FC236}">
                <a16:creationId xmlns:a16="http://schemas.microsoft.com/office/drawing/2014/main" id="{CCB7AC82-592F-0A5C-DFDA-971BCF03D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881" y="256138"/>
            <a:ext cx="3784600" cy="39377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o alt text provided for this image">
            <a:extLst>
              <a:ext uri="{FF2B5EF4-FFF2-40B4-BE49-F238E27FC236}">
                <a16:creationId xmlns:a16="http://schemas.microsoft.com/office/drawing/2014/main" id="{B0084836-277E-4DBE-2599-2751DD312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1003" y="3956821"/>
            <a:ext cx="3754744" cy="29011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09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F2AF-8ABF-6934-18A0-406F3B7ECA71}"/>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6CB07F94-479D-9DA4-3E21-3AA8293E2F58}"/>
              </a:ext>
            </a:extLst>
          </p:cNvPr>
          <p:cNvSpPr>
            <a:spLocks noGrp="1"/>
          </p:cNvSpPr>
          <p:nvPr>
            <p:ph idx="1"/>
          </p:nvPr>
        </p:nvSpPr>
        <p:spPr>
          <a:xfrm>
            <a:off x="609600" y="2106204"/>
            <a:ext cx="7823200" cy="4036534"/>
          </a:xfrm>
        </p:spPr>
        <p:txBody>
          <a:bodyPr/>
          <a:lstStyle/>
          <a:p>
            <a:r>
              <a:rPr lang="en-US" b="0" i="0" dirty="0">
                <a:effectLst/>
                <a:latin typeface="Calibri" panose="020F0502020204030204" pitchFamily="34" charset="0"/>
                <a:cs typeface="Calibri" panose="020F0502020204030204" pitchFamily="34" charset="0"/>
              </a:rPr>
              <a:t>Lastly, the first chat message is sent by the Power Automate bot informing individuals that the chat was created.</a:t>
            </a:r>
            <a:endParaRPr lang="en-US" dirty="0">
              <a:latin typeface="Calibri" panose="020F0502020204030204" pitchFamily="34" charset="0"/>
              <a:cs typeface="Calibri" panose="020F0502020204030204" pitchFamily="34" charset="0"/>
            </a:endParaRPr>
          </a:p>
        </p:txBody>
      </p:sp>
      <p:pic>
        <p:nvPicPr>
          <p:cNvPr id="4" name="Picture 2" descr="No alt text provided for this image">
            <a:extLst>
              <a:ext uri="{FF2B5EF4-FFF2-40B4-BE49-F238E27FC236}">
                <a16:creationId xmlns:a16="http://schemas.microsoft.com/office/drawing/2014/main" id="{9ACE1497-CA3E-DD89-7EAB-DE8CDF659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315" y="3232150"/>
            <a:ext cx="7959498" cy="274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78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E20617-5A38-4FAF-8FE0-B4C6A95F1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91E23747-C918-4EC5-811F-876AFAD74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F4F2AF-8ABF-6934-18A0-406F3B7ECA71}"/>
              </a:ext>
            </a:extLst>
          </p:cNvPr>
          <p:cNvSpPr>
            <a:spLocks noGrp="1"/>
          </p:cNvSpPr>
          <p:nvPr>
            <p:ph type="title"/>
          </p:nvPr>
        </p:nvSpPr>
        <p:spPr>
          <a:xfrm>
            <a:off x="609601" y="552782"/>
            <a:ext cx="4769671" cy="2325590"/>
          </a:xfrm>
        </p:spPr>
        <p:txBody>
          <a:bodyPr>
            <a:normAutofit/>
          </a:bodyPr>
          <a:lstStyle/>
          <a:p>
            <a:r>
              <a:rPr lang="en-US" sz="4100" dirty="0"/>
              <a:t>Promoting organic growth through gated user access</a:t>
            </a:r>
          </a:p>
        </p:txBody>
      </p:sp>
      <p:sp>
        <p:nvSpPr>
          <p:cNvPr id="3" name="Content Placeholder 2">
            <a:extLst>
              <a:ext uri="{FF2B5EF4-FFF2-40B4-BE49-F238E27FC236}">
                <a16:creationId xmlns:a16="http://schemas.microsoft.com/office/drawing/2014/main" id="{6CB07F94-479D-9DA4-3E21-3AA8293E2F58}"/>
              </a:ext>
            </a:extLst>
          </p:cNvPr>
          <p:cNvSpPr>
            <a:spLocks noGrp="1"/>
          </p:cNvSpPr>
          <p:nvPr>
            <p:ph idx="1"/>
          </p:nvPr>
        </p:nvSpPr>
        <p:spPr>
          <a:xfrm>
            <a:off x="610197" y="3241193"/>
            <a:ext cx="4769671" cy="2325590"/>
          </a:xfrm>
        </p:spPr>
        <p:txBody>
          <a:bodyPr anchor="t">
            <a:normAutofit/>
          </a:bodyPr>
          <a:lstStyle/>
          <a:p>
            <a:pPr>
              <a:lnSpc>
                <a:spcPct val="100000"/>
              </a:lnSpc>
            </a:pPr>
            <a:r>
              <a:rPr lang="en-US" b="0" i="0" dirty="0">
                <a:effectLst/>
                <a:latin typeface="Calibri" panose="020F0502020204030204" pitchFamily="34" charset="0"/>
                <a:cs typeface="Calibri" panose="020F0502020204030204" pitchFamily="34" charset="0"/>
              </a:rPr>
              <a:t>A common issue with Power Apps is balancing user access: you want the app to spread organically, but you don't want to use the "Share with everyone" option. So how do you ensure that your app's userbase can grow without you having to manually add users?</a:t>
            </a:r>
            <a:endParaRPr lang="en-US">
              <a:latin typeface="Calibri" panose="020F0502020204030204" pitchFamily="34" charset="0"/>
              <a:cs typeface="Calibri" panose="020F0502020204030204" pitchFamily="34" charset="0"/>
            </a:endParaRPr>
          </a:p>
        </p:txBody>
      </p:sp>
      <p:pic>
        <p:nvPicPr>
          <p:cNvPr id="4098" name="Picture 2" descr="No alt text provided for this image">
            <a:extLst>
              <a:ext uri="{FF2B5EF4-FFF2-40B4-BE49-F238E27FC236}">
                <a16:creationId xmlns:a16="http://schemas.microsoft.com/office/drawing/2014/main" id="{CD26EB77-54E4-BDC3-5827-8BDA9E2D05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16069" y="344251"/>
            <a:ext cx="5465734" cy="32111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descr="No alt text provided for this image">
            <a:extLst>
              <a:ext uri="{FF2B5EF4-FFF2-40B4-BE49-F238E27FC236}">
                <a16:creationId xmlns:a16="http://schemas.microsoft.com/office/drawing/2014/main" id="{56DCF3E2-9787-3928-6DF8-B0D9D7D1F3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9286" y="4090235"/>
            <a:ext cx="5139425" cy="23255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34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EC25-D6E2-BDE2-CF67-D0286870EF05}"/>
              </a:ext>
            </a:extLst>
          </p:cNvPr>
          <p:cNvSpPr>
            <a:spLocks noGrp="1"/>
          </p:cNvSpPr>
          <p:nvPr>
            <p:ph type="title"/>
          </p:nvPr>
        </p:nvSpPr>
        <p:spPr/>
        <p:txBody>
          <a:bodyPr/>
          <a:lstStyle/>
          <a:p>
            <a:r>
              <a:rPr lang="en-US" dirty="0"/>
              <a:t>Power Platform + Microsoft Teams</a:t>
            </a:r>
          </a:p>
        </p:txBody>
      </p:sp>
      <p:sp>
        <p:nvSpPr>
          <p:cNvPr id="3" name="Content Placeholder 2">
            <a:extLst>
              <a:ext uri="{FF2B5EF4-FFF2-40B4-BE49-F238E27FC236}">
                <a16:creationId xmlns:a16="http://schemas.microsoft.com/office/drawing/2014/main" id="{25EA07A8-8840-2140-18BC-A7DBE941DA37}"/>
              </a:ext>
            </a:extLst>
          </p:cNvPr>
          <p:cNvSpPr>
            <a:spLocks noGrp="1"/>
          </p:cNvSpPr>
          <p:nvPr>
            <p:ph idx="1"/>
          </p:nvPr>
        </p:nvSpPr>
        <p:spPr/>
        <p:txBody>
          <a:bodyPr>
            <a:normAutofit/>
          </a:bodyPr>
          <a:lstStyle/>
          <a:p>
            <a:pPr marL="342900" indent="-342900">
              <a:buFont typeface="Wingdings" panose="05000000000000000000" pitchFamily="2" charset="2"/>
              <a:buChar char="ü"/>
            </a:pPr>
            <a:r>
              <a:rPr lang="en-US" sz="2400" dirty="0"/>
              <a:t>Enhance and augment Teams as a Platform through the Power Platform</a:t>
            </a:r>
          </a:p>
          <a:p>
            <a:pPr marL="342900" indent="-342900">
              <a:buFont typeface="Wingdings" panose="05000000000000000000" pitchFamily="2" charset="2"/>
              <a:buChar char="ü"/>
            </a:pPr>
            <a:r>
              <a:rPr lang="en-US" sz="2400" dirty="0"/>
              <a:t>Meet the users where they are</a:t>
            </a:r>
          </a:p>
          <a:p>
            <a:pPr marL="342900" indent="-342900">
              <a:buFont typeface="Wingdings" panose="05000000000000000000" pitchFamily="2" charset="2"/>
              <a:buChar char="ü"/>
            </a:pPr>
            <a:r>
              <a:rPr lang="en-US" sz="2400" dirty="0"/>
              <a:t>Drive new Power Platform interest – imagine if Power Platform usage matched Teams usage</a:t>
            </a:r>
          </a:p>
        </p:txBody>
      </p:sp>
      <p:grpSp>
        <p:nvGrpSpPr>
          <p:cNvPr id="13" name="Group 12">
            <a:extLst>
              <a:ext uri="{FF2B5EF4-FFF2-40B4-BE49-F238E27FC236}">
                <a16:creationId xmlns:a16="http://schemas.microsoft.com/office/drawing/2014/main" id="{846CC2AA-CA63-2C23-2340-71FB302D5534}"/>
              </a:ext>
            </a:extLst>
          </p:cNvPr>
          <p:cNvGrpSpPr/>
          <p:nvPr/>
        </p:nvGrpSpPr>
        <p:grpSpPr>
          <a:xfrm>
            <a:off x="803121" y="4841565"/>
            <a:ext cx="3908635" cy="1156369"/>
            <a:chOff x="161337" y="5636695"/>
            <a:chExt cx="3908635" cy="1156369"/>
          </a:xfrm>
        </p:grpSpPr>
        <p:grpSp>
          <p:nvGrpSpPr>
            <p:cNvPr id="10" name="Group 9">
              <a:extLst>
                <a:ext uri="{FF2B5EF4-FFF2-40B4-BE49-F238E27FC236}">
                  <a16:creationId xmlns:a16="http://schemas.microsoft.com/office/drawing/2014/main" id="{AA230253-B32D-5208-8853-9E2B944201D3}"/>
                </a:ext>
              </a:extLst>
            </p:cNvPr>
            <p:cNvGrpSpPr/>
            <p:nvPr/>
          </p:nvGrpSpPr>
          <p:grpSpPr>
            <a:xfrm>
              <a:off x="2789493" y="5636695"/>
              <a:ext cx="1280479" cy="1156369"/>
              <a:chOff x="3825678" y="5554648"/>
              <a:chExt cx="1280479" cy="1156369"/>
            </a:xfrm>
          </p:grpSpPr>
          <p:pic>
            <p:nvPicPr>
              <p:cNvPr id="5" name="Picture 4" descr="A picture containing text, businesscard&#10;&#10;Description automatically generated">
                <a:extLst>
                  <a:ext uri="{FF2B5EF4-FFF2-40B4-BE49-F238E27FC236}">
                    <a16:creationId xmlns:a16="http://schemas.microsoft.com/office/drawing/2014/main" id="{8D0F4583-9890-F3C7-9B76-6CA5127CC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678" y="5554648"/>
                <a:ext cx="832216" cy="832216"/>
              </a:xfrm>
              <a:prstGeom prst="rect">
                <a:avLst/>
              </a:prstGeom>
            </p:spPr>
          </p:pic>
          <p:pic>
            <p:nvPicPr>
              <p:cNvPr id="7" name="Picture 6" descr="Icon&#10;&#10;Description automatically generated">
                <a:extLst>
                  <a:ext uri="{FF2B5EF4-FFF2-40B4-BE49-F238E27FC236}">
                    <a16:creationId xmlns:a16="http://schemas.microsoft.com/office/drawing/2014/main" id="{70830F5D-9595-9D0D-012A-318C46E92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941" y="5878801"/>
                <a:ext cx="832216" cy="832216"/>
              </a:xfrm>
              <a:prstGeom prst="rect">
                <a:avLst/>
              </a:prstGeom>
            </p:spPr>
          </p:pic>
        </p:grpSp>
        <p:pic>
          <p:nvPicPr>
            <p:cNvPr id="9" name="Picture 8" descr="A picture containing text, clipart, first-aid kit&#10;&#10;Description automatically generated">
              <a:extLst>
                <a:ext uri="{FF2B5EF4-FFF2-40B4-BE49-F238E27FC236}">
                  <a16:creationId xmlns:a16="http://schemas.microsoft.com/office/drawing/2014/main" id="{02C89299-B21A-13C0-9BA9-96F1F1A79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37" y="5798772"/>
              <a:ext cx="896525" cy="832217"/>
            </a:xfrm>
            <a:prstGeom prst="rect">
              <a:avLst/>
            </a:prstGeom>
          </p:spPr>
        </p:pic>
        <p:sp>
          <p:nvSpPr>
            <p:cNvPr id="12" name="TextBox 11">
              <a:extLst>
                <a:ext uri="{FF2B5EF4-FFF2-40B4-BE49-F238E27FC236}">
                  <a16:creationId xmlns:a16="http://schemas.microsoft.com/office/drawing/2014/main" id="{42079C22-D7DB-A92E-67D9-CC85EED14823}"/>
                </a:ext>
              </a:extLst>
            </p:cNvPr>
            <p:cNvSpPr txBox="1"/>
            <p:nvPr/>
          </p:nvSpPr>
          <p:spPr>
            <a:xfrm>
              <a:off x="1057861" y="6064746"/>
              <a:ext cx="1833005" cy="461665"/>
            </a:xfrm>
            <a:prstGeom prst="rect">
              <a:avLst/>
            </a:prstGeom>
            <a:noFill/>
          </p:spPr>
          <p:txBody>
            <a:bodyPr wrap="square">
              <a:spAutoFit/>
            </a:bodyPr>
            <a:lstStyle/>
            <a:p>
              <a:pPr algn="ctr"/>
              <a:r>
                <a:rPr lang="en-US" sz="2400" dirty="0"/>
                <a:t>Powered by</a:t>
              </a:r>
            </a:p>
          </p:txBody>
        </p:sp>
      </p:grpSp>
    </p:spTree>
    <p:extLst>
      <p:ext uri="{BB962C8B-B14F-4D97-AF65-F5344CB8AC3E}">
        <p14:creationId xmlns:p14="http://schemas.microsoft.com/office/powerpoint/2010/main" val="162268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F8FD-AD56-7A65-5CE1-A7E7EA4D829F}"/>
              </a:ext>
            </a:extLst>
          </p:cNvPr>
          <p:cNvSpPr>
            <a:spLocks noGrp="1"/>
          </p:cNvSpPr>
          <p:nvPr>
            <p:ph type="title"/>
          </p:nvPr>
        </p:nvSpPr>
        <p:spPr/>
        <p:txBody>
          <a:bodyPr/>
          <a:lstStyle/>
          <a:p>
            <a:r>
              <a:rPr lang="en-US" dirty="0"/>
              <a:t>Reference materials</a:t>
            </a:r>
          </a:p>
        </p:txBody>
      </p:sp>
      <p:sp>
        <p:nvSpPr>
          <p:cNvPr id="3" name="Content Placeholder 2">
            <a:extLst>
              <a:ext uri="{FF2B5EF4-FFF2-40B4-BE49-F238E27FC236}">
                <a16:creationId xmlns:a16="http://schemas.microsoft.com/office/drawing/2014/main" id="{CB53354A-D73C-FA6E-2BCA-AD4349BB8FBA}"/>
              </a:ext>
            </a:extLst>
          </p:cNvPr>
          <p:cNvSpPr>
            <a:spLocks noGrp="1"/>
          </p:cNvSpPr>
          <p:nvPr>
            <p:ph idx="1"/>
          </p:nvPr>
        </p:nvSpPr>
        <p:spPr/>
        <p:txBody>
          <a:bodyPr>
            <a:normAutofit/>
          </a:bodyPr>
          <a:lstStyle/>
          <a:p>
            <a:r>
              <a:rPr lang="en-US" sz="2400" dirty="0"/>
              <a:t>Detailed </a:t>
            </a:r>
            <a:r>
              <a:rPr lang="en-US" sz="2400" dirty="0" err="1"/>
              <a:t>QuickChat</a:t>
            </a:r>
            <a:r>
              <a:rPr lang="en-US" sz="2400" dirty="0"/>
              <a:t> LinkedIn </a:t>
            </a:r>
            <a:r>
              <a:rPr lang="en-US" sz="2400" dirty="0">
                <a:hlinkClick r:id="rId2"/>
              </a:rPr>
              <a:t>article</a:t>
            </a:r>
            <a:endParaRPr lang="en-US" sz="2400" dirty="0"/>
          </a:p>
          <a:p>
            <a:r>
              <a:rPr lang="en-US" sz="2400" dirty="0"/>
              <a:t>Download the </a:t>
            </a:r>
            <a:r>
              <a:rPr lang="en-US" sz="2400" dirty="0" err="1"/>
              <a:t>QuickChat</a:t>
            </a:r>
            <a:r>
              <a:rPr lang="en-US" sz="2400" dirty="0"/>
              <a:t> solution from </a:t>
            </a:r>
            <a:r>
              <a:rPr lang="en-US" sz="2400" dirty="0">
                <a:hlinkClick r:id="rId3"/>
              </a:rPr>
              <a:t>GitHub</a:t>
            </a:r>
            <a:endParaRPr lang="en-US" sz="2400" dirty="0"/>
          </a:p>
        </p:txBody>
      </p:sp>
    </p:spTree>
    <p:extLst>
      <p:ext uri="{BB962C8B-B14F-4D97-AF65-F5344CB8AC3E}">
        <p14:creationId xmlns:p14="http://schemas.microsoft.com/office/powerpoint/2010/main" val="343377370"/>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41242C"/>
      </a:dk2>
      <a:lt2>
        <a:srgbClr val="E2E5E8"/>
      </a:lt2>
      <a:accent1>
        <a:srgbClr val="E38E25"/>
      </a:accent1>
      <a:accent2>
        <a:srgbClr val="EB644E"/>
      </a:accent2>
      <a:accent3>
        <a:srgbClr val="EE6E92"/>
      </a:accent3>
      <a:accent4>
        <a:srgbClr val="EB4EBB"/>
      </a:accent4>
      <a:accent5>
        <a:srgbClr val="E06EEE"/>
      </a:accent5>
      <a:accent6>
        <a:srgbClr val="984EEB"/>
      </a:accent6>
      <a:hlink>
        <a:srgbClr val="6383AB"/>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65</TotalTime>
  <Words>365</Words>
  <Application>Microsoft Office PowerPoint</Application>
  <PresentationFormat>Widescreen</PresentationFormat>
  <Paragraphs>31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SplashVTI</vt:lpstr>
      <vt:lpstr>QuickChat: Powered by Power Platform and Microsoft Teams</vt:lpstr>
      <vt:lpstr>“I wish there was an app for that”</vt:lpstr>
      <vt:lpstr>What is QuickChat?</vt:lpstr>
      <vt:lpstr>How it works</vt:lpstr>
      <vt:lpstr>How it works</vt:lpstr>
      <vt:lpstr>Promoting organic growth through gated user access</vt:lpstr>
      <vt:lpstr>Power Platform + Microsoft Teams</vt:lpstr>
      <vt:lpstr>Reference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QuickChat: Powered by Power Platform and Microsoft Teams</dc:title>
  <dc:creator>Amber Weise</dc:creator>
  <cp:lastModifiedBy>Amber Weise</cp:lastModifiedBy>
  <cp:revision>4</cp:revision>
  <dcterms:created xsi:type="dcterms:W3CDTF">2022-05-17T13:05:41Z</dcterms:created>
  <dcterms:modified xsi:type="dcterms:W3CDTF">2022-05-17T15:36:10Z</dcterms:modified>
</cp:coreProperties>
</file>