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34" r:id="rId2"/>
    <p:sldId id="257" r:id="rId3"/>
    <p:sldId id="3235" r:id="rId4"/>
    <p:sldId id="3236" r:id="rId5"/>
    <p:sldId id="32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9E2D9"/>
    <a:srgbClr val="DA3B01"/>
    <a:srgbClr val="FC7F11"/>
    <a:srgbClr val="9C4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7DB65-BF70-4FD3-8F41-3F5F9EEFD308}" v="568" dt="2022-08-18T01:48:1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9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3960C-B14F-4B91-A2CE-57EBA44916D7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79B0D-F191-43C4-8DC1-F511FB971C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7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26A4C-6BB7-4E1F-8D26-AFA9DCD2AC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60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B279-5EB0-C89F-E3E1-97D7CFC1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B8C86-FE4C-644B-1E18-24E69CDA5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84C7-A74D-5291-A74F-A13EA057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AB3D-C965-2F12-84A0-87B59985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3F59-2E63-3526-C001-F887698B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CE36-5EB7-52DE-27BE-DC54E7A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C4943-81A1-E5BD-73D9-494657B4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46DAA-6C15-C657-DA18-C28364DF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7BD-F482-5DC7-28AC-4FFE4AE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D92A-215D-A9B6-0E85-FF1B7EB9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FDC9F-3440-24A0-02EC-5551051AA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CC7A2-764D-D0FF-391F-C444A090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29F4-F5BF-34A5-7647-A2F04AA0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897-0D43-D117-B40B-08F89551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25BB-0578-126D-AE53-FFEB1CA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9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96B-657F-219C-CDF7-6FB273D7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788-FA8D-2E75-D4A0-2CF180F2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1643-372A-4744-53E9-08A1FF7C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0740-7DD7-3610-20BE-41717411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D02D-7FB5-9367-0DB7-0589BFE2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8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16B-25A9-3F23-D942-E4E23AE8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D5B0-DDEF-75D9-47BA-6F4DC35E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7155-1B88-34D4-2647-FFFFF7AB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B3F-570C-1F9B-813F-C7D9D91A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FC03-D11E-4E37-23AA-7E8097DD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CFD-56A2-BBC9-A57A-4B27BFB3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AEFE-C7C1-E4BD-929F-DCD82B72E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A0D8-F5A4-925E-44C4-E9970DB54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D7351-0292-F1EC-9B40-83DFAB8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6D4A-B7A4-B792-A4ED-04180F3A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7E16-C5C1-0D16-EFEF-D3AB372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8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20EE-BBEB-76F8-9CC6-BF30D01E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1A26F-A822-8083-5691-44F37400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8E3AA-D01E-2F18-207F-92821D72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1810-7F8E-73CD-58C8-5027DCFBD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B386B-2D75-6759-0A27-E9C7A5B73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D2B1-EFE2-25B4-A6BC-66C423C0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1B596-E0FA-10C6-F6F0-A75B5C07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D5226-5442-2459-7A1F-568EA533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7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B59C-257C-B2ED-E72F-1B48C3C2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D9A2-B79F-CE2B-0A8D-8C9B98F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41B0-4866-6D39-E0A4-3CF17DC9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BB2C6-508F-14D8-3B71-A9058D14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64D20-9697-2525-7AEA-A2E47687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E53F0-EA1B-B53B-B28D-9C32D62D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CECBA-CC1A-4B65-43F6-DE974C5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1501-BF82-57D4-C292-7DA1D45C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B2CC-02D0-B595-04B1-244D6B26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84399-7B0B-8CDE-8A72-72BE8DD2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6A73-6C5A-8BE9-A8CF-791AF986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F358-DA6A-77E6-E72A-26E3A81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9E3F-7402-6DC6-C8E6-E0D9B233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628D-0B78-AA6D-7325-4F8DC1A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2026-CC86-1471-5560-B8ED8D73A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CC902-121C-2AA8-BD45-2873DEC4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8B5BE-4600-C5E4-718F-D2A99984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2D3A-BB2C-C1B4-C470-223666C0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94C6-4AD4-182D-2656-CA4B45BC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3FA7F-21DB-84D1-0082-72EFC5BE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81AF-2E6F-A414-A8C6-E9B5EA63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29D0-4DD2-C32D-C807-CE70B0CE3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5027-59E1-4BBF-B5B2-C1947837172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2CDC-8802-598D-AEA1-0FFB8552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3E9-D7CF-7E85-B42A-27535C73F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0D84-EB7D-4787-A80B-6401E8951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https://powerusers.microsoft.com/html/@9F827C8416F5212384FA8804F9646F27/badge_icons/SU_powerautomate_2022_S1_70x70.p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60E57BC-C4DB-421A-8900-D42D992D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3" y="1457838"/>
            <a:ext cx="10506635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RegEx</a:t>
            </a:r>
            <a:r>
              <a:rPr lang="en-GB" sz="5400" dirty="0">
                <a:solidFill>
                  <a:schemeClr val="bg1"/>
                </a:solidFill>
                <a:latin typeface="Arial Narrow" panose="020B0606020202030204" pitchFamily="34" charset="0"/>
              </a:rPr>
              <a:t> Matching: Independent Connector</a:t>
            </a:r>
            <a:endParaRPr lang="en-US" sz="5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4B8867A-E335-4447-8511-6EAD2D570152}"/>
              </a:ext>
            </a:extLst>
          </p:cNvPr>
          <p:cNvSpPr txBox="1">
            <a:spLocks/>
          </p:cNvSpPr>
          <p:nvPr/>
        </p:nvSpPr>
        <p:spPr>
          <a:xfrm>
            <a:off x="672353" y="3462387"/>
            <a:ext cx="3887096" cy="46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64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Mitanshu Garg</a:t>
            </a:r>
          </a:p>
        </p:txBody>
      </p:sp>
      <p:pic>
        <p:nvPicPr>
          <p:cNvPr id="2050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8779916E-30CB-3566-E636-8F470B6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4" y="4431229"/>
            <a:ext cx="467752" cy="4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50016-2398-FAAC-FC05-6EA91F5F3132}"/>
              </a:ext>
            </a:extLst>
          </p:cNvPr>
          <p:cNvSpPr txBox="1"/>
          <p:nvPr/>
        </p:nvSpPr>
        <p:spPr>
          <a:xfrm>
            <a:off x="1140106" y="44646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Narrow" panose="020B0606020202030204" pitchFamily="34" charset="0"/>
              </a:rPr>
              <a:t>@mitanshu</a:t>
            </a:r>
          </a:p>
        </p:txBody>
      </p:sp>
    </p:spTree>
    <p:extLst>
      <p:ext uri="{BB962C8B-B14F-4D97-AF65-F5344CB8AC3E}">
        <p14:creationId xmlns:p14="http://schemas.microsoft.com/office/powerpoint/2010/main" val="33274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A6F70-4F9D-3753-1C00-23A63CC57D0C}"/>
              </a:ext>
            </a:extLst>
          </p:cNvPr>
          <p:cNvSpPr/>
          <p:nvPr/>
        </p:nvSpPr>
        <p:spPr>
          <a:xfrm flipH="1">
            <a:off x="-3" y="453233"/>
            <a:ext cx="13544552" cy="813547"/>
          </a:xfrm>
          <a:prstGeom prst="rect">
            <a:avLst/>
          </a:prstGeom>
          <a:gradFill flip="none" rotWithShape="1">
            <a:gsLst>
              <a:gs pos="47000">
                <a:srgbClr val="2F4667">
                  <a:alpha val="0"/>
                </a:srgbClr>
              </a:gs>
              <a:gs pos="0">
                <a:srgbClr val="314768">
                  <a:alpha val="0"/>
                </a:srgbClr>
              </a:gs>
              <a:gs pos="92035">
                <a:schemeClr val="bg1">
                  <a:lumMod val="100000"/>
                </a:schemeClr>
              </a:gs>
              <a:gs pos="67000">
                <a:schemeClr val="bg1">
                  <a:lumMod val="95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764BB-FC60-D6A8-86C6-023755FE821B}"/>
              </a:ext>
            </a:extLst>
          </p:cNvPr>
          <p:cNvSpPr txBox="1"/>
          <p:nvPr/>
        </p:nvSpPr>
        <p:spPr>
          <a:xfrm>
            <a:off x="637388" y="426646"/>
            <a:ext cx="6962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gradFill>
                  <a:gsLst>
                    <a:gs pos="2000">
                      <a:srgbClr val="16B7F1"/>
                    </a:gs>
                    <a:gs pos="100000">
                      <a:srgbClr val="05112F"/>
                    </a:gs>
                  </a:gsLst>
                  <a:path path="circle">
                    <a:fillToRect r="100000" b="10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4400" dirty="0">
                <a:solidFill>
                  <a:srgbClr val="8E2C85"/>
                </a:solidFill>
                <a:latin typeface="Arial Narrow" panose="020B0606020202030204" pitchFamily="34" charset="0"/>
              </a:rPr>
              <a:t>Hi, I am Mitanshu</a:t>
            </a:r>
          </a:p>
        </p:txBody>
      </p:sp>
      <p:pic>
        <p:nvPicPr>
          <p:cNvPr id="6" name="Picture 5" descr="A smiling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D50F036C-7BE4-4C63-E701-88730EED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21" y="4521607"/>
            <a:ext cx="2222311" cy="233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F8BB1-EC75-CF98-8390-89591249F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9197" y="4110813"/>
            <a:ext cx="1197948" cy="121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2D96E-1ACC-7F42-F7C6-31958E221CA0}"/>
              </a:ext>
            </a:extLst>
          </p:cNvPr>
          <p:cNvSpPr txBox="1"/>
          <p:nvPr/>
        </p:nvSpPr>
        <p:spPr>
          <a:xfrm>
            <a:off x="998339" y="5535914"/>
            <a:ext cx="181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Digital Special Agent 018</a:t>
            </a:r>
          </a:p>
        </p:txBody>
      </p:sp>
      <p:pic>
        <p:nvPicPr>
          <p:cNvPr id="1027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DE57F20-7314-6421-B564-99209E67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979" y="2101746"/>
            <a:ext cx="1262821" cy="126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0F82D-8413-4457-5347-2D9B378BF74E}"/>
              </a:ext>
            </a:extLst>
          </p:cNvPr>
          <p:cNvSpPr txBox="1"/>
          <p:nvPr/>
        </p:nvSpPr>
        <p:spPr>
          <a:xfrm>
            <a:off x="8386453" y="3587593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PL-900: Power Platform Fundamentals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PL-100: Power Platform Functional Consultant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8E60C-57D1-CF65-2344-77DC16920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767" y="2189792"/>
            <a:ext cx="2138757" cy="959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A1C3E-4017-F2D9-5F82-DEBF3EBB2C1E}"/>
              </a:ext>
            </a:extLst>
          </p:cNvPr>
          <p:cNvSpPr txBox="1"/>
          <p:nvPr/>
        </p:nvSpPr>
        <p:spPr>
          <a:xfrm>
            <a:off x="4922548" y="3363522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Power Champions Community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A2E11E0-C596-964B-2675-23C0EEAF58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2" b="36132"/>
          <a:stretch/>
        </p:blipFill>
        <p:spPr>
          <a:xfrm>
            <a:off x="634231" y="1936158"/>
            <a:ext cx="2824081" cy="9041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10332C-9F69-130D-DA88-A7CEF4B56CDD}"/>
              </a:ext>
            </a:extLst>
          </p:cNvPr>
          <p:cNvSpPr txBox="1"/>
          <p:nvPr/>
        </p:nvSpPr>
        <p:spPr>
          <a:xfrm>
            <a:off x="634231" y="2840302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Digital Cell Lead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Russia | United Kingdom | United States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18BD314-B1F1-0C29-1A74-2471EE250425}"/>
              </a:ext>
            </a:extLst>
          </p:cNvPr>
          <p:cNvPicPr>
            <a:picLocks noChangeAspect="1" noChangeArrowheads="1"/>
          </p:cNvPicPr>
          <p:nvPr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11" y="4207033"/>
            <a:ext cx="1067269" cy="106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3EE20F-179D-B4F0-2C8C-BF6A4CC6314A}"/>
              </a:ext>
            </a:extLst>
          </p:cNvPr>
          <p:cNvSpPr txBox="1"/>
          <p:nvPr/>
        </p:nvSpPr>
        <p:spPr>
          <a:xfrm>
            <a:off x="5073784" y="5506431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Super User 2022 Season 1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Power Users Community</a:t>
            </a:r>
          </a:p>
        </p:txBody>
      </p:sp>
    </p:spTree>
    <p:extLst>
      <p:ext uri="{BB962C8B-B14F-4D97-AF65-F5344CB8AC3E}">
        <p14:creationId xmlns:p14="http://schemas.microsoft.com/office/powerpoint/2010/main" val="7342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5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4AE572-153B-7E9D-B788-706677966A96}"/>
              </a:ext>
            </a:extLst>
          </p:cNvPr>
          <p:cNvSpPr/>
          <p:nvPr/>
        </p:nvSpPr>
        <p:spPr>
          <a:xfrm flipH="1">
            <a:off x="-4" y="453233"/>
            <a:ext cx="18897603" cy="813547"/>
          </a:xfrm>
          <a:prstGeom prst="rect">
            <a:avLst/>
          </a:prstGeom>
          <a:gradFill flip="none" rotWithShape="1">
            <a:gsLst>
              <a:gs pos="47000">
                <a:srgbClr val="2F4667">
                  <a:alpha val="0"/>
                </a:srgbClr>
              </a:gs>
              <a:gs pos="0">
                <a:srgbClr val="314768">
                  <a:alpha val="0"/>
                </a:srgbClr>
              </a:gs>
              <a:gs pos="92035">
                <a:schemeClr val="bg1">
                  <a:lumMod val="100000"/>
                </a:schemeClr>
              </a:gs>
              <a:gs pos="67000">
                <a:schemeClr val="bg1">
                  <a:lumMod val="95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C5510-1DF9-EA58-47A6-487BAEA8F790}"/>
              </a:ext>
            </a:extLst>
          </p:cNvPr>
          <p:cNvSpPr txBox="1"/>
          <p:nvPr/>
        </p:nvSpPr>
        <p:spPr>
          <a:xfrm>
            <a:off x="370688" y="522288"/>
            <a:ext cx="6962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gradFill>
                  <a:gsLst>
                    <a:gs pos="2000">
                      <a:srgbClr val="16B7F1"/>
                    </a:gs>
                    <a:gs pos="100000">
                      <a:srgbClr val="05112F"/>
                    </a:gs>
                  </a:gsLst>
                  <a:path path="circle">
                    <a:fillToRect r="100000" b="100000"/>
                  </a:path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200" dirty="0" err="1">
                <a:solidFill>
                  <a:srgbClr val="8E2C85"/>
                </a:solidFill>
                <a:latin typeface="Arial Narrow" panose="020B0606020202030204" pitchFamily="34" charset="0"/>
              </a:rPr>
              <a:t>RegEx</a:t>
            </a:r>
            <a:r>
              <a:rPr lang="en-US" sz="3200" dirty="0">
                <a:solidFill>
                  <a:srgbClr val="8E2C85"/>
                </a:solidFill>
                <a:latin typeface="Arial Narrow" panose="020B0606020202030204" pitchFamily="34" charset="0"/>
              </a:rPr>
              <a:t> Matching in Power Automate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AC7E7-8BAC-164D-8635-73A4AE51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8" y="3078975"/>
            <a:ext cx="4656137" cy="3066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98E1D-05E3-0097-DEA2-776977F06097}"/>
              </a:ext>
            </a:extLst>
          </p:cNvPr>
          <p:cNvSpPr txBox="1"/>
          <p:nvPr/>
        </p:nvSpPr>
        <p:spPr>
          <a:xfrm>
            <a:off x="1308106" y="1711212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Narrow" panose="020B0606020202030204" pitchFamily="34" charset="0"/>
              </a:rPr>
              <a:t>Regular expression pattern matching available out of the box for Power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47BC-934F-DE02-6447-49434FEBD56B}"/>
              </a:ext>
            </a:extLst>
          </p:cNvPr>
          <p:cNvSpPr txBox="1"/>
          <p:nvPr/>
        </p:nvSpPr>
        <p:spPr>
          <a:xfrm>
            <a:off x="7333687" y="1711212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Narrow" panose="020B0606020202030204" pitchFamily="34" charset="0"/>
              </a:rPr>
              <a:t>No out of the box solution within Power Automate</a:t>
            </a:r>
          </a:p>
        </p:txBody>
      </p:sp>
      <p:pic>
        <p:nvPicPr>
          <p:cNvPr id="13" name="Picture 12" descr="Rescue buoy floating at sea">
            <a:extLst>
              <a:ext uri="{FF2B5EF4-FFF2-40B4-BE49-F238E27FC236}">
                <a16:creationId xmlns:a16="http://schemas.microsoft.com/office/drawing/2014/main" id="{17243210-A3CF-F0D5-3B41-0146AB4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4" y="3065528"/>
            <a:ext cx="3997877" cy="266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E62ECD-D416-89BD-87E0-088EEED3219E}"/>
              </a:ext>
            </a:extLst>
          </p:cNvPr>
          <p:cNvSpPr txBox="1"/>
          <p:nvPr/>
        </p:nvSpPr>
        <p:spPr>
          <a:xfrm>
            <a:off x="7552762" y="5822046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Arial Narrow" panose="020B0606020202030204" pitchFamily="34" charset="0"/>
              </a:rPr>
              <a:t>Independent Connector to the rescue</a:t>
            </a:r>
          </a:p>
        </p:txBody>
      </p:sp>
    </p:spTree>
    <p:extLst>
      <p:ext uri="{BB962C8B-B14F-4D97-AF65-F5344CB8AC3E}">
        <p14:creationId xmlns:p14="http://schemas.microsoft.com/office/powerpoint/2010/main" val="12455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8D9FB-0957-5BE5-E498-60529102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747712"/>
            <a:ext cx="5210175" cy="536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862A1-1449-1C17-7A91-7EB0B53CDCB2}"/>
              </a:ext>
            </a:extLst>
          </p:cNvPr>
          <p:cNvSpPr txBox="1"/>
          <p:nvPr/>
        </p:nvSpPr>
        <p:spPr>
          <a:xfrm>
            <a:off x="6310315" y="1926773"/>
            <a:ext cx="54488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Returns </a:t>
            </a:r>
            <a:r>
              <a:rPr lang="en-GB" dirty="0">
                <a:solidFill>
                  <a:srgbClr val="DA3B01"/>
                </a:solidFill>
                <a:latin typeface="Arial Narrow" panose="020B0606020202030204" pitchFamily="34" charset="0"/>
              </a:rPr>
              <a:t>true</a:t>
            </a:r>
            <a:r>
              <a:rPr lang="en-GB" dirty="0">
                <a:latin typeface="Arial Narrow" panose="020B0606020202030204" pitchFamily="34" charset="0"/>
              </a:rPr>
              <a:t> or </a:t>
            </a:r>
            <a:r>
              <a:rPr lang="en-GB" dirty="0">
                <a:solidFill>
                  <a:srgbClr val="DA3B01"/>
                </a:solidFill>
                <a:latin typeface="Arial Narrow" panose="020B0606020202030204" pitchFamily="34" charset="0"/>
              </a:rPr>
              <a:t>false</a:t>
            </a:r>
            <a:r>
              <a:rPr lang="en-GB" dirty="0">
                <a:latin typeface="Arial Narrow" panose="020B0606020202030204" pitchFamily="34" charset="0"/>
              </a:rPr>
              <a:t> if the input string matches the regular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E8A6A-9069-4E75-AA8B-75254E3ACDC4}"/>
              </a:ext>
            </a:extLst>
          </p:cNvPr>
          <p:cNvSpPr txBox="1"/>
          <p:nvPr/>
        </p:nvSpPr>
        <p:spPr>
          <a:xfrm>
            <a:off x="6310315" y="3105834"/>
            <a:ext cx="54488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Multiple pre-defined expressions or developer can provide their own custom 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ACE25-2771-656D-6327-6566B8EB01DD}"/>
              </a:ext>
            </a:extLst>
          </p:cNvPr>
          <p:cNvSpPr txBox="1"/>
          <p:nvPr/>
        </p:nvSpPr>
        <p:spPr>
          <a:xfrm>
            <a:off x="6310315" y="747712"/>
            <a:ext cx="54488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Various use cases such as to validate end-user data input in multiple scenarios</a:t>
            </a:r>
          </a:p>
        </p:txBody>
      </p:sp>
    </p:spTree>
    <p:extLst>
      <p:ext uri="{BB962C8B-B14F-4D97-AF65-F5344CB8AC3E}">
        <p14:creationId xmlns:p14="http://schemas.microsoft.com/office/powerpoint/2010/main" val="2986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38DB7-E4EC-A286-6AC5-A13AA82C274B}"/>
              </a:ext>
            </a:extLst>
          </p:cNvPr>
          <p:cNvSpPr txBox="1"/>
          <p:nvPr/>
        </p:nvSpPr>
        <p:spPr>
          <a:xfrm>
            <a:off x="2862262" y="2059394"/>
            <a:ext cx="646747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300" i="1" dirty="0">
                <a:solidFill>
                  <a:srgbClr val="FFFF00"/>
                </a:solidFill>
                <a:latin typeface="Arial Narrow" panose="020B0606020202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2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122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Wingdings</vt:lpstr>
      <vt:lpstr>Office Theme</vt:lpstr>
      <vt:lpstr>RegEx Matching: Independent Connector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Matching: Independent Connector</dc:title>
  <dc:creator>Mitanshu Garg</dc:creator>
  <cp:lastModifiedBy>Mitanshu Garg</cp:lastModifiedBy>
  <cp:revision>2</cp:revision>
  <dcterms:created xsi:type="dcterms:W3CDTF">2022-08-17T22:56:59Z</dcterms:created>
  <dcterms:modified xsi:type="dcterms:W3CDTF">2022-08-18T01:48:35Z</dcterms:modified>
</cp:coreProperties>
</file>