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863" r:id="rId3"/>
    <p:sldId id="2865" r:id="rId4"/>
    <p:sldId id="2864" r:id="rId5"/>
    <p:sldId id="2868" r:id="rId6"/>
    <p:sldId id="2870" r:id="rId7"/>
    <p:sldId id="2869" r:id="rId8"/>
    <p:sldId id="286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A4FC28-7D96-4E2A-A94A-D31CD6F8DC33}" v="57" dt="2022-09-08T02:53:37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92" d="100"/>
          <a:sy n="92" d="100"/>
        </p:scale>
        <p:origin x="5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76693-83E4-4657-A220-0E1915145CF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1936-BE10-428D-80D0-C980A22E3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05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B7F525-00EC-4CE6-9381-C4BFFC3F0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83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16456-3B92-48A4-8CB6-61EC86E74C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08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16456-3B92-48A4-8CB6-61EC86E74C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5273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16456-3B92-48A4-8CB6-61EC86E74C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39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16456-3B92-48A4-8CB6-61EC86E74C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39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C9EF-7438-B974-ABC4-4CFC51D5A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5F589-E83D-B153-CCCE-69C6C4482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E58D-C215-93E3-5FDC-81C4CF82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869-B5D4-47BE-BE57-29C34C9E82D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AF949-F296-DF76-A348-683323FA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20AC7-C347-BD73-498A-3477CD80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2FCF-329C-4459-9194-794CD66F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0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88DA-DA43-303C-639B-4A57FB39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A86E2-5131-8D64-5D08-5B741E265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67785-1634-38D2-E38F-D661F357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869-B5D4-47BE-BE57-29C34C9E82D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5A87A-972D-124B-5ABC-C3807B08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55CA3-5660-6F85-101E-7397C5B8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2FCF-329C-4459-9194-794CD66F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7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8CB0C5-6326-722F-EFB8-30BB13B9C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C57AB-E838-3895-D104-0D4E175DD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5E7ED-433F-D494-218A-3866F25A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869-B5D4-47BE-BE57-29C34C9E82D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7C90B-6E1F-26FD-B815-2C51E061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B9378-38E9-11F5-8A89-B118A0D4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2FCF-329C-4459-9194-794CD66F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52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bg>
      <p:bgPr>
        <a:solidFill>
          <a:srgbClr val="00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8FB70A85-8A85-4E83-900E-39120DA3F8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2" y="671207"/>
            <a:ext cx="6506727" cy="1060316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320040" rIns="274320" anchor="ctr"/>
          <a:lstStyle>
            <a:lvl1pPr marL="0" indent="0">
              <a:buNone/>
              <a:defRPr sz="3733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06410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12820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19230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625641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add product name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8EA7158D-8385-45B5-B2D1-8C43B35A26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244045"/>
            <a:ext cx="5418667" cy="2738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2133" kern="120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03206" lvl="0" indent="-203206" algn="l" defTabSz="812820" rtl="0" eaLnBrk="1" latinLnBrk="0" hangingPunct="1">
              <a:lnSpc>
                <a:spcPct val="90000"/>
              </a:lnSpc>
              <a:spcBef>
                <a:spcPts val="889"/>
              </a:spcBef>
            </a:pPr>
            <a:r>
              <a:rPr lang="en-US"/>
              <a:t>Click to add date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1045DE9C-2718-428A-9D0C-1F9916BFB6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720" y="1818848"/>
            <a:ext cx="6157384" cy="6119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32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03206" lvl="0" indent="-203206" algn="l" defTabSz="812820" rtl="0" eaLnBrk="1" latinLnBrk="0" hangingPunct="1">
              <a:lnSpc>
                <a:spcPct val="90000"/>
              </a:lnSpc>
              <a:spcBef>
                <a:spcPts val="889"/>
              </a:spcBef>
            </a:pPr>
            <a:r>
              <a:rPr lang="en-US"/>
              <a:t>Click to add subtitle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961E81C-A50B-48AA-9FBC-CFA319DFC9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721" y="2702692"/>
            <a:ext cx="6142567" cy="20431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267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06410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812820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219230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625641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DA90D88E-DA25-4C88-80E7-9A241CA8AF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93194" y="4622213"/>
            <a:ext cx="3221567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0641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1282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1923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625641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11" name="Picture Placeholder 20">
            <a:extLst>
              <a:ext uri="{FF2B5EF4-FFF2-40B4-BE49-F238E27FC236}">
                <a16:creationId xmlns:a16="http://schemas.microsoft.com/office/drawing/2014/main" id="{6DA8AF32-673A-44AE-BD3E-882E55A389B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69557" y="2350749"/>
            <a:ext cx="1868840" cy="2102445"/>
          </a:xfrm>
          <a:prstGeom prst="ellipse">
            <a:avLst/>
          </a:prstGeom>
          <a:solidFill>
            <a:schemeClr val="bg1">
              <a:alpha val="4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Click icon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186232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bg>
      <p:bgPr>
        <a:solidFill>
          <a:srgbClr val="00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8FB70A85-8A85-4E83-900E-39120DA3F8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2" y="671207"/>
            <a:ext cx="6506727" cy="1060316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320040" rIns="274320" anchor="ctr"/>
          <a:lstStyle>
            <a:lvl1pPr marL="0" indent="0">
              <a:buNone/>
              <a:defRPr sz="3733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06410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12820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19230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625641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add product name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8EA7158D-8385-45B5-B2D1-8C43B35A26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244045"/>
            <a:ext cx="5418667" cy="2738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2133" kern="120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03206" lvl="0" indent="-203206" algn="l" defTabSz="812820" rtl="0" eaLnBrk="1" latinLnBrk="0" hangingPunct="1">
              <a:lnSpc>
                <a:spcPct val="90000"/>
              </a:lnSpc>
              <a:spcBef>
                <a:spcPts val="889"/>
              </a:spcBef>
            </a:pPr>
            <a:r>
              <a:rPr lang="en-US"/>
              <a:t>Click to add date</a:t>
            </a:r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803181F5-AC8E-42B0-BB57-E21ABD99E04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97788" y="1178514"/>
            <a:ext cx="1795360" cy="2019783"/>
          </a:xfrm>
          <a:prstGeom prst="ellipse">
            <a:avLst/>
          </a:prstGeom>
          <a:solidFill>
            <a:schemeClr val="bg1">
              <a:alpha val="4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0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  <a:p>
            <a:br>
              <a:rPr lang="en-US"/>
            </a:br>
            <a:endParaRPr lang="en-US"/>
          </a:p>
          <a:p>
            <a:r>
              <a:rPr lang="en-US"/>
              <a:t>Click icon to insert photo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80AF99E1-74C9-41AC-B7E7-94CD3AF38E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77120" y="1830229"/>
            <a:ext cx="1788160" cy="71635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0641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1282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1923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625641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07D67BEC-A207-4ED8-836F-5522C64AB3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977120" y="4332970"/>
            <a:ext cx="1788160" cy="71635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0641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1282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1923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625641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C2E2B7AC-122F-4E00-9C3D-6AF2507F0F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721" y="2702692"/>
            <a:ext cx="6142567" cy="20431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267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06410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812820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219230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625641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4C2E82F-ADE2-40ED-8D17-8C4E13043EA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720" y="1818848"/>
            <a:ext cx="6157384" cy="6119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32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03206" lvl="0" indent="-203206" algn="l" defTabSz="812820" rtl="0" eaLnBrk="1" latinLnBrk="0" hangingPunct="1">
              <a:lnSpc>
                <a:spcPct val="90000"/>
              </a:lnSpc>
              <a:spcBef>
                <a:spcPts val="889"/>
              </a:spcBef>
            </a:pPr>
            <a:r>
              <a:rPr lang="en-US"/>
              <a:t>Click to add subtitle</a:t>
            </a:r>
          </a:p>
        </p:txBody>
      </p:sp>
      <p:sp>
        <p:nvSpPr>
          <p:cNvPr id="17" name="Picture Placeholder 20">
            <a:extLst>
              <a:ext uri="{FF2B5EF4-FFF2-40B4-BE49-F238E27FC236}">
                <a16:creationId xmlns:a16="http://schemas.microsoft.com/office/drawing/2014/main" id="{8A03EB15-8128-414E-AD79-9F4F8F9BBD6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697788" y="3733760"/>
            <a:ext cx="1795360" cy="2019783"/>
          </a:xfrm>
          <a:prstGeom prst="ellipse">
            <a:avLst/>
          </a:prstGeom>
          <a:solidFill>
            <a:schemeClr val="bg1">
              <a:alpha val="4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0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  <a:p>
            <a:br>
              <a:rPr lang="en-US"/>
            </a:br>
            <a:endParaRPr lang="en-US"/>
          </a:p>
          <a:p>
            <a:r>
              <a:rPr lang="en-US"/>
              <a:t>Click icon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1248657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09155"/>
            <a:ext cx="11018520" cy="553998"/>
          </a:xfrm>
        </p:spPr>
        <p:txBody>
          <a:bodyPr/>
          <a:lstStyle>
            <a:lvl1pPr>
              <a:defRPr sz="36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+mn-lt"/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200">
                <a:solidFill>
                  <a:srgbClr val="000000"/>
                </a:solidFill>
              </a:defRPr>
            </a:lvl4pPr>
            <a:lvl5pPr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DD1BEEC7-5874-1E48-8B60-B1E5D9779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1" y="6456459"/>
            <a:ext cx="11025188" cy="10785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452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52862"/>
          </a:xfrm>
        </p:spPr>
        <p:txBody>
          <a:bodyPr>
            <a:spAutoFit/>
          </a:bodyPr>
          <a:lstStyle>
            <a:lvl1pPr marL="0" indent="0">
              <a:buNone/>
              <a:defRPr sz="3600" baseline="0">
                <a:latin typeface="Segoe UI" panose="020B0502040204020203" pitchFamily="34" charset="0"/>
              </a:defRPr>
            </a:lvl1pPr>
            <a:lvl2pPr marL="448193" indent="-224097">
              <a:buFont typeface="Wingdings" panose="05000000000000000000" pitchFamily="2" charset="2"/>
              <a:buChar char="§"/>
              <a:defRPr sz="1961"/>
            </a:lvl2pPr>
            <a:lvl3pPr marL="672290" indent="-224097">
              <a:buFont typeface="Wingdings" panose="05000000000000000000" pitchFamily="2" charset="2"/>
              <a:buChar char="§"/>
              <a:defRPr sz="1765"/>
            </a:lvl3pPr>
            <a:lvl4pPr marL="896386" indent="-224097">
              <a:buFont typeface="Wingdings" panose="05000000000000000000" pitchFamily="2" charset="2"/>
              <a:buChar char="§"/>
              <a:defRPr sz="1568"/>
            </a:lvl4pPr>
            <a:lvl5pPr marL="1120483" indent="-224097">
              <a:buFont typeface="Wingdings" panose="05000000000000000000" pitchFamily="2" charset="2"/>
              <a:buChar char="§"/>
              <a:defRPr sz="1372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>
                <a:latin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8314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7B72-93D9-1F0E-1AF5-2B6F9463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3D6E8-B05E-2281-7BA4-3487D2BBD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F0523-5E87-4F03-430E-E666B579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869-B5D4-47BE-BE57-29C34C9E82D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839C7-3E6F-5346-FEA9-9BDD638D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B44B7-7091-0904-0318-E4FA36E3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2FCF-329C-4459-9194-794CD66F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7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3C54-4F0E-1D50-0772-84F8E151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D8A5D-A311-1758-89C9-BB29C5940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54CF4-471F-05DA-1C05-FB93C6FF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869-B5D4-47BE-BE57-29C34C9E82D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9B2D0-4223-B73E-89AA-75BA99BE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827D9-4C1E-DD8B-52D7-4F055F29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2FCF-329C-4459-9194-794CD66F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8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A6C1-3AEE-CF23-CB8D-BFCE9C5E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7A90E-D661-5978-19C5-49A2AD913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713BD-DD21-693C-982C-3378794CA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CF27D-2B55-C5A1-2734-ADA2A6EE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869-B5D4-47BE-BE57-29C34C9E82D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5BEA9-CD4D-76E1-1439-CDFC9898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6F8FB-CB1F-A29F-2389-C3EFA3E4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2FCF-329C-4459-9194-794CD66F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9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888E-F492-EE4D-2AD2-E70923A9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2E2EB-D119-194C-0D70-AC573E13E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3D62D-1455-FE8C-3A1B-C015414C7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18E56-ABA1-0787-C888-C365BFBC9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C729C-131E-B9B5-91F0-AC1D6410E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42B998-DA62-F7C2-ABCD-3FD00562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869-B5D4-47BE-BE57-29C34C9E82D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B5C03-870B-39DB-8B4C-7A5D2ADA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5FD23-FE68-0A6A-11DD-114F5B50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2FCF-329C-4459-9194-794CD66F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F8C0-F92F-793A-32C7-6F3F3A6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427B8-46A3-B89C-840A-B033071E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869-B5D4-47BE-BE57-29C34C9E82D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0B967-43D3-EC88-278A-2167973C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0705E-D0FC-CE63-A8F0-12A81265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2FCF-329C-4459-9194-794CD66F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4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359A0-59BB-5DFD-CF97-BBCA2196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869-B5D4-47BE-BE57-29C34C9E82D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6DDA54-18C3-18F2-0F8D-D9B2D474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1EE40-9F56-5A9E-E6A7-03FEEA22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2FCF-329C-4459-9194-794CD66F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1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9EBB-ED0B-023C-DE10-6D4C5D1B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D3303-E9A6-ABDE-E0A3-376710443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4BBA5-46B0-5D8A-CE1E-F05599F37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0755C-CF9A-A7A1-2019-DF4B7770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869-B5D4-47BE-BE57-29C34C9E82D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C1252-A2E7-1CDE-4346-2851231B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56841-FA8B-A968-FF97-31A3E5E7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2FCF-329C-4459-9194-794CD66F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1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5BBD-8F11-A2AF-81F4-3FF2721D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012DF-427B-0D4F-F4AC-2CBA2B88E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129DC-D8F2-9CB7-985F-8FAF081AB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445DC-9952-6A53-D98D-33C5D44E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869-B5D4-47BE-BE57-29C34C9E82D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6CB3F-3B75-9D51-79DD-82903115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4FCAA-B9E4-3572-7865-49751CE6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2FCF-329C-4459-9194-794CD66F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4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28F61-8156-48BD-9DA5-9C09C144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DADA6-79FA-A477-D400-C5AD4AF6D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5E8E5-A76A-F4E0-F4C4-31629D81C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3B869-B5D4-47BE-BE57-29C34C9E82D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55CCA-3B46-F1FD-9405-347EC7FFD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580B5-9AC3-77A9-34B6-3AE0DB911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F2FCF-329C-4459-9194-794CD66F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9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CRoadma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madewithcards.io/" TargetMode="External"/><Relationship Id="rId5" Type="http://schemas.openxmlformats.org/officeDocument/2006/relationships/hyperlink" Target="https://aka.ms/ACRepo" TargetMode="External"/><Relationship Id="rId4" Type="http://schemas.openxmlformats.org/officeDocument/2006/relationships/hyperlink" Target="https://aka.ms/ACTemplating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ka.ms/spdev-spfx-call" TargetMode="External"/><Relationship Id="rId3" Type="http://schemas.openxmlformats.org/officeDocument/2006/relationships/hyperlink" Target="https://aka.ms/adaptivecardscommunitycall" TargetMode="External"/><Relationship Id="rId7" Type="http://schemas.openxmlformats.org/officeDocument/2006/relationships/hyperlink" Target="https://aka.ms/m365-dev-sig" TargetMode="External"/><Relationship Id="rId2" Type="http://schemas.openxmlformats.org/officeDocument/2006/relationships/hyperlink" Target="https://aka.ms/m365-dev-call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aka.ms/PowerAppsMonthlyCall" TargetMode="External"/><Relationship Id="rId5" Type="http://schemas.openxmlformats.org/officeDocument/2006/relationships/hyperlink" Target="https://aka.ms/officeaddinscommunitycall" TargetMode="External"/><Relationship Id="rId4" Type="http://schemas.openxmlformats.org/officeDocument/2006/relationships/hyperlink" Target="https://aka.ms/IDDevCommunityCalendar" TargetMode="External"/><Relationship Id="rId9" Type="http://schemas.openxmlformats.org/officeDocument/2006/relationships/hyperlink" Target="https://aka.ms/m365pn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CTemplat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F0ADED-7468-4989-BF30-9596AA8DE2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Adaptive Cards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266C25-C918-4358-A61C-1618EBB992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September 08, 2022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5522E5-8651-4A09-A321-9FCD265473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/>
              <a:t>Community Call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3B0D2A-F703-49C5-B899-DE879244B5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4157" y="2966227"/>
            <a:ext cx="7822194" cy="2578511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bold"/>
                <a:cs typeface="Segoe UI Semibold"/>
              </a:rPr>
              <a:t>Accessibility Features in Adaptive Cards 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bold"/>
                <a:cs typeface="Segoe UI Semibold"/>
              </a:rPr>
              <a:t>New Video Sources for Media Element 📽️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bold"/>
                <a:cs typeface="Segoe UI Semibold"/>
              </a:rPr>
              <a:t>Q&amp;A ❔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E0B91C9A-E871-4006-8CF9-8914D098A3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77135" y="5796627"/>
            <a:ext cx="2431483" cy="533400"/>
          </a:xfrm>
        </p:spPr>
        <p:txBody>
          <a:bodyPr anchor="t">
            <a:normAutofit fontScale="92500" lnSpcReduction="20000"/>
          </a:bodyPr>
          <a:lstStyle/>
          <a:p>
            <a:pPr algn="l"/>
            <a:r>
              <a:rPr lang="en-US" sz="2400" dirty="0"/>
              <a:t>J.P. Roca</a:t>
            </a:r>
            <a:br>
              <a:rPr lang="en-US" sz="2400" dirty="0"/>
            </a:br>
            <a:r>
              <a:rPr lang="en-US" sz="1800" dirty="0">
                <a:latin typeface="Segoe UI"/>
                <a:cs typeface="Segoe UI"/>
              </a:rPr>
              <a:t>Microsoft</a:t>
            </a:r>
            <a:endParaRPr lang="en-US" sz="2400" dirty="0">
              <a:latin typeface="Segoe UI"/>
              <a:cs typeface="Segoe UI"/>
            </a:endParaRPr>
          </a:p>
        </p:txBody>
      </p:sp>
      <p:pic>
        <p:nvPicPr>
          <p:cNvPr id="3" name="Picture 2" descr="A person in a suit and tie&#10;&#10;Description automatically generated with low confidence">
            <a:extLst>
              <a:ext uri="{FF2B5EF4-FFF2-40B4-BE49-F238E27FC236}">
                <a16:creationId xmlns:a16="http://schemas.microsoft.com/office/drawing/2014/main" id="{9B99A0EF-F308-4951-A4EE-669319D49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18" y="5514687"/>
            <a:ext cx="1097280" cy="109728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7710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BE38-EB50-48A0-9D32-853A554C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Segoe UI"/>
                <a:cs typeface="Segoe UI Semibold"/>
              </a:rPr>
              <a:t>Resources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E16D6-6682-4068-BF11-BA8E4E8E1B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664" y="1426070"/>
            <a:ext cx="11018520" cy="4184735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endParaRPr lang="en-US" sz="2800" dirty="0">
              <a:solidFill>
                <a:schemeClr val="tx1"/>
              </a:solidFill>
              <a:latin typeface="+mn-lt"/>
              <a:cs typeface="Segoe UI Semibold"/>
            </a:endParaRPr>
          </a:p>
          <a:p>
            <a:pPr marL="0" indent="0">
              <a:buNone/>
            </a:pPr>
            <a:r>
              <a:rPr lang="en-US" sz="2800" dirty="0">
                <a:latin typeface="Segoe UI"/>
                <a:cs typeface="Segoe UI"/>
              </a:rPr>
              <a:t>Let us know the features you need    </a:t>
            </a:r>
            <a:r>
              <a:rPr lang="en-US" sz="2800" dirty="0">
                <a:latin typeface="Segoe UI"/>
                <a:cs typeface="Segoe UI"/>
                <a:hlinkClick r:id="rId3"/>
              </a:rPr>
              <a:t>https://aka.ms/ACRoadmap</a:t>
            </a:r>
            <a:endParaRPr lang="en-US" dirty="0">
              <a:cs typeface="Segoe UI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2F2F2F"/>
                </a:solidFill>
                <a:latin typeface="Segoe UI"/>
                <a:cs typeface="Segoe UI"/>
              </a:rPr>
              <a:t>Get started with Templating               </a:t>
            </a:r>
            <a:r>
              <a:rPr lang="en-US" sz="2800" dirty="0">
                <a:solidFill>
                  <a:srgbClr val="0070C0"/>
                </a:solidFill>
                <a:latin typeface="Segoe UI"/>
                <a:cs typeface="Segoe 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https://aka.ms/ACTemplating</a:t>
            </a:r>
            <a:endParaRPr lang="en-US" sz="2800" dirty="0">
              <a:solidFill>
                <a:srgbClr val="0070C0"/>
              </a:solidFill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Segoe UI"/>
                <a:cs typeface="Segoe UI"/>
              </a:rPr>
              <a:t>Browse the Adaptive Cards Code</a:t>
            </a:r>
            <a:r>
              <a:rPr lang="en-US" sz="2800" dirty="0">
                <a:solidFill>
                  <a:srgbClr val="D83B01"/>
                </a:solidFill>
                <a:latin typeface="Segoe UI"/>
                <a:cs typeface="Segoe UI"/>
              </a:rPr>
              <a:t>       </a:t>
            </a:r>
            <a:r>
              <a:rPr lang="en-US" sz="2800" dirty="0">
                <a:solidFill>
                  <a:srgbClr val="0070C0"/>
                </a:solidFill>
                <a:latin typeface="Segoe UI"/>
                <a:cs typeface="Segoe U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https://aka.ms/ACRepo</a:t>
            </a:r>
            <a:endParaRPr lang="en-US" sz="2800" dirty="0">
              <a:solidFill>
                <a:srgbClr val="0070C0"/>
              </a:solidFill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2800" dirty="0">
                <a:latin typeface="Segoe UI"/>
                <a:cs typeface="Segoe UI"/>
              </a:rPr>
              <a:t>Find tools, sample cards and more    </a:t>
            </a:r>
            <a:r>
              <a:rPr lang="en-US" sz="2800" dirty="0">
                <a:latin typeface="Segoe UI"/>
                <a:cs typeface="Segoe UI"/>
                <a:hlinkClick r:id="rId6"/>
              </a:rPr>
              <a:t>https://www.madewithcards.io</a:t>
            </a:r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pPr marL="457200" indent="-457200">
              <a:buFont typeface="Arial" panose="05000000000000000000" pitchFamily="2" charset="2"/>
              <a:buChar char="•"/>
            </a:pPr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81647855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FE598-3B00-490A-A643-4B6812E5194C}"/>
              </a:ext>
            </a:extLst>
          </p:cNvPr>
          <p:cNvSpPr txBox="1"/>
          <p:nvPr/>
        </p:nvSpPr>
        <p:spPr>
          <a:xfrm>
            <a:off x="477328" y="460075"/>
            <a:ext cx="8977223" cy="11480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365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developer community calls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152D6-CA11-4727-A0AA-D61C86EEB686}"/>
              </a:ext>
            </a:extLst>
          </p:cNvPr>
          <p:cNvSpPr txBox="1"/>
          <p:nvPr/>
        </p:nvSpPr>
        <p:spPr>
          <a:xfrm>
            <a:off x="477327" y="1316966"/>
            <a:ext cx="11556829" cy="3493264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365 platform call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(weekly)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https://aka.ms/m365-dev-call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Adaptive Cards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(monthly)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https://aka.ms/adaptivecardscommunitycall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identity platform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(monthly)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https://aka.ms/IDDevCommunityCalendar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Office Add-ins	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(monthly)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https://aka.ms/officeaddinscommunitycall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Apps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(monthly)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/>
              </a:rPr>
              <a:t>https://aka.ms/PowerAppsMonthlyCall 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365 Community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(bi-weekly)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/>
              </a:rPr>
              <a:t>https://aka.ms/m365-dev-sig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SharePoint Framework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(bi-weekly)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https://aka.ms/spdev-spfx-call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881F01-08D3-4399-9CC5-FDBFE3A2A3C7}"/>
              </a:ext>
            </a:extLst>
          </p:cNvPr>
          <p:cNvSpPr txBox="1"/>
          <p:nvPr/>
        </p:nvSpPr>
        <p:spPr>
          <a:xfrm>
            <a:off x="477328" y="5770061"/>
            <a:ext cx="1024818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9"/>
              </a:rPr>
              <a:t>https://aka.ms/m365pnp 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29255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862237F-1E14-4CA6-AF12-231AFD3BEC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4716" y="2520950"/>
            <a:ext cx="6142567" cy="1816100"/>
          </a:xfrm>
        </p:spPr>
        <p:txBody>
          <a:bodyPr/>
          <a:lstStyle/>
          <a:p>
            <a:pPr algn="ctr"/>
            <a:r>
              <a:rPr lang="en-US" sz="4400" dirty="0">
                <a:latin typeface="Segoe UI Semibold"/>
                <a:cs typeface="Segoe UI Semibold"/>
              </a:rPr>
              <a:t>Accessibility Features in Adaptive Cards</a:t>
            </a:r>
          </a:p>
        </p:txBody>
      </p:sp>
    </p:spTree>
    <p:extLst>
      <p:ext uri="{BB962C8B-B14F-4D97-AF65-F5344CB8AC3E}">
        <p14:creationId xmlns:p14="http://schemas.microsoft.com/office/powerpoint/2010/main" val="222185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BE38-EB50-48A0-9D32-853A554C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goe UI"/>
                <a:cs typeface="Segoe UI Semibold"/>
              </a:rPr>
              <a:t>Why is Accessibility Important?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7B7A33-97EB-E23D-87D6-C075F4A6B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205362"/>
          </a:xfrm>
        </p:spPr>
        <p:txBody>
          <a:bodyPr>
            <a:normAutofit/>
          </a:bodyPr>
          <a:lstStyle/>
          <a:p>
            <a:r>
              <a:rPr lang="en-US" dirty="0"/>
              <a:t>Ensures that Adaptive Cards are accessible to all potential users</a:t>
            </a:r>
          </a:p>
          <a:p>
            <a:r>
              <a:rPr lang="en-US" dirty="0"/>
              <a:t>Provides users that might have a disability a decent user experience</a:t>
            </a:r>
          </a:p>
          <a:p>
            <a:r>
              <a:rPr lang="en-US" dirty="0"/>
              <a:t>Improves the usability of content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CEAFF3-E476-90FC-E5F3-4EB7CB1A27E6}"/>
              </a:ext>
            </a:extLst>
          </p:cNvPr>
          <p:cNvGrpSpPr/>
          <p:nvPr/>
        </p:nvGrpSpPr>
        <p:grpSpPr>
          <a:xfrm>
            <a:off x="7743294" y="2658294"/>
            <a:ext cx="3810000" cy="3690551"/>
            <a:chOff x="7732240" y="2902808"/>
            <a:chExt cx="3810000" cy="3690551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10D8AE17-40B2-56E4-ECB8-7C3537E73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240" y="2902808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AA40D1D9-C2A0-6C5F-58FA-379D96F43B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7240" y="2902808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1252A53F-5E55-2404-F727-6EFDC7CA06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240" y="4688359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24405DA0-C4FC-28E1-68B9-3EC6B4C895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7240" y="4688359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9192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BE38-EB50-48A0-9D32-853A554C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goe UI"/>
                <a:cs typeface="Segoe UI Semibold"/>
              </a:rPr>
              <a:t>Accessibility Tools in Adaptive Cards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7B7A33-97EB-E23D-87D6-C075F4A6B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205362"/>
          </a:xfrm>
        </p:spPr>
        <p:txBody>
          <a:bodyPr>
            <a:normAutofit/>
          </a:bodyPr>
          <a:lstStyle/>
          <a:p>
            <a:r>
              <a:rPr lang="en-US" sz="2800" dirty="0">
                <a:cs typeface="Segoe UI" panose="020B0502040204020203" pitchFamily="34" charset="0"/>
              </a:rPr>
              <a:t>speak –  specify what should be spoken by the narrator for the entire card</a:t>
            </a:r>
          </a:p>
          <a:p>
            <a:r>
              <a:rPr lang="en-US" dirty="0" err="1">
                <a:cs typeface="Segoe UI" panose="020B0502040204020203" pitchFamily="34" charset="0"/>
              </a:rPr>
              <a:t>altText</a:t>
            </a:r>
            <a:r>
              <a:rPr lang="en-US" dirty="0">
                <a:cs typeface="Segoe UI" panose="020B0502040204020203" pitchFamily="34" charset="0"/>
              </a:rPr>
              <a:t> – describe an image or video using text</a:t>
            </a:r>
          </a:p>
          <a:p>
            <a:r>
              <a:rPr lang="en-US" dirty="0">
                <a:cs typeface="Segoe UI" panose="020B0502040204020203" pitchFamily="34" charset="0"/>
              </a:rPr>
              <a:t>t</a:t>
            </a:r>
            <a:r>
              <a:rPr lang="en-US" sz="2800" dirty="0">
                <a:cs typeface="Segoe UI" panose="020B0502040204020203" pitchFamily="34" charset="0"/>
              </a:rPr>
              <a:t>ooltip – defines the text that should be displayed to end users when hovering over an action</a:t>
            </a:r>
          </a:p>
          <a:p>
            <a:r>
              <a:rPr lang="en-US" dirty="0">
                <a:cs typeface="Segoe UI" panose="020B0502040204020203" pitchFamily="34" charset="0"/>
              </a:rPr>
              <a:t>label – used to tag inputs</a:t>
            </a:r>
          </a:p>
          <a:p>
            <a:r>
              <a:rPr lang="en-US" sz="2800" dirty="0" err="1">
                <a:cs typeface="Segoe UI" panose="020B0502040204020203" pitchFamily="34" charset="0"/>
              </a:rPr>
              <a:t>captionSo</a:t>
            </a:r>
            <a:r>
              <a:rPr lang="en-US" dirty="0" err="1">
                <a:cs typeface="Segoe UI" panose="020B0502040204020203" pitchFamily="34" charset="0"/>
              </a:rPr>
              <a:t>urce</a:t>
            </a:r>
            <a:r>
              <a:rPr lang="en-US" dirty="0">
                <a:cs typeface="Segoe UI" panose="020B0502040204020203" pitchFamily="34" charset="0"/>
              </a:rPr>
              <a:t>           – defines closed captions available for a video (UWP and JS)</a:t>
            </a:r>
            <a:endParaRPr lang="en-US" sz="2800" dirty="0">
              <a:cs typeface="Segoe UI" panose="020B0502040204020203" pitchFamily="34" charset="0"/>
              <a:hlinkClick r:id="rId3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05F788-0E31-6405-D582-67E1E4358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379" y="4314238"/>
            <a:ext cx="641383" cy="3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966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862237F-1E14-4CA6-AF12-231AFD3BEC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4716" y="2520950"/>
            <a:ext cx="6142567" cy="1816100"/>
          </a:xfrm>
        </p:spPr>
        <p:txBody>
          <a:bodyPr/>
          <a:lstStyle/>
          <a:p>
            <a:pPr algn="ctr"/>
            <a:r>
              <a:rPr lang="en-US" sz="4400" dirty="0">
                <a:latin typeface="Segoe UI Semibold"/>
                <a:cs typeface="Segoe UI Semibold"/>
              </a:rPr>
              <a:t>New Video Sources for Media Element</a:t>
            </a:r>
          </a:p>
        </p:txBody>
      </p:sp>
    </p:spTree>
    <p:extLst>
      <p:ext uri="{BB962C8B-B14F-4D97-AF65-F5344CB8AC3E}">
        <p14:creationId xmlns:p14="http://schemas.microsoft.com/office/powerpoint/2010/main" val="164381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BE38-EB50-48A0-9D32-853A554C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goe UI"/>
                <a:cs typeface="Segoe UI Semibold"/>
              </a:rPr>
              <a:t>Additional Sources for Media Element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7B7A33-97EB-E23D-87D6-C075F4A6B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205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our latest release Media element will include support for:</a:t>
            </a:r>
          </a:p>
          <a:p>
            <a:r>
              <a:rPr lang="en-US" dirty="0"/>
              <a:t>YouTube</a:t>
            </a:r>
          </a:p>
          <a:p>
            <a:r>
              <a:rPr lang="en-US" dirty="0"/>
              <a:t>Vimeo</a:t>
            </a:r>
          </a:p>
          <a:p>
            <a:r>
              <a:rPr lang="en-US" dirty="0"/>
              <a:t>Dailymotion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CaptionSource</a:t>
            </a:r>
            <a:r>
              <a:rPr lang="en-US" dirty="0"/>
              <a:t> is also included in this release.</a:t>
            </a:r>
          </a:p>
        </p:txBody>
      </p:sp>
    </p:spTree>
    <p:extLst>
      <p:ext uri="{BB962C8B-B14F-4D97-AF65-F5344CB8AC3E}">
        <p14:creationId xmlns:p14="http://schemas.microsoft.com/office/powerpoint/2010/main" val="123263632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862237F-1E14-4CA6-AF12-231AFD3BEC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4716" y="3126431"/>
            <a:ext cx="6142567" cy="1816100"/>
          </a:xfrm>
        </p:spPr>
        <p:txBody>
          <a:bodyPr/>
          <a:lstStyle/>
          <a:p>
            <a:pPr algn="ctr"/>
            <a:r>
              <a:rPr lang="en-US" sz="4400" dirty="0">
                <a:latin typeface="Segoe UI Semibold"/>
                <a:cs typeface="Segoe UI Semibold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1263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ost-thumb">
            <a:extLst>
              <a:ext uri="{FF2B5EF4-FFF2-40B4-BE49-F238E27FC236}">
                <a16:creationId xmlns:a16="http://schemas.microsoft.com/office/drawing/2014/main" id="{B1E049EE-491D-D614-83EA-7F1ECD663D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" t="1088" r="830" b="23579"/>
          <a:stretch/>
        </p:blipFill>
        <p:spPr bwMode="auto">
          <a:xfrm>
            <a:off x="189470" y="1544592"/>
            <a:ext cx="11813059" cy="5134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C4D313-6A42-6C78-7CC8-E0C031A85203}"/>
              </a:ext>
            </a:extLst>
          </p:cNvPr>
          <p:cNvSpPr txBox="1"/>
          <p:nvPr/>
        </p:nvSpPr>
        <p:spPr>
          <a:xfrm>
            <a:off x="673441" y="753762"/>
            <a:ext cx="51925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Presenter: Kristine Kolodziejski</a:t>
            </a:r>
          </a:p>
          <a:p>
            <a:r>
              <a:rPr lang="en-US" sz="28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Twitter: @kristinekk94</a:t>
            </a:r>
          </a:p>
          <a:p>
            <a:r>
              <a:rPr lang="en-US" sz="28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Demo: 34:08 – 48:30</a:t>
            </a:r>
          </a:p>
        </p:txBody>
      </p:sp>
    </p:spTree>
    <p:extLst>
      <p:ext uri="{BB962C8B-B14F-4D97-AF65-F5344CB8AC3E}">
        <p14:creationId xmlns:p14="http://schemas.microsoft.com/office/powerpoint/2010/main" val="101439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862237F-1E14-4CA6-AF12-231AFD3BEC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624" y="1654461"/>
            <a:ext cx="6142567" cy="1816100"/>
          </a:xfrm>
        </p:spPr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24D22-4BA0-4A97-BA01-8AA73ECB616F}"/>
              </a:ext>
            </a:extLst>
          </p:cNvPr>
          <p:cNvSpPr/>
          <p:nvPr/>
        </p:nvSpPr>
        <p:spPr bwMode="auto">
          <a:xfrm>
            <a:off x="483241" y="4232337"/>
            <a:ext cx="2035342" cy="2035342"/>
          </a:xfrm>
          <a:prstGeom prst="ellipse">
            <a:avLst/>
          </a:prstGeom>
          <a:noFill/>
          <a:ln w="76200" cap="flat" cmpd="sng" algn="ctr">
            <a:solidFill>
              <a:srgbClr val="ECECE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92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2906978-717A-4CF5-B603-A4E9A5841957}"/>
              </a:ext>
            </a:extLst>
          </p:cNvPr>
          <p:cNvSpPr>
            <a:spLocks noEditPoints="1"/>
          </p:cNvSpPr>
          <p:nvPr/>
        </p:nvSpPr>
        <p:spPr bwMode="auto">
          <a:xfrm>
            <a:off x="1104113" y="4604238"/>
            <a:ext cx="793597" cy="1291540"/>
          </a:xfrm>
          <a:custGeom>
            <a:avLst/>
            <a:gdLst>
              <a:gd name="T0" fmla="*/ 106 w 213"/>
              <a:gd name="T1" fmla="*/ 224 h 348"/>
              <a:gd name="T2" fmla="*/ 159 w 213"/>
              <a:gd name="T3" fmla="*/ 171 h 348"/>
              <a:gd name="T4" fmla="*/ 159 w 213"/>
              <a:gd name="T5" fmla="*/ 53 h 348"/>
              <a:gd name="T6" fmla="*/ 106 w 213"/>
              <a:gd name="T7" fmla="*/ 0 h 348"/>
              <a:gd name="T8" fmla="*/ 54 w 213"/>
              <a:gd name="T9" fmla="*/ 53 h 348"/>
              <a:gd name="T10" fmla="*/ 54 w 213"/>
              <a:gd name="T11" fmla="*/ 171 h 348"/>
              <a:gd name="T12" fmla="*/ 106 w 213"/>
              <a:gd name="T13" fmla="*/ 224 h 348"/>
              <a:gd name="T14" fmla="*/ 78 w 213"/>
              <a:gd name="T15" fmla="*/ 53 h 348"/>
              <a:gd name="T16" fmla="*/ 106 w 213"/>
              <a:gd name="T17" fmla="*/ 24 h 348"/>
              <a:gd name="T18" fmla="*/ 135 w 213"/>
              <a:gd name="T19" fmla="*/ 53 h 348"/>
              <a:gd name="T20" fmla="*/ 135 w 213"/>
              <a:gd name="T21" fmla="*/ 171 h 348"/>
              <a:gd name="T22" fmla="*/ 106 w 213"/>
              <a:gd name="T23" fmla="*/ 200 h 348"/>
              <a:gd name="T24" fmla="*/ 78 w 213"/>
              <a:gd name="T25" fmla="*/ 171 h 348"/>
              <a:gd name="T26" fmla="*/ 78 w 213"/>
              <a:gd name="T27" fmla="*/ 53 h 348"/>
              <a:gd name="T28" fmla="*/ 213 w 213"/>
              <a:gd name="T29" fmla="*/ 137 h 348"/>
              <a:gd name="T30" fmla="*/ 213 w 213"/>
              <a:gd name="T31" fmla="*/ 182 h 348"/>
              <a:gd name="T32" fmla="*/ 124 w 213"/>
              <a:gd name="T33" fmla="*/ 277 h 348"/>
              <a:gd name="T34" fmla="*/ 124 w 213"/>
              <a:gd name="T35" fmla="*/ 313 h 348"/>
              <a:gd name="T36" fmla="*/ 177 w 213"/>
              <a:gd name="T37" fmla="*/ 313 h 348"/>
              <a:gd name="T38" fmla="*/ 177 w 213"/>
              <a:gd name="T39" fmla="*/ 348 h 348"/>
              <a:gd name="T40" fmla="*/ 35 w 213"/>
              <a:gd name="T41" fmla="*/ 348 h 348"/>
              <a:gd name="T42" fmla="*/ 35 w 213"/>
              <a:gd name="T43" fmla="*/ 313 h 348"/>
              <a:gd name="T44" fmla="*/ 89 w 213"/>
              <a:gd name="T45" fmla="*/ 313 h 348"/>
              <a:gd name="T46" fmla="*/ 89 w 213"/>
              <a:gd name="T47" fmla="*/ 277 h 348"/>
              <a:gd name="T48" fmla="*/ 0 w 213"/>
              <a:gd name="T49" fmla="*/ 182 h 348"/>
              <a:gd name="T50" fmla="*/ 0 w 213"/>
              <a:gd name="T51" fmla="*/ 137 h 348"/>
              <a:gd name="T52" fmla="*/ 34 w 213"/>
              <a:gd name="T53" fmla="*/ 137 h 348"/>
              <a:gd name="T54" fmla="*/ 34 w 213"/>
              <a:gd name="T55" fmla="*/ 182 h 348"/>
              <a:gd name="T56" fmla="*/ 94 w 213"/>
              <a:gd name="T57" fmla="*/ 242 h 348"/>
              <a:gd name="T58" fmla="*/ 118 w 213"/>
              <a:gd name="T59" fmla="*/ 242 h 348"/>
              <a:gd name="T60" fmla="*/ 178 w 213"/>
              <a:gd name="T61" fmla="*/ 182 h 348"/>
              <a:gd name="T62" fmla="*/ 178 w 213"/>
              <a:gd name="T63" fmla="*/ 137 h 348"/>
              <a:gd name="T64" fmla="*/ 213 w 213"/>
              <a:gd name="T65" fmla="*/ 137 h 348"/>
              <a:gd name="T66" fmla="*/ 103 w 213"/>
              <a:gd name="T67" fmla="*/ 67 h 348"/>
              <a:gd name="T68" fmla="*/ 95 w 213"/>
              <a:gd name="T69" fmla="*/ 75 h 348"/>
              <a:gd name="T70" fmla="*/ 87 w 213"/>
              <a:gd name="T71" fmla="*/ 67 h 348"/>
              <a:gd name="T72" fmla="*/ 95 w 213"/>
              <a:gd name="T73" fmla="*/ 59 h 348"/>
              <a:gd name="T74" fmla="*/ 103 w 213"/>
              <a:gd name="T75" fmla="*/ 67 h 348"/>
              <a:gd name="T76" fmla="*/ 103 w 213"/>
              <a:gd name="T77" fmla="*/ 90 h 348"/>
              <a:gd name="T78" fmla="*/ 95 w 213"/>
              <a:gd name="T79" fmla="*/ 98 h 348"/>
              <a:gd name="T80" fmla="*/ 87 w 213"/>
              <a:gd name="T81" fmla="*/ 90 h 348"/>
              <a:gd name="T82" fmla="*/ 95 w 213"/>
              <a:gd name="T83" fmla="*/ 82 h 348"/>
              <a:gd name="T84" fmla="*/ 103 w 213"/>
              <a:gd name="T85" fmla="*/ 90 h 348"/>
              <a:gd name="T86" fmla="*/ 126 w 213"/>
              <a:gd name="T87" fmla="*/ 67 h 348"/>
              <a:gd name="T88" fmla="*/ 118 w 213"/>
              <a:gd name="T89" fmla="*/ 75 h 348"/>
              <a:gd name="T90" fmla="*/ 110 w 213"/>
              <a:gd name="T91" fmla="*/ 67 h 348"/>
              <a:gd name="T92" fmla="*/ 118 w 213"/>
              <a:gd name="T93" fmla="*/ 59 h 348"/>
              <a:gd name="T94" fmla="*/ 126 w 213"/>
              <a:gd name="T95" fmla="*/ 67 h 348"/>
              <a:gd name="T96" fmla="*/ 126 w 213"/>
              <a:gd name="T97" fmla="*/ 90 h 348"/>
              <a:gd name="T98" fmla="*/ 118 w 213"/>
              <a:gd name="T99" fmla="*/ 98 h 348"/>
              <a:gd name="T100" fmla="*/ 110 w 213"/>
              <a:gd name="T101" fmla="*/ 90 h 348"/>
              <a:gd name="T102" fmla="*/ 118 w 213"/>
              <a:gd name="T103" fmla="*/ 82 h 348"/>
              <a:gd name="T104" fmla="*/ 126 w 213"/>
              <a:gd name="T105" fmla="*/ 90 h 348"/>
              <a:gd name="T106" fmla="*/ 103 w 213"/>
              <a:gd name="T107" fmla="*/ 112 h 348"/>
              <a:gd name="T108" fmla="*/ 95 w 213"/>
              <a:gd name="T109" fmla="*/ 120 h 348"/>
              <a:gd name="T110" fmla="*/ 87 w 213"/>
              <a:gd name="T111" fmla="*/ 112 h 348"/>
              <a:gd name="T112" fmla="*/ 95 w 213"/>
              <a:gd name="T113" fmla="*/ 104 h 348"/>
              <a:gd name="T114" fmla="*/ 103 w 213"/>
              <a:gd name="T115" fmla="*/ 112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3" h="348">
                <a:moveTo>
                  <a:pt x="106" y="224"/>
                </a:moveTo>
                <a:cubicBezTo>
                  <a:pt x="135" y="224"/>
                  <a:pt x="159" y="200"/>
                  <a:pt x="159" y="171"/>
                </a:cubicBezTo>
                <a:cubicBezTo>
                  <a:pt x="159" y="152"/>
                  <a:pt x="159" y="75"/>
                  <a:pt x="159" y="53"/>
                </a:cubicBezTo>
                <a:cubicBezTo>
                  <a:pt x="159" y="23"/>
                  <a:pt x="135" y="0"/>
                  <a:pt x="106" y="0"/>
                </a:cubicBezTo>
                <a:cubicBezTo>
                  <a:pt x="77" y="0"/>
                  <a:pt x="54" y="23"/>
                  <a:pt x="54" y="53"/>
                </a:cubicBezTo>
                <a:cubicBezTo>
                  <a:pt x="54" y="69"/>
                  <a:pt x="54" y="154"/>
                  <a:pt x="54" y="171"/>
                </a:cubicBezTo>
                <a:cubicBezTo>
                  <a:pt x="54" y="200"/>
                  <a:pt x="77" y="224"/>
                  <a:pt x="106" y="224"/>
                </a:cubicBezTo>
                <a:close/>
                <a:moveTo>
                  <a:pt x="78" y="53"/>
                </a:moveTo>
                <a:cubicBezTo>
                  <a:pt x="78" y="37"/>
                  <a:pt x="90" y="24"/>
                  <a:pt x="106" y="24"/>
                </a:cubicBezTo>
                <a:cubicBezTo>
                  <a:pt x="122" y="24"/>
                  <a:pt x="135" y="37"/>
                  <a:pt x="135" y="53"/>
                </a:cubicBezTo>
                <a:cubicBezTo>
                  <a:pt x="135" y="171"/>
                  <a:pt x="135" y="171"/>
                  <a:pt x="135" y="171"/>
                </a:cubicBezTo>
                <a:cubicBezTo>
                  <a:pt x="135" y="187"/>
                  <a:pt x="122" y="200"/>
                  <a:pt x="106" y="200"/>
                </a:cubicBezTo>
                <a:cubicBezTo>
                  <a:pt x="90" y="200"/>
                  <a:pt x="78" y="187"/>
                  <a:pt x="78" y="171"/>
                </a:cubicBezTo>
                <a:lnTo>
                  <a:pt x="78" y="53"/>
                </a:lnTo>
                <a:close/>
                <a:moveTo>
                  <a:pt x="213" y="137"/>
                </a:moveTo>
                <a:cubicBezTo>
                  <a:pt x="213" y="137"/>
                  <a:pt x="213" y="137"/>
                  <a:pt x="213" y="182"/>
                </a:cubicBezTo>
                <a:cubicBezTo>
                  <a:pt x="213" y="232"/>
                  <a:pt x="173" y="273"/>
                  <a:pt x="124" y="277"/>
                </a:cubicBezTo>
                <a:cubicBezTo>
                  <a:pt x="124" y="277"/>
                  <a:pt x="124" y="277"/>
                  <a:pt x="124" y="313"/>
                </a:cubicBezTo>
                <a:cubicBezTo>
                  <a:pt x="124" y="313"/>
                  <a:pt x="124" y="313"/>
                  <a:pt x="177" y="313"/>
                </a:cubicBezTo>
                <a:cubicBezTo>
                  <a:pt x="177" y="313"/>
                  <a:pt x="177" y="313"/>
                  <a:pt x="177" y="348"/>
                </a:cubicBezTo>
                <a:cubicBezTo>
                  <a:pt x="177" y="348"/>
                  <a:pt x="177" y="348"/>
                  <a:pt x="35" y="348"/>
                </a:cubicBezTo>
                <a:cubicBezTo>
                  <a:pt x="35" y="348"/>
                  <a:pt x="35" y="348"/>
                  <a:pt x="35" y="313"/>
                </a:cubicBezTo>
                <a:cubicBezTo>
                  <a:pt x="35" y="313"/>
                  <a:pt x="35" y="313"/>
                  <a:pt x="89" y="313"/>
                </a:cubicBezTo>
                <a:cubicBezTo>
                  <a:pt x="89" y="313"/>
                  <a:pt x="89" y="313"/>
                  <a:pt x="89" y="277"/>
                </a:cubicBezTo>
                <a:cubicBezTo>
                  <a:pt x="39" y="273"/>
                  <a:pt x="0" y="232"/>
                  <a:pt x="0" y="182"/>
                </a:cubicBezTo>
                <a:cubicBezTo>
                  <a:pt x="0" y="182"/>
                  <a:pt x="0" y="182"/>
                  <a:pt x="0" y="137"/>
                </a:cubicBezTo>
                <a:cubicBezTo>
                  <a:pt x="0" y="137"/>
                  <a:pt x="0" y="137"/>
                  <a:pt x="34" y="137"/>
                </a:cubicBezTo>
                <a:cubicBezTo>
                  <a:pt x="34" y="137"/>
                  <a:pt x="34" y="137"/>
                  <a:pt x="34" y="182"/>
                </a:cubicBezTo>
                <a:cubicBezTo>
                  <a:pt x="34" y="215"/>
                  <a:pt x="62" y="242"/>
                  <a:pt x="94" y="242"/>
                </a:cubicBezTo>
                <a:cubicBezTo>
                  <a:pt x="94" y="242"/>
                  <a:pt x="94" y="242"/>
                  <a:pt x="118" y="242"/>
                </a:cubicBezTo>
                <a:cubicBezTo>
                  <a:pt x="151" y="242"/>
                  <a:pt x="178" y="215"/>
                  <a:pt x="178" y="182"/>
                </a:cubicBezTo>
                <a:cubicBezTo>
                  <a:pt x="178" y="182"/>
                  <a:pt x="178" y="182"/>
                  <a:pt x="178" y="137"/>
                </a:cubicBezTo>
                <a:lnTo>
                  <a:pt x="213" y="137"/>
                </a:lnTo>
                <a:close/>
                <a:moveTo>
                  <a:pt x="103" y="67"/>
                </a:moveTo>
                <a:cubicBezTo>
                  <a:pt x="103" y="71"/>
                  <a:pt x="99" y="75"/>
                  <a:pt x="95" y="75"/>
                </a:cubicBezTo>
                <a:cubicBezTo>
                  <a:pt x="90" y="75"/>
                  <a:pt x="87" y="71"/>
                  <a:pt x="87" y="67"/>
                </a:cubicBezTo>
                <a:cubicBezTo>
                  <a:pt x="87" y="62"/>
                  <a:pt x="90" y="59"/>
                  <a:pt x="95" y="59"/>
                </a:cubicBezTo>
                <a:cubicBezTo>
                  <a:pt x="99" y="59"/>
                  <a:pt x="103" y="62"/>
                  <a:pt x="103" y="67"/>
                </a:cubicBezTo>
                <a:close/>
                <a:moveTo>
                  <a:pt x="103" y="90"/>
                </a:moveTo>
                <a:cubicBezTo>
                  <a:pt x="103" y="94"/>
                  <a:pt x="99" y="98"/>
                  <a:pt x="95" y="98"/>
                </a:cubicBezTo>
                <a:cubicBezTo>
                  <a:pt x="90" y="98"/>
                  <a:pt x="87" y="94"/>
                  <a:pt x="87" y="90"/>
                </a:cubicBezTo>
                <a:cubicBezTo>
                  <a:pt x="87" y="85"/>
                  <a:pt x="90" y="82"/>
                  <a:pt x="95" y="82"/>
                </a:cubicBezTo>
                <a:cubicBezTo>
                  <a:pt x="99" y="82"/>
                  <a:pt x="103" y="85"/>
                  <a:pt x="103" y="90"/>
                </a:cubicBezTo>
                <a:close/>
                <a:moveTo>
                  <a:pt x="126" y="67"/>
                </a:moveTo>
                <a:cubicBezTo>
                  <a:pt x="126" y="71"/>
                  <a:pt x="122" y="75"/>
                  <a:pt x="118" y="75"/>
                </a:cubicBezTo>
                <a:cubicBezTo>
                  <a:pt x="113" y="75"/>
                  <a:pt x="110" y="71"/>
                  <a:pt x="110" y="67"/>
                </a:cubicBezTo>
                <a:cubicBezTo>
                  <a:pt x="110" y="62"/>
                  <a:pt x="113" y="59"/>
                  <a:pt x="118" y="59"/>
                </a:cubicBezTo>
                <a:cubicBezTo>
                  <a:pt x="122" y="59"/>
                  <a:pt x="126" y="62"/>
                  <a:pt x="126" y="67"/>
                </a:cubicBezTo>
                <a:close/>
                <a:moveTo>
                  <a:pt x="126" y="90"/>
                </a:moveTo>
                <a:cubicBezTo>
                  <a:pt x="126" y="94"/>
                  <a:pt x="122" y="98"/>
                  <a:pt x="118" y="98"/>
                </a:cubicBezTo>
                <a:cubicBezTo>
                  <a:pt x="113" y="98"/>
                  <a:pt x="110" y="94"/>
                  <a:pt x="110" y="90"/>
                </a:cubicBezTo>
                <a:cubicBezTo>
                  <a:pt x="110" y="85"/>
                  <a:pt x="113" y="82"/>
                  <a:pt x="118" y="82"/>
                </a:cubicBezTo>
                <a:cubicBezTo>
                  <a:pt x="122" y="82"/>
                  <a:pt x="126" y="85"/>
                  <a:pt x="126" y="90"/>
                </a:cubicBezTo>
                <a:close/>
                <a:moveTo>
                  <a:pt x="103" y="112"/>
                </a:moveTo>
                <a:cubicBezTo>
                  <a:pt x="103" y="116"/>
                  <a:pt x="99" y="120"/>
                  <a:pt x="95" y="120"/>
                </a:cubicBezTo>
                <a:cubicBezTo>
                  <a:pt x="90" y="120"/>
                  <a:pt x="87" y="116"/>
                  <a:pt x="87" y="112"/>
                </a:cubicBezTo>
                <a:cubicBezTo>
                  <a:pt x="87" y="107"/>
                  <a:pt x="90" y="104"/>
                  <a:pt x="95" y="104"/>
                </a:cubicBezTo>
                <a:cubicBezTo>
                  <a:pt x="99" y="104"/>
                  <a:pt x="103" y="107"/>
                  <a:pt x="103" y="112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43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F28ACE844E0A438A50F3ABE5C4B3A9" ma:contentTypeVersion="19" ma:contentTypeDescription="Create a new document." ma:contentTypeScope="" ma:versionID="1c58ec82a4bbd3437623b4204f878c4e">
  <xsd:schema xmlns:xsd="http://www.w3.org/2001/XMLSchema" xmlns:xs="http://www.w3.org/2001/XMLSchema" xmlns:p="http://schemas.microsoft.com/office/2006/metadata/properties" xmlns:ns1="http://schemas.microsoft.com/sharepoint/v3" xmlns:ns2="b857997f-8fcb-4142-a29a-cfacc78bfb91" xmlns:ns3="5d2b20c5-5258-4792-ab2d-2f43007644fe" targetNamespace="http://schemas.microsoft.com/office/2006/metadata/properties" ma:root="true" ma:fieldsID="e0799cd8af1b34fc5d6b72d88d84693d" ns1:_="" ns2:_="" ns3:_="">
    <xsd:import namespace="http://schemas.microsoft.com/sharepoint/v3"/>
    <xsd:import namespace="b857997f-8fcb-4142-a29a-cfacc78bfb91"/>
    <xsd:import namespace="5d2b20c5-5258-4792-ab2d-2f43007644f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Author0" minOccurs="0"/>
                <xsd:element ref="ns3:Date_x0020_Submitted" minOccurs="0"/>
                <xsd:element ref="ns3:Format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7997f-8fcb-4142-a29a-cfacc78bfb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2b20c5-5258-4792-ab2d-2f43007644fe" elementFormDefault="qualified">
    <xsd:import namespace="http://schemas.microsoft.com/office/2006/documentManagement/types"/>
    <xsd:import namespace="http://schemas.microsoft.com/office/infopath/2007/PartnerControls"/>
    <xsd:element name="Author0" ma:index="12" nillable="true" ma:displayName="Author" ma:internalName="Author0">
      <xsd:simpleType>
        <xsd:restriction base="dms:Text"/>
      </xsd:simpleType>
    </xsd:element>
    <xsd:element name="Date_x0020_Submitted" ma:index="13" nillable="true" ma:displayName="Date Created" ma:format="DateOnly" ma:internalName="Date_x0020_Submitted">
      <xsd:simpleType>
        <xsd:restriction base="dms:DateTime"/>
      </xsd:simpleType>
    </xsd:element>
    <xsd:element name="Format" ma:index="14" nillable="true" ma:displayName="Format" ma:default="Video" ma:format="Dropdown" ma:internalName="Format">
      <xsd:simpleType>
        <xsd:restriction base="dms:Choice">
          <xsd:enumeration value="Video"/>
          <xsd:enumeration value="Instructions &amp; Script"/>
        </xsd:restriction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MediaServiceAutoTags" ma:internalName="MediaServiceAutoTags" ma:readOnly="true">
      <xsd:simpleType>
        <xsd:restriction base="dms:Text"/>
      </xsd:simpleType>
    </xsd:element>
    <xsd:element name="MediaServiceOCR" ma:index="1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5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5d2b20c5-5258-4792-ab2d-2f43007644fe" xsi:nil="true"/>
    <Date_x0020_Submitted xmlns="5d2b20c5-5258-4792-ab2d-2f43007644fe" xsi:nil="true"/>
    <_ip_UnifiedCompliancePolicyProperties xmlns="http://schemas.microsoft.com/sharepoint/v3" xsi:nil="true"/>
    <Format xmlns="5d2b20c5-5258-4792-ab2d-2f43007644fe">Video</Format>
    <Author0 xmlns="5d2b20c5-5258-4792-ab2d-2f43007644fe" xsi:nil="true"/>
  </documentManagement>
</p:properties>
</file>

<file path=customXml/itemProps1.xml><?xml version="1.0" encoding="utf-8"?>
<ds:datastoreItem xmlns:ds="http://schemas.openxmlformats.org/officeDocument/2006/customXml" ds:itemID="{5B5DDA6A-50C5-4178-98CC-7E5D0642ABDD}"/>
</file>

<file path=customXml/itemProps2.xml><?xml version="1.0" encoding="utf-8"?>
<ds:datastoreItem xmlns:ds="http://schemas.openxmlformats.org/officeDocument/2006/customXml" ds:itemID="{3343C3C9-521C-499C-86C1-5705CEAEE4A0}"/>
</file>

<file path=customXml/itemProps3.xml><?xml version="1.0" encoding="utf-8"?>
<ds:datastoreItem xmlns:ds="http://schemas.openxmlformats.org/officeDocument/2006/customXml" ds:itemID="{3E19695D-1B90-4F38-A0A0-C453E45CFF67}"/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355</Words>
  <Application>Microsoft Office PowerPoint</Application>
  <PresentationFormat>Widescreen</PresentationFormat>
  <Paragraphs>53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Segoe UI Semibold</vt:lpstr>
      <vt:lpstr>Wingdings</vt:lpstr>
      <vt:lpstr>Office Theme</vt:lpstr>
      <vt:lpstr>PowerPoint Presentation</vt:lpstr>
      <vt:lpstr>PowerPoint Presentation</vt:lpstr>
      <vt:lpstr>Why is Accessibility Important?</vt:lpstr>
      <vt:lpstr>Accessibility Tools in Adaptive Cards</vt:lpstr>
      <vt:lpstr>PowerPoint Presentation</vt:lpstr>
      <vt:lpstr>Additional Sources for Media Element</vt:lpstr>
      <vt:lpstr>PowerPoint Presentation</vt:lpstr>
      <vt:lpstr>PowerPoint Presentation</vt:lpstr>
      <vt:lpstr>PowerPoint Presentation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J.P. Roca</dc:creator>
  <cp:lastModifiedBy>J.P. Roca</cp:lastModifiedBy>
  <cp:revision>2</cp:revision>
  <dcterms:created xsi:type="dcterms:W3CDTF">2022-09-06T23:32:44Z</dcterms:created>
  <dcterms:modified xsi:type="dcterms:W3CDTF">2022-09-08T03:15:35Z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0x0101005EF28ACE844E0A438A50F3ABE5C4B3A9</vt:lpwstr>
  </property>
</Properties>
</file>