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1"/>
  </p:handoutMasterIdLst>
  <p:sldIdLst>
    <p:sldId id="256" r:id="rId6"/>
    <p:sldId id="287" r:id="rId7"/>
    <p:sldId id="288" r:id="rId8"/>
    <p:sldId id="28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56"/>
          </p14:sldIdLst>
        </p14:section>
        <p14:section name="Basic Slides" id="{4B63831B-60E8-2746-B530-B6D4C3E9A775}">
          <p14:sldIdLst>
            <p14:sldId id="287"/>
            <p14:sldId id="288"/>
            <p14:sldId id="284"/>
          </p14:sldIdLst>
        </p14:section>
        <p14:section name="Thank You Slide" id="{D301BA3F-4FEA-EF47-B6E1-316A63E9C810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D9F3"/>
    <a:srgbClr val="004880"/>
    <a:srgbClr val="FFDF7D"/>
    <a:srgbClr val="66B3E4"/>
    <a:srgbClr val="ECECEC"/>
    <a:srgbClr val="7FA3BF"/>
    <a:srgbClr val="595959"/>
    <a:srgbClr val="F9F0E0"/>
    <a:srgbClr val="F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9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D49CA-DDCD-49CF-89CE-6CEAE2B1E17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9761396-22B8-4AC2-8AE1-2E2A4655D492}">
      <dgm:prSet phldrT="[Text]" custT="1"/>
      <dgm:spPr>
        <a:xfrm>
          <a:off x="5505" y="0"/>
          <a:ext cx="3204489" cy="561604"/>
        </a:xfrm>
        <a:prstGeom prst="chevron">
          <a:avLst/>
        </a:prstGeom>
        <a:solidFill>
          <a:srgbClr val="BCD9F3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b="0" dirty="0">
              <a:solidFill>
                <a:srgbClr val="000000"/>
              </a:solidFill>
              <a:latin typeface="Frutiger 45 Light"/>
              <a:ea typeface="+mn-ea"/>
              <a:cs typeface="+mn-cs"/>
            </a:rPr>
            <a:t>Quote Submission from Carriers</a:t>
          </a:r>
        </a:p>
      </dgm:t>
    </dgm:pt>
    <dgm:pt modelId="{C04B51A0-795A-4A9F-96F0-637769A67DF6}" type="parTrans" cxnId="{BB950E12-7506-40BB-88C4-96C644C39412}">
      <dgm:prSet/>
      <dgm:spPr/>
      <dgm:t>
        <a:bodyPr/>
        <a:lstStyle/>
        <a:p>
          <a:endParaRPr lang="en-US" sz="1400">
            <a:solidFill>
              <a:schemeClr val="tx2"/>
            </a:solidFill>
          </a:endParaRPr>
        </a:p>
      </dgm:t>
    </dgm:pt>
    <dgm:pt modelId="{DD4AF5D3-C7BB-4BA6-AC82-50EAFDD5D5B6}" type="sibTrans" cxnId="{BB950E12-7506-40BB-88C4-96C644C39412}">
      <dgm:prSet/>
      <dgm:spPr/>
      <dgm:t>
        <a:bodyPr/>
        <a:lstStyle/>
        <a:p>
          <a:endParaRPr lang="en-US" sz="1400">
            <a:solidFill>
              <a:schemeClr val="tx2"/>
            </a:solidFill>
          </a:endParaRPr>
        </a:p>
      </dgm:t>
    </dgm:pt>
    <dgm:pt modelId="{EF315DB5-538F-4D52-A205-D2568ABDA19E}">
      <dgm:prSet phldrT="[Text]" custT="1"/>
      <dgm:spPr>
        <a:xfrm>
          <a:off x="2889545" y="0"/>
          <a:ext cx="3204489" cy="561604"/>
        </a:xfrm>
        <a:prstGeom prst="chevron">
          <a:avLst/>
        </a:prstGeom>
        <a:solidFill>
          <a:srgbClr val="BCD9F3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dirty="0">
              <a:solidFill>
                <a:srgbClr val="000000"/>
              </a:solidFill>
              <a:latin typeface="Frutiger 45 Light"/>
              <a:ea typeface="+mn-ea"/>
              <a:cs typeface="+mn-cs"/>
            </a:rPr>
            <a:t>Carrier Plans Comparison</a:t>
          </a:r>
        </a:p>
      </dgm:t>
    </dgm:pt>
    <dgm:pt modelId="{F0BA728F-BA75-4B03-91A3-3A58AB6292A5}" type="parTrans" cxnId="{2D6FDFE7-5A9E-4E05-B64F-634F5AFDE265}">
      <dgm:prSet/>
      <dgm:spPr/>
      <dgm:t>
        <a:bodyPr/>
        <a:lstStyle/>
        <a:p>
          <a:endParaRPr lang="en-US" sz="1400">
            <a:solidFill>
              <a:schemeClr val="tx2"/>
            </a:solidFill>
          </a:endParaRPr>
        </a:p>
      </dgm:t>
    </dgm:pt>
    <dgm:pt modelId="{2AE06797-F783-4B8C-9759-584DD7BA64F1}" type="sibTrans" cxnId="{2D6FDFE7-5A9E-4E05-B64F-634F5AFDE265}">
      <dgm:prSet/>
      <dgm:spPr/>
      <dgm:t>
        <a:bodyPr/>
        <a:lstStyle/>
        <a:p>
          <a:endParaRPr lang="en-US" sz="1400">
            <a:solidFill>
              <a:schemeClr val="tx2"/>
            </a:solidFill>
          </a:endParaRPr>
        </a:p>
      </dgm:t>
    </dgm:pt>
    <dgm:pt modelId="{5BB58CF5-A041-4643-9149-AD28F6880FE6}">
      <dgm:prSet phldrT="[Text]" custT="1"/>
      <dgm:spPr>
        <a:xfrm>
          <a:off x="8657627" y="0"/>
          <a:ext cx="3204489" cy="561604"/>
        </a:xfrm>
        <a:prstGeom prst="chevron">
          <a:avLst/>
        </a:prstGeom>
        <a:solidFill>
          <a:srgbClr val="BCD9F3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dirty="0">
              <a:solidFill>
                <a:srgbClr val="000000"/>
              </a:solidFill>
              <a:latin typeface="Frutiger 45 Light"/>
              <a:ea typeface="+mn-ea"/>
              <a:cs typeface="+mn-cs"/>
            </a:rPr>
            <a:t>Carrier Change</a:t>
          </a:r>
        </a:p>
      </dgm:t>
    </dgm:pt>
    <dgm:pt modelId="{3875CB7A-3DF4-4BD3-B2E3-64BC1CD05B70}" type="parTrans" cxnId="{D5EEA09E-4C39-4F98-A926-BB5484F212F4}">
      <dgm:prSet/>
      <dgm:spPr/>
      <dgm:t>
        <a:bodyPr/>
        <a:lstStyle/>
        <a:p>
          <a:endParaRPr lang="en-US" sz="1400">
            <a:solidFill>
              <a:schemeClr val="tx2"/>
            </a:solidFill>
          </a:endParaRPr>
        </a:p>
      </dgm:t>
    </dgm:pt>
    <dgm:pt modelId="{02511A53-90F2-4CB5-A8B8-409AE8C15D26}" type="sibTrans" cxnId="{D5EEA09E-4C39-4F98-A926-BB5484F212F4}">
      <dgm:prSet/>
      <dgm:spPr/>
      <dgm:t>
        <a:bodyPr/>
        <a:lstStyle/>
        <a:p>
          <a:endParaRPr lang="en-US" sz="1400">
            <a:solidFill>
              <a:schemeClr val="tx2"/>
            </a:solidFill>
          </a:endParaRPr>
        </a:p>
      </dgm:t>
    </dgm:pt>
    <dgm:pt modelId="{C83A4B30-9668-4893-AC93-77286D6E8393}">
      <dgm:prSet phldrT="[Text]" custT="1"/>
      <dgm:spPr>
        <a:xfrm>
          <a:off x="5773586" y="0"/>
          <a:ext cx="3204489" cy="561604"/>
        </a:xfrm>
        <a:prstGeom prst="chevron">
          <a:avLst/>
        </a:prstGeom>
        <a:solidFill>
          <a:srgbClr val="BCD9F3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dirty="0">
              <a:solidFill>
                <a:srgbClr val="000000"/>
              </a:solidFill>
              <a:latin typeface="Frutiger 45 Light"/>
              <a:ea typeface="+mn-ea"/>
              <a:cs typeface="+mn-cs"/>
            </a:rPr>
            <a:t>Customer Review</a:t>
          </a:r>
        </a:p>
      </dgm:t>
    </dgm:pt>
    <dgm:pt modelId="{97E1AF5F-F0DA-42A6-AE74-E8C9482F9FE8}" type="parTrans" cxnId="{8F6AB7AC-4428-4440-8F10-8DB6DBB46A43}">
      <dgm:prSet/>
      <dgm:spPr/>
      <dgm:t>
        <a:bodyPr/>
        <a:lstStyle/>
        <a:p>
          <a:endParaRPr lang="en-US" sz="1400">
            <a:solidFill>
              <a:schemeClr val="tx2"/>
            </a:solidFill>
          </a:endParaRPr>
        </a:p>
      </dgm:t>
    </dgm:pt>
    <dgm:pt modelId="{80B4F1C0-7522-43A4-8CEE-C9BF2597CFAB}" type="sibTrans" cxnId="{8F6AB7AC-4428-4440-8F10-8DB6DBB46A43}">
      <dgm:prSet/>
      <dgm:spPr/>
      <dgm:t>
        <a:bodyPr/>
        <a:lstStyle/>
        <a:p>
          <a:endParaRPr lang="en-US" sz="1400">
            <a:solidFill>
              <a:schemeClr val="tx2"/>
            </a:solidFill>
          </a:endParaRPr>
        </a:p>
      </dgm:t>
    </dgm:pt>
    <dgm:pt modelId="{F8B8BA4D-6359-4084-BA6C-85EDD9E875F5}" type="pres">
      <dgm:prSet presAssocID="{F15D49CA-DDCD-49CF-89CE-6CEAE2B1E177}" presName="Name0" presStyleCnt="0">
        <dgm:presLayoutVars>
          <dgm:dir/>
          <dgm:animLvl val="lvl"/>
          <dgm:resizeHandles val="exact"/>
        </dgm:presLayoutVars>
      </dgm:prSet>
      <dgm:spPr/>
    </dgm:pt>
    <dgm:pt modelId="{4C7320F9-7229-4B56-974E-37AAFC9C1E99}" type="pres">
      <dgm:prSet presAssocID="{49761396-22B8-4AC2-8AE1-2E2A4655D49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71AF65-CC84-469A-B2FB-1E50D44B871F}" type="pres">
      <dgm:prSet presAssocID="{DD4AF5D3-C7BB-4BA6-AC82-50EAFDD5D5B6}" presName="parTxOnlySpace" presStyleCnt="0"/>
      <dgm:spPr/>
    </dgm:pt>
    <dgm:pt modelId="{D7B65C87-FE1F-4BA7-A31D-6BA338B22421}" type="pres">
      <dgm:prSet presAssocID="{EF315DB5-538F-4D52-A205-D2568ABDA1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CB291C-B970-436D-92AC-BFC07349A663}" type="pres">
      <dgm:prSet presAssocID="{2AE06797-F783-4B8C-9759-584DD7BA64F1}" presName="parTxOnlySpace" presStyleCnt="0"/>
      <dgm:spPr/>
    </dgm:pt>
    <dgm:pt modelId="{D0E08150-8F2F-41C8-9E3F-209549127DB0}" type="pres">
      <dgm:prSet presAssocID="{C83A4B30-9668-4893-AC93-77286D6E839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9293C23-9CA4-4CB9-8101-2FEC91BDCAEF}" type="pres">
      <dgm:prSet presAssocID="{80B4F1C0-7522-43A4-8CEE-C9BF2597CFAB}" presName="parTxOnlySpace" presStyleCnt="0"/>
      <dgm:spPr/>
    </dgm:pt>
    <dgm:pt modelId="{5265170A-0333-4B8F-87E8-3E8C3BD7E474}" type="pres">
      <dgm:prSet presAssocID="{5BB58CF5-A041-4643-9149-AD28F6880F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B950E12-7506-40BB-88C4-96C644C39412}" srcId="{F15D49CA-DDCD-49CF-89CE-6CEAE2B1E177}" destId="{49761396-22B8-4AC2-8AE1-2E2A4655D492}" srcOrd="0" destOrd="0" parTransId="{C04B51A0-795A-4A9F-96F0-637769A67DF6}" sibTransId="{DD4AF5D3-C7BB-4BA6-AC82-50EAFDD5D5B6}"/>
    <dgm:cxn modelId="{2534AA19-51D4-42C7-BB8B-73059C1E8699}" type="presOf" srcId="{EF315DB5-538F-4D52-A205-D2568ABDA19E}" destId="{D7B65C87-FE1F-4BA7-A31D-6BA338B22421}" srcOrd="0" destOrd="0" presId="urn:microsoft.com/office/officeart/2005/8/layout/chevron1"/>
    <dgm:cxn modelId="{57286E43-E6C2-4098-912F-076A6B1C58D2}" type="presOf" srcId="{F15D49CA-DDCD-49CF-89CE-6CEAE2B1E177}" destId="{F8B8BA4D-6359-4084-BA6C-85EDD9E875F5}" srcOrd="0" destOrd="0" presId="urn:microsoft.com/office/officeart/2005/8/layout/chevron1"/>
    <dgm:cxn modelId="{80707A4D-8905-48B3-8AF9-FFC1389EF82F}" type="presOf" srcId="{C83A4B30-9668-4893-AC93-77286D6E8393}" destId="{D0E08150-8F2F-41C8-9E3F-209549127DB0}" srcOrd="0" destOrd="0" presId="urn:microsoft.com/office/officeart/2005/8/layout/chevron1"/>
    <dgm:cxn modelId="{A735AC81-E82C-4846-BFB7-998FEB88E82B}" type="presOf" srcId="{49761396-22B8-4AC2-8AE1-2E2A4655D492}" destId="{4C7320F9-7229-4B56-974E-37AAFC9C1E99}" srcOrd="0" destOrd="0" presId="urn:microsoft.com/office/officeart/2005/8/layout/chevron1"/>
    <dgm:cxn modelId="{BB8EA79D-AE23-4B52-B3CA-20057ED97EB2}" type="presOf" srcId="{5BB58CF5-A041-4643-9149-AD28F6880FE6}" destId="{5265170A-0333-4B8F-87E8-3E8C3BD7E474}" srcOrd="0" destOrd="0" presId="urn:microsoft.com/office/officeart/2005/8/layout/chevron1"/>
    <dgm:cxn modelId="{D5EEA09E-4C39-4F98-A926-BB5484F212F4}" srcId="{F15D49CA-DDCD-49CF-89CE-6CEAE2B1E177}" destId="{5BB58CF5-A041-4643-9149-AD28F6880FE6}" srcOrd="3" destOrd="0" parTransId="{3875CB7A-3DF4-4BD3-B2E3-64BC1CD05B70}" sibTransId="{02511A53-90F2-4CB5-A8B8-409AE8C15D26}"/>
    <dgm:cxn modelId="{8F6AB7AC-4428-4440-8F10-8DB6DBB46A43}" srcId="{F15D49CA-DDCD-49CF-89CE-6CEAE2B1E177}" destId="{C83A4B30-9668-4893-AC93-77286D6E8393}" srcOrd="2" destOrd="0" parTransId="{97E1AF5F-F0DA-42A6-AE74-E8C9482F9FE8}" sibTransId="{80B4F1C0-7522-43A4-8CEE-C9BF2597CFAB}"/>
    <dgm:cxn modelId="{2D6FDFE7-5A9E-4E05-B64F-634F5AFDE265}" srcId="{F15D49CA-DDCD-49CF-89CE-6CEAE2B1E177}" destId="{EF315DB5-538F-4D52-A205-D2568ABDA19E}" srcOrd="1" destOrd="0" parTransId="{F0BA728F-BA75-4B03-91A3-3A58AB6292A5}" sibTransId="{2AE06797-F783-4B8C-9759-584DD7BA64F1}"/>
    <dgm:cxn modelId="{F81ABFE6-4841-4911-96C5-5208E25F92B8}" type="presParOf" srcId="{F8B8BA4D-6359-4084-BA6C-85EDD9E875F5}" destId="{4C7320F9-7229-4B56-974E-37AAFC9C1E99}" srcOrd="0" destOrd="0" presId="urn:microsoft.com/office/officeart/2005/8/layout/chevron1"/>
    <dgm:cxn modelId="{E1D5F33E-4AE0-4EAF-904D-6DFB2336BF28}" type="presParOf" srcId="{F8B8BA4D-6359-4084-BA6C-85EDD9E875F5}" destId="{5871AF65-CC84-469A-B2FB-1E50D44B871F}" srcOrd="1" destOrd="0" presId="urn:microsoft.com/office/officeart/2005/8/layout/chevron1"/>
    <dgm:cxn modelId="{B8E230B3-2A98-4DE1-9C9A-C08B4369C85D}" type="presParOf" srcId="{F8B8BA4D-6359-4084-BA6C-85EDD9E875F5}" destId="{D7B65C87-FE1F-4BA7-A31D-6BA338B22421}" srcOrd="2" destOrd="0" presId="urn:microsoft.com/office/officeart/2005/8/layout/chevron1"/>
    <dgm:cxn modelId="{569B585C-2F05-4648-A053-C38F73AD8F55}" type="presParOf" srcId="{F8B8BA4D-6359-4084-BA6C-85EDD9E875F5}" destId="{8CCB291C-B970-436D-92AC-BFC07349A663}" srcOrd="3" destOrd="0" presId="urn:microsoft.com/office/officeart/2005/8/layout/chevron1"/>
    <dgm:cxn modelId="{E8C79185-4304-49D7-BEC3-2A53D5F20724}" type="presParOf" srcId="{F8B8BA4D-6359-4084-BA6C-85EDD9E875F5}" destId="{D0E08150-8F2F-41C8-9E3F-209549127DB0}" srcOrd="4" destOrd="0" presId="urn:microsoft.com/office/officeart/2005/8/layout/chevron1"/>
    <dgm:cxn modelId="{219640F8-B245-4E47-BFCF-3D606728CDDB}" type="presParOf" srcId="{F8B8BA4D-6359-4084-BA6C-85EDD9E875F5}" destId="{49293C23-9CA4-4CB9-8101-2FEC91BDCAEF}" srcOrd="5" destOrd="0" presId="urn:microsoft.com/office/officeart/2005/8/layout/chevron1"/>
    <dgm:cxn modelId="{124738DD-3273-428E-A107-74D63438F5BF}" type="presParOf" srcId="{F8B8BA4D-6359-4084-BA6C-85EDD9E875F5}" destId="{5265170A-0333-4B8F-87E8-3E8C3BD7E47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320F9-7229-4B56-974E-37AAFC9C1E99}">
      <dsp:nvSpPr>
        <dsp:cNvPr id="0" name=""/>
        <dsp:cNvSpPr/>
      </dsp:nvSpPr>
      <dsp:spPr>
        <a:xfrm>
          <a:off x="4886" y="0"/>
          <a:ext cx="2844650" cy="439138"/>
        </a:xfrm>
        <a:prstGeom prst="chevron">
          <a:avLst/>
        </a:prstGeom>
        <a:solidFill>
          <a:srgbClr val="BCD9F3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000000"/>
              </a:solidFill>
              <a:latin typeface="Frutiger 45 Light"/>
              <a:ea typeface="+mn-ea"/>
              <a:cs typeface="+mn-cs"/>
            </a:rPr>
            <a:t>Quote Submission from Carriers</a:t>
          </a:r>
        </a:p>
      </dsp:txBody>
      <dsp:txXfrm>
        <a:off x="224455" y="0"/>
        <a:ext cx="2405512" cy="439138"/>
      </dsp:txXfrm>
    </dsp:sp>
    <dsp:sp modelId="{D7B65C87-FE1F-4BA7-A31D-6BA338B22421}">
      <dsp:nvSpPr>
        <dsp:cNvPr id="0" name=""/>
        <dsp:cNvSpPr/>
      </dsp:nvSpPr>
      <dsp:spPr>
        <a:xfrm>
          <a:off x="2565072" y="0"/>
          <a:ext cx="2844650" cy="439138"/>
        </a:xfrm>
        <a:prstGeom prst="chevron">
          <a:avLst/>
        </a:prstGeom>
        <a:solidFill>
          <a:srgbClr val="BCD9F3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Frutiger 45 Light"/>
              <a:ea typeface="+mn-ea"/>
              <a:cs typeface="+mn-cs"/>
            </a:rPr>
            <a:t>Carrier Plans Comparison</a:t>
          </a:r>
        </a:p>
      </dsp:txBody>
      <dsp:txXfrm>
        <a:off x="2784641" y="0"/>
        <a:ext cx="2405512" cy="439138"/>
      </dsp:txXfrm>
    </dsp:sp>
    <dsp:sp modelId="{D0E08150-8F2F-41C8-9E3F-209549127DB0}">
      <dsp:nvSpPr>
        <dsp:cNvPr id="0" name=""/>
        <dsp:cNvSpPr/>
      </dsp:nvSpPr>
      <dsp:spPr>
        <a:xfrm>
          <a:off x="5125257" y="0"/>
          <a:ext cx="2844650" cy="439138"/>
        </a:xfrm>
        <a:prstGeom prst="chevron">
          <a:avLst/>
        </a:prstGeom>
        <a:solidFill>
          <a:srgbClr val="BCD9F3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Frutiger 45 Light"/>
              <a:ea typeface="+mn-ea"/>
              <a:cs typeface="+mn-cs"/>
            </a:rPr>
            <a:t>Customer Review</a:t>
          </a:r>
        </a:p>
      </dsp:txBody>
      <dsp:txXfrm>
        <a:off x="5344826" y="0"/>
        <a:ext cx="2405512" cy="439138"/>
      </dsp:txXfrm>
    </dsp:sp>
    <dsp:sp modelId="{5265170A-0333-4B8F-87E8-3E8C3BD7E474}">
      <dsp:nvSpPr>
        <dsp:cNvPr id="0" name=""/>
        <dsp:cNvSpPr/>
      </dsp:nvSpPr>
      <dsp:spPr>
        <a:xfrm>
          <a:off x="7685442" y="0"/>
          <a:ext cx="2844650" cy="439138"/>
        </a:xfrm>
        <a:prstGeom prst="chevron">
          <a:avLst/>
        </a:prstGeom>
        <a:solidFill>
          <a:srgbClr val="BCD9F3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Frutiger 45 Light"/>
              <a:ea typeface="+mn-ea"/>
              <a:cs typeface="+mn-cs"/>
            </a:rPr>
            <a:t>Carrier Change</a:t>
          </a:r>
        </a:p>
      </dsp:txBody>
      <dsp:txXfrm>
        <a:off x="7905011" y="0"/>
        <a:ext cx="2405512" cy="43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7BF7-1A79-76CE-4943-153EBF568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F8DC0-9380-26E8-BFC6-336D6CA5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6335A-A1E6-99F8-F267-68AC9F46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132F-99C5-334E-5566-76ADD618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53CF-E195-9061-5C18-FA20747F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9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4B63-CD2F-A27D-9708-76FF134FD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5400" dirty="0">
                <a:solidFill>
                  <a:srgbClr val="FFFFFF"/>
                </a:solidFill>
              </a:rPr>
              <a:t>Automated Doctor Appointments with AI based prescription notification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C7DD0B-83ED-4D1D-838D-56145965F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" y="152400"/>
            <a:ext cx="12196668" cy="4570886"/>
            <a:chOff x="0" y="0"/>
            <a:chExt cx="12196668" cy="45708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2159C1-0CD3-45DA-943A-C7D27B7E3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D296B7-7110-4ADB-9D9A-956501982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A63307-42A8-4743-A32D-6ED409DF4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BD901E-AD39-4F96-B121-211ED4851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B30F5120-8B4F-4DFD-84B3-0F7CAB25D967}"/>
              </a:ext>
            </a:extLst>
          </p:cNvPr>
          <p:cNvSpPr txBox="1">
            <a:spLocks/>
          </p:cNvSpPr>
          <p:nvPr/>
        </p:nvSpPr>
        <p:spPr>
          <a:xfrm>
            <a:off x="828174" y="865841"/>
            <a:ext cx="10760852" cy="30427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IN" sz="5400" dirty="0">
                <a:solidFill>
                  <a:srgbClr val="FFFFFF"/>
                </a:solidFill>
              </a:rPr>
              <a:t>Intelligent Group Health Plan Comparator</a:t>
            </a:r>
          </a:p>
          <a:p>
            <a:endParaRPr lang="en-IN" sz="5400" dirty="0">
              <a:solidFill>
                <a:srgbClr val="FFFFFF"/>
              </a:solidFill>
            </a:endParaRPr>
          </a:p>
          <a:p>
            <a:r>
              <a:rPr lang="en-IN" sz="5400" dirty="0">
                <a:solidFill>
                  <a:srgbClr val="FFFFFF"/>
                </a:solidFill>
              </a:rPr>
              <a:t>For Insurance Brokage Industry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7BDC370-B4DA-4C51-8435-5FF987934743}"/>
              </a:ext>
            </a:extLst>
          </p:cNvPr>
          <p:cNvSpPr txBox="1">
            <a:spLocks/>
          </p:cNvSpPr>
          <p:nvPr/>
        </p:nvSpPr>
        <p:spPr>
          <a:xfrm>
            <a:off x="1278748" y="5251966"/>
            <a:ext cx="6481746" cy="1199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/>
              <a:t>Power Platform and AI Hackathon Use Case</a:t>
            </a:r>
          </a:p>
        </p:txBody>
      </p:sp>
      <p:pic>
        <p:nvPicPr>
          <p:cNvPr id="23" name="Picture 22" descr="A group of circles with different colors&#10;&#10;Description automatically generated">
            <a:extLst>
              <a:ext uri="{FF2B5EF4-FFF2-40B4-BE49-F238E27FC236}">
                <a16:creationId xmlns:a16="http://schemas.microsoft.com/office/drawing/2014/main" id="{4D32991A-9FAD-409C-BD5E-0AC919F3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052" y="5259589"/>
            <a:ext cx="822141" cy="857043"/>
          </a:xfrm>
          <a:prstGeom prst="rect">
            <a:avLst/>
          </a:prstGeom>
        </p:spPr>
      </p:pic>
      <p:pic>
        <p:nvPicPr>
          <p:cNvPr id="24" name="Picture 23" descr="A logo with a hexagon shape&#10;&#10;Description automatically generated">
            <a:extLst>
              <a:ext uri="{FF2B5EF4-FFF2-40B4-BE49-F238E27FC236}">
                <a16:creationId xmlns:a16="http://schemas.microsoft.com/office/drawing/2014/main" id="{9CE53BDC-3619-4758-9D1A-74B1343F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340" y="5228049"/>
            <a:ext cx="1189797" cy="8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2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AA656B-B0F2-46E7-9101-4A090122691E}"/>
              </a:ext>
            </a:extLst>
          </p:cNvPr>
          <p:cNvSpPr txBox="1">
            <a:spLocks/>
          </p:cNvSpPr>
          <p:nvPr/>
        </p:nvSpPr>
        <p:spPr>
          <a:xfrm>
            <a:off x="471111" y="567470"/>
            <a:ext cx="11249778" cy="512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pPr algn="l"/>
            <a:r>
              <a:rPr lang="en-US" sz="3200" dirty="0">
                <a:solidFill>
                  <a:schemeClr val="accent1"/>
                </a:solidFill>
              </a:rPr>
              <a:t>Current Renewal Process Challenge in Insurance Brokerage Industry</a:t>
            </a:r>
            <a:endParaRPr lang="en-IN" sz="3200" dirty="0">
              <a:solidFill>
                <a:schemeClr val="accent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283AFE-7B7C-68B0-AEB8-3EDDCD9E02B7}"/>
              </a:ext>
            </a:extLst>
          </p:cNvPr>
          <p:cNvGrpSpPr/>
          <p:nvPr/>
        </p:nvGrpSpPr>
        <p:grpSpPr>
          <a:xfrm>
            <a:off x="351694" y="1308294"/>
            <a:ext cx="10860259" cy="4075765"/>
            <a:chOff x="267286" y="1308294"/>
            <a:chExt cx="11318425" cy="521241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315B808-061F-A94B-458D-BACDD49FD63E}"/>
                </a:ext>
              </a:extLst>
            </p:cNvPr>
            <p:cNvSpPr/>
            <p:nvPr/>
          </p:nvSpPr>
          <p:spPr>
            <a:xfrm>
              <a:off x="725714" y="2475912"/>
              <a:ext cx="5460361" cy="40001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6" name="Diagram 35">
              <a:extLst>
                <a:ext uri="{FF2B5EF4-FFF2-40B4-BE49-F238E27FC236}">
                  <a16:creationId xmlns:a16="http://schemas.microsoft.com/office/drawing/2014/main" id="{EF2A8D51-C09F-CACF-E0C2-46E65778CB9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7339180"/>
                </p:ext>
              </p:extLst>
            </p:nvPr>
          </p:nvGraphicFramePr>
          <p:xfrm>
            <a:off x="606288" y="1914309"/>
            <a:ext cx="10979423" cy="5616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58EC56-7AEE-3742-D55D-459A4723D6C6}"/>
                </a:ext>
              </a:extLst>
            </p:cNvPr>
            <p:cNvSpPr/>
            <p:nvPr/>
          </p:nvSpPr>
          <p:spPr>
            <a:xfrm>
              <a:off x="267286" y="1308294"/>
              <a:ext cx="2011457" cy="512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New/Renewal Needs of Customers</a:t>
              </a: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D5E2A64E-C882-FD94-69F4-9DB7C6ECD42D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2278743" y="1564775"/>
              <a:ext cx="304800" cy="3495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60A43E-EDCB-5334-335E-D14F09C9B627}"/>
                </a:ext>
              </a:extLst>
            </p:cNvPr>
            <p:cNvSpPr txBox="1"/>
            <p:nvPr/>
          </p:nvSpPr>
          <p:spPr>
            <a:xfrm>
              <a:off x="1182114" y="2660672"/>
              <a:ext cx="164591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Receive document from </a:t>
              </a: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Carrier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162B7EF-8C32-7650-DA98-4A03256BAE39}"/>
                </a:ext>
              </a:extLst>
            </p:cNvPr>
            <p:cNvSpPr/>
            <p:nvPr/>
          </p:nvSpPr>
          <p:spPr>
            <a:xfrm>
              <a:off x="1182115" y="3370883"/>
              <a:ext cx="1645920" cy="36576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Enter Plan benefit Details</a:t>
              </a:r>
              <a:endParaRPr lang="en-IN" sz="1000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1A0B19-B624-2A31-2403-95E86F61FC46}"/>
                </a:ext>
              </a:extLst>
            </p:cNvPr>
            <p:cNvSpPr/>
            <p:nvPr/>
          </p:nvSpPr>
          <p:spPr>
            <a:xfrm>
              <a:off x="1182115" y="4023927"/>
              <a:ext cx="1645920" cy="36576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1000">
                <a:solidFill>
                  <a:srgbClr val="00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DF3128-A15D-207D-4714-E1D5032DE13F}"/>
                </a:ext>
              </a:extLst>
            </p:cNvPr>
            <p:cNvSpPr txBox="1"/>
            <p:nvPr/>
          </p:nvSpPr>
          <p:spPr>
            <a:xfrm>
              <a:off x="1182115" y="4055779"/>
              <a:ext cx="164592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Enter Plan Enrolment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040FEE-FBC5-918F-B555-7BE1EB5EB3CB}"/>
                </a:ext>
              </a:extLst>
            </p:cNvPr>
            <p:cNvSpPr txBox="1"/>
            <p:nvPr/>
          </p:nvSpPr>
          <p:spPr>
            <a:xfrm>
              <a:off x="1182115" y="5325799"/>
              <a:ext cx="164592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Review plan design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B11C4E-C41C-2727-8E5B-F8D88A1AF176}"/>
                </a:ext>
              </a:extLst>
            </p:cNvPr>
            <p:cNvSpPr/>
            <p:nvPr/>
          </p:nvSpPr>
          <p:spPr>
            <a:xfrm>
              <a:off x="1182115" y="4680788"/>
              <a:ext cx="1645920" cy="36576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1000">
                <a:solidFill>
                  <a:srgbClr val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B136C00-0FC7-B947-3C07-FA33FB3905BB}"/>
                </a:ext>
              </a:extLst>
            </p:cNvPr>
            <p:cNvSpPr txBox="1"/>
            <p:nvPr/>
          </p:nvSpPr>
          <p:spPr>
            <a:xfrm>
              <a:off x="1182115" y="4767247"/>
              <a:ext cx="164592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Enter Rate chart 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D62FC36-A5D0-E03F-4E1D-D2A00FCCF851}"/>
                </a:ext>
              </a:extLst>
            </p:cNvPr>
            <p:cNvCxnSpPr>
              <a:cxnSpLocks/>
              <a:stCxn id="47" idx="2"/>
              <a:endCxn id="53" idx="0"/>
            </p:cNvCxnSpPr>
            <p:nvPr/>
          </p:nvCxnSpPr>
          <p:spPr>
            <a:xfrm>
              <a:off x="2005075" y="4389687"/>
              <a:ext cx="0" cy="29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4F6B70-DD04-1B94-8BB6-BB98ADAFE383}"/>
                </a:ext>
              </a:extLst>
            </p:cNvPr>
            <p:cNvSpPr txBox="1"/>
            <p:nvPr/>
          </p:nvSpPr>
          <p:spPr>
            <a:xfrm>
              <a:off x="3806237" y="2868488"/>
              <a:ext cx="1645920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Create Plan Comparison among different plans and carriers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C323B6-26FD-9F9A-1349-E7E34511AFC4}"/>
                </a:ext>
              </a:extLst>
            </p:cNvPr>
            <p:cNvSpPr txBox="1"/>
            <p:nvPr/>
          </p:nvSpPr>
          <p:spPr>
            <a:xfrm>
              <a:off x="3806237" y="3865469"/>
              <a:ext cx="164592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Create a Presentation for Customer Review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3E9530-9A02-F8C9-AA25-AFF6B0DD78E3}"/>
                </a:ext>
              </a:extLst>
            </p:cNvPr>
            <p:cNvSpPr/>
            <p:nvPr/>
          </p:nvSpPr>
          <p:spPr>
            <a:xfrm>
              <a:off x="9105529" y="3425793"/>
              <a:ext cx="1645920" cy="36576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</a:rPr>
                <a:t>Generate Plan Details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696261-7904-0D88-67DF-3E2E18FE19F9}"/>
                </a:ext>
              </a:extLst>
            </p:cNvPr>
            <p:cNvSpPr txBox="1"/>
            <p:nvPr/>
          </p:nvSpPr>
          <p:spPr>
            <a:xfrm>
              <a:off x="9105529" y="4086855"/>
              <a:ext cx="1645920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Onboard and Activate</a:t>
              </a: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FE75FAD5-82FB-B79F-4C9B-CCA710C39C04}"/>
                </a:ext>
              </a:extLst>
            </p:cNvPr>
            <p:cNvCxnSpPr>
              <a:cxnSpLocks/>
              <a:stCxn id="72" idx="3"/>
              <a:endCxn id="67" idx="1"/>
            </p:cNvCxnSpPr>
            <p:nvPr/>
          </p:nvCxnSpPr>
          <p:spPr>
            <a:xfrm flipV="1">
              <a:off x="8051849" y="2959000"/>
              <a:ext cx="1053680" cy="94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3415E09-D83F-C1B1-9876-D688D823D171}"/>
                </a:ext>
              </a:extLst>
            </p:cNvPr>
            <p:cNvSpPr/>
            <p:nvPr/>
          </p:nvSpPr>
          <p:spPr>
            <a:xfrm>
              <a:off x="9105529" y="4658396"/>
              <a:ext cx="1645920" cy="365760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End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FCC04C-57D8-CB17-0748-B5D80C7ACC45}"/>
                </a:ext>
              </a:extLst>
            </p:cNvPr>
            <p:cNvSpPr/>
            <p:nvPr/>
          </p:nvSpPr>
          <p:spPr>
            <a:xfrm>
              <a:off x="9105529" y="2776120"/>
              <a:ext cx="1645920" cy="36576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Review Premium &amp; </a:t>
              </a: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000" dirty="0">
                  <a:solidFill>
                    <a:srgbClr val="000000"/>
                  </a:solidFill>
                  <a:ea typeface="ヒラギノ角ゴ Pro W3" pitchFamily="124" charset="-128"/>
                </a:rPr>
                <a:t>Brokerage details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95B1A0-30DB-5619-51A4-EBD83BF1D2C2}"/>
                </a:ext>
              </a:extLst>
            </p:cNvPr>
            <p:cNvSpPr/>
            <p:nvPr/>
          </p:nvSpPr>
          <p:spPr>
            <a:xfrm>
              <a:off x="6827917" y="2806053"/>
              <a:ext cx="1093999" cy="3385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00">
                <a:solidFill>
                  <a:srgbClr val="00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3DA4CFF-AF9D-10FF-3493-562317ECC4CE}"/>
                </a:ext>
              </a:extLst>
            </p:cNvPr>
            <p:cNvSpPr txBox="1"/>
            <p:nvPr/>
          </p:nvSpPr>
          <p:spPr>
            <a:xfrm>
              <a:off x="6814331" y="2840146"/>
              <a:ext cx="1191352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</a:rPr>
                <a:t>Receive For Review</a:t>
              </a:r>
            </a:p>
          </p:txBody>
        </p:sp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66A02047-9C91-B381-222F-2064DD600F1E}"/>
                </a:ext>
              </a:extLst>
            </p:cNvPr>
            <p:cNvSpPr/>
            <p:nvPr/>
          </p:nvSpPr>
          <p:spPr>
            <a:xfrm>
              <a:off x="6739845" y="3416359"/>
              <a:ext cx="1312004" cy="966123"/>
            </a:xfrm>
            <a:prstGeom prst="diamond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6D4133-3021-730A-98EC-C1D2122AF92B}"/>
                </a:ext>
              </a:extLst>
            </p:cNvPr>
            <p:cNvSpPr txBox="1"/>
            <p:nvPr/>
          </p:nvSpPr>
          <p:spPr>
            <a:xfrm>
              <a:off x="6848089" y="3574164"/>
              <a:ext cx="10738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rgbClr val="000000"/>
                  </a:solidFill>
                </a:rPr>
                <a:t>Is </a:t>
              </a:r>
            </a:p>
            <a:p>
              <a:pPr algn="ctr"/>
              <a:r>
                <a:rPr lang="en-IN" sz="1000" dirty="0">
                  <a:solidFill>
                    <a:srgbClr val="000000"/>
                  </a:solidFill>
                </a:rPr>
                <a:t>Plan</a:t>
              </a:r>
            </a:p>
            <a:p>
              <a:pPr algn="ctr"/>
              <a:r>
                <a:rPr lang="en-IN" sz="1000" dirty="0">
                  <a:solidFill>
                    <a:srgbClr val="000000"/>
                  </a:solidFill>
                </a:rPr>
                <a:t>Acceptable?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FE061D8-0FDA-E8AF-AD8A-9C4F6237E746}"/>
                </a:ext>
              </a:extLst>
            </p:cNvPr>
            <p:cNvSpPr txBox="1"/>
            <p:nvPr/>
          </p:nvSpPr>
          <p:spPr>
            <a:xfrm>
              <a:off x="6605908" y="3588781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69A695-B85C-4963-5121-7E47441DF79B}"/>
                </a:ext>
              </a:extLst>
            </p:cNvPr>
            <p:cNvSpPr txBox="1"/>
            <p:nvPr/>
          </p:nvSpPr>
          <p:spPr>
            <a:xfrm>
              <a:off x="7679631" y="4007484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</a:rPr>
                <a:t>Yes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AB6D3B4-87D5-A228-6944-6E93239645AF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 flipH="1">
              <a:off x="7395847" y="3086367"/>
              <a:ext cx="14160" cy="329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4C35008-E041-DF82-BADB-5EE94A0678B9}"/>
                </a:ext>
              </a:extLst>
            </p:cNvPr>
            <p:cNvCxnSpPr>
              <a:cxnSpLocks/>
            </p:cNvCxnSpPr>
            <p:nvPr/>
          </p:nvCxnSpPr>
          <p:spPr>
            <a:xfrm>
              <a:off x="1954276" y="3076144"/>
              <a:ext cx="0" cy="29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559FA62-CB2C-92CE-7F33-19DC7D85701A}"/>
                </a:ext>
              </a:extLst>
            </p:cNvPr>
            <p:cNvCxnSpPr>
              <a:cxnSpLocks/>
            </p:cNvCxnSpPr>
            <p:nvPr/>
          </p:nvCxnSpPr>
          <p:spPr>
            <a:xfrm>
              <a:off x="1997819" y="3729288"/>
              <a:ext cx="0" cy="29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333079A-CB1A-CB4F-ECBD-E29F279C745D}"/>
                </a:ext>
              </a:extLst>
            </p:cNvPr>
            <p:cNvCxnSpPr>
              <a:cxnSpLocks/>
            </p:cNvCxnSpPr>
            <p:nvPr/>
          </p:nvCxnSpPr>
          <p:spPr>
            <a:xfrm>
              <a:off x="1997819" y="5035572"/>
              <a:ext cx="0" cy="29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82ADE8-1512-D636-7DAF-C9AD58CB3132}"/>
                </a:ext>
              </a:extLst>
            </p:cNvPr>
            <p:cNvCxnSpPr>
              <a:cxnSpLocks/>
              <a:stCxn id="50" idx="3"/>
              <a:endCxn id="57" idx="1"/>
            </p:cNvCxnSpPr>
            <p:nvPr/>
          </p:nvCxnSpPr>
          <p:spPr>
            <a:xfrm flipV="1">
              <a:off x="2828035" y="3145487"/>
              <a:ext cx="978202" cy="23034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41AF6F31-26CA-758A-3C3C-77AEA773FA78}"/>
                </a:ext>
              </a:extLst>
            </p:cNvPr>
            <p:cNvCxnSpPr>
              <a:cxnSpLocks/>
              <a:stCxn id="72" idx="1"/>
              <a:endCxn id="50" idx="2"/>
            </p:cNvCxnSpPr>
            <p:nvPr/>
          </p:nvCxnSpPr>
          <p:spPr>
            <a:xfrm rot="10800000" flipV="1">
              <a:off x="2005075" y="3899420"/>
              <a:ext cx="4734770" cy="1672599"/>
            </a:xfrm>
            <a:prstGeom prst="bentConnector4">
              <a:avLst>
                <a:gd name="adj1" fmla="val 8509"/>
                <a:gd name="adj2" fmla="val 1136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C6AEFF3-DFA8-8891-637E-2AD43D87DA77}"/>
                </a:ext>
              </a:extLst>
            </p:cNvPr>
            <p:cNvCxnSpPr>
              <a:cxnSpLocks/>
              <a:stCxn id="59" idx="3"/>
              <a:endCxn id="71" idx="1"/>
            </p:cNvCxnSpPr>
            <p:nvPr/>
          </p:nvCxnSpPr>
          <p:spPr>
            <a:xfrm flipV="1">
              <a:off x="5452157" y="2963257"/>
              <a:ext cx="1362174" cy="1102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1D3418E-2019-9EC1-B77A-475AF4A6D89D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9928489" y="3141880"/>
              <a:ext cx="1391" cy="30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7BBEF4E-6402-E39C-3716-94DA132DA510}"/>
                </a:ext>
              </a:extLst>
            </p:cNvPr>
            <p:cNvCxnSpPr>
              <a:cxnSpLocks/>
            </p:cNvCxnSpPr>
            <p:nvPr/>
          </p:nvCxnSpPr>
          <p:spPr>
            <a:xfrm>
              <a:off x="9921235" y="3787766"/>
              <a:ext cx="1391" cy="30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27661C1-1D44-13B5-E0EC-CFB40B9A23AD}"/>
                </a:ext>
              </a:extLst>
            </p:cNvPr>
            <p:cNvCxnSpPr>
              <a:cxnSpLocks/>
            </p:cNvCxnSpPr>
            <p:nvPr/>
          </p:nvCxnSpPr>
          <p:spPr>
            <a:xfrm>
              <a:off x="9943007" y="4346566"/>
              <a:ext cx="1391" cy="30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C7528D-485A-1072-AA85-E3626D832878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4629197" y="3362721"/>
              <a:ext cx="0" cy="50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C519C12-5C7A-17D4-B067-C4B253E1ECE4}"/>
                </a:ext>
              </a:extLst>
            </p:cNvPr>
            <p:cNvSpPr txBox="1"/>
            <p:nvPr/>
          </p:nvSpPr>
          <p:spPr>
            <a:xfrm>
              <a:off x="1422401" y="6048374"/>
              <a:ext cx="3971700" cy="472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Manual Effort Intensive Process Steps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6240B33-9FCF-11EB-D61D-29E2B799F3B2}"/>
              </a:ext>
            </a:extLst>
          </p:cNvPr>
          <p:cNvSpPr txBox="1"/>
          <p:nvPr/>
        </p:nvSpPr>
        <p:spPr>
          <a:xfrm>
            <a:off x="6921025" y="4998477"/>
            <a:ext cx="4802968" cy="181588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Lots of manual efforts to enter plan information in system from plan documents sent by different Carriers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Manual data entry process is error prone and time-consuming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Manually preparing the comparison policy plan document is high effort activity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003A09-F5A9-18DC-F2FB-EE35C0FFC02C}"/>
              </a:ext>
            </a:extLst>
          </p:cNvPr>
          <p:cNvSpPr/>
          <p:nvPr/>
        </p:nvSpPr>
        <p:spPr>
          <a:xfrm>
            <a:off x="6921025" y="4674120"/>
            <a:ext cx="4802968" cy="324358"/>
          </a:xfrm>
          <a:prstGeom prst="rect">
            <a:avLst/>
          </a:prstGeom>
          <a:solidFill>
            <a:srgbClr val="BCD9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6183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AA656B-B0F2-46E7-9101-4A090122691E}"/>
              </a:ext>
            </a:extLst>
          </p:cNvPr>
          <p:cNvSpPr txBox="1">
            <a:spLocks/>
          </p:cNvSpPr>
          <p:nvPr/>
        </p:nvSpPr>
        <p:spPr>
          <a:xfrm>
            <a:off x="538948" y="410548"/>
            <a:ext cx="10699044" cy="512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pPr algn="l"/>
            <a:r>
              <a:rPr lang="en-US" sz="3200" dirty="0">
                <a:solidFill>
                  <a:schemeClr val="accent1"/>
                </a:solidFill>
              </a:rPr>
              <a:t>Use AI to Increase Efficiency &amp; Accuracy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42F69-BE19-4D23-BAE2-9A867694E56B}"/>
              </a:ext>
            </a:extLst>
          </p:cNvPr>
          <p:cNvSpPr/>
          <p:nvPr/>
        </p:nvSpPr>
        <p:spPr bwMode="auto">
          <a:xfrm>
            <a:off x="1934446" y="1333013"/>
            <a:ext cx="3432695" cy="3717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latin typeface="Arial" pitchFamily="34" charset="0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B148C-0396-4523-B4A1-10C4CAD1FE75}"/>
              </a:ext>
            </a:extLst>
          </p:cNvPr>
          <p:cNvSpPr/>
          <p:nvPr/>
        </p:nvSpPr>
        <p:spPr bwMode="auto">
          <a:xfrm>
            <a:off x="5987075" y="1436471"/>
            <a:ext cx="3432695" cy="361450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latin typeface="Arial" pitchFamily="34" charset="0"/>
              <a:ea typeface="+mj-ea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730CE102-9867-4635-9412-11B8274E8D96}"/>
              </a:ext>
            </a:extLst>
          </p:cNvPr>
          <p:cNvSpPr/>
          <p:nvPr/>
        </p:nvSpPr>
        <p:spPr bwMode="auto">
          <a:xfrm>
            <a:off x="5468599" y="2858902"/>
            <a:ext cx="377073" cy="386499"/>
          </a:xfrm>
          <a:prstGeom prst="chevron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76CF0286-423B-4A24-8495-5E9BD4DD6691}"/>
              </a:ext>
            </a:extLst>
          </p:cNvPr>
          <p:cNvSpPr/>
          <p:nvPr/>
        </p:nvSpPr>
        <p:spPr bwMode="auto">
          <a:xfrm rot="5400000">
            <a:off x="3466971" y="-233118"/>
            <a:ext cx="367646" cy="3432695"/>
          </a:xfrm>
          <a:prstGeom prst="flowChartDelay">
            <a:avLst/>
          </a:prstGeom>
          <a:solidFill>
            <a:srgbClr val="BCD9F3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41CCE325-C927-43A3-A93E-6F0916CCBF0B}"/>
              </a:ext>
            </a:extLst>
          </p:cNvPr>
          <p:cNvSpPr/>
          <p:nvPr/>
        </p:nvSpPr>
        <p:spPr bwMode="auto">
          <a:xfrm rot="5400000">
            <a:off x="7519600" y="-233120"/>
            <a:ext cx="367646" cy="3432695"/>
          </a:xfrm>
          <a:prstGeom prst="flowChartDelay">
            <a:avLst/>
          </a:prstGeom>
          <a:solidFill>
            <a:srgbClr val="BCD9F3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C948D-1E22-4313-99E2-FB8DBDC2393A}"/>
              </a:ext>
            </a:extLst>
          </p:cNvPr>
          <p:cNvSpPr txBox="1"/>
          <p:nvPr/>
        </p:nvSpPr>
        <p:spPr>
          <a:xfrm>
            <a:off x="2089989" y="1254634"/>
            <a:ext cx="3079801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baseline="0" dirty="0">
                <a:solidFill>
                  <a:srgbClr val="000000"/>
                </a:solidFill>
                <a:ea typeface="+mj-ea"/>
              </a:rPr>
              <a:t>Solution</a:t>
            </a:r>
            <a:endParaRPr lang="en-IN" b="1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3EA83-EFAF-491D-B531-B209DB1E9C19}"/>
              </a:ext>
            </a:extLst>
          </p:cNvPr>
          <p:cNvSpPr txBox="1"/>
          <p:nvPr/>
        </p:nvSpPr>
        <p:spPr>
          <a:xfrm>
            <a:off x="6142618" y="1254637"/>
            <a:ext cx="3079801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baseline="0" dirty="0">
                <a:solidFill>
                  <a:srgbClr val="000000"/>
                </a:solidFill>
                <a:ea typeface="+mj-ea"/>
              </a:rPr>
              <a:t>Business Benefits</a:t>
            </a:r>
            <a:endParaRPr lang="en-IN" b="1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374BE-7D5F-4003-B0F1-711E7389C403}"/>
              </a:ext>
            </a:extLst>
          </p:cNvPr>
          <p:cNvSpPr txBox="1"/>
          <p:nvPr/>
        </p:nvSpPr>
        <p:spPr>
          <a:xfrm>
            <a:off x="1934448" y="1579973"/>
            <a:ext cx="34326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Process Carrier Quotes once they arrive in agent mailbox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Scan the incoming quotes to extract plan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Automatically create a plan entry in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Define a plan comparison template and generate it on demand for particular customer</a:t>
            </a:r>
            <a:endParaRPr lang="en-IN" sz="1600" baseline="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80522-EC03-49DD-8F0C-CBE8B9521B7E}"/>
              </a:ext>
            </a:extLst>
          </p:cNvPr>
          <p:cNvSpPr txBox="1"/>
          <p:nvPr/>
        </p:nvSpPr>
        <p:spPr>
          <a:xfrm>
            <a:off x="5987077" y="1414547"/>
            <a:ext cx="34326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Reduce manual steps and improves productivity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Data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Quick turnaround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ea typeface="+mj-ea"/>
              </a:rPr>
              <a:t>Automated plan comparison document generation for easy decision making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62422-123E-D86F-CD1D-DED6BA0B9EFD}"/>
              </a:ext>
            </a:extLst>
          </p:cNvPr>
          <p:cNvSpPr/>
          <p:nvPr/>
        </p:nvSpPr>
        <p:spPr>
          <a:xfrm>
            <a:off x="1791201" y="5588596"/>
            <a:ext cx="2286000" cy="640080"/>
          </a:xfrm>
          <a:prstGeom prst="rect">
            <a:avLst/>
          </a:prstGeom>
          <a:solidFill>
            <a:srgbClr val="BCD9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AI Features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8F70C-64B3-8FAF-1413-413738ECE0A6}"/>
              </a:ext>
            </a:extLst>
          </p:cNvPr>
          <p:cNvSpPr/>
          <p:nvPr/>
        </p:nvSpPr>
        <p:spPr>
          <a:xfrm>
            <a:off x="4478106" y="5588596"/>
            <a:ext cx="2286000" cy="640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AI Builder for document 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F99F22-920D-F2A5-EA90-228D6CF6C878}"/>
              </a:ext>
            </a:extLst>
          </p:cNvPr>
          <p:cNvSpPr/>
          <p:nvPr/>
        </p:nvSpPr>
        <p:spPr>
          <a:xfrm>
            <a:off x="7266613" y="5588596"/>
            <a:ext cx="2286000" cy="640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Co-Pilot for email draft generation</a:t>
            </a:r>
          </a:p>
        </p:txBody>
      </p:sp>
    </p:spTree>
    <p:extLst>
      <p:ext uri="{BB962C8B-B14F-4D97-AF65-F5344CB8AC3E}">
        <p14:creationId xmlns:p14="http://schemas.microsoft.com/office/powerpoint/2010/main" val="320136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D70016-EDE6-48A8-88D1-4466C2AAA2BC}"/>
              </a:ext>
            </a:extLst>
          </p:cNvPr>
          <p:cNvSpPr/>
          <p:nvPr/>
        </p:nvSpPr>
        <p:spPr>
          <a:xfrm>
            <a:off x="801243" y="1146465"/>
            <a:ext cx="1731306" cy="102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Insurance Provider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79B09C-6011-41AD-B113-58A6984D8D02}"/>
              </a:ext>
            </a:extLst>
          </p:cNvPr>
          <p:cNvSpPr/>
          <p:nvPr/>
        </p:nvSpPr>
        <p:spPr>
          <a:xfrm>
            <a:off x="2687947" y="1146465"/>
            <a:ext cx="8496537" cy="102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92DFF6-BF4E-4312-808F-4B297CA1794B}"/>
              </a:ext>
            </a:extLst>
          </p:cNvPr>
          <p:cNvSpPr/>
          <p:nvPr/>
        </p:nvSpPr>
        <p:spPr>
          <a:xfrm>
            <a:off x="801244" y="2546252"/>
            <a:ext cx="1731305" cy="2221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Insurance Broker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71529A-ACBD-40F0-9CF2-FE2AC1916FFF}"/>
              </a:ext>
            </a:extLst>
          </p:cNvPr>
          <p:cNvSpPr/>
          <p:nvPr/>
        </p:nvSpPr>
        <p:spPr>
          <a:xfrm>
            <a:off x="3206200" y="1423103"/>
            <a:ext cx="7209182" cy="429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Sends policy plan document in Email</a:t>
            </a:r>
            <a:endParaRPr lang="en-IN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5B454A-14D1-4A76-A428-22D68D7314E7}"/>
              </a:ext>
            </a:extLst>
          </p:cNvPr>
          <p:cNvSpPr/>
          <p:nvPr/>
        </p:nvSpPr>
        <p:spPr>
          <a:xfrm>
            <a:off x="2739062" y="2547271"/>
            <a:ext cx="8496537" cy="22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4F7321-A894-43E9-AC89-EC8E6FE6C215}"/>
              </a:ext>
            </a:extLst>
          </p:cNvPr>
          <p:cNvSpPr/>
          <p:nvPr/>
        </p:nvSpPr>
        <p:spPr>
          <a:xfrm>
            <a:off x="3105392" y="2779181"/>
            <a:ext cx="1697695" cy="563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Trigger flow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55CF4B-E983-4904-98C4-AC109E955F8D}"/>
              </a:ext>
            </a:extLst>
          </p:cNvPr>
          <p:cNvSpPr/>
          <p:nvPr/>
        </p:nvSpPr>
        <p:spPr>
          <a:xfrm>
            <a:off x="5961944" y="2779181"/>
            <a:ext cx="1697695" cy="563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AI Builder	</a:t>
            </a:r>
            <a:endParaRPr lang="en-IN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33909C-ABE0-4DAE-8663-CCA74514BC47}"/>
              </a:ext>
            </a:extLst>
          </p:cNvPr>
          <p:cNvSpPr/>
          <p:nvPr/>
        </p:nvSpPr>
        <p:spPr>
          <a:xfrm>
            <a:off x="8854010" y="2779181"/>
            <a:ext cx="1697695" cy="563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Scan documents</a:t>
            </a:r>
            <a:endParaRPr lang="en-IN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CB93F7-DFA1-4AA6-9A80-EC72D3475467}"/>
              </a:ext>
            </a:extLst>
          </p:cNvPr>
          <p:cNvSpPr/>
          <p:nvPr/>
        </p:nvSpPr>
        <p:spPr>
          <a:xfrm>
            <a:off x="9049468" y="3851442"/>
            <a:ext cx="1697696" cy="563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Automate data entry process</a:t>
            </a:r>
            <a:endParaRPr lang="en-IN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F5C4BC-80A9-4861-9D5C-751471DA90EA}"/>
              </a:ext>
            </a:extLst>
          </p:cNvPr>
          <p:cNvSpPr/>
          <p:nvPr/>
        </p:nvSpPr>
        <p:spPr>
          <a:xfrm>
            <a:off x="6195879" y="3851442"/>
            <a:ext cx="1697695" cy="563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click Plan comparison</a:t>
            </a:r>
            <a:endParaRPr lang="en-IN" sz="16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177B3E7-2383-4CF8-87CE-ADFDE5ED868B}"/>
              </a:ext>
            </a:extLst>
          </p:cNvPr>
          <p:cNvSpPr/>
          <p:nvPr/>
        </p:nvSpPr>
        <p:spPr>
          <a:xfrm>
            <a:off x="4803088" y="2849521"/>
            <a:ext cx="1176613" cy="4398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DDAEA54-955A-4711-8C42-B9CC82B1D03C}"/>
              </a:ext>
            </a:extLst>
          </p:cNvPr>
          <p:cNvSpPr/>
          <p:nvPr/>
        </p:nvSpPr>
        <p:spPr>
          <a:xfrm>
            <a:off x="7677397" y="2849521"/>
            <a:ext cx="1176613" cy="4398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357336B-E95E-4A10-8AB9-95D963CDC4A1}"/>
              </a:ext>
            </a:extLst>
          </p:cNvPr>
          <p:cNvSpPr/>
          <p:nvPr/>
        </p:nvSpPr>
        <p:spPr>
          <a:xfrm>
            <a:off x="7898536" y="3921782"/>
            <a:ext cx="1150932" cy="4398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05C52A5-BC70-492B-B86A-7ADDCBEEB904}"/>
              </a:ext>
            </a:extLst>
          </p:cNvPr>
          <p:cNvSpPr/>
          <p:nvPr/>
        </p:nvSpPr>
        <p:spPr>
          <a:xfrm>
            <a:off x="9315221" y="3376495"/>
            <a:ext cx="606223" cy="3956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D7D88B9-AA3C-4B48-AFF1-D7556C0962CA}"/>
              </a:ext>
            </a:extLst>
          </p:cNvPr>
          <p:cNvSpPr/>
          <p:nvPr/>
        </p:nvSpPr>
        <p:spPr>
          <a:xfrm>
            <a:off x="3838235" y="2162957"/>
            <a:ext cx="466477" cy="3843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F22CE-F6DE-4201-AF8D-88E9981F45A8}"/>
              </a:ext>
            </a:extLst>
          </p:cNvPr>
          <p:cNvSpPr/>
          <p:nvPr/>
        </p:nvSpPr>
        <p:spPr>
          <a:xfrm>
            <a:off x="3092141" y="3851442"/>
            <a:ext cx="1692732" cy="7205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plan comparison document</a:t>
            </a:r>
            <a:endParaRPr lang="en-IN" sz="1600" dirty="0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D95A2437-A2D0-40E2-B33A-AF674FD57FF8}"/>
              </a:ext>
            </a:extLst>
          </p:cNvPr>
          <p:cNvSpPr/>
          <p:nvPr/>
        </p:nvSpPr>
        <p:spPr>
          <a:xfrm>
            <a:off x="4803087" y="3921782"/>
            <a:ext cx="1392791" cy="4398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BD7AD4-D359-CF71-7B96-4061FA5FEEA6}"/>
              </a:ext>
            </a:extLst>
          </p:cNvPr>
          <p:cNvSpPr/>
          <p:nvPr/>
        </p:nvSpPr>
        <p:spPr>
          <a:xfrm>
            <a:off x="801244" y="5144811"/>
            <a:ext cx="1731305" cy="102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8C1B549-DB49-8C7D-8F19-8EF8EAB43C4B}"/>
              </a:ext>
            </a:extLst>
          </p:cNvPr>
          <p:cNvSpPr/>
          <p:nvPr/>
        </p:nvSpPr>
        <p:spPr>
          <a:xfrm>
            <a:off x="3576860" y="4762534"/>
            <a:ext cx="466477" cy="3843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085E9-A39C-BAF1-5752-D5B95906B9C2}"/>
              </a:ext>
            </a:extLst>
          </p:cNvPr>
          <p:cNvSpPr/>
          <p:nvPr/>
        </p:nvSpPr>
        <p:spPr>
          <a:xfrm>
            <a:off x="2739062" y="5149592"/>
            <a:ext cx="8496537" cy="102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68D11C-8F51-AB1F-F31F-D642DD0D5456}"/>
              </a:ext>
            </a:extLst>
          </p:cNvPr>
          <p:cNvSpPr/>
          <p:nvPr/>
        </p:nvSpPr>
        <p:spPr>
          <a:xfrm>
            <a:off x="3257315" y="5426230"/>
            <a:ext cx="7209182" cy="429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Review, Negotiation, Approval and Carrier Change Processes</a:t>
            </a:r>
            <a:endParaRPr lang="en-IN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C35688-DFF4-4AAB-A477-292CB0E8673F}"/>
              </a:ext>
            </a:extLst>
          </p:cNvPr>
          <p:cNvSpPr txBox="1">
            <a:spLocks/>
          </p:cNvSpPr>
          <p:nvPr/>
        </p:nvSpPr>
        <p:spPr>
          <a:xfrm>
            <a:off x="538948" y="410548"/>
            <a:ext cx="10699044" cy="512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pPr algn="l"/>
            <a:r>
              <a:rPr lang="en-US" sz="3200" dirty="0">
                <a:solidFill>
                  <a:schemeClr val="accent1"/>
                </a:solidFill>
              </a:rPr>
              <a:t>High Level Solution Flow</a:t>
            </a:r>
            <a:endParaRPr lang="en-I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4894" y="2222574"/>
            <a:ext cx="3601189" cy="132617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_02Dec22.pptx" id="{8EAE0379-5574-4471-817C-BBF5A842D03E}" vid="{FD98001F-F8E9-4BC2-8109-83E7E52F8F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11" ma:contentTypeDescription="Create a new document." ma:contentTypeScope="" ma:versionID="3006fcbcdc07c938d07e9e476ca85abd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996cc526f3b6d79b17cb9ae73db2b9c8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25ffd179-e216-49ef-b018-cba4990353fd}" ma:internalName="TaxCatchAll" ma:showField="CatchAllData" ma:web="88563cb8-e9e3-40d4-951f-126d0c2951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0fe6c21-a5dc-4060-9e05-61129b9b2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  <lcf76f155ced4ddcb4097134ff3c332f xmlns="dc0ddbac-d92f-4135-ae82-46af643a22eb">
      <Terms xmlns="http://schemas.microsoft.com/office/infopath/2007/PartnerControls"/>
    </lcf76f155ced4ddcb4097134ff3c332f>
    <TaxCatchAll xmlns="88563cb8-e9e3-40d4-951f-126d0c29510d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36E2739-999E-4084-B9AE-B3853A2A7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1288</TotalTime>
  <Words>269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Automated Doctor Appointments with AI based prescription notification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Rohra</dc:creator>
  <cp:lastModifiedBy>Sunny Rohra</cp:lastModifiedBy>
  <cp:revision>22</cp:revision>
  <dcterms:created xsi:type="dcterms:W3CDTF">2023-09-20T14:44:42Z</dcterms:created>
  <dcterms:modified xsi:type="dcterms:W3CDTF">2023-09-28T12:58:22Z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