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09" r:id="rId2"/>
    <p:sldMasterId id="2147484029" r:id="rId3"/>
  </p:sldMasterIdLst>
  <p:notesMasterIdLst>
    <p:notesMasterId r:id="rId31"/>
  </p:notesMasterIdLst>
  <p:handoutMasterIdLst>
    <p:handoutMasterId r:id="rId32"/>
  </p:handoutMasterIdLst>
  <p:sldIdLst>
    <p:sldId id="540" r:id="rId4"/>
    <p:sldId id="511" r:id="rId5"/>
    <p:sldId id="506" r:id="rId6"/>
    <p:sldId id="530" r:id="rId7"/>
    <p:sldId id="524" r:id="rId8"/>
    <p:sldId id="523" r:id="rId9"/>
    <p:sldId id="513" r:id="rId10"/>
    <p:sldId id="548" r:id="rId11"/>
    <p:sldId id="531" r:id="rId12"/>
    <p:sldId id="525" r:id="rId13"/>
    <p:sldId id="526" r:id="rId14"/>
    <p:sldId id="518" r:id="rId15"/>
    <p:sldId id="517" r:id="rId16"/>
    <p:sldId id="519" r:id="rId17"/>
    <p:sldId id="528" r:id="rId18"/>
    <p:sldId id="486" r:id="rId19"/>
    <p:sldId id="521" r:id="rId20"/>
    <p:sldId id="520" r:id="rId21"/>
    <p:sldId id="537" r:id="rId22"/>
    <p:sldId id="522" r:id="rId23"/>
    <p:sldId id="347" r:id="rId24"/>
    <p:sldId id="551" r:id="rId25"/>
    <p:sldId id="552" r:id="rId26"/>
    <p:sldId id="553" r:id="rId27"/>
    <p:sldId id="554" r:id="rId28"/>
    <p:sldId id="550" r:id="rId29"/>
    <p:sldId id="541" r:id="rId30"/>
  </p:sldIdLst>
  <p:sldSz cx="12188825" cy="6858000"/>
  <p:notesSz cx="6858000" cy="9144000"/>
  <p:defaultTextStyle>
    <a:defPPr>
      <a:defRPr lang="en-US"/>
    </a:defPPr>
    <a:lvl1pPr algn="ctr" rtl="0" fontAlgn="base">
      <a:spcBef>
        <a:spcPct val="0"/>
      </a:spcBef>
      <a:spcAft>
        <a:spcPct val="0"/>
      </a:spcAft>
      <a:defRPr sz="3200" kern="1200">
        <a:solidFill>
          <a:srgbClr val="000000"/>
        </a:solidFill>
        <a:latin typeface="Gill Sans" pitchFamily="80" charset="0"/>
        <a:ea typeface="ヒラギノ角ゴ Pro W3" pitchFamily="80" charset="-128"/>
        <a:cs typeface="+mn-cs"/>
        <a:sym typeface="Gill Sans" pitchFamily="80" charset="0"/>
      </a:defRPr>
    </a:lvl1pPr>
    <a:lvl2pPr marL="454025" indent="1588" algn="ctr" rtl="0" fontAlgn="base">
      <a:spcBef>
        <a:spcPct val="0"/>
      </a:spcBef>
      <a:spcAft>
        <a:spcPct val="0"/>
      </a:spcAft>
      <a:defRPr sz="3200" kern="1200">
        <a:solidFill>
          <a:srgbClr val="000000"/>
        </a:solidFill>
        <a:latin typeface="Gill Sans" pitchFamily="80" charset="0"/>
        <a:ea typeface="ヒラギノ角ゴ Pro W3" pitchFamily="80" charset="-128"/>
        <a:cs typeface="+mn-cs"/>
        <a:sym typeface="Gill Sans" pitchFamily="80" charset="0"/>
      </a:defRPr>
    </a:lvl2pPr>
    <a:lvl3pPr marL="911225" indent="1588" algn="ctr" rtl="0" fontAlgn="base">
      <a:spcBef>
        <a:spcPct val="0"/>
      </a:spcBef>
      <a:spcAft>
        <a:spcPct val="0"/>
      </a:spcAft>
      <a:defRPr sz="3200" kern="1200">
        <a:solidFill>
          <a:srgbClr val="000000"/>
        </a:solidFill>
        <a:latin typeface="Gill Sans" pitchFamily="80" charset="0"/>
        <a:ea typeface="ヒラギノ角ゴ Pro W3" pitchFamily="80" charset="-128"/>
        <a:cs typeface="+mn-cs"/>
        <a:sym typeface="Gill Sans" pitchFamily="80" charset="0"/>
      </a:defRPr>
    </a:lvl3pPr>
    <a:lvl4pPr marL="1368425" indent="1588" algn="ctr" rtl="0" fontAlgn="base">
      <a:spcBef>
        <a:spcPct val="0"/>
      </a:spcBef>
      <a:spcAft>
        <a:spcPct val="0"/>
      </a:spcAft>
      <a:defRPr sz="3200" kern="1200">
        <a:solidFill>
          <a:srgbClr val="000000"/>
        </a:solidFill>
        <a:latin typeface="Gill Sans" pitchFamily="80" charset="0"/>
        <a:ea typeface="ヒラギノ角ゴ Pro W3" pitchFamily="80" charset="-128"/>
        <a:cs typeface="+mn-cs"/>
        <a:sym typeface="Gill Sans" pitchFamily="80" charset="0"/>
      </a:defRPr>
    </a:lvl4pPr>
    <a:lvl5pPr marL="1825625" indent="1588" algn="ctr" rtl="0" fontAlgn="base">
      <a:spcBef>
        <a:spcPct val="0"/>
      </a:spcBef>
      <a:spcAft>
        <a:spcPct val="0"/>
      </a:spcAft>
      <a:defRPr sz="3200" kern="1200">
        <a:solidFill>
          <a:srgbClr val="000000"/>
        </a:solidFill>
        <a:latin typeface="Gill Sans" pitchFamily="80" charset="0"/>
        <a:ea typeface="ヒラギノ角ゴ Pro W3" pitchFamily="80" charset="-128"/>
        <a:cs typeface="+mn-cs"/>
        <a:sym typeface="Gill Sans" pitchFamily="80" charset="0"/>
      </a:defRPr>
    </a:lvl5pPr>
    <a:lvl6pPr marL="2286000" algn="l" defTabSz="914400" rtl="0" eaLnBrk="1" latinLnBrk="0" hangingPunct="1">
      <a:defRPr sz="3200" kern="1200">
        <a:solidFill>
          <a:srgbClr val="000000"/>
        </a:solidFill>
        <a:latin typeface="Gill Sans" pitchFamily="80" charset="0"/>
        <a:ea typeface="ヒラギノ角ゴ Pro W3" pitchFamily="80" charset="-128"/>
        <a:cs typeface="+mn-cs"/>
        <a:sym typeface="Gill Sans" pitchFamily="80" charset="0"/>
      </a:defRPr>
    </a:lvl6pPr>
    <a:lvl7pPr marL="2743200" algn="l" defTabSz="914400" rtl="0" eaLnBrk="1" latinLnBrk="0" hangingPunct="1">
      <a:defRPr sz="3200" kern="1200">
        <a:solidFill>
          <a:srgbClr val="000000"/>
        </a:solidFill>
        <a:latin typeface="Gill Sans" pitchFamily="80" charset="0"/>
        <a:ea typeface="ヒラギノ角ゴ Pro W3" pitchFamily="80" charset="-128"/>
        <a:cs typeface="+mn-cs"/>
        <a:sym typeface="Gill Sans" pitchFamily="80" charset="0"/>
      </a:defRPr>
    </a:lvl7pPr>
    <a:lvl8pPr marL="3200400" algn="l" defTabSz="914400" rtl="0" eaLnBrk="1" latinLnBrk="0" hangingPunct="1">
      <a:defRPr sz="3200" kern="1200">
        <a:solidFill>
          <a:srgbClr val="000000"/>
        </a:solidFill>
        <a:latin typeface="Gill Sans" pitchFamily="80" charset="0"/>
        <a:ea typeface="ヒラギノ角ゴ Pro W3" pitchFamily="80" charset="-128"/>
        <a:cs typeface="+mn-cs"/>
        <a:sym typeface="Gill Sans" pitchFamily="80" charset="0"/>
      </a:defRPr>
    </a:lvl8pPr>
    <a:lvl9pPr marL="3657600" algn="l" defTabSz="914400" rtl="0" eaLnBrk="1" latinLnBrk="0" hangingPunct="1">
      <a:defRPr sz="3200" kern="1200">
        <a:solidFill>
          <a:srgbClr val="000000"/>
        </a:solidFill>
        <a:latin typeface="Gill Sans" pitchFamily="80" charset="0"/>
        <a:ea typeface="ヒラギノ角ゴ Pro W3" pitchFamily="80" charset="-128"/>
        <a:cs typeface="+mn-cs"/>
        <a:sym typeface="Gill Sans" pitchFamily="80" charset="0"/>
      </a:defRPr>
    </a:lvl9pPr>
  </p:defaultTextStyle>
  <p:extLst>
    <p:ext uri="{EFAFB233-063F-42B5-8137-9DF3F51BA10A}">
      <p15:sldGuideLst xmlns:p15="http://schemas.microsoft.com/office/powerpoint/2012/main">
        <p15:guide id="1" orient="horz" pos="2160">
          <p15:clr>
            <a:srgbClr val="A4A3A4"/>
          </p15:clr>
        </p15:guide>
        <p15:guide id="2" orient="horz" pos="144">
          <p15:clr>
            <a:srgbClr val="A4A3A4"/>
          </p15:clr>
        </p15:guide>
        <p15:guide id="3" orient="horz" pos="911">
          <p15:clr>
            <a:srgbClr val="A4A3A4"/>
          </p15:clr>
        </p15:guide>
        <p15:guide id="4" orient="horz" pos="1200">
          <p15:clr>
            <a:srgbClr val="A4A3A4"/>
          </p15:clr>
        </p15:guide>
        <p15:guide id="5" orient="horz" pos="1488">
          <p15:clr>
            <a:srgbClr val="A4A3A4"/>
          </p15:clr>
        </p15:guide>
        <p15:guide id="6" orient="horz" pos="2832">
          <p15:clr>
            <a:srgbClr val="A4A3A4"/>
          </p15:clr>
        </p15:guide>
        <p15:guide id="7" orient="horz" pos="4176">
          <p15:clr>
            <a:srgbClr val="A4A3A4"/>
          </p15:clr>
        </p15:guide>
        <p15:guide id="8" pos="324">
          <p15:clr>
            <a:srgbClr val="A4A3A4"/>
          </p15:clr>
        </p15:guide>
        <p15:guide id="9" pos="612">
          <p15:clr>
            <a:srgbClr val="A4A3A4"/>
          </p15:clr>
        </p15:guide>
        <p15:guide id="10" pos="1192">
          <p15:clr>
            <a:srgbClr val="A4A3A4"/>
          </p15:clr>
        </p15:guide>
        <p15:guide id="11" pos="3837">
          <p15:clr>
            <a:srgbClr val="A4A3A4"/>
          </p15:clr>
        </p15:guide>
        <p15:guide id="12" pos="7063">
          <p15:clr>
            <a:srgbClr val="A4A3A4"/>
          </p15:clr>
        </p15:guide>
        <p15:guide id="13" pos="73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1129" autoAdjust="0"/>
    <p:restoredTop sz="96098" autoAdjust="0"/>
  </p:normalViewPr>
  <p:slideViewPr>
    <p:cSldViewPr snapToGrid="0">
      <p:cViewPr varScale="1">
        <p:scale>
          <a:sx n="74" d="100"/>
          <a:sy n="74" d="100"/>
        </p:scale>
        <p:origin x="948" y="72"/>
      </p:cViewPr>
      <p:guideLst>
        <p:guide orient="horz" pos="2160"/>
        <p:guide orient="horz" pos="144"/>
        <p:guide orient="horz" pos="911"/>
        <p:guide orient="horz" pos="1200"/>
        <p:guide orient="horz" pos="1488"/>
        <p:guide orient="horz" pos="2832"/>
        <p:guide orient="horz" pos="4176"/>
        <p:guide pos="324"/>
        <p:guide pos="612"/>
        <p:guide pos="1192"/>
        <p:guide pos="3837"/>
        <p:guide pos="7063"/>
        <p:guide pos="73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0"/>
    </p:cViewPr>
  </p:sorterViewPr>
  <p:notesViewPr>
    <p:cSldViewPr snapToGrid="0">
      <p:cViewPr varScale="1">
        <p:scale>
          <a:sx n="80" d="100"/>
          <a:sy n="80" d="100"/>
        </p:scale>
        <p:origin x="-31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TechEd</a:t>
            </a:r>
            <a:r>
              <a:rPr lang="en-US" dirty="0">
                <a:latin typeface="Segoe UI" pitchFamily="34" charset="0"/>
              </a:rPr>
              <a:t> 2011</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65487E-0DA0-4856-AC72-A731C3DBE90E}" type="datetimeFigureOut">
              <a:rPr lang="en-US" smtClean="0"/>
              <a:t>8/20/2018</a:t>
            </a:fld>
            <a:endParaRPr lang="en-US"/>
          </a:p>
        </p:txBody>
      </p:sp>
      <p:sp>
        <p:nvSpPr>
          <p:cNvPr id="5" name="Slide Number Placeholder 4"/>
          <p:cNvSpPr>
            <a:spLocks noGrp="1"/>
          </p:cNvSpPr>
          <p:nvPr>
            <p:ph type="sldNum" sz="quarter" idx="3"/>
          </p:nvPr>
        </p:nvSpPr>
        <p:spPr>
          <a:xfrm>
            <a:off x="6353299" y="8685213"/>
            <a:ext cx="503114" cy="457200"/>
          </a:xfrm>
          <a:prstGeom prst="rect">
            <a:avLst/>
          </a:prstGeom>
        </p:spPr>
        <p:txBody>
          <a:bodyPr vert="horz" lIns="91440" tIns="45720" rIns="91440" bIns="45720" rtlCol="0" anchor="b"/>
          <a:lstStyle>
            <a:lvl1pPr algn="r">
              <a:defRPr sz="1200"/>
            </a:lvl1pPr>
          </a:lstStyle>
          <a:p>
            <a:fld id="{65D9B7A5-1CC5-4E48-A64E-28BDCA6A542C}" type="slidenum">
              <a:rPr lang="en-US" smtClean="0"/>
              <a:t>‹#›</a:t>
            </a:fld>
            <a:endParaRPr lang="en-US"/>
          </a:p>
        </p:txBody>
      </p:sp>
      <p:sp>
        <p:nvSpPr>
          <p:cNvPr id="6"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97225027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r>
              <a:rPr lang="en-US" dirty="0" err="1" smtClean="0">
                <a:latin typeface="Segoe UI" pitchFamily="34" charset="0"/>
              </a:rPr>
              <a:t>TechEd</a:t>
            </a:r>
            <a:r>
              <a:rPr lang="en-US" dirty="0" smtClean="0">
                <a:latin typeface="Segoe UI" pitchFamily="34" charset="0"/>
              </a:rPr>
              <a:t> 2011</a:t>
            </a:r>
            <a:endParaRPr lang="en-US" dirty="0">
              <a:latin typeface="Segoe UI" pitchFamily="34" charset="0"/>
            </a:endParaRPr>
          </a:p>
        </p:txBody>
      </p:sp>
      <p:sp>
        <p:nvSpPr>
          <p:cNvPr id="55299" name="Rectangle 3"/>
          <p:cNvSpPr>
            <a:spLocks noGrp="1"/>
          </p:cNvSpPr>
          <p:nvPr>
            <p:ph type="dt"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0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55301" name="Rectangle 5"/>
          <p:cNvSpPr>
            <a:spLocks noGrp="1"/>
          </p:cNvSpPr>
          <p:nvPr>
            <p:ph type="body" sz="quarter" idx="3"/>
          </p:nvPr>
        </p:nvSpPr>
        <p:spPr bwMode="auto">
          <a:xfrm>
            <a:off x="914400" y="4343400"/>
            <a:ext cx="5029200" cy="41148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3" name="Rectangle 7"/>
          <p:cNvSpPr>
            <a:spLocks noGrp="1"/>
          </p:cNvSpPr>
          <p:nvPr>
            <p:ph type="sldNum" sz="quarter" idx="5"/>
          </p:nvPr>
        </p:nvSpPr>
        <p:spPr bwMode="auto">
          <a:xfrm>
            <a:off x="6317672" y="8686800"/>
            <a:ext cx="540327"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A54C694-995F-4285-BB19-700A08DB7AB0}" type="slidenum">
              <a:rPr lang="en-US"/>
              <a:pPr>
                <a:defRPr/>
              </a:pPr>
              <a:t>‹#›</a:t>
            </a:fld>
            <a:endParaRPr lang="en-US"/>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311183220"/>
      </p:ext>
    </p:extLst>
  </p:cSld>
  <p:clrMap bg1="lt1" tx1="dk1" bg2="lt2" tx2="dk2" accent1="accent1" accent2="accent2" accent3="accent3" accent4="accent4" accent5="accent5" accent6="accent6" hlink="hlink" folHlink="folHlink"/>
  <p:hf/>
  <p:notesStyle>
    <a:lvl1pPr algn="l" rtl="0" eaLnBrk="0" fontAlgn="base" hangingPunct="0">
      <a:spcBef>
        <a:spcPct val="0"/>
      </a:spcBef>
      <a:spcAft>
        <a:spcPct val="0"/>
      </a:spcAft>
      <a:defRPr sz="1200" kern="1200">
        <a:solidFill>
          <a:schemeClr val="tx1"/>
        </a:solidFill>
        <a:latin typeface="Gill Sans" pitchFamily="80" charset="0"/>
        <a:ea typeface="+mn-ea"/>
        <a:cs typeface="+mn-cs"/>
      </a:defRPr>
    </a:lvl1pPr>
    <a:lvl2pPr marL="454025" algn="l" rtl="0" eaLnBrk="0" fontAlgn="base" hangingPunct="0">
      <a:spcBef>
        <a:spcPct val="0"/>
      </a:spcBef>
      <a:spcAft>
        <a:spcPct val="0"/>
      </a:spcAft>
      <a:defRPr sz="1200" kern="1200">
        <a:solidFill>
          <a:schemeClr val="tx1"/>
        </a:solidFill>
        <a:latin typeface="Gill Sans" pitchFamily="80" charset="0"/>
        <a:ea typeface="+mn-ea"/>
        <a:cs typeface="+mn-cs"/>
      </a:defRPr>
    </a:lvl2pPr>
    <a:lvl3pPr marL="911225" algn="l" rtl="0" eaLnBrk="0" fontAlgn="base" hangingPunct="0">
      <a:spcBef>
        <a:spcPct val="0"/>
      </a:spcBef>
      <a:spcAft>
        <a:spcPct val="0"/>
      </a:spcAft>
      <a:defRPr sz="1200" kern="1200">
        <a:solidFill>
          <a:schemeClr val="tx1"/>
        </a:solidFill>
        <a:latin typeface="Gill Sans" pitchFamily="80" charset="0"/>
        <a:ea typeface="+mn-ea"/>
        <a:cs typeface="+mn-cs"/>
      </a:defRPr>
    </a:lvl3pPr>
    <a:lvl4pPr marL="1368425" algn="l" rtl="0" eaLnBrk="0" fontAlgn="base" hangingPunct="0">
      <a:spcBef>
        <a:spcPct val="0"/>
      </a:spcBef>
      <a:spcAft>
        <a:spcPct val="0"/>
      </a:spcAft>
      <a:defRPr sz="1200" kern="1200">
        <a:solidFill>
          <a:schemeClr val="tx1"/>
        </a:solidFill>
        <a:latin typeface="Gill Sans" pitchFamily="80" charset="0"/>
        <a:ea typeface="+mn-ea"/>
        <a:cs typeface="+mn-cs"/>
      </a:defRPr>
    </a:lvl4pPr>
    <a:lvl5pPr marL="1825625" algn="l" rtl="0" eaLnBrk="0" fontAlgn="base" hangingPunct="0">
      <a:spcBef>
        <a:spcPct val="0"/>
      </a:spcBef>
      <a:spcAft>
        <a:spcPct val="0"/>
      </a:spcAft>
      <a:defRPr sz="1200" kern="1200">
        <a:solidFill>
          <a:schemeClr val="tx1"/>
        </a:solidFill>
        <a:latin typeface="Gill Sans" pitchFamily="80" charset="0"/>
        <a:ea typeface="+mn-ea"/>
        <a:cs typeface="+mn-cs"/>
      </a:defRPr>
    </a:lvl5pPr>
    <a:lvl6pPr marL="2285954" algn="l" defTabSz="914382" rtl="0" eaLnBrk="1" latinLnBrk="0" hangingPunct="1">
      <a:defRPr sz="1200" kern="1200">
        <a:solidFill>
          <a:schemeClr val="tx1"/>
        </a:solidFill>
        <a:latin typeface="+mn-lt"/>
        <a:ea typeface="+mn-ea"/>
        <a:cs typeface="+mn-cs"/>
      </a:defRPr>
    </a:lvl6pPr>
    <a:lvl7pPr marL="2743146" algn="l" defTabSz="914382" rtl="0" eaLnBrk="1" latinLnBrk="0" hangingPunct="1">
      <a:defRPr sz="1200" kern="1200">
        <a:solidFill>
          <a:schemeClr val="tx1"/>
        </a:solidFill>
        <a:latin typeface="+mn-lt"/>
        <a:ea typeface="+mn-ea"/>
        <a:cs typeface="+mn-cs"/>
      </a:defRPr>
    </a:lvl7pPr>
    <a:lvl8pPr marL="3200336" algn="l" defTabSz="914382" rtl="0" eaLnBrk="1" latinLnBrk="0" hangingPunct="1">
      <a:defRPr sz="1200" kern="1200">
        <a:solidFill>
          <a:schemeClr val="tx1"/>
        </a:solidFill>
        <a:latin typeface="+mn-lt"/>
        <a:ea typeface="+mn-ea"/>
        <a:cs typeface="+mn-cs"/>
      </a:defRPr>
    </a:lvl8pPr>
    <a:lvl9pPr marL="3657527" algn="l" defTabSz="9143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err="1" smtClean="0"/>
              <a:t>Tech·Ed</a:t>
            </a:r>
            <a:r>
              <a:rPr lang="en-US" dirty="0" smtClean="0"/>
              <a:t>  North America 2009</a:t>
            </a:r>
          </a:p>
        </p:txBody>
      </p:sp>
      <p:sp>
        <p:nvSpPr>
          <p:cNvPr id="5" name="Date Placeholder 4"/>
          <p:cNvSpPr>
            <a:spLocks noGrp="1"/>
          </p:cNvSpPr>
          <p:nvPr>
            <p:ph type="dt" idx="11"/>
          </p:nvPr>
        </p:nvSpPr>
        <p:spPr/>
        <p:txBody>
          <a:bodyPr/>
          <a:lstStyle/>
          <a:p>
            <a:fld id="{81331B57-0BE5-4F82-AA58-76F53EFF3ADA}" type="datetime8">
              <a:rPr lang="en-US" smtClean="0"/>
              <a:pPr/>
              <a:t>8/20/2018 10:31 PM</a:t>
            </a:fld>
            <a:endParaRPr lang="en-US" dirty="0"/>
          </a:p>
        </p:txBody>
      </p:sp>
      <p:sp>
        <p:nvSpPr>
          <p:cNvPr id="6" name="Footer Placeholder 5"/>
          <p:cNvSpPr>
            <a:spLocks noGrp="1"/>
          </p:cNvSpPr>
          <p:nvPr>
            <p:ph type="ftr" sz="quarter" idx="12"/>
          </p:nvPr>
        </p:nvSpPr>
        <p:spPr>
          <a:xfrm>
            <a:off x="0" y="8686800"/>
            <a:ext cx="2971800" cy="457200"/>
          </a:xfrm>
          <a:prstGeom prst="rect">
            <a:avLst/>
          </a:prstGeom>
        </p:spPr>
        <p:txBody>
          <a:bodyPr/>
          <a:lstStyle/>
          <a:p>
            <a:r>
              <a:rPr lang="en-US" dirty="0" smtClean="0"/>
              <a:t>© 2009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
        <p:nvSpPr>
          <p:cNvPr id="2" name="Slide Number Placeholder 1"/>
          <p:cNvSpPr>
            <a:spLocks noGrp="1"/>
          </p:cNvSpPr>
          <p:nvPr>
            <p:ph type="sldNum" sz="quarter" idx="13"/>
          </p:nvPr>
        </p:nvSpPr>
        <p:spPr/>
        <p:txBody>
          <a:bodyPr/>
          <a:lstStyle/>
          <a:p>
            <a:pPr>
              <a:defRPr/>
            </a:pPr>
            <a:fld id="{5A54C694-995F-4285-BB19-700A08DB7AB0}" type="slidenum">
              <a:rPr lang="en-US" smtClean="0"/>
              <a:pPr>
                <a:defRPr/>
              </a:pPr>
              <a:t>1</a:t>
            </a:fld>
            <a:endParaRPr lang="en-US"/>
          </a:p>
        </p:txBody>
      </p:sp>
    </p:spTree>
    <p:extLst>
      <p:ext uri="{BB962C8B-B14F-4D97-AF65-F5344CB8AC3E}">
        <p14:creationId xmlns:p14="http://schemas.microsoft.com/office/powerpoint/2010/main" val="312234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5" name="Text Box 1"/>
          <p:cNvSpPr txBox="1">
            <a:spLocks noChangeArrowheads="1"/>
          </p:cNvSpPr>
          <p:nvPr/>
        </p:nvSpPr>
        <p:spPr bwMode="auto">
          <a:xfrm>
            <a:off x="3884613" y="8863013"/>
            <a:ext cx="2968625" cy="276225"/>
          </a:xfrm>
          <a:prstGeom prst="rect">
            <a:avLst/>
          </a:prstGeom>
          <a:noFill/>
          <a:ln w="9525">
            <a:noFill/>
            <a:round/>
            <a:headEnd/>
            <a:tailEnd/>
          </a:ln>
        </p:spPr>
        <p:txBody>
          <a:bodyPr lIns="90000" tIns="46800" rIns="90000" bIns="46800" anchor="b">
            <a:spAutoFit/>
          </a:bodyP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5EEBC6C-0BBF-45EA-BAF6-C68170D8712B}" type="slidenum">
              <a:rPr lang="en-GB"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GB" sz="1200">
              <a:solidFill>
                <a:srgbClr val="000000"/>
              </a:solidFill>
            </a:endParaRPr>
          </a:p>
        </p:txBody>
      </p:sp>
      <p:sp>
        <p:nvSpPr>
          <p:cNvPr id="28676" name="Text Box 2"/>
          <p:cNvSpPr txBox="1">
            <a:spLocks noChangeArrowheads="1"/>
          </p:cNvSpPr>
          <p:nvPr/>
        </p:nvSpPr>
        <p:spPr bwMode="auto">
          <a:xfrm>
            <a:off x="0" y="8863013"/>
            <a:ext cx="2968625" cy="276225"/>
          </a:xfrm>
          <a:prstGeom prst="rect">
            <a:avLst/>
          </a:prstGeom>
          <a:noFill/>
          <a:ln w="9525">
            <a:noFill/>
            <a:round/>
            <a:headEnd/>
            <a:tailEnd/>
          </a:ln>
        </p:spPr>
        <p:txBody>
          <a:bodyPr lIns="90000" tIns="46800" rIns="90000" bIns="46800" anchor="b">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200">
              <a:solidFill>
                <a:srgbClr val="000000"/>
              </a:solidFill>
            </a:endParaRPr>
          </a:p>
        </p:txBody>
      </p:sp>
      <p:sp>
        <p:nvSpPr>
          <p:cNvPr id="28677" name="Text Box 3"/>
          <p:cNvSpPr txBox="1">
            <a:spLocks noChangeArrowheads="1"/>
          </p:cNvSpPr>
          <p:nvPr/>
        </p:nvSpPr>
        <p:spPr bwMode="auto">
          <a:xfrm>
            <a:off x="0" y="0"/>
            <a:ext cx="2968625" cy="276225"/>
          </a:xfrm>
          <a:prstGeom prst="rect">
            <a:avLst/>
          </a:prstGeom>
          <a:noFill/>
          <a:ln w="9525">
            <a:noFill/>
            <a:round/>
            <a:headEnd/>
            <a:tailEnd/>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200">
              <a:solidFill>
                <a:srgbClr val="000000"/>
              </a:solidFill>
            </a:endParaRPr>
          </a:p>
        </p:txBody>
      </p:sp>
      <p:sp>
        <p:nvSpPr>
          <p:cNvPr id="28678" name="Text Box 4"/>
          <p:cNvSpPr txBox="1">
            <a:spLocks noChangeArrowheads="1"/>
          </p:cNvSpPr>
          <p:nvPr/>
        </p:nvSpPr>
        <p:spPr bwMode="auto">
          <a:xfrm>
            <a:off x="3884613" y="0"/>
            <a:ext cx="2968625" cy="276225"/>
          </a:xfrm>
          <a:prstGeom prst="rect">
            <a:avLst/>
          </a:prstGeom>
          <a:noFill/>
          <a:ln w="9525">
            <a:noFill/>
            <a:round/>
            <a:headEnd/>
            <a:tailEnd/>
          </a:ln>
        </p:spPr>
        <p:txBody>
          <a:bodyPr lIns="90000" tIns="46800" rIns="90000" bIns="46800">
            <a:spAutoFit/>
          </a:bodyP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200">
              <a:solidFill>
                <a:srgbClr val="000000"/>
              </a:solidFill>
            </a:endParaRPr>
          </a:p>
        </p:txBody>
      </p:sp>
      <p:sp>
        <p:nvSpPr>
          <p:cNvPr id="28679" name="Text Box 5"/>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28680" name="Text Box 6"/>
          <p:cNvSpPr>
            <a:spLocks noGrp="1" noChangeArrowheads="1"/>
          </p:cNvSpPr>
          <p:nvPr>
            <p:ph type="body"/>
          </p:nvPr>
        </p:nvSpPr>
        <p:spPr>
          <a:xfrm>
            <a:off x="685800" y="4343400"/>
            <a:ext cx="5486400" cy="279180"/>
          </a:xfrm>
          <a:noFill/>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
        <p:nvSpPr>
          <p:cNvPr id="2" name="Date Placeholder 1"/>
          <p:cNvSpPr>
            <a:spLocks noGrp="1"/>
          </p:cNvSpPr>
          <p:nvPr>
            <p:ph type="dt" idx="10"/>
          </p:nvPr>
        </p:nvSpPr>
        <p:spPr/>
        <p:txBody>
          <a:bodyPr/>
          <a:lstStyle/>
          <a:p>
            <a:pPr>
              <a:defRPr/>
            </a:pPr>
            <a:endParaRPr lang="en-US"/>
          </a:p>
        </p:txBody>
      </p:sp>
      <p:sp>
        <p:nvSpPr>
          <p:cNvPr id="3" name="Footer Placeholder 2"/>
          <p:cNvSpPr>
            <a:spLocks noGrp="1"/>
          </p:cNvSpPr>
          <p:nvPr>
            <p:ph type="ftr" sz="quarter" idx="11"/>
          </p:nvPr>
        </p:nvSpPr>
        <p:spPr/>
        <p:txBody>
          <a:bodyPr/>
          <a:lstStyle/>
          <a:p>
            <a:r>
              <a:rPr lang="en-US" sz="50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endParaRPr lang="en-US" sz="500" dirty="0" smtClean="0">
              <a:solidFill>
                <a:srgbClr val="000000"/>
              </a:solidFill>
              <a:latin typeface="Segoe UI" pitchFamily="34" charset="0"/>
            </a:endParaRPr>
          </a:p>
        </p:txBody>
      </p:sp>
      <p:sp>
        <p:nvSpPr>
          <p:cNvPr id="4" name="Slide Number Placeholder 3"/>
          <p:cNvSpPr>
            <a:spLocks noGrp="1"/>
          </p:cNvSpPr>
          <p:nvPr>
            <p:ph type="sldNum" sz="quarter" idx="12"/>
          </p:nvPr>
        </p:nvSpPr>
        <p:spPr/>
        <p:txBody>
          <a:bodyPr/>
          <a:lstStyle/>
          <a:p>
            <a:pPr>
              <a:defRPr/>
            </a:pPr>
            <a:fld id="{5A54C694-995F-4285-BB19-700A08DB7AB0}" type="slidenum">
              <a:rPr lang="en-US" smtClean="0"/>
              <a:pPr>
                <a:defRPr/>
              </a:pPr>
              <a:t>2</a:t>
            </a:fld>
            <a:endParaRPr lang="en-US"/>
          </a:p>
        </p:txBody>
      </p:sp>
      <p:sp>
        <p:nvSpPr>
          <p:cNvPr id="5" name="Header Placeholder 4"/>
          <p:cNvSpPr>
            <a:spLocks noGrp="1"/>
          </p:cNvSpPr>
          <p:nvPr>
            <p:ph type="hdr" sz="quarter" idx="13"/>
          </p:nvPr>
        </p:nvSpPr>
        <p:spPr/>
        <p:txBody>
          <a:bodyPr/>
          <a:lstStyle/>
          <a:p>
            <a:r>
              <a:rPr lang="en-US" smtClean="0">
                <a:latin typeface="Segoe UI" pitchFamily="34" charset="0"/>
              </a:rPr>
              <a:t>TechEd 2011</a:t>
            </a:r>
            <a:endParaRPr lang="en-US" dirty="0">
              <a:latin typeface="Segoe UI" pitchFamily="34" charset="0"/>
            </a:endParaRPr>
          </a:p>
        </p:txBody>
      </p:sp>
    </p:spTree>
    <p:extLst>
      <p:ext uri="{BB962C8B-B14F-4D97-AF65-F5344CB8AC3E}">
        <p14:creationId xmlns:p14="http://schemas.microsoft.com/office/powerpoint/2010/main" val="400222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Rot="1" noChangeAspect="1" noChangeArrowheads="1" noTextEdit="1"/>
          </p:cNvSpPr>
          <p:nvPr>
            <p:ph type="sldImg"/>
          </p:nvPr>
        </p:nvSpPr>
        <p:spPr>
          <a:xfrm>
            <a:off x="382588" y="685800"/>
            <a:ext cx="6092825" cy="3429000"/>
          </a:xfrm>
          <a:ln/>
        </p:spPr>
      </p:sp>
      <p:sp>
        <p:nvSpPr>
          <p:cNvPr id="78852" name="Rectangle 3"/>
          <p:cNvSpPr>
            <a:spLocks noGrp="1"/>
          </p:cNvSpPr>
          <p:nvPr>
            <p:ph type="body" idx="1"/>
          </p:nvPr>
        </p:nvSpPr>
        <p:spPr>
          <a:noFill/>
          <a:ln w="9525"/>
        </p:spPr>
        <p:txBody>
          <a:bodyPr/>
          <a:lstStyle/>
          <a:p>
            <a:pPr eaLnBrk="1" hangingPunct="1"/>
            <a:endParaRPr lang="en-US" smtClean="0"/>
          </a:p>
        </p:txBody>
      </p:sp>
      <p:sp>
        <p:nvSpPr>
          <p:cNvPr id="2" name="Date Placeholder 1"/>
          <p:cNvSpPr>
            <a:spLocks noGrp="1"/>
          </p:cNvSpPr>
          <p:nvPr>
            <p:ph type="dt" idx="10"/>
          </p:nvPr>
        </p:nvSpPr>
        <p:spPr/>
        <p:txBody>
          <a:bodyPr/>
          <a:lstStyle/>
          <a:p>
            <a:pPr>
              <a:defRPr/>
            </a:pPr>
            <a:endParaRPr lang="en-US"/>
          </a:p>
        </p:txBody>
      </p:sp>
      <p:sp>
        <p:nvSpPr>
          <p:cNvPr id="3" name="Footer Placeholder 2"/>
          <p:cNvSpPr>
            <a:spLocks noGrp="1"/>
          </p:cNvSpPr>
          <p:nvPr>
            <p:ph type="ftr" sz="quarter" idx="11"/>
          </p:nvPr>
        </p:nvSpPr>
        <p:spPr/>
        <p:txBody>
          <a:bodyPr/>
          <a:lstStyle/>
          <a:p>
            <a:r>
              <a:rPr lang="en-US" sz="50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endParaRPr lang="en-US" sz="500" dirty="0" smtClean="0">
              <a:solidFill>
                <a:srgbClr val="000000"/>
              </a:solidFill>
              <a:latin typeface="Segoe UI" pitchFamily="34" charset="0"/>
            </a:endParaRPr>
          </a:p>
        </p:txBody>
      </p:sp>
      <p:sp>
        <p:nvSpPr>
          <p:cNvPr id="4" name="Slide Number Placeholder 3"/>
          <p:cNvSpPr>
            <a:spLocks noGrp="1"/>
          </p:cNvSpPr>
          <p:nvPr>
            <p:ph type="sldNum" sz="quarter" idx="12"/>
          </p:nvPr>
        </p:nvSpPr>
        <p:spPr/>
        <p:txBody>
          <a:bodyPr/>
          <a:lstStyle/>
          <a:p>
            <a:pPr>
              <a:defRPr/>
            </a:pPr>
            <a:fld id="{5A54C694-995F-4285-BB19-700A08DB7AB0}" type="slidenum">
              <a:rPr lang="en-US" smtClean="0"/>
              <a:pPr>
                <a:defRPr/>
              </a:pPr>
              <a:t>16</a:t>
            </a:fld>
            <a:endParaRPr lang="en-US"/>
          </a:p>
        </p:txBody>
      </p:sp>
      <p:sp>
        <p:nvSpPr>
          <p:cNvPr id="5" name="Header Placeholder 4"/>
          <p:cNvSpPr>
            <a:spLocks noGrp="1"/>
          </p:cNvSpPr>
          <p:nvPr>
            <p:ph type="hdr" sz="quarter" idx="13"/>
          </p:nvPr>
        </p:nvSpPr>
        <p:spPr/>
        <p:txBody>
          <a:bodyPr/>
          <a:lstStyle/>
          <a:p>
            <a:r>
              <a:rPr lang="en-US" smtClean="0">
                <a:latin typeface="Segoe UI" pitchFamily="34" charset="0"/>
              </a:rPr>
              <a:t>TechEd 2011</a:t>
            </a:r>
            <a:endParaRPr lang="en-US" dirty="0">
              <a:latin typeface="Segoe UI" pitchFamily="34" charset="0"/>
            </a:endParaRPr>
          </a:p>
        </p:txBody>
      </p:sp>
    </p:spTree>
    <p:extLst>
      <p:ext uri="{BB962C8B-B14F-4D97-AF65-F5344CB8AC3E}">
        <p14:creationId xmlns:p14="http://schemas.microsoft.com/office/powerpoint/2010/main" val="208215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Rot="1" noChangeAspect="1" noChangeArrowheads="1" noTextEdit="1"/>
          </p:cNvSpPr>
          <p:nvPr>
            <p:ph type="sldImg"/>
          </p:nvPr>
        </p:nvSpPr>
        <p:spPr>
          <a:xfrm>
            <a:off x="382588" y="685800"/>
            <a:ext cx="6092825" cy="3429000"/>
          </a:xfrm>
          <a:ln/>
        </p:spPr>
      </p:sp>
      <p:sp>
        <p:nvSpPr>
          <p:cNvPr id="86020" name="Rectangle 3"/>
          <p:cNvSpPr>
            <a:spLocks noGrp="1"/>
          </p:cNvSpPr>
          <p:nvPr>
            <p:ph type="body" idx="1"/>
          </p:nvPr>
        </p:nvSpPr>
        <p:spPr>
          <a:noFill/>
          <a:ln w="9525"/>
        </p:spPr>
        <p:txBody>
          <a:bodyPr/>
          <a:lstStyle/>
          <a:p>
            <a:pPr eaLnBrk="1" hangingPunct="1"/>
            <a:endParaRPr lang="en-US" smtClean="0"/>
          </a:p>
        </p:txBody>
      </p:sp>
      <p:sp>
        <p:nvSpPr>
          <p:cNvPr id="2" name="Date Placeholder 1"/>
          <p:cNvSpPr>
            <a:spLocks noGrp="1"/>
          </p:cNvSpPr>
          <p:nvPr>
            <p:ph type="dt" idx="10"/>
          </p:nvPr>
        </p:nvSpPr>
        <p:spPr/>
        <p:txBody>
          <a:bodyPr/>
          <a:lstStyle/>
          <a:p>
            <a:pPr>
              <a:defRPr/>
            </a:pPr>
            <a:endParaRPr lang="en-US"/>
          </a:p>
        </p:txBody>
      </p:sp>
      <p:sp>
        <p:nvSpPr>
          <p:cNvPr id="3" name="Footer Placeholder 2"/>
          <p:cNvSpPr>
            <a:spLocks noGrp="1"/>
          </p:cNvSpPr>
          <p:nvPr>
            <p:ph type="ftr" sz="quarter" idx="11"/>
          </p:nvPr>
        </p:nvSpPr>
        <p:spPr/>
        <p:txBody>
          <a:bodyPr/>
          <a:lstStyle/>
          <a:p>
            <a:r>
              <a:rPr lang="en-US" sz="50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endParaRPr lang="en-US" sz="500" dirty="0" smtClean="0">
              <a:solidFill>
                <a:srgbClr val="000000"/>
              </a:solidFill>
              <a:latin typeface="Segoe UI" pitchFamily="34" charset="0"/>
            </a:endParaRPr>
          </a:p>
        </p:txBody>
      </p:sp>
      <p:sp>
        <p:nvSpPr>
          <p:cNvPr id="4" name="Slide Number Placeholder 3"/>
          <p:cNvSpPr>
            <a:spLocks noGrp="1"/>
          </p:cNvSpPr>
          <p:nvPr>
            <p:ph type="sldNum" sz="quarter" idx="12"/>
          </p:nvPr>
        </p:nvSpPr>
        <p:spPr/>
        <p:txBody>
          <a:bodyPr/>
          <a:lstStyle/>
          <a:p>
            <a:pPr>
              <a:defRPr/>
            </a:pPr>
            <a:fld id="{5A54C694-995F-4285-BB19-700A08DB7AB0}" type="slidenum">
              <a:rPr lang="en-US" smtClean="0"/>
              <a:pPr>
                <a:defRPr/>
              </a:pPr>
              <a:t>21</a:t>
            </a:fld>
            <a:endParaRPr lang="en-US"/>
          </a:p>
        </p:txBody>
      </p:sp>
      <p:sp>
        <p:nvSpPr>
          <p:cNvPr id="5" name="Header Placeholder 4"/>
          <p:cNvSpPr>
            <a:spLocks noGrp="1"/>
          </p:cNvSpPr>
          <p:nvPr>
            <p:ph type="hdr" sz="quarter" idx="13"/>
          </p:nvPr>
        </p:nvSpPr>
        <p:spPr/>
        <p:txBody>
          <a:bodyPr/>
          <a:lstStyle/>
          <a:p>
            <a:r>
              <a:rPr lang="en-US" smtClean="0">
                <a:latin typeface="Segoe UI" pitchFamily="34" charset="0"/>
              </a:rPr>
              <a:t>TechEd 2011</a:t>
            </a:r>
            <a:endParaRPr lang="en-US" dirty="0">
              <a:latin typeface="Segoe UI" pitchFamily="34" charset="0"/>
            </a:endParaRPr>
          </a:p>
        </p:txBody>
      </p:sp>
    </p:spTree>
    <p:extLst>
      <p:ext uri="{BB962C8B-B14F-4D97-AF65-F5344CB8AC3E}">
        <p14:creationId xmlns:p14="http://schemas.microsoft.com/office/powerpoint/2010/main" val="1583084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8/20/2018 10:31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a:prstGeom prst="rect">
            <a:avLst/>
          </a:prstGeom>
        </p:spPr>
        <p:txBody>
          <a:bodyPr/>
          <a:lstStyle/>
          <a:p>
            <a:r>
              <a:rPr lang="en-US" dirty="0" smtClean="0">
                <a:solidFill>
                  <a:prstClr val="black"/>
                </a:solidFill>
              </a:rPr>
              <a:t>© 2010 Microsoft Corporation. All rights reserved. Microsoft, Windows, Windows Vista and other product names are or may be registered trademarks and/or trademarks in the U.S. and/or other countries.</a:t>
            </a:r>
          </a:p>
          <a:p>
            <a:r>
              <a:rPr lang="en-US" dirty="0"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rPr>
            </a:br>
            <a:r>
              <a:rPr lang="en-US" dirty="0" smtClean="0">
                <a:solidFill>
                  <a:prstClr val="black"/>
                </a:solidFill>
              </a:rPr>
              <a:t>MICROSOFT MAKES NO WARRANTIES, EXPRESS, IMPLIED OR STATUTORY, AS TO THE INFORMATION IN THIS PRESENTATION.</a:t>
            </a:r>
          </a:p>
          <a:p>
            <a:endParaRPr lang="en-US" dirty="0">
              <a:solidFill>
                <a:prstClr val="black"/>
              </a:solidFill>
            </a:endParaRPr>
          </a:p>
        </p:txBody>
      </p:sp>
      <p:sp>
        <p:nvSpPr>
          <p:cNvPr id="8" name="Slide Number Placeholder 7"/>
          <p:cNvSpPr>
            <a:spLocks noGrp="1"/>
          </p:cNvSpPr>
          <p:nvPr>
            <p:ph type="sldNum" sz="quarter" idx="10"/>
          </p:nvPr>
        </p:nvSpPr>
        <p:spPr/>
        <p:txBody>
          <a:bodyPr/>
          <a:lstStyle/>
          <a:p>
            <a:pPr>
              <a:defRPr/>
            </a:pPr>
            <a:fld id="{5A54C694-995F-4285-BB19-700A08DB7AB0}" type="slidenum">
              <a:rPr lang="en-US" smtClean="0"/>
              <a:pPr>
                <a:defRPr/>
              </a:pPr>
              <a:t>23</a:t>
            </a:fld>
            <a:endParaRPr lang="en-US"/>
          </a:p>
        </p:txBody>
      </p:sp>
    </p:spTree>
    <p:extLst>
      <p:ext uri="{BB962C8B-B14F-4D97-AF65-F5344CB8AC3E}">
        <p14:creationId xmlns:p14="http://schemas.microsoft.com/office/powerpoint/2010/main" val="2125444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8/20/2018 10:31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a:prstGeom prst="rect">
            <a:avLst/>
          </a:prstGeom>
        </p:spPr>
        <p:txBody>
          <a:bodyPr/>
          <a:lstStyle/>
          <a:p>
            <a:r>
              <a:rPr lang="en-US" dirty="0" smtClean="0">
                <a:solidFill>
                  <a:prstClr val="black"/>
                </a:solidFill>
              </a:rPr>
              <a:t>© 2010 Microsoft Corporation. All rights reserved. Microsoft, Windows, Windows Vista and other product names are or may be registered trademarks and/or trademarks in the U.S. and/or other countries.</a:t>
            </a:r>
          </a:p>
          <a:p>
            <a:r>
              <a:rPr lang="en-US" dirty="0"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rPr>
            </a:br>
            <a:r>
              <a:rPr lang="en-US" dirty="0" smtClean="0">
                <a:solidFill>
                  <a:prstClr val="black"/>
                </a:solidFill>
              </a:rPr>
              <a:t>MICROSOFT MAKES NO WARRANTIES, EXPRESS, IMPLIED OR STATUTORY, AS TO THE INFORMATION IN THIS PRESENTATION.</a:t>
            </a:r>
          </a:p>
          <a:p>
            <a:endParaRPr lang="en-US" dirty="0">
              <a:solidFill>
                <a:prstClr val="black"/>
              </a:solidFill>
            </a:endParaRPr>
          </a:p>
        </p:txBody>
      </p:sp>
      <p:sp>
        <p:nvSpPr>
          <p:cNvPr id="8" name="Slide Number Placeholder 7"/>
          <p:cNvSpPr>
            <a:spLocks noGrp="1"/>
          </p:cNvSpPr>
          <p:nvPr>
            <p:ph type="sldNum" sz="quarter" idx="10"/>
          </p:nvPr>
        </p:nvSpPr>
        <p:spPr/>
        <p:txBody>
          <a:bodyPr/>
          <a:lstStyle/>
          <a:p>
            <a:pPr>
              <a:defRPr/>
            </a:pPr>
            <a:fld id="{5A54C694-995F-4285-BB19-700A08DB7AB0}" type="slidenum">
              <a:rPr lang="en-US" smtClean="0"/>
              <a:pPr>
                <a:defRPr/>
              </a:pPr>
              <a:t>24</a:t>
            </a:fld>
            <a:endParaRPr lang="en-US"/>
          </a:p>
        </p:txBody>
      </p:sp>
    </p:spTree>
    <p:extLst>
      <p:ext uri="{BB962C8B-B14F-4D97-AF65-F5344CB8AC3E}">
        <p14:creationId xmlns:p14="http://schemas.microsoft.com/office/powerpoint/2010/main" val="768902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8/20/2018 10:31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a:prstGeom prst="rect">
            <a:avLst/>
          </a:prstGeom>
        </p:spPr>
        <p:txBody>
          <a:bodyPr/>
          <a:lstStyle/>
          <a:p>
            <a:r>
              <a:rPr lang="en-US" dirty="0" smtClean="0">
                <a:solidFill>
                  <a:prstClr val="black"/>
                </a:solidFill>
              </a:rPr>
              <a:t>© 2010 Microsoft Corporation. All rights reserved. Microsoft, Windows, Windows Vista and other product names are or may be registered trademarks and/or trademarks in the U.S. and/or other countries.</a:t>
            </a:r>
          </a:p>
          <a:p>
            <a:r>
              <a:rPr lang="en-US" dirty="0"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rPr>
            </a:br>
            <a:r>
              <a:rPr lang="en-US" dirty="0" smtClean="0">
                <a:solidFill>
                  <a:prstClr val="black"/>
                </a:solidFill>
              </a:rPr>
              <a:t>MICROSOFT MAKES NO WARRANTIES, EXPRESS, IMPLIED OR STATUTORY, AS TO THE INFORMATION IN THIS PRESENTATION.</a:t>
            </a:r>
          </a:p>
          <a:p>
            <a:endParaRPr lang="en-US" dirty="0">
              <a:solidFill>
                <a:prstClr val="black"/>
              </a:solidFill>
            </a:endParaRPr>
          </a:p>
        </p:txBody>
      </p:sp>
      <p:sp>
        <p:nvSpPr>
          <p:cNvPr id="8" name="Slide Number Placeholder 7"/>
          <p:cNvSpPr>
            <a:spLocks noGrp="1"/>
          </p:cNvSpPr>
          <p:nvPr>
            <p:ph type="sldNum" sz="quarter" idx="10"/>
          </p:nvPr>
        </p:nvSpPr>
        <p:spPr/>
        <p:txBody>
          <a:bodyPr/>
          <a:lstStyle/>
          <a:p>
            <a:pPr>
              <a:defRPr/>
            </a:pPr>
            <a:fld id="{5A54C694-995F-4285-BB19-700A08DB7AB0}" type="slidenum">
              <a:rPr lang="en-US" smtClean="0"/>
              <a:pPr>
                <a:defRPr/>
              </a:pPr>
              <a:t>25</a:t>
            </a:fld>
            <a:endParaRPr lang="en-US"/>
          </a:p>
        </p:txBody>
      </p:sp>
    </p:spTree>
    <p:extLst>
      <p:ext uri="{BB962C8B-B14F-4D97-AF65-F5344CB8AC3E}">
        <p14:creationId xmlns:p14="http://schemas.microsoft.com/office/powerpoint/2010/main" val="3326483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0"/>
          </p:nvPr>
        </p:nvSpPr>
        <p:spPr/>
        <p:txBody>
          <a:bodyPr/>
          <a:lstStyle/>
          <a:p>
            <a:pPr>
              <a:defRPr/>
            </a:pPr>
            <a:endParaRPr lang="en-US"/>
          </a:p>
        </p:txBody>
      </p:sp>
      <p:sp>
        <p:nvSpPr>
          <p:cNvPr id="6" name="Footer Placeholder 5"/>
          <p:cNvSpPr>
            <a:spLocks noGrp="1"/>
          </p:cNvSpPr>
          <p:nvPr>
            <p:ph type="ftr" sz="quarter" idx="11"/>
          </p:nvPr>
        </p:nvSpPr>
        <p:spPr/>
        <p:txBody>
          <a:bodyPr/>
          <a:lstStyle/>
          <a:p>
            <a:r>
              <a:rPr lang="en-US" sz="50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endParaRPr lang="en-US" sz="500" dirty="0" smtClean="0">
              <a:solidFill>
                <a:srgbClr val="000000"/>
              </a:solidFill>
              <a:latin typeface="Segoe UI" pitchFamily="34" charset="0"/>
            </a:endParaRPr>
          </a:p>
        </p:txBody>
      </p:sp>
      <p:sp>
        <p:nvSpPr>
          <p:cNvPr id="7" name="Slide Number Placeholder 6"/>
          <p:cNvSpPr>
            <a:spLocks noGrp="1"/>
          </p:cNvSpPr>
          <p:nvPr>
            <p:ph type="sldNum" sz="quarter" idx="12"/>
          </p:nvPr>
        </p:nvSpPr>
        <p:spPr/>
        <p:txBody>
          <a:bodyPr/>
          <a:lstStyle/>
          <a:p>
            <a:pPr>
              <a:defRPr/>
            </a:pPr>
            <a:fld id="{5A54C694-995F-4285-BB19-700A08DB7AB0}" type="slidenum">
              <a:rPr lang="en-US" smtClean="0"/>
              <a:pPr>
                <a:defRPr/>
              </a:pPr>
              <a:t>26</a:t>
            </a:fld>
            <a:endParaRPr lang="en-US"/>
          </a:p>
        </p:txBody>
      </p:sp>
      <p:sp>
        <p:nvSpPr>
          <p:cNvPr id="8" name="Header Placeholder 7"/>
          <p:cNvSpPr>
            <a:spLocks noGrp="1"/>
          </p:cNvSpPr>
          <p:nvPr>
            <p:ph type="hdr" sz="quarter" idx="13"/>
          </p:nvPr>
        </p:nvSpPr>
        <p:spPr/>
        <p:txBody>
          <a:bodyPr/>
          <a:lstStyle/>
          <a:p>
            <a:r>
              <a:rPr lang="en-US" smtClean="0">
                <a:latin typeface="Segoe UI" pitchFamily="34" charset="0"/>
              </a:rPr>
              <a:t>TechEd 2011</a:t>
            </a:r>
            <a:endParaRPr lang="en-US" dirty="0">
              <a:latin typeface="Segoe UI" pitchFamily="34" charset="0"/>
            </a:endParaRPr>
          </a:p>
        </p:txBody>
      </p:sp>
    </p:spTree>
    <p:extLst>
      <p:ext uri="{BB962C8B-B14F-4D97-AF65-F5344CB8AC3E}">
        <p14:creationId xmlns:p14="http://schemas.microsoft.com/office/powerpoint/2010/main" val="2153231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0"/>
          </p:nvPr>
        </p:nvSpPr>
        <p:spPr/>
        <p:txBody>
          <a:bodyPr/>
          <a:lstStyle/>
          <a:p>
            <a:pPr>
              <a:defRPr/>
            </a:pPr>
            <a:endParaRPr lang="en-US"/>
          </a:p>
        </p:txBody>
      </p:sp>
      <p:sp>
        <p:nvSpPr>
          <p:cNvPr id="6" name="Footer Placeholder 5"/>
          <p:cNvSpPr>
            <a:spLocks noGrp="1"/>
          </p:cNvSpPr>
          <p:nvPr>
            <p:ph type="ftr" sz="quarter" idx="11"/>
          </p:nvPr>
        </p:nvSpPr>
        <p:spPr/>
        <p:txBody>
          <a:bodyPr/>
          <a:lstStyle/>
          <a:p>
            <a:r>
              <a:rPr lang="en-US" sz="50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endParaRPr lang="en-US" sz="500" dirty="0" smtClean="0">
              <a:solidFill>
                <a:srgbClr val="000000"/>
              </a:solidFill>
              <a:latin typeface="Segoe UI" pitchFamily="34" charset="0"/>
            </a:endParaRPr>
          </a:p>
        </p:txBody>
      </p:sp>
      <p:sp>
        <p:nvSpPr>
          <p:cNvPr id="7" name="Slide Number Placeholder 6"/>
          <p:cNvSpPr>
            <a:spLocks noGrp="1"/>
          </p:cNvSpPr>
          <p:nvPr>
            <p:ph type="sldNum" sz="quarter" idx="12"/>
          </p:nvPr>
        </p:nvSpPr>
        <p:spPr/>
        <p:txBody>
          <a:bodyPr/>
          <a:lstStyle/>
          <a:p>
            <a:pPr>
              <a:defRPr/>
            </a:pPr>
            <a:fld id="{5A54C694-995F-4285-BB19-700A08DB7AB0}" type="slidenum">
              <a:rPr lang="en-US" smtClean="0"/>
              <a:pPr>
                <a:defRPr/>
              </a:pPr>
              <a:t>27</a:t>
            </a:fld>
            <a:endParaRPr lang="en-US"/>
          </a:p>
        </p:txBody>
      </p:sp>
      <p:sp>
        <p:nvSpPr>
          <p:cNvPr id="8" name="Header Placeholder 7"/>
          <p:cNvSpPr>
            <a:spLocks noGrp="1"/>
          </p:cNvSpPr>
          <p:nvPr>
            <p:ph type="hdr" sz="quarter" idx="13"/>
          </p:nvPr>
        </p:nvSpPr>
        <p:spPr/>
        <p:txBody>
          <a:bodyPr/>
          <a:lstStyle/>
          <a:p>
            <a:r>
              <a:rPr lang="en-US" smtClean="0">
                <a:latin typeface="Segoe UI" pitchFamily="34" charset="0"/>
              </a:rPr>
              <a:t>TechEd 2011</a:t>
            </a:r>
            <a:endParaRPr lang="en-US" dirty="0">
              <a:latin typeface="Segoe UI" pitchFamily="34" charset="0"/>
            </a:endParaRPr>
          </a:p>
        </p:txBody>
      </p:sp>
    </p:spTree>
    <p:extLst>
      <p:ext uri="{BB962C8B-B14F-4D97-AF65-F5344CB8AC3E}">
        <p14:creationId xmlns:p14="http://schemas.microsoft.com/office/powerpoint/2010/main" val="2153231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auto">
          <a:xfrm>
            <a:off x="3621741" y="1644650"/>
            <a:ext cx="1810871" cy="56832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sp>
        <p:nvSpPr>
          <p:cNvPr id="2" name="Title 1"/>
          <p:cNvSpPr>
            <a:spLocks noGrp="1"/>
          </p:cNvSpPr>
          <p:nvPr>
            <p:ph type="ctrTitle" hasCustomPrompt="1"/>
          </p:nvPr>
        </p:nvSpPr>
        <p:spPr>
          <a:xfrm>
            <a:off x="969964" y="2265472"/>
            <a:ext cx="10242549" cy="1523497"/>
          </a:xfrm>
        </p:spPr>
        <p:txBody>
          <a:bodyPr anchor="ctr">
            <a:noAutofit/>
          </a:bodyPr>
          <a:lstStyle>
            <a:lvl1pPr>
              <a:lnSpc>
                <a:spcPct val="90000"/>
              </a:lnSpc>
              <a:defRPr sz="4800"/>
            </a:lvl1pPr>
          </a:lstStyle>
          <a:p>
            <a:r>
              <a:rPr lang="en-US" dirty="0" smtClean="0"/>
              <a:t>Title of Presentation</a:t>
            </a:r>
            <a:endParaRPr lang="en-US" dirty="0"/>
          </a:p>
        </p:txBody>
      </p:sp>
      <p:sp>
        <p:nvSpPr>
          <p:cNvPr id="3" name="Subtitle 2"/>
          <p:cNvSpPr>
            <a:spLocks noGrp="1"/>
          </p:cNvSpPr>
          <p:nvPr>
            <p:ph type="subTitle" idx="1" hasCustomPrompt="1"/>
          </p:nvPr>
        </p:nvSpPr>
        <p:spPr>
          <a:xfrm>
            <a:off x="969964" y="4703872"/>
            <a:ext cx="10242550"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Name</a:t>
            </a:r>
          </a:p>
          <a:p>
            <a:r>
              <a:rPr lang="en-US" dirty="0" smtClean="0"/>
              <a:t>Title</a:t>
            </a:r>
          </a:p>
          <a:p>
            <a:r>
              <a:rPr lang="en-US" dirty="0" smtClean="0"/>
              <a:t>Company</a:t>
            </a:r>
            <a:endParaRPr lang="en-US" dirty="0"/>
          </a:p>
        </p:txBody>
      </p:sp>
      <p:pic>
        <p:nvPicPr>
          <p:cNvPr id="10" name="Picture 3" descr="E:\Duotone_0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0613" t="78783" r="37784"/>
          <a:stretch/>
        </p:blipFill>
        <p:spPr bwMode="auto">
          <a:xfrm rot="10800000">
            <a:off x="5429248" y="1644647"/>
            <a:ext cx="1028700" cy="5683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0" hasCustomPrompt="1"/>
          </p:nvPr>
        </p:nvSpPr>
        <p:spPr>
          <a:xfrm>
            <a:off x="3737368" y="1837299"/>
            <a:ext cx="2188302" cy="249299"/>
          </a:xfrm>
        </p:spPr>
        <p:txBody>
          <a:bodyPr/>
          <a:lstStyle>
            <a:lvl1pPr marL="0" indent="0">
              <a:buFont typeface="Arial" pitchFamily="34" charset="0"/>
              <a:buNone/>
              <a:defRPr sz="1800" b="0">
                <a:solidFill>
                  <a:srgbClr val="F09A1F"/>
                </a:solidFill>
              </a:defRPr>
            </a:lvl1pPr>
          </a:lstStyle>
          <a:p>
            <a:pPr lvl="0"/>
            <a:r>
              <a:rPr lang="en-US" dirty="0" smtClean="0"/>
              <a:t>Session Code</a:t>
            </a:r>
            <a:endParaRPr lang="en-US" dirty="0"/>
          </a:p>
        </p:txBody>
      </p:sp>
    </p:spTree>
    <p:extLst>
      <p:ext uri="{BB962C8B-B14F-4D97-AF65-F5344CB8AC3E}">
        <p14:creationId xmlns:p14="http://schemas.microsoft.com/office/powerpoint/2010/main" val="165883879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301665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48753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25565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78214020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36207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9584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13366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S Tag Slide">
    <p:spTree>
      <p:nvGrpSpPr>
        <p:cNvPr id="1" name=""/>
        <p:cNvGrpSpPr/>
        <p:nvPr/>
      </p:nvGrpSpPr>
      <p:grpSpPr>
        <a:xfrm>
          <a:off x="0" y="0"/>
          <a:ext cx="0" cy="0"/>
          <a:chOff x="0" y="0"/>
          <a:chExt cx="0" cy="0"/>
        </a:xfrm>
      </p:grpSpPr>
      <p:pic>
        <p:nvPicPr>
          <p:cNvPr id="12" name="Picture 3" descr="E:\Duotone_0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4297"/>
          <a:stretch/>
        </p:blipFill>
        <p:spPr bwMode="auto">
          <a:xfrm flipH="1">
            <a:off x="-1" y="0"/>
            <a:ext cx="116681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3"/>
          <p:cNvSpPr>
            <a:spLocks noGrp="1"/>
          </p:cNvSpPr>
          <p:nvPr>
            <p:ph type="pic" sz="quarter" idx="10"/>
          </p:nvPr>
        </p:nvSpPr>
        <p:spPr>
          <a:xfrm>
            <a:off x="6051430" y="1941977"/>
            <a:ext cx="4114800" cy="4114800"/>
          </a:xfrm>
        </p:spPr>
        <p:txBody>
          <a:bodyPr/>
          <a:lstStyle>
            <a:lvl1pPr marL="0" indent="0" algn="ctr">
              <a:buFont typeface="Arial" pitchFamily="34" charset="0"/>
              <a:buNone/>
              <a:defRPr/>
            </a:lvl1pPr>
          </a:lstStyle>
          <a:p>
            <a:r>
              <a:rPr lang="en-US" smtClean="0"/>
              <a:t>Click icon to add picture</a:t>
            </a:r>
            <a:endParaRPr lang="en-US" dirty="0"/>
          </a:p>
        </p:txBody>
      </p:sp>
      <p:grpSp>
        <p:nvGrpSpPr>
          <p:cNvPr id="5" name="Group 4"/>
          <p:cNvGrpSpPr/>
          <p:nvPr userDrawn="1"/>
        </p:nvGrpSpPr>
        <p:grpSpPr>
          <a:xfrm>
            <a:off x="878542" y="5637071"/>
            <a:ext cx="2269288" cy="988240"/>
            <a:chOff x="8941983" y="3690298"/>
            <a:chExt cx="2594343" cy="1129797"/>
          </a:xfrm>
          <a:effectLst>
            <a:reflection blurRad="6350" stA="11000" endPos="15000" dist="101600" dir="5400000" sy="-100000" algn="bl" rotWithShape="0"/>
          </a:effectLst>
        </p:grpSpPr>
        <p:sp>
          <p:nvSpPr>
            <p:cNvPr id="6" name="Rectangle 5"/>
            <p:cNvSpPr/>
            <p:nvPr/>
          </p:nvSpPr>
          <p:spPr bwMode="auto">
            <a:xfrm>
              <a:off x="8941983" y="4426691"/>
              <a:ext cx="2594343" cy="3934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2200" b="1" dirty="0" smtClean="0">
                <a:gradFill>
                  <a:gsLst>
                    <a:gs pos="0">
                      <a:schemeClr val="tx1"/>
                    </a:gs>
                    <a:gs pos="100000">
                      <a:schemeClr val="tx1"/>
                    </a:gs>
                  </a:gsLst>
                  <a:lin ang="5400000" scaled="0"/>
                </a:gradFill>
                <a:latin typeface="Segoe Condensed" pitchFamily="34" charset="0"/>
              </a:endParaRPr>
            </a:p>
          </p:txBody>
        </p:sp>
        <p:pic>
          <p:nvPicPr>
            <p:cNvPr id="7" name="Picture 3" descr="\\SFP\Work\White_Whale\7-20753_TechEd_Keynote\Walk_In_Deck\Format\e_Keynote_Walkin_-_TechEd_NA_2011_2011415182315.jpe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8897"/>
            <a:stretch/>
          </p:blipFill>
          <p:spPr bwMode="auto">
            <a:xfrm>
              <a:off x="8943772" y="3690298"/>
              <a:ext cx="2589196" cy="744036"/>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userDrawn="1"/>
        </p:nvSpPr>
        <p:spPr>
          <a:xfrm>
            <a:off x="169984" y="158469"/>
            <a:ext cx="3118500" cy="2769989"/>
          </a:xfrm>
          <a:prstGeom prst="rect">
            <a:avLst/>
          </a:prstGeom>
          <a:noFill/>
        </p:spPr>
        <p:txBody>
          <a:bodyPr wrap="square" lIns="0" tIns="0" rIns="0" bIns="0" rtlCol="0">
            <a:spAutoFit/>
          </a:bodyPr>
          <a:lstStyle/>
          <a:p>
            <a:pPr algn="l"/>
            <a:r>
              <a:rPr lang="en-US" sz="3600" b="1" dirty="0" smtClean="0">
                <a:solidFill>
                  <a:schemeClr val="bg2">
                    <a:alpha val="99000"/>
                  </a:schemeClr>
                </a:solidFill>
              </a:rPr>
              <a:t>Scan the Tag </a:t>
            </a:r>
            <a:r>
              <a:rPr lang="en-US" sz="3600" b="1" dirty="0" smtClean="0">
                <a:solidFill>
                  <a:schemeClr val="accent1">
                    <a:alpha val="99000"/>
                  </a:schemeClr>
                </a:solidFill>
              </a:rPr>
              <a:t/>
            </a:r>
            <a:br>
              <a:rPr lang="en-US" sz="3600" b="1" dirty="0" smtClean="0">
                <a:solidFill>
                  <a:schemeClr val="accent1">
                    <a:alpha val="99000"/>
                  </a:schemeClr>
                </a:solidFill>
              </a:rPr>
            </a:br>
            <a:r>
              <a:rPr lang="en-US" sz="3600" dirty="0" smtClean="0">
                <a:solidFill>
                  <a:schemeClr val="bg1">
                    <a:lumMod val="50000"/>
                    <a:lumOff val="50000"/>
                    <a:alpha val="99000"/>
                  </a:schemeClr>
                </a:solidFill>
              </a:rPr>
              <a:t>to evaluate this session now on </a:t>
            </a:r>
            <a:r>
              <a:rPr lang="en-US" sz="3600" b="1" dirty="0" err="1" smtClean="0">
                <a:solidFill>
                  <a:schemeClr val="bg2">
                    <a:alpha val="99000"/>
                  </a:schemeClr>
                </a:solidFill>
              </a:rPr>
              <a:t>myTech•Ed</a:t>
            </a:r>
            <a:r>
              <a:rPr lang="en-US" sz="3600" b="1" dirty="0" smtClean="0">
                <a:solidFill>
                  <a:schemeClr val="bg2">
                    <a:alpha val="99000"/>
                  </a:schemeClr>
                </a:solidFill>
              </a:rPr>
              <a:t> Mobile</a:t>
            </a:r>
            <a:endParaRPr lang="en-US" sz="3600" b="1" dirty="0" smtClean="0">
              <a:solidFill>
                <a:srgbClr val="F09A1F"/>
              </a:solidFill>
            </a:endParaRPr>
          </a:p>
        </p:txBody>
      </p:sp>
      <p:sp>
        <p:nvSpPr>
          <p:cNvPr id="9" name="Isosceles Triangle 8"/>
          <p:cNvSpPr/>
          <p:nvPr userDrawn="1"/>
        </p:nvSpPr>
        <p:spPr bwMode="auto">
          <a:xfrm rot="16200000">
            <a:off x="2982781" y="3004650"/>
            <a:ext cx="4131321" cy="2005976"/>
          </a:xfrm>
          <a:prstGeom prst="triangle">
            <a:avLst>
              <a:gd name="adj" fmla="val 50000"/>
            </a:avLst>
          </a:prstGeom>
          <a:gradFill flip="none" rotWithShape="1">
            <a:gsLst>
              <a:gs pos="0">
                <a:schemeClr val="tx1">
                  <a:alpha val="0"/>
                </a:schemeClr>
              </a:gs>
              <a:gs pos="80000">
                <a:schemeClr val="tx1"/>
              </a:gs>
              <a:gs pos="100000">
                <a:schemeClr val="accent1">
                  <a:alpha val="72000"/>
                </a:schemeClr>
              </a:gs>
            </a:gsLst>
            <a:lin ang="1620000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pic>
        <p:nvPicPr>
          <p:cNvPr id="10" name="Picture 7" descr="\\adisvr2\Shared\ADI_Projects\Microsoft\MS_10-01098_SpeechTek_Template_&amp;_Slides\ADI_Art\Working_Art\winphone2.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3147056" y="2769642"/>
            <a:ext cx="1356653" cy="2642647"/>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533351" y="497187"/>
            <a:ext cx="2271293" cy="811495"/>
          </a:xfrm>
          <a:prstGeom prst="rect">
            <a:avLst/>
          </a:prstGeom>
        </p:spPr>
      </p:pic>
    </p:spTree>
    <p:extLst>
      <p:ext uri="{BB962C8B-B14F-4D97-AF65-F5344CB8AC3E}">
        <p14:creationId xmlns:p14="http://schemas.microsoft.com/office/powerpoint/2010/main" val="90385658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2121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94100365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836612" y="2431024"/>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5418170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4228144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55047"/>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89143"/>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8751732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4108001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8011753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689195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77880278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18348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31873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7363954"/>
      </p:ext>
    </p:extLst>
  </p:cSld>
  <p:clrMap bg1="dk1" tx1="lt1" bg2="dk2" tx2="lt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 id="2147484026" r:id="rId17"/>
    <p:sldLayoutId id="2147484027" r:id="rId18"/>
    <p:sldLayoutId id="2147484028"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2776434"/>
      </p:ext>
    </p:extLst>
  </p:cSld>
  <p:clrMap bg1="dk1" tx1="lt1" bg2="dk2" tx2="lt2" accent1="accent1" accent2="accent2" accent3="accent3" accent4="accent4" accent5="accent5" accent6="accent6" hlink="hlink" folHlink="folHlink"/>
  <p:sldLayoutIdLst>
    <p:sldLayoutId id="214748403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www.nycdotnetdev.com/"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hyperlink" Target="http://www.facebook.com/visualstudio" TargetMode="External"/><Relationship Id="rId3" Type="http://schemas.openxmlformats.org/officeDocument/2006/relationships/hyperlink" Target="http://www.microsoft.com/visualstudio/en-us/lightswitch" TargetMode="External"/><Relationship Id="rId7" Type="http://schemas.openxmlformats.org/officeDocument/2006/relationships/hyperlink" Target="http://www.microsoft.com/sqlserver/en/us/default.aspx" TargetMode="External"/><Relationship Id="rId2" Type="http://schemas.openxmlformats.org/officeDocument/2006/relationships/hyperlink" Target="http://www.microsoft.com/visualstudio" TargetMode="External"/><Relationship Id="rId1" Type="http://schemas.openxmlformats.org/officeDocument/2006/relationships/slideLayout" Target="../slideLayouts/slideLayout8.xml"/><Relationship Id="rId6" Type="http://schemas.openxmlformats.org/officeDocument/2006/relationships/hyperlink" Target="http://blogs.msdn.com/b/bharry/" TargetMode="External"/><Relationship Id="rId5" Type="http://schemas.openxmlformats.org/officeDocument/2006/relationships/hyperlink" Target="http://blogs.msdn.com/b/somasegar/" TargetMode="External"/><Relationship Id="rId4" Type="http://schemas.openxmlformats.org/officeDocument/2006/relationships/hyperlink" Target="http://www.microsoft.com/expression/"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hyperlink" Target="http://www.microsoft.com/teched" TargetMode="External"/><Relationship Id="rId7" Type="http://schemas.openxmlformats.org/officeDocument/2006/relationships/hyperlink" Target="http://microsoft.com/msdn" TargetMode="External"/><Relationship Id="rId12" Type="http://schemas.openxmlformats.org/officeDocument/2006/relationships/hyperlink" Target="http://northamerica.msteched.com/"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microsoft.com/technet" TargetMode="External"/><Relationship Id="rId11" Type="http://schemas.openxmlformats.org/officeDocument/2006/relationships/image" Target="../media/image25.png"/><Relationship Id="rId5" Type="http://schemas.openxmlformats.org/officeDocument/2006/relationships/hyperlink" Target="http://www.microsoft.com/learning" TargetMode="External"/><Relationship Id="rId10" Type="http://schemas.openxmlformats.org/officeDocument/2006/relationships/image" Target="../media/image24.emf"/><Relationship Id="rId4" Type="http://schemas.openxmlformats.org/officeDocument/2006/relationships/image" Target="../media/image21.png"/><Relationship Id="rId9" Type="http://schemas.openxmlformats.org/officeDocument/2006/relationships/image" Target="../media/image23.png"/><Relationship Id="rId14" Type="http://schemas.microsoft.com/office/2007/relationships/hdphoto" Target="../media/hdphoto2.wdp"/></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Estimation</a:t>
            </a:r>
            <a:endParaRPr lang="en-US" dirty="0"/>
          </a:p>
        </p:txBody>
      </p:sp>
      <p:sp>
        <p:nvSpPr>
          <p:cNvPr id="3" name="Subtitle 2"/>
          <p:cNvSpPr>
            <a:spLocks noGrp="1"/>
          </p:cNvSpPr>
          <p:nvPr>
            <p:ph type="subTitle" idx="1"/>
          </p:nvPr>
        </p:nvSpPr>
        <p:spPr/>
        <p:txBody>
          <a:bodyPr/>
          <a:lstStyle/>
          <a:p>
            <a:r>
              <a:rPr lang="en-US" dirty="0" smtClean="0"/>
              <a:t>Stephen Forte @</a:t>
            </a:r>
            <a:r>
              <a:rPr lang="en-US" dirty="0" err="1" smtClean="0"/>
              <a:t>worksonmypc</a:t>
            </a:r>
            <a:endParaRPr lang="en-US" dirty="0" smtClean="0"/>
          </a:p>
          <a:p>
            <a:r>
              <a:rPr lang="en-US" dirty="0" smtClean="0"/>
              <a:t>Chief Strategy Officer</a:t>
            </a:r>
          </a:p>
          <a:p>
            <a:r>
              <a:rPr lang="en-US" dirty="0" err="1" smtClean="0"/>
              <a:t>Telerik</a:t>
            </a:r>
            <a:endParaRPr lang="en-US" dirty="0"/>
          </a:p>
        </p:txBody>
      </p:sp>
      <p:sp>
        <p:nvSpPr>
          <p:cNvPr id="8" name="Text Placeholder 7"/>
          <p:cNvSpPr>
            <a:spLocks noGrp="1"/>
          </p:cNvSpPr>
          <p:nvPr>
            <p:ph type="body" sz="quarter" idx="10"/>
          </p:nvPr>
        </p:nvSpPr>
        <p:spPr/>
        <p:txBody>
          <a:bodyPr/>
          <a:lstStyle/>
          <a:p>
            <a:r>
              <a:rPr lang="en-US" dirty="0" smtClean="0"/>
              <a:t>DPR202</a:t>
            </a:r>
            <a:endParaRPr lang="en-US" dirty="0"/>
          </a:p>
        </p:txBody>
      </p:sp>
    </p:spTree>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Agile Estimation</a:t>
            </a:r>
            <a:endParaRPr lang="en-US" dirty="0"/>
          </a:p>
        </p:txBody>
      </p:sp>
      <p:sp>
        <p:nvSpPr>
          <p:cNvPr id="3" name="Content Placeholder 2"/>
          <p:cNvSpPr>
            <a:spLocks noGrp="1"/>
          </p:cNvSpPr>
          <p:nvPr>
            <p:ph idx="1"/>
          </p:nvPr>
        </p:nvSpPr>
        <p:spPr>
          <a:xfrm>
            <a:off x="519113" y="1447800"/>
            <a:ext cx="11149013" cy="5053691"/>
          </a:xfrm>
        </p:spPr>
        <p:txBody>
          <a:bodyPr/>
          <a:lstStyle/>
          <a:p>
            <a:r>
              <a:rPr lang="en-US" b="1" smtClean="0"/>
              <a:t>Wikipedia: </a:t>
            </a:r>
            <a:r>
              <a:rPr lang="en-US" smtClean="0"/>
              <a:t>Estimation is the calculated </a:t>
            </a:r>
            <a:r>
              <a:rPr lang="en-US" smtClean="0">
                <a:gradFill>
                  <a:gsLst>
                    <a:gs pos="0">
                      <a:schemeClr val="accent1"/>
                    </a:gs>
                    <a:gs pos="100000">
                      <a:schemeClr val="accent1"/>
                    </a:gs>
                  </a:gsLst>
                  <a:lin ang="5400000" scaled="0"/>
                </a:gradFill>
              </a:rPr>
              <a:t>approximation</a:t>
            </a:r>
            <a:r>
              <a:rPr lang="en-US" smtClean="0"/>
              <a:t> </a:t>
            </a:r>
            <a:br>
              <a:rPr lang="en-US" smtClean="0"/>
            </a:br>
            <a:r>
              <a:rPr lang="en-US" smtClean="0"/>
              <a:t>of a result which is usable even if input data may be incomplete or uncertain</a:t>
            </a:r>
          </a:p>
          <a:p>
            <a:pPr lvl="1"/>
            <a:r>
              <a:rPr lang="en-US" smtClean="0"/>
              <a:t>Problem is that estimates become an unbreakable schedule, where any deviation is considered bad</a:t>
            </a:r>
          </a:p>
          <a:p>
            <a:r>
              <a:rPr lang="en-US" smtClean="0"/>
              <a:t>Agile Estimation throws this logic away and always </a:t>
            </a:r>
            <a:br>
              <a:rPr lang="en-US" smtClean="0"/>
            </a:br>
            <a:r>
              <a:rPr lang="en-US" smtClean="0"/>
              <a:t>re-estimates a project after each iteration</a:t>
            </a:r>
          </a:p>
          <a:p>
            <a:pPr lvl="1"/>
            <a:r>
              <a:rPr lang="en-US" smtClean="0"/>
              <a:t>Different value system, deviations are not deviations, they </a:t>
            </a:r>
            <a:br>
              <a:rPr lang="en-US" smtClean="0"/>
            </a:br>
            <a:r>
              <a:rPr lang="en-US" smtClean="0"/>
              <a:t>are more accurate estimations</a:t>
            </a:r>
          </a:p>
          <a:p>
            <a:pPr lvl="1"/>
            <a:r>
              <a:rPr lang="en-US" smtClean="0"/>
              <a:t>Uses the cone of uncertainty to your advantage</a:t>
            </a:r>
          </a:p>
          <a:p>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Estimate</a:t>
            </a:r>
            <a:endParaRPr lang="en-US" dirty="0"/>
          </a:p>
        </p:txBody>
      </p:sp>
      <p:sp>
        <p:nvSpPr>
          <p:cNvPr id="3" name="Content Placeholder 2"/>
          <p:cNvSpPr>
            <a:spLocks noGrp="1"/>
          </p:cNvSpPr>
          <p:nvPr>
            <p:ph idx="1"/>
          </p:nvPr>
        </p:nvSpPr>
        <p:spPr/>
        <p:txBody>
          <a:bodyPr/>
          <a:lstStyle/>
          <a:p>
            <a:r>
              <a:rPr lang="en-US" smtClean="0"/>
              <a:t>User stories</a:t>
            </a:r>
          </a:p>
          <a:p>
            <a:r>
              <a:rPr lang="en-US" smtClean="0"/>
              <a:t>Planning poker</a:t>
            </a:r>
          </a:p>
          <a:p>
            <a:r>
              <a:rPr lang="en-US" smtClean="0"/>
              <a:t>Story points</a:t>
            </a:r>
          </a:p>
          <a:p>
            <a:r>
              <a:rPr lang="en-US" smtClean="0"/>
              <a:t>Product backlog</a:t>
            </a:r>
          </a:p>
          <a:p>
            <a:r>
              <a:rPr lang="en-US" smtClean="0"/>
              <a:t>Velocity</a:t>
            </a:r>
          </a:p>
          <a:p>
            <a:r>
              <a:rPr lang="en-US" smtClean="0"/>
              <a:t>Re-estimation</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Stories</a:t>
            </a:r>
            <a:endParaRPr lang="en-US" dirty="0"/>
          </a:p>
        </p:txBody>
      </p:sp>
      <p:sp>
        <p:nvSpPr>
          <p:cNvPr id="3" name="Content Placeholder 2"/>
          <p:cNvSpPr>
            <a:spLocks noGrp="1"/>
          </p:cNvSpPr>
          <p:nvPr>
            <p:ph idx="1"/>
          </p:nvPr>
        </p:nvSpPr>
        <p:spPr/>
        <p:txBody>
          <a:bodyPr/>
          <a:lstStyle/>
          <a:p>
            <a:r>
              <a:rPr lang="en-US" smtClean="0"/>
              <a:t>Users break down the functionality into “user stories”</a:t>
            </a:r>
          </a:p>
          <a:p>
            <a:r>
              <a:rPr lang="en-US" smtClean="0"/>
              <a:t>User stories are kept small</a:t>
            </a:r>
          </a:p>
          <a:p>
            <a:r>
              <a:rPr lang="en-US" smtClean="0"/>
              <a:t>User stories include acceptance criteria</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Poker</a:t>
            </a:r>
            <a:endParaRPr lang="en-US" dirty="0"/>
          </a:p>
        </p:txBody>
      </p:sp>
      <p:sp>
        <p:nvSpPr>
          <p:cNvPr id="3" name="Content Placeholder 2"/>
          <p:cNvSpPr>
            <a:spLocks noGrp="1"/>
          </p:cNvSpPr>
          <p:nvPr>
            <p:ph idx="1"/>
          </p:nvPr>
        </p:nvSpPr>
        <p:spPr/>
        <p:txBody>
          <a:bodyPr/>
          <a:lstStyle/>
          <a:p>
            <a:r>
              <a:rPr lang="en-US" smtClean="0"/>
              <a:t>After all the user stories are written, get a list of stories </a:t>
            </a:r>
            <a:br>
              <a:rPr lang="en-US" smtClean="0"/>
            </a:br>
            <a:r>
              <a:rPr lang="en-US" smtClean="0"/>
              <a:t>and do a high level estimate</a:t>
            </a:r>
          </a:p>
          <a:p>
            <a:pPr lvl="1"/>
            <a:r>
              <a:rPr lang="en-US" smtClean="0"/>
              <a:t>Estimate is for setting priorities, not schedule</a:t>
            </a:r>
          </a:p>
          <a:p>
            <a:r>
              <a:rPr lang="en-US" smtClean="0"/>
              <a:t>NOT a time based estimation </a:t>
            </a:r>
          </a:p>
          <a:p>
            <a:pPr lvl="1"/>
            <a:r>
              <a:rPr lang="en-US" smtClean="0"/>
              <a:t>Super hard, hard, medium, easy, and super easy</a:t>
            </a:r>
          </a:p>
          <a:p>
            <a:r>
              <a:rPr lang="en-US" smtClean="0"/>
              <a:t>Done by consensus </a:t>
            </a:r>
          </a:p>
          <a:p>
            <a:pPr lvl="1"/>
            <a:r>
              <a:rPr lang="en-US" smtClean="0"/>
              <a:t>To get there, you play “planning poker”</a:t>
            </a:r>
          </a:p>
          <a:p>
            <a:pPr lvl="1"/>
            <a:r>
              <a:rPr lang="en-US" smtClean="0"/>
              <a:t>Why? No pressure</a:t>
            </a:r>
          </a:p>
          <a:p>
            <a:pPr lvl="2"/>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Story Points</a:t>
            </a:r>
            <a:endParaRPr lang="en-US" dirty="0"/>
          </a:p>
        </p:txBody>
      </p:sp>
      <p:sp>
        <p:nvSpPr>
          <p:cNvPr id="3" name="Content Placeholder 2"/>
          <p:cNvSpPr>
            <a:spLocks noGrp="1"/>
          </p:cNvSpPr>
          <p:nvPr>
            <p:ph idx="1"/>
          </p:nvPr>
        </p:nvSpPr>
        <p:spPr/>
        <p:txBody>
          <a:bodyPr/>
          <a:lstStyle/>
          <a:p>
            <a:r>
              <a:rPr lang="en-US" smtClean="0"/>
              <a:t>Break down user stories to units of relative size </a:t>
            </a:r>
          </a:p>
          <a:p>
            <a:pPr lvl="1"/>
            <a:r>
              <a:rPr lang="en-US" smtClean="0"/>
              <a:t>So you can compare features</a:t>
            </a:r>
          </a:p>
          <a:p>
            <a:pPr lvl="1"/>
            <a:r>
              <a:rPr lang="en-US" smtClean="0"/>
              <a:t>Alternative to time</a:t>
            </a:r>
          </a:p>
          <a:p>
            <a:r>
              <a:rPr lang="en-US" smtClean="0"/>
              <a:t>Story points are not a measurement of duration, but rather a measurement of size/complexity</a:t>
            </a:r>
          </a:p>
          <a:p>
            <a:r>
              <a:rPr lang="en-US" smtClean="0"/>
              <a:t>Start with 1 standard feature and then other features are either 1x, 2x, etc. larger or smaller than that relative feature in size/complexity </a:t>
            </a:r>
          </a:p>
          <a:p>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Product Backlog</a:t>
            </a:r>
            <a:endParaRPr lang="en-US" dirty="0"/>
          </a:p>
        </p:txBody>
      </p:sp>
      <p:sp>
        <p:nvSpPr>
          <p:cNvPr id="3" name="Content Placeholder 2"/>
          <p:cNvSpPr>
            <a:spLocks noGrp="1"/>
          </p:cNvSpPr>
          <p:nvPr>
            <p:ph idx="1"/>
          </p:nvPr>
        </p:nvSpPr>
        <p:spPr/>
        <p:txBody>
          <a:bodyPr/>
          <a:lstStyle/>
          <a:p>
            <a:r>
              <a:rPr lang="en-US" smtClean="0"/>
              <a:t>All story points are put into a bucket</a:t>
            </a:r>
          </a:p>
          <a:p>
            <a:r>
              <a:rPr lang="en-US" smtClean="0"/>
              <a:t>This represents all of the tasks for the project (work items)</a:t>
            </a:r>
          </a:p>
          <a:p>
            <a:r>
              <a:rPr lang="en-US" smtClean="0"/>
              <a:t>Backlog will have an item and its estimate</a:t>
            </a:r>
          </a:p>
          <a:p>
            <a:pPr lvl="1"/>
            <a:r>
              <a:rPr lang="en-US" smtClean="0"/>
              <a:t>Remember this estimate is not time based, but point based</a:t>
            </a:r>
          </a:p>
          <a:p>
            <a:r>
              <a:rPr lang="en-US" smtClean="0"/>
              <a:t>Backlog can also contain the priority</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r>
              <a:rPr lang="en-US" smtClean="0"/>
              <a:t>A Sample Product Backlog</a:t>
            </a:r>
            <a:endParaRPr lang="en-US" dirty="0" smtClean="0"/>
          </a:p>
        </p:txBody>
      </p:sp>
      <p:graphicFrame>
        <p:nvGraphicFramePr>
          <p:cNvPr id="36866" name="Group 2"/>
          <p:cNvGraphicFramePr>
            <a:graphicFrameLocks noGrp="1"/>
          </p:cNvGraphicFramePr>
          <p:nvPr>
            <p:extLst>
              <p:ext uri="{D42A27DB-BD31-4B8C-83A1-F6EECF244321}">
                <p14:modId xmlns:p14="http://schemas.microsoft.com/office/powerpoint/2010/main" val="3438914708"/>
              </p:ext>
            </p:extLst>
          </p:nvPr>
        </p:nvGraphicFramePr>
        <p:xfrm>
          <a:off x="1885950" y="1446213"/>
          <a:ext cx="8411932" cy="4693920"/>
        </p:xfrm>
        <a:graphic>
          <a:graphicData uri="http://schemas.openxmlformats.org/drawingml/2006/table">
            <a:tbl>
              <a:tblPr>
                <a:tableStyleId>{3C2FFA5D-87B4-456A-9821-1D502468CF0F}</a:tableStyleId>
              </a:tblPr>
              <a:tblGrid>
                <a:gridCol w="6630757"/>
                <a:gridCol w="1781175"/>
              </a:tblGrid>
              <a:tr h="537210">
                <a:tc>
                  <a:txBody>
                    <a:bodyPr/>
                    <a:lstStyle/>
                    <a:p>
                      <a:pPr marL="114300" marR="0" lvl="0" indent="-11430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1066800" algn="l"/>
                        </a:tabLst>
                      </a:pPr>
                      <a:r>
                        <a:rPr kumimoji="0" lang="en-US" sz="2000" u="none" strike="noStrike" cap="none" normalizeH="0" baseline="0" dirty="0" smtClean="0">
                          <a:ln>
                            <a:noFill/>
                          </a:ln>
                          <a:effectLst/>
                          <a:sym typeface="Gill Sans" pitchFamily="80" charset="0"/>
                        </a:rPr>
                        <a:t>Backlog item</a:t>
                      </a:r>
                      <a:endParaRPr kumimoji="0" lang="en-US" sz="2000" b="0" i="0" u="none" strike="noStrike" cap="none" normalizeH="0" baseline="0" dirty="0" smtClean="0">
                        <a:ln>
                          <a:noFill/>
                        </a:ln>
                        <a:solidFill>
                          <a:srgbClr val="FFFFFF"/>
                        </a:solidFill>
                        <a:effectLst/>
                        <a:latin typeface="Gill Sans" pitchFamily="80" charset="0"/>
                        <a:ea typeface="ヒラギノ角ゴ Pro W3" pitchFamily="80" charset="-128"/>
                        <a:sym typeface="Gill Sans" pitchFamily="80" charset="0"/>
                      </a:endParaRPr>
                    </a:p>
                  </a:txBody>
                  <a:tcPr marL="228600" marR="137160" marT="137160" marB="137160" anchor="ctr" horzOverflow="overflow">
                    <a:lnR w="6350" cap="flat" cmpd="sng" algn="ctr">
                      <a:solidFill>
                        <a:schemeClr val="tx1"/>
                      </a:solidFill>
                      <a:prstDash val="solid"/>
                      <a:round/>
                      <a:headEnd type="none" w="med" len="med"/>
                      <a:tailEnd type="none" w="med" len="med"/>
                    </a:ln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1066800" algn="l"/>
                        </a:tabLst>
                      </a:pPr>
                      <a:r>
                        <a:rPr kumimoji="0" lang="en-US" sz="2000" u="none" strike="noStrike" cap="none" normalizeH="0" baseline="0" dirty="0" smtClean="0">
                          <a:ln>
                            <a:noFill/>
                          </a:ln>
                          <a:effectLst/>
                          <a:sym typeface="Gill Sans" pitchFamily="80" charset="0"/>
                        </a:rPr>
                        <a:t>Estimate</a:t>
                      </a:r>
                      <a:endParaRPr kumimoji="0" lang="en-US" sz="2000" b="0" i="0" u="none" strike="noStrike" cap="none" normalizeH="0" baseline="0" dirty="0" smtClean="0">
                        <a:ln>
                          <a:noFill/>
                        </a:ln>
                        <a:solidFill>
                          <a:srgbClr val="FFFFFF"/>
                        </a:solidFill>
                        <a:effectLst/>
                        <a:latin typeface="Gill Sans" pitchFamily="80" charset="0"/>
                        <a:ea typeface="ヒラギノ角ゴ Pro W3" pitchFamily="80" charset="-128"/>
                        <a:sym typeface="Gill Sans" pitchFamily="80" charset="0"/>
                      </a:endParaRPr>
                    </a:p>
                  </a:txBody>
                  <a:tcPr marL="228600" marR="137160" marT="137160" marB="137160" anchor="ctr" horzOverflow="overflow">
                    <a:lnL w="6350" cap="flat" cmpd="sng" algn="ctr">
                      <a:solidFill>
                        <a:schemeClr val="tx1"/>
                      </a:solidFill>
                      <a:prstDash val="solid"/>
                      <a:round/>
                      <a:headEnd type="none" w="med" len="med"/>
                      <a:tailEnd type="none" w="med" len="med"/>
                    </a:lnL>
                    <a:solidFill>
                      <a:schemeClr val="accent1"/>
                    </a:solidFill>
                  </a:tcPr>
                </a:tc>
              </a:tr>
              <a:tr h="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Allow a guest to make a reservation</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3</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r>
              <a:tr h="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As a guest, I want to cancel a reservation</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5</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r>
              <a:tr h="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As a guest, I want to change the dates of a reservation</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3</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r>
              <a:tr h="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As a hotel employee, I can run </a:t>
                      </a:r>
                      <a:r>
                        <a:rPr kumimoji="0" lang="en-US" sz="1800" u="none" strike="noStrike" cap="none" normalizeH="0" baseline="0" dirty="0" err="1" smtClean="0">
                          <a:ln>
                            <a:noFill/>
                          </a:ln>
                          <a:effectLst/>
                          <a:sym typeface="Gill Sans" pitchFamily="80" charset="0"/>
                        </a:rPr>
                        <a:t>RevPAR</a:t>
                      </a:r>
                      <a:r>
                        <a:rPr kumimoji="0" lang="en-US" sz="1800" u="none" strike="noStrike" cap="none" normalizeH="0" baseline="0" dirty="0" smtClean="0">
                          <a:ln>
                            <a:noFill/>
                          </a:ln>
                          <a:effectLst/>
                          <a:sym typeface="Gill Sans" pitchFamily="80" charset="0"/>
                        </a:rPr>
                        <a:t> reports </a:t>
                      </a:r>
                      <a:br>
                        <a:rPr kumimoji="0" lang="en-US" sz="1800" u="none" strike="noStrike" cap="none" normalizeH="0" baseline="0" dirty="0" smtClean="0">
                          <a:ln>
                            <a:noFill/>
                          </a:ln>
                          <a:effectLst/>
                          <a:sym typeface="Gill Sans" pitchFamily="80" charset="0"/>
                        </a:rPr>
                      </a:br>
                      <a:r>
                        <a:rPr kumimoji="0" lang="en-US" sz="1800" u="none" strike="noStrike" cap="none" normalizeH="0" baseline="0" dirty="0" smtClean="0">
                          <a:ln>
                            <a:noFill/>
                          </a:ln>
                          <a:effectLst/>
                          <a:sym typeface="Gill Sans" pitchFamily="80" charset="0"/>
                        </a:rPr>
                        <a:t>(revenue-per-available-room)</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8</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r>
              <a:tr h="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Improve exception handling</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8</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r>
              <a:tr h="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30</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r>
              <a:tr h="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50</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137160" marR="137160" marT="137160" marB="137160" anchor="ctr" horzOverflow="overflow"/>
                </a:tc>
              </a:tr>
            </a:tbl>
          </a:graphicData>
        </a:graphic>
      </p:graphicFrame>
    </p:spTree>
  </p:cSld>
  <p:clrMapOvr>
    <a:masterClrMapping/>
  </p:clrMapOvr>
  <p:transition spd="med">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Sprint 1</a:t>
            </a:r>
            <a:endParaRPr lang="en-US" dirty="0"/>
          </a:p>
        </p:txBody>
      </p:sp>
      <p:sp>
        <p:nvSpPr>
          <p:cNvPr id="3" name="Content Placeholder 2"/>
          <p:cNvSpPr>
            <a:spLocks noGrp="1"/>
          </p:cNvSpPr>
          <p:nvPr>
            <p:ph idx="1"/>
          </p:nvPr>
        </p:nvSpPr>
        <p:spPr/>
        <p:txBody>
          <a:bodyPr/>
          <a:lstStyle/>
          <a:p>
            <a:r>
              <a:rPr lang="en-US" smtClean="0"/>
              <a:t>Developers will commit to XX story points</a:t>
            </a:r>
          </a:p>
          <a:p>
            <a:r>
              <a:rPr lang="en-US" smtClean="0"/>
              <a:t>Warning, they will usually overcommit</a:t>
            </a:r>
          </a:p>
          <a:p>
            <a:r>
              <a:rPr lang="en-US" smtClean="0"/>
              <a:t>After the end of sprint one, you have your first </a:t>
            </a:r>
            <a:br>
              <a:rPr lang="en-US" smtClean="0"/>
            </a:br>
            <a:r>
              <a:rPr lang="en-US" smtClean="0"/>
              <a:t>velocity number </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Team Velocity </a:t>
            </a:r>
            <a:endParaRPr lang="en-US" dirty="0"/>
          </a:p>
        </p:txBody>
      </p:sp>
      <p:sp>
        <p:nvSpPr>
          <p:cNvPr id="3" name="Content Placeholder 2"/>
          <p:cNvSpPr>
            <a:spLocks noGrp="1"/>
          </p:cNvSpPr>
          <p:nvPr>
            <p:ph idx="1"/>
          </p:nvPr>
        </p:nvSpPr>
        <p:spPr/>
        <p:txBody>
          <a:bodyPr/>
          <a:lstStyle/>
          <a:p>
            <a:r>
              <a:rPr lang="en-US" smtClean="0"/>
              <a:t>Velocity is the number of story points per sprint completed</a:t>
            </a:r>
          </a:p>
          <a:p>
            <a:r>
              <a:rPr lang="en-US" smtClean="0"/>
              <a:t>You calculate velocity to predict how much work to </a:t>
            </a:r>
            <a:br>
              <a:rPr lang="en-US" smtClean="0"/>
            </a:br>
            <a:r>
              <a:rPr lang="en-US" smtClean="0"/>
              <a:t>commit to in a sprint</a:t>
            </a:r>
          </a:p>
          <a:p>
            <a:r>
              <a:rPr lang="en-US" smtClean="0"/>
              <a:t>Velocity only works if you estimate your story </a:t>
            </a:r>
            <a:br>
              <a:rPr lang="en-US" smtClean="0"/>
            </a:br>
            <a:r>
              <a:rPr lang="en-US" smtClean="0"/>
              <a:t>points consistency </a:t>
            </a:r>
          </a:p>
          <a:p>
            <a:r>
              <a:rPr lang="en-US" smtClean="0"/>
              <a:t>Over time you will know: team has a velocity of 32 </a:t>
            </a:r>
            <a:br>
              <a:rPr lang="en-US" smtClean="0"/>
            </a:br>
            <a:r>
              <a:rPr lang="en-US" smtClean="0"/>
              <a:t>story points per sprint</a:t>
            </a:r>
          </a:p>
          <a:p>
            <a:pPr lvl="1"/>
            <a:r>
              <a:rPr lang="en-US" smtClean="0"/>
              <a:t>Over time this will self-correct</a:t>
            </a:r>
          </a:p>
          <a:p>
            <a:pPr lvl="1"/>
            <a:r>
              <a:rPr lang="en-US" smtClean="0"/>
              <a:t>Over time you will be able to predict the project schedule </a:t>
            </a:r>
            <a:br>
              <a:rPr lang="en-US" smtClean="0"/>
            </a:br>
            <a:r>
              <a:rPr lang="en-US" smtClean="0"/>
              <a:t>(and release)</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Calculating Team Velocity</a:t>
            </a:r>
            <a:endParaRPr lang="en-US" dirty="0"/>
          </a:p>
        </p:txBody>
      </p:sp>
      <p:sp>
        <p:nvSpPr>
          <p:cNvPr id="3" name="Content Placeholder 2"/>
          <p:cNvSpPr>
            <a:spLocks noGrp="1"/>
          </p:cNvSpPr>
          <p:nvPr>
            <p:ph idx="1"/>
          </p:nvPr>
        </p:nvSpPr>
        <p:spPr/>
        <p:txBody>
          <a:bodyPr/>
          <a:lstStyle/>
          <a:p>
            <a:r>
              <a:rPr lang="en-US" smtClean="0"/>
              <a:t>Select a regular time period (sprint) over which to </a:t>
            </a:r>
            <a:br>
              <a:rPr lang="en-US" smtClean="0"/>
            </a:br>
            <a:r>
              <a:rPr lang="en-US" smtClean="0"/>
              <a:t>measure velocity</a:t>
            </a:r>
          </a:p>
          <a:p>
            <a:r>
              <a:rPr lang="en-US" smtClean="0"/>
              <a:t>Add up the story point estimates 100% completed</a:t>
            </a:r>
          </a:p>
          <a:p>
            <a:r>
              <a:rPr lang="en-US" smtClean="0"/>
              <a:t>At the end of the sprint, the figure you have is your velocity</a:t>
            </a:r>
          </a:p>
          <a:p>
            <a:r>
              <a:rPr lang="en-US" smtClean="0"/>
              <a:t>You can then use your velocity as a basis for your </a:t>
            </a:r>
            <a:br>
              <a:rPr lang="en-US" smtClean="0"/>
            </a:br>
            <a:r>
              <a:rPr lang="en-US" smtClean="0"/>
              <a:t>future commitments</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n-GB" smtClean="0"/>
              <a:t>Bio</a:t>
            </a:r>
            <a:endParaRPr lang="en-GB" dirty="0"/>
          </a:p>
        </p:txBody>
      </p:sp>
      <p:sp>
        <p:nvSpPr>
          <p:cNvPr id="9219" name="Rectangle 2"/>
          <p:cNvSpPr>
            <a:spLocks noGrp="1" noChangeArrowheads="1"/>
          </p:cNvSpPr>
          <p:nvPr>
            <p:ph idx="1"/>
          </p:nvPr>
        </p:nvSpPr>
        <p:spPr>
          <a:xfrm>
            <a:off x="519112" y="1447799"/>
            <a:ext cx="11149013" cy="4395049"/>
          </a:xfrm>
        </p:spPr>
        <p:txBody>
          <a:bodyPr/>
          <a:lstStyle/>
          <a:p>
            <a:r>
              <a:rPr lang="en-GB" sz="2400" dirty="0" smtClean="0"/>
              <a:t>Chief Strategy Officer of </a:t>
            </a:r>
            <a:r>
              <a:rPr lang="en-GB" sz="2400" dirty="0" err="1" smtClean="0"/>
              <a:t>Telerik</a:t>
            </a:r>
            <a:endParaRPr lang="en-GB" sz="2400" dirty="0" smtClean="0"/>
          </a:p>
          <a:p>
            <a:r>
              <a:rPr lang="en-GB" sz="2400" dirty="0" smtClean="0"/>
              <a:t>Certified Scrum Master</a:t>
            </a:r>
          </a:p>
          <a:p>
            <a:r>
              <a:rPr lang="en-GB" sz="2400" dirty="0" smtClean="0"/>
              <a:t>21st </a:t>
            </a:r>
            <a:r>
              <a:rPr lang="en-GB" sz="2400" dirty="0" err="1" smtClean="0"/>
              <a:t>TechEd</a:t>
            </a:r>
            <a:r>
              <a:rPr lang="en-GB" sz="2400" dirty="0" smtClean="0"/>
              <a:t> of my career!</a:t>
            </a:r>
          </a:p>
          <a:p>
            <a:r>
              <a:rPr lang="en-GB" sz="2400" dirty="0" smtClean="0"/>
              <a:t>Active in the community:</a:t>
            </a:r>
          </a:p>
          <a:p>
            <a:pPr lvl="1"/>
            <a:r>
              <a:rPr lang="en-GB" sz="2000" dirty="0" smtClean="0"/>
              <a:t>International conference speaker for 12+ years</a:t>
            </a:r>
          </a:p>
          <a:p>
            <a:pPr lvl="1"/>
            <a:r>
              <a:rPr lang="en-GB" sz="2000" dirty="0" smtClean="0"/>
              <a:t>RD, MVP and INETA speaker </a:t>
            </a:r>
          </a:p>
          <a:p>
            <a:pPr lvl="1"/>
            <a:r>
              <a:rPr lang="en-GB" sz="2000" dirty="0" smtClean="0"/>
              <a:t>Co-moderator and Founder of NYC .NET Developers Group </a:t>
            </a:r>
            <a:r>
              <a:rPr lang="en-GB" sz="2000" dirty="0" smtClean="0">
                <a:hlinkClick r:id="rId3"/>
              </a:rPr>
              <a:t>http://www.nycdotnetdev.com</a:t>
            </a:r>
            <a:endParaRPr lang="en-GB" sz="2000" dirty="0" smtClean="0"/>
          </a:p>
          <a:p>
            <a:pPr lvl="1"/>
            <a:r>
              <a:rPr lang="en-GB" sz="2000" dirty="0" smtClean="0"/>
              <a:t>Wrote a few books: SQL Server 2008 Developers Guide (MS Press)</a:t>
            </a:r>
          </a:p>
          <a:p>
            <a:r>
              <a:rPr lang="en-GB" sz="2400" dirty="0" smtClean="0"/>
              <a:t>MBA from the City University of New York</a:t>
            </a:r>
          </a:p>
          <a:p>
            <a:r>
              <a:rPr lang="en-GB" sz="2400" dirty="0" smtClean="0"/>
              <a:t>Past:</a:t>
            </a:r>
          </a:p>
          <a:p>
            <a:pPr lvl="1"/>
            <a:r>
              <a:rPr lang="en-GB" sz="2000" dirty="0" smtClean="0"/>
              <a:t>CTO and Co-Founder of </a:t>
            </a:r>
            <a:r>
              <a:rPr lang="en-GB" sz="2000" dirty="0" err="1" smtClean="0"/>
              <a:t>Corzen</a:t>
            </a:r>
            <a:r>
              <a:rPr lang="en-GB" sz="2000" dirty="0" smtClean="0"/>
              <a:t>, Inc. (TXV: WAN)</a:t>
            </a:r>
          </a:p>
          <a:p>
            <a:pPr lvl="1"/>
            <a:r>
              <a:rPr lang="en-GB" sz="2000" dirty="0" smtClean="0"/>
              <a:t>CTO of Zagat Survey </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Re-estimation</a:t>
            </a:r>
            <a:endParaRPr lang="en-US" dirty="0"/>
          </a:p>
        </p:txBody>
      </p:sp>
      <p:sp>
        <p:nvSpPr>
          <p:cNvPr id="3" name="Content Placeholder 2"/>
          <p:cNvSpPr>
            <a:spLocks noGrp="1"/>
          </p:cNvSpPr>
          <p:nvPr>
            <p:ph idx="1"/>
          </p:nvPr>
        </p:nvSpPr>
        <p:spPr/>
        <p:txBody>
          <a:bodyPr/>
          <a:lstStyle/>
          <a:p>
            <a:r>
              <a:rPr lang="en-US" smtClean="0"/>
              <a:t>As you complete more sprints, your velocity will change</a:t>
            </a:r>
          </a:p>
          <a:p>
            <a:pPr lvl="1"/>
            <a:r>
              <a:rPr lang="en-US" smtClean="0"/>
              <a:t>Velocity changes because of minor inconsistencies in the </a:t>
            </a:r>
            <a:br>
              <a:rPr lang="en-US" smtClean="0"/>
            </a:br>
            <a:r>
              <a:rPr lang="en-US" smtClean="0"/>
              <a:t>story point estimates</a:t>
            </a:r>
          </a:p>
          <a:p>
            <a:pPr lvl="1"/>
            <a:r>
              <a:rPr lang="en-US" smtClean="0"/>
              <a:t>Team velocity will typically stabilize between three and </a:t>
            </a:r>
            <a:br>
              <a:rPr lang="en-US" smtClean="0"/>
            </a:br>
            <a:r>
              <a:rPr lang="en-US" smtClean="0"/>
              <a:t>six iterations</a:t>
            </a:r>
          </a:p>
          <a:p>
            <a:r>
              <a:rPr lang="en-US" smtClean="0"/>
              <a:t>Re-estimation of the entire project happens after </a:t>
            </a:r>
            <a:br>
              <a:rPr lang="en-US" smtClean="0"/>
            </a:br>
            <a:r>
              <a:rPr lang="en-US" smtClean="0"/>
              <a:t>each sprint</a:t>
            </a:r>
          </a:p>
          <a:p>
            <a:pPr lvl="1"/>
            <a:r>
              <a:rPr lang="en-US" smtClean="0"/>
              <a:t>New velocity</a:t>
            </a:r>
          </a:p>
          <a:p>
            <a:pPr lvl="1"/>
            <a:r>
              <a:rPr lang="en-US" smtClean="0"/>
              <a:t>New story points added and removed (completed)</a:t>
            </a:r>
          </a:p>
          <a:p>
            <a:pPr lvl="1"/>
            <a:r>
              <a:rPr lang="en-US" smtClean="0"/>
              <a:t>Use the cone!</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r>
              <a:rPr lang="en-US" smtClean="0"/>
              <a:t>Reading List</a:t>
            </a:r>
            <a:endParaRPr lang="en-US" dirty="0" smtClean="0"/>
          </a:p>
        </p:txBody>
      </p:sp>
      <p:sp>
        <p:nvSpPr>
          <p:cNvPr id="50179" name="Rectangle 2"/>
          <p:cNvSpPr>
            <a:spLocks noGrp="1" noChangeArrowheads="1"/>
          </p:cNvSpPr>
          <p:nvPr>
            <p:ph idx="1"/>
          </p:nvPr>
        </p:nvSpPr>
        <p:spPr>
          <a:xfrm>
            <a:off x="519112" y="1447799"/>
            <a:ext cx="11149013" cy="1865126"/>
          </a:xfrm>
        </p:spPr>
        <p:txBody>
          <a:bodyPr/>
          <a:lstStyle/>
          <a:p>
            <a:pPr marL="0" indent="0">
              <a:buNone/>
            </a:pPr>
            <a:r>
              <a:rPr lang="en-US" smtClean="0"/>
              <a:t>Books I have read and recommend:</a:t>
            </a:r>
          </a:p>
          <a:p>
            <a:r>
              <a:rPr lang="en-US" sz="2800" i="1" smtClean="0"/>
              <a:t>User Stories Applied </a:t>
            </a:r>
            <a:r>
              <a:rPr lang="en-US" sz="2800" smtClean="0"/>
              <a:t>by Mike Cohn</a:t>
            </a:r>
          </a:p>
          <a:p>
            <a:r>
              <a:rPr lang="en-US" sz="2800" i="1" smtClean="0"/>
              <a:t>Agile Estimating and Planning </a:t>
            </a:r>
            <a:r>
              <a:rPr lang="en-US" sz="2800" smtClean="0"/>
              <a:t>by Mike Cohn</a:t>
            </a:r>
          </a:p>
          <a:p>
            <a:r>
              <a:rPr lang="en-US" sz="2800" i="1" smtClean="0"/>
              <a:t>Agile Retrospectives </a:t>
            </a:r>
            <a:r>
              <a:rPr lang="en-US" sz="2800" smtClean="0"/>
              <a:t>by Esther Derby and Diana Larsen</a:t>
            </a:r>
            <a:endParaRPr lang="en-US" sz="2800" dirty="0" smtClean="0"/>
          </a:p>
        </p:txBody>
      </p:sp>
    </p:spTree>
  </p:cSld>
  <p:clrMapOvr>
    <a:masterClrMapping/>
  </p:clrMapOvr>
  <p:transition spd="slow">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DPR Track Resources</a:t>
            </a:r>
            <a:endParaRPr lang="en-US" dirty="0"/>
          </a:p>
        </p:txBody>
      </p:sp>
      <p:sp>
        <p:nvSpPr>
          <p:cNvPr id="5" name="Content Placeholder 4"/>
          <p:cNvSpPr>
            <a:spLocks noGrp="1"/>
          </p:cNvSpPr>
          <p:nvPr>
            <p:ph type="body" sz="quarter" idx="10"/>
          </p:nvPr>
        </p:nvSpPr>
        <p:spPr/>
        <p:txBody>
          <a:bodyPr/>
          <a:lstStyle/>
          <a:p>
            <a:r>
              <a:rPr lang="en-US" smtClean="0">
                <a:hlinkClick r:id="rId2"/>
              </a:rPr>
              <a:t>http://www.microsoft.com/visualstudio</a:t>
            </a:r>
            <a:r>
              <a:rPr lang="en-US" smtClean="0"/>
              <a:t> </a:t>
            </a:r>
          </a:p>
          <a:p>
            <a:r>
              <a:rPr lang="en-US" smtClean="0">
                <a:hlinkClick r:id="rId3"/>
              </a:rPr>
              <a:t>http://www.microsoft.com/visualstudio/en-us/lightswitch</a:t>
            </a:r>
            <a:r>
              <a:rPr lang="en-US" smtClean="0"/>
              <a:t> </a:t>
            </a:r>
          </a:p>
          <a:p>
            <a:r>
              <a:rPr lang="en-US" smtClean="0">
                <a:hlinkClick r:id="rId4"/>
              </a:rPr>
              <a:t>http://www.microsoft.com/expression/</a:t>
            </a:r>
            <a:endParaRPr lang="en-US" smtClean="0"/>
          </a:p>
          <a:p>
            <a:r>
              <a:rPr lang="en-US" smtClean="0">
                <a:hlinkClick r:id="rId5"/>
              </a:rPr>
              <a:t>http://blogs.msdn.com/b/somasegar/</a:t>
            </a:r>
            <a:endParaRPr lang="en-US" smtClean="0"/>
          </a:p>
          <a:p>
            <a:r>
              <a:rPr lang="en-US" smtClean="0">
                <a:hlinkClick r:id="rId6"/>
              </a:rPr>
              <a:t>http://blogs.msdn.com/b/bharry/</a:t>
            </a:r>
            <a:endParaRPr lang="en-US" smtClean="0"/>
          </a:p>
          <a:p>
            <a:r>
              <a:rPr lang="en-US" smtClean="0">
                <a:hlinkClick r:id="rId7"/>
              </a:rPr>
              <a:t>http://www.microsoft.com/sqlserver/en/us/default.aspx</a:t>
            </a:r>
            <a:endParaRPr lang="en-US" smtClean="0"/>
          </a:p>
          <a:p>
            <a:r>
              <a:rPr lang="en-US" smtClean="0">
                <a:hlinkClick r:id="rId8"/>
              </a:rPr>
              <a:t>http://www.facebook.com/visualstudio</a:t>
            </a:r>
            <a:r>
              <a:rPr lang="en-US" smtClean="0"/>
              <a:t> </a:t>
            </a:r>
          </a:p>
          <a:p>
            <a:endParaRPr lang="en-US" dirty="0"/>
          </a:p>
        </p:txBody>
      </p:sp>
    </p:spTree>
    <p:extLst>
      <p:ext uri="{BB962C8B-B14F-4D97-AF65-F5344CB8AC3E}">
        <p14:creationId xmlns:p14="http://schemas.microsoft.com/office/powerpoint/2010/main" val="93728353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4" name="Rounded Rectangle 3"/>
          <p:cNvSpPr/>
          <p:nvPr/>
        </p:nvSpPr>
        <p:spPr bwMode="ltGray">
          <a:xfrm>
            <a:off x="507868" y="2767117"/>
            <a:ext cx="5345308" cy="1863725"/>
          </a:xfrm>
          <a:prstGeom prst="roundRect">
            <a:avLst>
              <a:gd name="adj" fmla="val 6216"/>
            </a:avLst>
          </a:prstGeom>
          <a:solidFill>
            <a:schemeClr val="bg1">
              <a:lumMod val="65000"/>
              <a:lumOff val="3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6" name="Rectangle 5"/>
          <p:cNvSpPr/>
          <p:nvPr/>
        </p:nvSpPr>
        <p:spPr bwMode="white">
          <a:xfrm>
            <a:off x="507868" y="4240386"/>
            <a:ext cx="5332611" cy="369332"/>
          </a:xfrm>
          <a:prstGeom prst="rect">
            <a:avLst/>
          </a:prstGeom>
        </p:spPr>
        <p:txBody>
          <a:bodyPr wrap="square">
            <a:spAutoFit/>
          </a:bodyPr>
          <a:lstStyle/>
          <a:p>
            <a:pPr algn="ctr"/>
            <a:r>
              <a:rPr lang="en-US" dirty="0" smtClean="0">
                <a:solidFill>
                  <a:srgbClr val="FFFFFF"/>
                </a:solidFill>
                <a:hlinkClick r:id="rId3"/>
              </a:rPr>
              <a:t>www.microsoft.com/teched</a:t>
            </a:r>
            <a:endParaRPr lang="en-US" sz="1600" dirty="0">
              <a:solidFill>
                <a:srgbClr val="FFFFFF"/>
              </a:solidFill>
            </a:endParaRPr>
          </a:p>
        </p:txBody>
      </p:sp>
      <p:sp>
        <p:nvSpPr>
          <p:cNvPr id="8" name="Rectangle 7"/>
          <p:cNvSpPr/>
          <p:nvPr/>
        </p:nvSpPr>
        <p:spPr bwMode="auto">
          <a:xfrm>
            <a:off x="507868" y="3849792"/>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7" name="Rectangle 6"/>
          <p:cNvSpPr/>
          <p:nvPr/>
        </p:nvSpPr>
        <p:spPr>
          <a:xfrm>
            <a:off x="495171" y="3871113"/>
            <a:ext cx="5345308" cy="338554"/>
          </a:xfrm>
          <a:prstGeom prst="rect">
            <a:avLst/>
          </a:prstGeom>
        </p:spPr>
        <p:txBody>
          <a:bodyPr wrap="square">
            <a:spAutoFit/>
          </a:bodyPr>
          <a:lstStyle/>
          <a:p>
            <a:pPr marL="0" lvl="1" algn="ctr">
              <a:tabLst>
                <a:tab pos="1828800" algn="l"/>
              </a:tabLst>
            </a:pPr>
            <a:r>
              <a:rPr lang="en-US" sz="1600" dirty="0" smtClean="0">
                <a:solidFill>
                  <a:srgbClr val="000000">
                    <a:lumMod val="65000"/>
                    <a:lumOff val="35000"/>
                    <a:alpha val="99000"/>
                  </a:srgbClr>
                </a:solidFill>
              </a:rPr>
              <a:t>Sessions On-Demand &amp; Community</a:t>
            </a:r>
          </a:p>
        </p:txBody>
      </p:sp>
      <p:pic>
        <p:nvPicPr>
          <p:cNvPr id="9" name="Picture 8" descr="TechEd_onlin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white">
          <a:xfrm>
            <a:off x="1975610" y="2830648"/>
            <a:ext cx="2409825" cy="1076325"/>
          </a:xfrm>
          <a:prstGeom prst="rect">
            <a:avLst/>
          </a:prstGeom>
          <a:noFill/>
          <a:ln>
            <a:noFill/>
          </a:ln>
        </p:spPr>
      </p:pic>
      <p:sp>
        <p:nvSpPr>
          <p:cNvPr id="10" name="Rounded Rectangle 9"/>
          <p:cNvSpPr/>
          <p:nvPr/>
        </p:nvSpPr>
        <p:spPr bwMode="ltGray">
          <a:xfrm>
            <a:off x="6335650" y="2767117"/>
            <a:ext cx="5345308" cy="1863725"/>
          </a:xfrm>
          <a:prstGeom prst="roundRect">
            <a:avLst>
              <a:gd name="adj" fmla="val 6216"/>
            </a:avLst>
          </a:prstGeom>
          <a:solidFill>
            <a:schemeClr val="bg1">
              <a:lumMod val="65000"/>
              <a:lumOff val="3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2" name="Rectangle 11"/>
          <p:cNvSpPr/>
          <p:nvPr/>
        </p:nvSpPr>
        <p:spPr bwMode="auto">
          <a:xfrm>
            <a:off x="6335650" y="3849792"/>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3" name="Rectangle 12"/>
          <p:cNvSpPr/>
          <p:nvPr/>
        </p:nvSpPr>
        <p:spPr>
          <a:xfrm>
            <a:off x="6322953" y="3871113"/>
            <a:ext cx="5345308" cy="338554"/>
          </a:xfrm>
          <a:prstGeom prst="rect">
            <a:avLst/>
          </a:prstGeom>
        </p:spPr>
        <p:txBody>
          <a:bodyPr wrap="square">
            <a:spAutoFit/>
          </a:bodyPr>
          <a:lstStyle/>
          <a:p>
            <a:pPr marL="0" lvl="1" algn="ctr">
              <a:tabLst>
                <a:tab pos="1828800" algn="l"/>
              </a:tabLst>
            </a:pPr>
            <a:r>
              <a:rPr lang="en-US" sz="1600" dirty="0" smtClean="0">
                <a:solidFill>
                  <a:srgbClr val="000000">
                    <a:lumMod val="65000"/>
                    <a:lumOff val="35000"/>
                    <a:alpha val="99000"/>
                  </a:srgbClr>
                </a:solidFill>
              </a:rPr>
              <a:t>Microsoft Certification &amp; Training Resources</a:t>
            </a:r>
          </a:p>
        </p:txBody>
      </p:sp>
      <p:sp>
        <p:nvSpPr>
          <p:cNvPr id="15" name="Rounded Rectangle 14"/>
          <p:cNvSpPr/>
          <p:nvPr/>
        </p:nvSpPr>
        <p:spPr bwMode="ltGray">
          <a:xfrm>
            <a:off x="507868" y="4812907"/>
            <a:ext cx="5345308" cy="1863725"/>
          </a:xfrm>
          <a:prstGeom prst="roundRect">
            <a:avLst>
              <a:gd name="adj" fmla="val 6216"/>
            </a:avLst>
          </a:prstGeom>
          <a:solidFill>
            <a:schemeClr val="bg1">
              <a:lumMod val="65000"/>
              <a:lumOff val="3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17" name="Rectangle 16"/>
          <p:cNvSpPr/>
          <p:nvPr/>
        </p:nvSpPr>
        <p:spPr bwMode="auto">
          <a:xfrm>
            <a:off x="507868" y="5895582"/>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8" name="Rectangle 17"/>
          <p:cNvSpPr/>
          <p:nvPr/>
        </p:nvSpPr>
        <p:spPr>
          <a:xfrm>
            <a:off x="495171" y="5916903"/>
            <a:ext cx="5345308" cy="338554"/>
          </a:xfrm>
          <a:prstGeom prst="rect">
            <a:avLst/>
          </a:prstGeom>
        </p:spPr>
        <p:txBody>
          <a:bodyPr wrap="square">
            <a:spAutoFit/>
          </a:bodyPr>
          <a:lstStyle/>
          <a:p>
            <a:pPr marL="0" lvl="1" algn="ctr">
              <a:tabLst>
                <a:tab pos="1828800" algn="l"/>
              </a:tabLst>
            </a:pPr>
            <a:r>
              <a:rPr lang="en-US" sz="1600" dirty="0" smtClean="0">
                <a:solidFill>
                  <a:srgbClr val="000000">
                    <a:lumMod val="65000"/>
                    <a:lumOff val="35000"/>
                    <a:alpha val="99000"/>
                  </a:srgbClr>
                </a:solidFill>
              </a:rPr>
              <a:t>Resources for IT Professionals</a:t>
            </a:r>
          </a:p>
        </p:txBody>
      </p:sp>
      <p:sp>
        <p:nvSpPr>
          <p:cNvPr id="20" name="Rounded Rectangle 19"/>
          <p:cNvSpPr/>
          <p:nvPr/>
        </p:nvSpPr>
        <p:spPr bwMode="ltGray">
          <a:xfrm>
            <a:off x="6335650" y="4812907"/>
            <a:ext cx="5345308" cy="1863725"/>
          </a:xfrm>
          <a:prstGeom prst="roundRect">
            <a:avLst>
              <a:gd name="adj" fmla="val 6216"/>
            </a:avLst>
          </a:prstGeom>
          <a:solidFill>
            <a:schemeClr val="bg1">
              <a:lumMod val="65000"/>
              <a:lumOff val="3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2" name="Rectangle 21"/>
          <p:cNvSpPr/>
          <p:nvPr/>
        </p:nvSpPr>
        <p:spPr bwMode="auto">
          <a:xfrm>
            <a:off x="6335650" y="5895582"/>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3" name="Rectangle 22"/>
          <p:cNvSpPr/>
          <p:nvPr/>
        </p:nvSpPr>
        <p:spPr>
          <a:xfrm>
            <a:off x="6322953" y="5916903"/>
            <a:ext cx="5345308" cy="338554"/>
          </a:xfrm>
          <a:prstGeom prst="rect">
            <a:avLst/>
          </a:prstGeom>
        </p:spPr>
        <p:txBody>
          <a:bodyPr wrap="square">
            <a:spAutoFit/>
          </a:bodyPr>
          <a:lstStyle/>
          <a:p>
            <a:pPr marL="0" lvl="1" algn="ctr">
              <a:tabLst>
                <a:tab pos="1828800" algn="l"/>
              </a:tabLst>
            </a:pPr>
            <a:r>
              <a:rPr lang="en-US" sz="1600" dirty="0" smtClean="0">
                <a:solidFill>
                  <a:srgbClr val="000000">
                    <a:lumMod val="65000"/>
                    <a:lumOff val="35000"/>
                    <a:alpha val="99000"/>
                  </a:srgbClr>
                </a:solidFill>
              </a:rPr>
              <a:t>Resources for Developers</a:t>
            </a:r>
          </a:p>
        </p:txBody>
      </p:sp>
      <p:sp>
        <p:nvSpPr>
          <p:cNvPr id="25" name="Rectangle 24"/>
          <p:cNvSpPr/>
          <p:nvPr/>
        </p:nvSpPr>
        <p:spPr bwMode="white">
          <a:xfrm>
            <a:off x="6322953" y="4249911"/>
            <a:ext cx="5358004" cy="369332"/>
          </a:xfrm>
          <a:prstGeom prst="rect">
            <a:avLst/>
          </a:prstGeom>
        </p:spPr>
        <p:txBody>
          <a:bodyPr wrap="square">
            <a:spAutoFit/>
          </a:bodyPr>
          <a:lstStyle/>
          <a:p>
            <a:pPr algn="ctr"/>
            <a:r>
              <a:rPr lang="en-US" dirty="0" smtClean="0">
                <a:solidFill>
                  <a:srgbClr val="FFFFFF"/>
                </a:solidFill>
                <a:hlinkClick r:id="rId5"/>
              </a:rPr>
              <a:t>www.microsoft.com/learning</a:t>
            </a:r>
            <a:r>
              <a:rPr lang="en-US" dirty="0" smtClean="0">
                <a:solidFill>
                  <a:srgbClr val="FFFFFF"/>
                </a:solidFill>
              </a:rPr>
              <a:t> </a:t>
            </a:r>
            <a:endParaRPr lang="en-US" sz="1600" dirty="0">
              <a:solidFill>
                <a:srgbClr val="FFFFFF"/>
              </a:solidFill>
            </a:endParaRPr>
          </a:p>
        </p:txBody>
      </p:sp>
      <p:sp>
        <p:nvSpPr>
          <p:cNvPr id="26" name="Rectangle 25"/>
          <p:cNvSpPr/>
          <p:nvPr/>
        </p:nvSpPr>
        <p:spPr bwMode="white">
          <a:xfrm>
            <a:off x="507867" y="6291910"/>
            <a:ext cx="5307218" cy="369332"/>
          </a:xfrm>
          <a:prstGeom prst="rect">
            <a:avLst/>
          </a:prstGeom>
        </p:spPr>
        <p:txBody>
          <a:bodyPr wrap="square">
            <a:spAutoFit/>
          </a:bodyPr>
          <a:lstStyle/>
          <a:p>
            <a:pPr algn="ctr">
              <a:spcBef>
                <a:spcPts val="600"/>
              </a:spcBef>
              <a:buSzPct val="120000"/>
              <a:tabLst>
                <a:tab pos="1828800" algn="l"/>
              </a:tabLst>
              <a:defRPr/>
            </a:pPr>
            <a:r>
              <a:rPr lang="en-US" dirty="0" smtClean="0">
                <a:solidFill>
                  <a:srgbClr val="FFFFFF"/>
                </a:solidFill>
                <a:latin typeface="Calibri" pitchFamily="34" charset="0"/>
                <a:hlinkClick r:id="rId6"/>
              </a:rPr>
              <a:t>http://microsoft.com/technet</a:t>
            </a:r>
            <a:r>
              <a:rPr lang="en-US" b="1" dirty="0" smtClean="0">
                <a:solidFill>
                  <a:srgbClr val="FFFFFF"/>
                </a:solidFill>
                <a:latin typeface="Calibri" pitchFamily="34" charset="0"/>
              </a:rPr>
              <a:t>  </a:t>
            </a:r>
            <a:endParaRPr lang="en-US" dirty="0" smtClean="0">
              <a:solidFill>
                <a:srgbClr val="FFFFFF"/>
              </a:solidFill>
              <a:latin typeface="Calibri" pitchFamily="34" charset="0"/>
            </a:endParaRPr>
          </a:p>
        </p:txBody>
      </p:sp>
      <p:sp>
        <p:nvSpPr>
          <p:cNvPr id="27" name="Rectangle 26"/>
          <p:cNvSpPr/>
          <p:nvPr/>
        </p:nvSpPr>
        <p:spPr bwMode="white">
          <a:xfrm>
            <a:off x="6335649" y="6291910"/>
            <a:ext cx="5345308" cy="369332"/>
          </a:xfrm>
          <a:prstGeom prst="rect">
            <a:avLst/>
          </a:prstGeom>
        </p:spPr>
        <p:txBody>
          <a:bodyPr wrap="square" anchor="ctr">
            <a:spAutoFit/>
          </a:bodyPr>
          <a:lstStyle/>
          <a:p>
            <a:pPr algn="ctr">
              <a:spcBef>
                <a:spcPts val="600"/>
              </a:spcBef>
              <a:tabLst>
                <a:tab pos="1828800" algn="l"/>
              </a:tabLst>
            </a:pPr>
            <a:r>
              <a:rPr lang="en-US" dirty="0" smtClean="0">
                <a:solidFill>
                  <a:srgbClr val="FFFFFF"/>
                </a:solidFill>
                <a:hlinkClick r:id="rId7"/>
              </a:rPr>
              <a:t>http://microsoft.com/msdn</a:t>
            </a:r>
            <a:r>
              <a:rPr lang="en-US" b="1" dirty="0" smtClean="0">
                <a:solidFill>
                  <a:srgbClr val="FFFFFF"/>
                </a:solidFill>
              </a:rPr>
              <a:t> </a:t>
            </a:r>
            <a:endParaRPr lang="en-US" dirty="0" smtClean="0">
              <a:solidFill>
                <a:srgbClr val="FFFFFF"/>
              </a:solidFill>
            </a:endParaRPr>
          </a:p>
        </p:txBody>
      </p:sp>
      <p:pic>
        <p:nvPicPr>
          <p:cNvPr id="28" name="Picture 27" descr="TechNet.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white">
          <a:xfrm>
            <a:off x="657030" y="4920291"/>
            <a:ext cx="5046985" cy="1027750"/>
          </a:xfrm>
          <a:prstGeom prst="rect">
            <a:avLst/>
          </a:prstGeom>
          <a:noFill/>
          <a:ln>
            <a:noFill/>
          </a:ln>
        </p:spPr>
      </p:pic>
      <p:pic>
        <p:nvPicPr>
          <p:cNvPr id="29" name="Picture 28" descr="msdn_1inch_rgb.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bwMode="white">
          <a:xfrm>
            <a:off x="8079617" y="4876504"/>
            <a:ext cx="1857375" cy="942975"/>
          </a:xfrm>
          <a:prstGeom prst="rect">
            <a:avLst/>
          </a:prstGeom>
          <a:noFill/>
          <a:ln>
            <a:noFill/>
          </a:ln>
        </p:spPr>
      </p:pic>
      <p:pic>
        <p:nvPicPr>
          <p:cNvPr id="32" name="Picture 31" descr="ms_Learning_w.eps"/>
          <p:cNvPicPr>
            <a:picLocks noChangeAspect="1"/>
          </p:cNvPicPr>
          <p:nvPr/>
        </p:nvPicPr>
        <p:blipFill>
          <a:blip r:embed="rId10" cstate="screen">
            <a:extLst>
              <a:ext uri="{28A0092B-C50C-407E-A947-70E740481C1C}">
                <a14:useLocalDpi xmlns:a14="http://schemas.microsoft.com/office/drawing/2010/main"/>
              </a:ext>
            </a:extLst>
          </a:blip>
          <a:srcRect l="51467" r="43859"/>
          <a:stretch>
            <a:fillRect/>
          </a:stretch>
        </p:blipFill>
        <p:spPr bwMode="white">
          <a:xfrm>
            <a:off x="9052582" y="2998644"/>
            <a:ext cx="228700" cy="771334"/>
          </a:xfrm>
          <a:prstGeom prst="rect">
            <a:avLst/>
          </a:prstGeom>
          <a:noFill/>
          <a:ln>
            <a:noFill/>
          </a:ln>
        </p:spPr>
      </p:pic>
      <p:pic>
        <p:nvPicPr>
          <p:cNvPr id="33" name="Picture 2" descr="C:\Documents and Settings\Pennie\My Documents\ACERDATA (D)\Pennie's documents\MS Image\Boxshot_Logo\MICROSOFT\Microsoft Logo wht shadow.png"/>
          <p:cNvPicPr>
            <a:picLocks noChangeAspect="1" noChangeArrowheads="1"/>
          </p:cNvPicPr>
          <p:nvPr/>
        </p:nvPicPr>
        <p:blipFill>
          <a:blip r:embed="rId11" cstate="email">
            <a:extLst>
              <a:ext uri="{28A0092B-C50C-407E-A947-70E740481C1C}">
                <a14:useLocalDpi xmlns:a14="http://schemas.microsoft.com/office/drawing/2010/main"/>
              </a:ext>
            </a:extLst>
          </a:blip>
          <a:stretch>
            <a:fillRect/>
          </a:stretch>
        </p:blipFill>
        <p:spPr bwMode="white">
          <a:xfrm>
            <a:off x="6740692" y="3169915"/>
            <a:ext cx="2337342" cy="428793"/>
          </a:xfrm>
          <a:prstGeom prst="rect">
            <a:avLst/>
          </a:prstGeom>
          <a:noFill/>
          <a:ln>
            <a:noFill/>
          </a:ln>
        </p:spPr>
      </p:pic>
      <p:sp>
        <p:nvSpPr>
          <p:cNvPr id="34" name="TextBox 33"/>
          <p:cNvSpPr txBox="1"/>
          <p:nvPr/>
        </p:nvSpPr>
        <p:spPr bwMode="white">
          <a:xfrm>
            <a:off x="9270703" y="3168868"/>
            <a:ext cx="1408799" cy="430887"/>
          </a:xfrm>
          <a:prstGeom prst="rect">
            <a:avLst/>
          </a:prstGeom>
          <a:noFill/>
        </p:spPr>
        <p:txBody>
          <a:bodyPr wrap="square" lIns="0" tIns="0" rIns="0" bIns="0" rtlCol="0">
            <a:spAutoFit/>
          </a:bodyPr>
          <a:lstStyle/>
          <a:p>
            <a:r>
              <a:rPr lang="en-US" sz="2800" dirty="0" smtClean="0">
                <a:gradFill>
                  <a:gsLst>
                    <a:gs pos="0">
                      <a:srgbClr val="FFFFFF"/>
                    </a:gs>
                    <a:gs pos="86000">
                      <a:srgbClr val="FFFFFF"/>
                    </a:gs>
                  </a:gsLst>
                  <a:lin ang="5400000" scaled="0"/>
                </a:gradFill>
                <a:latin typeface="Segoe" pitchFamily="34" charset="0"/>
              </a:rPr>
              <a:t>Learning</a:t>
            </a:r>
          </a:p>
        </p:txBody>
      </p:sp>
      <p:sp>
        <p:nvSpPr>
          <p:cNvPr id="30" name="Rounded Rectangle 29"/>
          <p:cNvSpPr/>
          <p:nvPr/>
        </p:nvSpPr>
        <p:spPr bwMode="ltGray">
          <a:xfrm>
            <a:off x="3404057" y="724957"/>
            <a:ext cx="5345308" cy="1863725"/>
          </a:xfrm>
          <a:prstGeom prst="roundRect">
            <a:avLst>
              <a:gd name="adj" fmla="val 6216"/>
            </a:avLst>
          </a:prstGeom>
          <a:solidFill>
            <a:schemeClr val="bg1">
              <a:lumMod val="65000"/>
              <a:lumOff val="3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31" name="Rectangle 30"/>
          <p:cNvSpPr/>
          <p:nvPr/>
        </p:nvSpPr>
        <p:spPr bwMode="white">
          <a:xfrm>
            <a:off x="3404057" y="2198226"/>
            <a:ext cx="5332611" cy="369332"/>
          </a:xfrm>
          <a:prstGeom prst="rect">
            <a:avLst/>
          </a:prstGeom>
        </p:spPr>
        <p:txBody>
          <a:bodyPr wrap="square">
            <a:spAutoFit/>
          </a:bodyPr>
          <a:lstStyle/>
          <a:p>
            <a:pPr algn="ctr"/>
            <a:r>
              <a:rPr lang="en-US" u="sng" dirty="0" smtClean="0">
                <a:solidFill>
                  <a:srgbClr val="FFFFFF"/>
                </a:solidFill>
                <a:hlinkClick r:id="rId12"/>
              </a:rPr>
              <a:t>http://northamerica.msteched.com</a:t>
            </a:r>
            <a:endParaRPr lang="en-US" sz="1600" dirty="0">
              <a:solidFill>
                <a:srgbClr val="FFFFFF"/>
              </a:solidFill>
            </a:endParaRPr>
          </a:p>
        </p:txBody>
      </p:sp>
      <p:sp>
        <p:nvSpPr>
          <p:cNvPr id="35" name="Rectangle 34"/>
          <p:cNvSpPr/>
          <p:nvPr/>
        </p:nvSpPr>
        <p:spPr bwMode="auto">
          <a:xfrm>
            <a:off x="3404057" y="1807632"/>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36" name="Rectangle 35"/>
          <p:cNvSpPr/>
          <p:nvPr/>
        </p:nvSpPr>
        <p:spPr>
          <a:xfrm>
            <a:off x="3391360" y="1828953"/>
            <a:ext cx="5345308" cy="338554"/>
          </a:xfrm>
          <a:prstGeom prst="rect">
            <a:avLst/>
          </a:prstGeom>
        </p:spPr>
        <p:txBody>
          <a:bodyPr wrap="square">
            <a:spAutoFit/>
          </a:bodyPr>
          <a:lstStyle/>
          <a:p>
            <a:pPr marL="0" lvl="1" algn="ctr">
              <a:tabLst>
                <a:tab pos="1828800" algn="l"/>
              </a:tabLst>
            </a:pPr>
            <a:r>
              <a:rPr lang="en-US" sz="1600" dirty="0">
                <a:solidFill>
                  <a:srgbClr val="000000">
                    <a:lumMod val="65000"/>
                    <a:lumOff val="35000"/>
                    <a:alpha val="99000"/>
                  </a:srgbClr>
                </a:solidFill>
              </a:rPr>
              <a:t>Connect. Share. Discuss.</a:t>
            </a:r>
            <a:endParaRPr lang="en-US" sz="1600" dirty="0" smtClean="0">
              <a:solidFill>
                <a:srgbClr val="000000">
                  <a:lumMod val="65000"/>
                  <a:lumOff val="35000"/>
                  <a:alpha val="99000"/>
                </a:srgbClr>
              </a:solidFill>
            </a:endParaRPr>
          </a:p>
        </p:txBody>
      </p:sp>
      <p:pic>
        <p:nvPicPr>
          <p:cNvPr id="3" name="Picture 2"/>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7472" y="862359"/>
            <a:ext cx="2258478" cy="806917"/>
          </a:xfrm>
          <a:prstGeom prst="rect">
            <a:avLst/>
          </a:prstGeom>
        </p:spPr>
      </p:pic>
    </p:spTree>
    <p:extLst>
      <p:ext uri="{BB962C8B-B14F-4D97-AF65-F5344CB8AC3E}">
        <p14:creationId xmlns:p14="http://schemas.microsoft.com/office/powerpoint/2010/main" val="146131380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92562" y="437440"/>
            <a:ext cx="2798668" cy="2948596"/>
          </a:xfrm>
          <a:prstGeom prst="rect">
            <a:avLst/>
          </a:prstGeom>
          <a:noFill/>
          <a:ln>
            <a:noFill/>
          </a:ln>
        </p:spPr>
      </p:pic>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3145" y="384577"/>
            <a:ext cx="1005628" cy="1933901"/>
          </a:xfrm>
          <a:prstGeom prst="rect">
            <a:avLst/>
          </a:prstGeom>
        </p:spPr>
      </p:pic>
      <p:sp>
        <p:nvSpPr>
          <p:cNvPr id="15" name="Rectangle 14"/>
          <p:cNvSpPr/>
          <p:nvPr/>
        </p:nvSpPr>
        <p:spPr bwMode="auto">
          <a:xfrm>
            <a:off x="0" y="4095750"/>
            <a:ext cx="5281824" cy="2105025"/>
          </a:xfrm>
          <a:prstGeom prst="rect">
            <a:avLst/>
          </a:prstGeom>
          <a:solidFill>
            <a:srgbClr val="FFFFFF">
              <a:alpha val="9000"/>
            </a:srgbClr>
          </a:solidFill>
          <a:ln w="38100">
            <a:solidFill>
              <a:schemeClr val="accent4"/>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noAutofit/>
          </a:bodyPr>
          <a:lstStyle/>
          <a:p>
            <a:pPr marL="460375" indent="-460375">
              <a:lnSpc>
                <a:spcPct val="90000"/>
              </a:lnSpc>
              <a:spcBef>
                <a:spcPct val="20000"/>
              </a:spcBef>
              <a:buSzPct val="100000"/>
            </a:pPr>
            <a:endParaRPr lang="en-US" sz="2400" dirty="0" smtClean="0">
              <a:gradFill>
                <a:gsLst>
                  <a:gs pos="0">
                    <a:srgbClr val="FFFFFF"/>
                  </a:gs>
                  <a:gs pos="86000">
                    <a:srgbClr val="FFFFFF"/>
                  </a:gs>
                </a:gsLst>
                <a:lin ang="0" scaled="0"/>
              </a:gradFill>
            </a:endParaRPr>
          </a:p>
        </p:txBody>
      </p:sp>
      <p:sp>
        <p:nvSpPr>
          <p:cNvPr id="11" name="Rounded Rectangle 10"/>
          <p:cNvSpPr/>
          <p:nvPr/>
        </p:nvSpPr>
        <p:spPr bwMode="blackGray">
          <a:xfrm>
            <a:off x="1208032" y="4131399"/>
            <a:ext cx="4048399"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defTabSz="914099" fontAlgn="base">
              <a:spcBef>
                <a:spcPct val="0"/>
              </a:spcBef>
              <a:spcAft>
                <a:spcPct val="0"/>
              </a:spcAft>
              <a:defRPr/>
            </a:pPr>
            <a:r>
              <a:rPr lang="en-US" sz="3200" dirty="0" smtClean="0">
                <a:gradFill>
                  <a:gsLst>
                    <a:gs pos="0">
                      <a:srgbClr val="FFFFFF"/>
                    </a:gs>
                    <a:gs pos="86000">
                      <a:srgbClr val="FFFFFF"/>
                    </a:gs>
                  </a:gsLst>
                  <a:lin ang="5400000" scaled="0"/>
                </a:gradFill>
                <a:latin typeface="Segoe" pitchFamily="34" charset="0"/>
              </a:rPr>
              <a:t>Complete an evaluation on </a:t>
            </a:r>
            <a:r>
              <a:rPr lang="en-US" sz="3200" dirty="0" err="1" smtClean="0">
                <a:gradFill>
                  <a:gsLst>
                    <a:gs pos="0">
                      <a:srgbClr val="FFFFFF"/>
                    </a:gs>
                    <a:gs pos="86000">
                      <a:srgbClr val="FFFFFF"/>
                    </a:gs>
                  </a:gsLst>
                  <a:lin ang="5400000" scaled="0"/>
                </a:gradFill>
                <a:latin typeface="Segoe" pitchFamily="34" charset="0"/>
              </a:rPr>
              <a:t>CommNet</a:t>
            </a:r>
            <a:r>
              <a:rPr lang="en-US" sz="3200" dirty="0" smtClean="0">
                <a:gradFill>
                  <a:gsLst>
                    <a:gs pos="0">
                      <a:srgbClr val="FFFFFF"/>
                    </a:gs>
                    <a:gs pos="86000">
                      <a:srgbClr val="FFFFFF"/>
                    </a:gs>
                  </a:gsLst>
                  <a:lin ang="5400000" scaled="0"/>
                </a:gradFill>
                <a:latin typeface="Segoe" pitchFamily="34" charset="0"/>
              </a:rPr>
              <a:t> and </a:t>
            </a:r>
            <a:br>
              <a:rPr lang="en-US" sz="3200" dirty="0" smtClean="0">
                <a:gradFill>
                  <a:gsLst>
                    <a:gs pos="0">
                      <a:srgbClr val="FFFFFF"/>
                    </a:gs>
                    <a:gs pos="86000">
                      <a:srgbClr val="FFFFFF"/>
                    </a:gs>
                  </a:gsLst>
                  <a:lin ang="5400000" scaled="0"/>
                </a:gradFill>
                <a:latin typeface="Segoe" pitchFamily="34" charset="0"/>
              </a:rPr>
            </a:br>
            <a:r>
              <a:rPr lang="en-US" sz="3200" dirty="0" smtClean="0">
                <a:gradFill>
                  <a:gsLst>
                    <a:gs pos="0">
                      <a:srgbClr val="FFFFFF"/>
                    </a:gs>
                    <a:gs pos="86000">
                      <a:srgbClr val="FFFFFF"/>
                    </a:gs>
                  </a:gsLst>
                  <a:lin ang="5400000" scaled="0"/>
                </a:gradFill>
                <a:latin typeface="Segoe" pitchFamily="34" charset="0"/>
              </a:rPr>
              <a:t>enter to win!</a:t>
            </a:r>
          </a:p>
        </p:txBody>
      </p:sp>
      <p:pic>
        <p:nvPicPr>
          <p:cNvPr id="17" name="Picture 5"/>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rot="20307775">
            <a:off x="6024827" y="2949077"/>
            <a:ext cx="770439" cy="804993"/>
          </a:xfrm>
          <a:prstGeom prst="rect">
            <a:avLst/>
          </a:prstGeom>
          <a:noFill/>
          <a:ln>
            <a:noFill/>
          </a:ln>
        </p:spPr>
      </p:pic>
      <p:pic>
        <p:nvPicPr>
          <p:cNvPr id="2" name="Pictur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75751" y="5136287"/>
            <a:ext cx="599215" cy="1239183"/>
          </a:xfrm>
          <a:prstGeom prst="rect">
            <a:avLst/>
          </a:prstGeom>
        </p:spPr>
      </p:pic>
      <p:pic>
        <p:nvPicPr>
          <p:cNvPr id="19" name="Picture 1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033903" y="5078616"/>
            <a:ext cx="491460" cy="1016345"/>
          </a:xfrm>
          <a:prstGeom prst="rect">
            <a:avLst/>
          </a:prstGeom>
        </p:spPr>
      </p:pic>
      <p:pic>
        <p:nvPicPr>
          <p:cNvPr id="20" name="Picture 1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246403" y="5136287"/>
            <a:ext cx="808703" cy="1672406"/>
          </a:xfrm>
          <a:prstGeom prst="rect">
            <a:avLst/>
          </a:prstGeom>
        </p:spPr>
      </p:pic>
      <p:pic>
        <p:nvPicPr>
          <p:cNvPr id="21" name="Picture 2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027345" y="5079871"/>
            <a:ext cx="808703" cy="1672406"/>
          </a:xfrm>
          <a:prstGeom prst="rect">
            <a:avLst/>
          </a:prstGeom>
        </p:spPr>
      </p:pic>
      <p:pic>
        <p:nvPicPr>
          <p:cNvPr id="23" name="Picture 2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055106" y="5107120"/>
            <a:ext cx="313711" cy="648758"/>
          </a:xfrm>
          <a:prstGeom prst="rect">
            <a:avLst/>
          </a:prstGeom>
        </p:spPr>
      </p:pic>
      <p:pic>
        <p:nvPicPr>
          <p:cNvPr id="24" name="Picture 2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774699" y="5078617"/>
            <a:ext cx="313711" cy="648758"/>
          </a:xfrm>
          <a:prstGeom prst="rect">
            <a:avLst/>
          </a:prstGeom>
        </p:spPr>
      </p:pic>
      <p:pic>
        <p:nvPicPr>
          <p:cNvPr id="25" name="Picture 5"/>
          <p:cNvPicPr>
            <a:picLocks noChangeAspect="1" noChangeArrowheads="1"/>
          </p:cNvPicPr>
          <p:nvPr/>
        </p:nvPicPr>
        <p:blipFill>
          <a:blip r:embed="rId10" cstate="email">
            <a:extLst>
              <a:ext uri="{28A0092B-C50C-407E-A947-70E740481C1C}">
                <a14:useLocalDpi xmlns:a14="http://schemas.microsoft.com/office/drawing/2010/main"/>
              </a:ext>
            </a:extLst>
          </a:blip>
          <a:stretch>
            <a:fillRect/>
          </a:stretch>
        </p:blipFill>
        <p:spPr bwMode="auto">
          <a:xfrm rot="1341843">
            <a:off x="9608744" y="3651522"/>
            <a:ext cx="850318" cy="888455"/>
          </a:xfrm>
          <a:prstGeom prst="rect">
            <a:avLst/>
          </a:prstGeom>
          <a:noFill/>
          <a:ln>
            <a:noFill/>
          </a:ln>
        </p:spPr>
      </p:pic>
      <p:pic>
        <p:nvPicPr>
          <p:cNvPr id="28" name="Picture 5"/>
          <p:cNvPicPr>
            <a:picLocks noChangeAspect="1" noChangeArrowheads="1"/>
          </p:cNvPicPr>
          <p:nvPr/>
        </p:nvPicPr>
        <p:blipFill>
          <a:blip r:embed="rId11" cstate="email">
            <a:extLst>
              <a:ext uri="{28A0092B-C50C-407E-A947-70E740481C1C}">
                <a14:useLocalDpi xmlns:a14="http://schemas.microsoft.com/office/drawing/2010/main"/>
              </a:ext>
            </a:extLst>
          </a:blip>
          <a:stretch>
            <a:fillRect/>
          </a:stretch>
        </p:blipFill>
        <p:spPr bwMode="auto">
          <a:xfrm rot="20307775">
            <a:off x="9919124" y="2776703"/>
            <a:ext cx="613260" cy="640764"/>
          </a:xfrm>
          <a:prstGeom prst="rect">
            <a:avLst/>
          </a:prstGeom>
          <a:noFill/>
          <a:ln>
            <a:noFill/>
          </a:ln>
        </p:spPr>
      </p:pic>
      <p:pic>
        <p:nvPicPr>
          <p:cNvPr id="27" name="Picture 5"/>
          <p:cNvPicPr>
            <a:picLocks noChangeAspect="1" noChangeArrowheads="1"/>
          </p:cNvPicPr>
          <p:nvPr/>
        </p:nvPicPr>
        <p:blipFill>
          <a:blip r:embed="rId12" cstate="email">
            <a:extLst>
              <a:ext uri="{28A0092B-C50C-407E-A947-70E740481C1C}">
                <a14:useLocalDpi xmlns:a14="http://schemas.microsoft.com/office/drawing/2010/main"/>
              </a:ext>
            </a:extLst>
          </a:blip>
          <a:stretch>
            <a:fillRect/>
          </a:stretch>
        </p:blipFill>
        <p:spPr bwMode="auto">
          <a:xfrm rot="20307775">
            <a:off x="6855552" y="3396819"/>
            <a:ext cx="1202249" cy="1256169"/>
          </a:xfrm>
          <a:prstGeom prst="rect">
            <a:avLst/>
          </a:prstGeom>
          <a:noFill/>
          <a:ln>
            <a:noFill/>
          </a:ln>
        </p:spPr>
      </p:pic>
      <p:pic>
        <p:nvPicPr>
          <p:cNvPr id="26" name="Picture 5"/>
          <p:cNvPicPr>
            <a:picLocks noChangeAspect="1" noChangeArrowheads="1"/>
          </p:cNvPicPr>
          <p:nvPr/>
        </p:nvPicPr>
        <p:blipFill>
          <a:blip r:embed="rId13" cstate="email">
            <a:extLst>
              <a:ext uri="{28A0092B-C50C-407E-A947-70E740481C1C}">
                <a14:useLocalDpi xmlns:a14="http://schemas.microsoft.com/office/drawing/2010/main"/>
              </a:ext>
            </a:extLst>
          </a:blip>
          <a:stretch>
            <a:fillRect/>
          </a:stretch>
        </p:blipFill>
        <p:spPr bwMode="auto">
          <a:xfrm>
            <a:off x="7797216" y="2835764"/>
            <a:ext cx="1707076" cy="1783638"/>
          </a:xfrm>
          <a:prstGeom prst="rect">
            <a:avLst/>
          </a:prstGeom>
          <a:noFill/>
          <a:ln>
            <a:noFill/>
          </a:ln>
        </p:spPr>
      </p:pic>
      <p:pic>
        <p:nvPicPr>
          <p:cNvPr id="29" name="Picture 2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301551" y="384578"/>
            <a:ext cx="1005628" cy="1933901"/>
          </a:xfrm>
          <a:prstGeom prst="rect">
            <a:avLst/>
          </a:prstGeom>
        </p:spPr>
      </p:pic>
      <p:cxnSp>
        <p:nvCxnSpPr>
          <p:cNvPr id="6" name="Straight Connector 5"/>
          <p:cNvCxnSpPr/>
          <p:nvPr/>
        </p:nvCxnSpPr>
        <p:spPr>
          <a:xfrm>
            <a:off x="5906344" y="2508098"/>
            <a:ext cx="503634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6344" y="4892102"/>
            <a:ext cx="503634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9269239" y="5187640"/>
            <a:ext cx="704478" cy="1456868"/>
          </a:xfrm>
          <a:prstGeom prst="rect">
            <a:avLst/>
          </a:prstGeom>
        </p:spPr>
      </p:pic>
      <p:pic>
        <p:nvPicPr>
          <p:cNvPr id="31" name="Picture 3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225755" y="5402996"/>
            <a:ext cx="599215" cy="1239183"/>
          </a:xfrm>
          <a:prstGeom prst="rect">
            <a:avLst/>
          </a:prstGeom>
        </p:spPr>
      </p:pic>
      <p:cxnSp>
        <p:nvCxnSpPr>
          <p:cNvPr id="32" name="Straight Connector 31"/>
          <p:cNvCxnSpPr/>
          <p:nvPr/>
        </p:nvCxnSpPr>
        <p:spPr>
          <a:xfrm rot="16200000">
            <a:off x="3798701" y="1911738"/>
            <a:ext cx="219456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25653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1537780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41728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3820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smtClean="0"/>
              <a:t>The Estimation Problem</a:t>
            </a:r>
          </a:p>
          <a:p>
            <a:r>
              <a:rPr lang="en-US" smtClean="0"/>
              <a:t>Agile Estimation</a:t>
            </a:r>
          </a:p>
          <a:p>
            <a:r>
              <a:rPr lang="en-US" smtClean="0"/>
              <a:t>Q&amp;A</a:t>
            </a:r>
            <a:endParaRPr 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a:xfrm>
            <a:off x="519112" y="1447799"/>
            <a:ext cx="11149013" cy="1526572"/>
          </a:xfrm>
        </p:spPr>
        <p:txBody>
          <a:bodyPr/>
          <a:lstStyle/>
          <a:p>
            <a:r>
              <a:rPr lang="en-US" smtClean="0">
                <a:gradFill>
                  <a:gsLst>
                    <a:gs pos="0">
                      <a:schemeClr val="accent1"/>
                    </a:gs>
                    <a:gs pos="100000">
                      <a:schemeClr val="accent1"/>
                    </a:gs>
                  </a:gsLst>
                  <a:lin ang="5400000" scaled="0"/>
                </a:gradFill>
              </a:rPr>
              <a:t>The Estimation Problem</a:t>
            </a:r>
          </a:p>
          <a:p>
            <a:r>
              <a:rPr lang="en-US" smtClean="0"/>
              <a:t>Agile Estimation</a:t>
            </a:r>
          </a:p>
          <a:p>
            <a:r>
              <a:rPr lang="en-US" smtClean="0"/>
              <a:t>Q&amp;A</a:t>
            </a:r>
            <a:endParaRPr lang="en-US"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Estimation </a:t>
            </a:r>
            <a:endParaRPr lang="en-US" dirty="0"/>
          </a:p>
        </p:txBody>
      </p:sp>
      <p:sp>
        <p:nvSpPr>
          <p:cNvPr id="3" name="Content Placeholder 2"/>
          <p:cNvSpPr>
            <a:spLocks noGrp="1"/>
          </p:cNvSpPr>
          <p:nvPr>
            <p:ph idx="1"/>
          </p:nvPr>
        </p:nvSpPr>
        <p:spPr>
          <a:xfrm>
            <a:off x="519112" y="3495526"/>
            <a:ext cx="11149013" cy="2000548"/>
          </a:xfrm>
        </p:spPr>
        <p:txBody>
          <a:bodyPr/>
          <a:lstStyle/>
          <a:p>
            <a:pPr lvl="2"/>
            <a:r>
              <a:rPr lang="en-US" dirty="0" smtClean="0"/>
              <a:t>Problem is that estimates become a unbreakable schedule, </a:t>
            </a:r>
            <a:br>
              <a:rPr lang="en-US" dirty="0" smtClean="0"/>
            </a:br>
            <a:r>
              <a:rPr lang="en-US" dirty="0" smtClean="0"/>
              <a:t>where any deviation is considered bad</a:t>
            </a:r>
          </a:p>
          <a:p>
            <a:endParaRPr lang="en-US" dirty="0" smtClean="0"/>
          </a:p>
          <a:p>
            <a:endParaRPr lang="en-US" dirty="0"/>
          </a:p>
        </p:txBody>
      </p:sp>
      <p:grpSp>
        <p:nvGrpSpPr>
          <p:cNvPr id="11" name="Group 10"/>
          <p:cNvGrpSpPr/>
          <p:nvPr/>
        </p:nvGrpSpPr>
        <p:grpSpPr>
          <a:xfrm>
            <a:off x="802920" y="1520363"/>
            <a:ext cx="9355231" cy="1804728"/>
            <a:chOff x="497982" y="-261802"/>
            <a:chExt cx="5740767" cy="1674847"/>
          </a:xfrm>
        </p:grpSpPr>
        <p:pic>
          <p:nvPicPr>
            <p:cNvPr id="12" name="Picture 11" descr="Blank Newspaper  1.png"/>
            <p:cNvPicPr>
              <a:picLocks noChangeAspect="1"/>
            </p:cNvPicPr>
            <p:nvPr/>
          </p:nvPicPr>
          <p:blipFill>
            <a:blip r:embed="rId2" cstate="print"/>
            <a:stretch>
              <a:fillRect/>
            </a:stretch>
          </p:blipFill>
          <p:spPr>
            <a:xfrm flipH="1">
              <a:off x="497982" y="-261802"/>
              <a:ext cx="5740767" cy="1674847"/>
            </a:xfrm>
            <a:prstGeom prst="rect">
              <a:avLst/>
            </a:prstGeom>
            <a:effectLst>
              <a:outerShdw blurRad="50800" dist="38100" dir="2700000" algn="tl" rotWithShape="0">
                <a:prstClr val="black">
                  <a:alpha val="40000"/>
                </a:prstClr>
              </a:outerShdw>
            </a:effectLst>
          </p:spPr>
        </p:pic>
        <p:sp>
          <p:nvSpPr>
            <p:cNvPr id="13" name="Rectangle 12"/>
            <p:cNvSpPr/>
            <p:nvPr/>
          </p:nvSpPr>
          <p:spPr>
            <a:xfrm>
              <a:off x="660400" y="4237"/>
              <a:ext cx="5394478" cy="1128225"/>
            </a:xfrm>
            <a:prstGeom prst="rect">
              <a:avLst/>
            </a:prstGeom>
          </p:spPr>
          <p:txBody>
            <a:bodyPr wrap="square">
              <a:spAutoFit/>
            </a:bodyPr>
            <a:lstStyle/>
            <a:p>
              <a:pPr algn="l"/>
              <a:r>
                <a:rPr lang="en-US" sz="2200" dirty="0" smtClean="0">
                  <a:gradFill>
                    <a:gsLst>
                      <a:gs pos="0">
                        <a:schemeClr val="bg1">
                          <a:lumMod val="85000"/>
                          <a:lumOff val="15000"/>
                        </a:schemeClr>
                      </a:gs>
                      <a:gs pos="100000">
                        <a:schemeClr val="bg1">
                          <a:lumMod val="85000"/>
                          <a:lumOff val="15000"/>
                        </a:schemeClr>
                      </a:gs>
                    </a:gsLst>
                    <a:lin ang="10800000" scaled="1"/>
                  </a:gradFill>
                  <a:latin typeface="+mn-lt"/>
                </a:rPr>
                <a:t>“Estimation </a:t>
              </a:r>
              <a:r>
                <a:rPr lang="en-US" sz="2200" dirty="0">
                  <a:gradFill>
                    <a:gsLst>
                      <a:gs pos="0">
                        <a:schemeClr val="bg1">
                          <a:lumMod val="85000"/>
                          <a:lumOff val="15000"/>
                        </a:schemeClr>
                      </a:gs>
                      <a:gs pos="100000">
                        <a:schemeClr val="bg1">
                          <a:lumMod val="85000"/>
                          <a:lumOff val="15000"/>
                        </a:schemeClr>
                      </a:gs>
                    </a:gsLst>
                    <a:lin ang="10800000" scaled="1"/>
                  </a:gradFill>
                  <a:latin typeface="+mn-lt"/>
                </a:rPr>
                <a:t>is the calculated approximation of a result which is usable even </a:t>
              </a:r>
              <a:r>
                <a:rPr lang="en-US" sz="2200" dirty="0" smtClean="0">
                  <a:gradFill>
                    <a:gsLst>
                      <a:gs pos="0">
                        <a:schemeClr val="bg1">
                          <a:lumMod val="85000"/>
                          <a:lumOff val="15000"/>
                        </a:schemeClr>
                      </a:gs>
                      <a:gs pos="100000">
                        <a:schemeClr val="bg1">
                          <a:lumMod val="85000"/>
                          <a:lumOff val="15000"/>
                        </a:schemeClr>
                      </a:gs>
                    </a:gsLst>
                    <a:lin ang="10800000" scaled="1"/>
                  </a:gradFill>
                  <a:latin typeface="+mn-lt"/>
                </a:rPr>
                <a:t>if </a:t>
              </a:r>
              <a:r>
                <a:rPr lang="en-US" sz="2200" dirty="0">
                  <a:gradFill>
                    <a:gsLst>
                      <a:gs pos="0">
                        <a:schemeClr val="bg1">
                          <a:lumMod val="85000"/>
                          <a:lumOff val="15000"/>
                        </a:schemeClr>
                      </a:gs>
                      <a:gs pos="100000">
                        <a:schemeClr val="bg1">
                          <a:lumMod val="85000"/>
                          <a:lumOff val="15000"/>
                        </a:schemeClr>
                      </a:gs>
                    </a:gsLst>
                    <a:lin ang="10800000" scaled="1"/>
                  </a:gradFill>
                  <a:latin typeface="+mn-lt"/>
                </a:rPr>
                <a:t>input data may be incomplete or uncertain</a:t>
              </a:r>
              <a:r>
                <a:rPr lang="en-US" sz="2200" dirty="0" smtClean="0">
                  <a:gradFill>
                    <a:gsLst>
                      <a:gs pos="0">
                        <a:schemeClr val="bg1">
                          <a:lumMod val="85000"/>
                          <a:lumOff val="15000"/>
                        </a:schemeClr>
                      </a:gs>
                      <a:gs pos="100000">
                        <a:schemeClr val="bg1">
                          <a:lumMod val="85000"/>
                          <a:lumOff val="15000"/>
                        </a:schemeClr>
                      </a:gs>
                    </a:gsLst>
                    <a:lin ang="10800000" scaled="1"/>
                  </a:gradFill>
                  <a:latin typeface="+mn-lt"/>
                </a:rPr>
                <a:t>.”</a:t>
              </a:r>
              <a:endParaRPr lang="en-US" sz="2200" dirty="0">
                <a:gradFill>
                  <a:gsLst>
                    <a:gs pos="0">
                      <a:schemeClr val="bg1">
                        <a:lumMod val="85000"/>
                        <a:lumOff val="15000"/>
                      </a:schemeClr>
                    </a:gs>
                    <a:gs pos="100000">
                      <a:schemeClr val="bg1">
                        <a:lumMod val="85000"/>
                        <a:lumOff val="15000"/>
                      </a:schemeClr>
                    </a:gs>
                  </a:gsLst>
                  <a:lin ang="10800000" scaled="1"/>
                </a:gradFill>
                <a:latin typeface="+mn-lt"/>
              </a:endParaRPr>
            </a:p>
            <a:p>
              <a:pPr>
                <a:spcBef>
                  <a:spcPts val="600"/>
                </a:spcBef>
                <a:tabLst>
                  <a:tab pos="4114800" algn="r"/>
                </a:tabLst>
              </a:pPr>
              <a:r>
                <a:rPr lang="en-US" sz="2200" dirty="0">
                  <a:gradFill>
                    <a:gsLst>
                      <a:gs pos="0">
                        <a:schemeClr val="bg1">
                          <a:lumMod val="85000"/>
                          <a:lumOff val="15000"/>
                        </a:schemeClr>
                      </a:gs>
                      <a:gs pos="100000">
                        <a:schemeClr val="bg1">
                          <a:lumMod val="85000"/>
                          <a:lumOff val="15000"/>
                        </a:schemeClr>
                      </a:gs>
                    </a:gsLst>
                    <a:lin ang="10800000" scaled="1"/>
                  </a:gradFill>
                  <a:latin typeface="Segoe Condensed" pitchFamily="34" charset="0"/>
                </a:rPr>
                <a:t>	</a:t>
              </a:r>
              <a:r>
                <a:rPr lang="en-US" sz="2200" dirty="0" smtClean="0">
                  <a:gradFill>
                    <a:gsLst>
                      <a:gs pos="0">
                        <a:schemeClr val="bg1">
                          <a:lumMod val="85000"/>
                          <a:lumOff val="15000"/>
                        </a:schemeClr>
                      </a:gs>
                      <a:gs pos="100000">
                        <a:schemeClr val="bg1">
                          <a:lumMod val="85000"/>
                          <a:lumOff val="15000"/>
                        </a:schemeClr>
                      </a:gs>
                    </a:gsLst>
                    <a:lin ang="10800000" scaled="1"/>
                  </a:gradFill>
                  <a:latin typeface="Segoe UI"/>
                  <a:ea typeface="Segoe UI"/>
                  <a:cs typeface="Segoe UI"/>
                </a:rPr>
                <a:t>— </a:t>
              </a:r>
              <a:r>
                <a:rPr lang="en-US" sz="2200" dirty="0" smtClean="0">
                  <a:gradFill>
                    <a:gsLst>
                      <a:gs pos="0">
                        <a:schemeClr val="bg1">
                          <a:lumMod val="85000"/>
                          <a:lumOff val="15000"/>
                        </a:schemeClr>
                      </a:gs>
                      <a:gs pos="100000">
                        <a:schemeClr val="bg1">
                          <a:lumMod val="85000"/>
                          <a:lumOff val="15000"/>
                        </a:schemeClr>
                      </a:gs>
                    </a:gsLst>
                    <a:lin ang="10800000" scaled="1"/>
                  </a:gradFill>
                  <a:latin typeface="Arial" pitchFamily="34" charset="0"/>
                  <a:cs typeface="Arial" pitchFamily="34" charset="0"/>
                </a:rPr>
                <a:t>Wikipedia</a:t>
              </a:r>
              <a:endParaRPr lang="en-US" sz="2200" dirty="0">
                <a:gradFill>
                  <a:gsLst>
                    <a:gs pos="0">
                      <a:schemeClr val="bg1">
                        <a:lumMod val="85000"/>
                        <a:lumOff val="15000"/>
                      </a:schemeClr>
                    </a:gs>
                    <a:gs pos="100000">
                      <a:schemeClr val="bg1">
                        <a:lumMod val="85000"/>
                        <a:lumOff val="15000"/>
                      </a:schemeClr>
                    </a:gs>
                  </a:gsLst>
                  <a:lin ang="10800000" scaled="1"/>
                </a:gradFill>
                <a:latin typeface="Arial" pitchFamily="34" charset="0"/>
                <a:cs typeface="Arial"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9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#1 with Estimates</a:t>
            </a:r>
            <a:endParaRPr lang="en-US" dirty="0"/>
          </a:p>
        </p:txBody>
      </p:sp>
      <p:sp>
        <p:nvSpPr>
          <p:cNvPr id="3" name="Content Placeholder 2"/>
          <p:cNvSpPr>
            <a:spLocks noGrp="1"/>
          </p:cNvSpPr>
          <p:nvPr>
            <p:ph idx="1"/>
          </p:nvPr>
        </p:nvSpPr>
        <p:spPr/>
        <p:txBody>
          <a:bodyPr/>
          <a:lstStyle/>
          <a:p>
            <a:r>
              <a:rPr lang="en-US" smtClean="0"/>
              <a:t>Estimate for our project</a:t>
            </a:r>
          </a:p>
          <a:p>
            <a:pPr lvl="1"/>
            <a:r>
              <a:rPr lang="en-US" smtClean="0"/>
              <a:t>One month for design and architecture</a:t>
            </a:r>
          </a:p>
          <a:p>
            <a:pPr lvl="1"/>
            <a:r>
              <a:rPr lang="en-US" smtClean="0"/>
              <a:t>Four months for development </a:t>
            </a:r>
          </a:p>
          <a:p>
            <a:pPr lvl="1"/>
            <a:r>
              <a:rPr lang="en-US" smtClean="0"/>
              <a:t>One month for testing</a:t>
            </a:r>
          </a:p>
          <a:p>
            <a:pPr lvl="1"/>
            <a:endParaRPr lang="en-US" smtClean="0"/>
          </a:p>
          <a:p>
            <a:r>
              <a:rPr lang="en-US" smtClean="0"/>
              <a:t>Scenario</a:t>
            </a:r>
          </a:p>
          <a:p>
            <a:pPr lvl="1"/>
            <a:r>
              <a:rPr lang="en-US" smtClean="0"/>
              <a:t>Your first estimate is wrong by one week (design)</a:t>
            </a:r>
          </a:p>
          <a:p>
            <a:pPr lvl="1"/>
            <a:r>
              <a:rPr lang="en-US" smtClean="0"/>
              <a:t>What do you do?</a:t>
            </a:r>
            <a:endParaRPr lang="en-US"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Estimation Problem</a:t>
            </a:r>
            <a:endParaRPr lang="en-US" dirty="0"/>
          </a:p>
        </p:txBody>
      </p:sp>
      <p:sp>
        <p:nvSpPr>
          <p:cNvPr id="3" name="Content Placeholder 2"/>
          <p:cNvSpPr>
            <a:spLocks noGrp="1"/>
          </p:cNvSpPr>
          <p:nvPr>
            <p:ph idx="1"/>
          </p:nvPr>
        </p:nvSpPr>
        <p:spPr/>
        <p:txBody>
          <a:bodyPr/>
          <a:lstStyle/>
          <a:p>
            <a:r>
              <a:rPr lang="en-US" smtClean="0"/>
              <a:t>When you come up with a project idea, your first </a:t>
            </a:r>
            <a:br>
              <a:rPr lang="en-US" smtClean="0"/>
            </a:br>
            <a:r>
              <a:rPr lang="en-US" smtClean="0"/>
              <a:t>estimate is off by +/4x</a:t>
            </a:r>
          </a:p>
          <a:p>
            <a:pPr lvl="1"/>
            <a:r>
              <a:rPr lang="en-US" smtClean="0"/>
              <a:t>Not enough details are known</a:t>
            </a:r>
          </a:p>
          <a:p>
            <a:r>
              <a:rPr lang="en-US" smtClean="0"/>
              <a:t>Traditionally too much time is spent on building </a:t>
            </a:r>
            <a:br>
              <a:rPr lang="en-US" smtClean="0"/>
            </a:br>
            <a:r>
              <a:rPr lang="en-US" smtClean="0"/>
              <a:t>a specification which is not complete </a:t>
            </a:r>
          </a:p>
          <a:p>
            <a:pPr lvl="1"/>
            <a:r>
              <a:rPr lang="en-US" smtClean="0"/>
              <a:t>Again, not enough details are known</a:t>
            </a:r>
          </a:p>
          <a:p>
            <a:r>
              <a:rPr lang="en-US" smtClean="0"/>
              <a:t>As time progresses, more details emerge about </a:t>
            </a:r>
            <a:br>
              <a:rPr lang="en-US" smtClean="0"/>
            </a:br>
            <a:r>
              <a:rPr lang="en-US" smtClean="0"/>
              <a:t>the system and its details</a:t>
            </a:r>
          </a:p>
          <a:p>
            <a:pPr lvl="1"/>
            <a:r>
              <a:rPr lang="en-US" smtClean="0"/>
              <a:t>The cone of uncertainty </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Cone of Uncertainty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19944630"/>
              </p:ext>
            </p:extLst>
          </p:nvPr>
        </p:nvGraphicFramePr>
        <p:xfrm>
          <a:off x="1295400" y="1370013"/>
          <a:ext cx="8979236" cy="4202356"/>
        </p:xfrm>
        <a:graphic>
          <a:graphicData uri="http://schemas.openxmlformats.org/drawingml/2006/table">
            <a:tbl>
              <a:tblPr firstRow="1" bandRow="1">
                <a:tableStyleId>{9D7B26C5-4107-4FEC-AEDC-1716B250A1EF}</a:tableStyleId>
              </a:tblPr>
              <a:tblGrid>
                <a:gridCol w="749636"/>
                <a:gridCol w="822960"/>
                <a:gridCol w="822960"/>
                <a:gridCol w="822960"/>
                <a:gridCol w="822960"/>
                <a:gridCol w="822960"/>
                <a:gridCol w="822960"/>
                <a:gridCol w="822960"/>
                <a:gridCol w="822960"/>
                <a:gridCol w="822960"/>
                <a:gridCol w="822960"/>
              </a:tblGrid>
              <a:tr h="599770">
                <a:tc>
                  <a:txBody>
                    <a:bodyPr/>
                    <a:lstStyle/>
                    <a:p>
                      <a:r>
                        <a:rPr lang="en-US" sz="1400" dirty="0" smtClean="0"/>
                        <a:t>4x</a:t>
                      </a:r>
                      <a:endParaRPr lang="en-US" sz="1400" dirty="0"/>
                    </a:p>
                  </a:txBody>
                  <a:tcPr marT="0" marB="0"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1362">
                <a:tc>
                  <a:txBody>
                    <a:bodyPr/>
                    <a:lstStyle/>
                    <a:p>
                      <a:pPr marL="0" algn="l" defTabSz="914363" rtl="0" eaLnBrk="1" latinLnBrk="0" hangingPunct="1"/>
                      <a:r>
                        <a:rPr lang="en-US" sz="1400" b="1" kern="1200" dirty="0" smtClean="0">
                          <a:solidFill>
                            <a:schemeClr val="tx1"/>
                          </a:solidFill>
                          <a:latin typeface="+mn-lt"/>
                          <a:ea typeface="+mn-ea"/>
                          <a:cs typeface="+mn-cs"/>
                        </a:rPr>
                        <a:t>2x</a:t>
                      </a:r>
                      <a:endParaRPr lang="en-US" sz="1400" b="1" kern="1200" dirty="0">
                        <a:solidFill>
                          <a:schemeClr val="tx1"/>
                        </a:solidFill>
                        <a:latin typeface="+mn-lt"/>
                        <a:ea typeface="+mn-ea"/>
                        <a:cs typeface="+mn-cs"/>
                      </a:endParaRPr>
                    </a:p>
                  </a:txBody>
                  <a:tcPr marT="0" marB="0"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3343">
                <a:tc>
                  <a:txBody>
                    <a:bodyPr/>
                    <a:lstStyle/>
                    <a:p>
                      <a:pPr marL="0" algn="l" defTabSz="914363" rtl="0" eaLnBrk="1" latinLnBrk="0" hangingPunct="1"/>
                      <a:r>
                        <a:rPr lang="en-US" sz="1400" b="1" kern="1200" dirty="0" smtClean="0">
                          <a:solidFill>
                            <a:schemeClr val="tx1"/>
                          </a:solidFill>
                          <a:latin typeface="+mn-lt"/>
                          <a:ea typeface="+mn-ea"/>
                          <a:cs typeface="+mn-cs"/>
                        </a:rPr>
                        <a:t>1.5x</a:t>
                      </a:r>
                      <a:endParaRPr lang="en-US" sz="1400" b="1" kern="1200" dirty="0">
                        <a:solidFill>
                          <a:schemeClr val="tx1"/>
                        </a:solidFill>
                        <a:latin typeface="+mn-lt"/>
                        <a:ea typeface="+mn-ea"/>
                        <a:cs typeface="+mn-cs"/>
                      </a:endParaRPr>
                    </a:p>
                  </a:txBody>
                  <a:tcPr marT="0" marB="0"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3343">
                <a:tc>
                  <a:txBody>
                    <a:bodyPr/>
                    <a:lstStyle/>
                    <a:p>
                      <a:pPr marL="0" algn="l" defTabSz="914363" rtl="0" eaLnBrk="1" latinLnBrk="0" hangingPunct="1"/>
                      <a:r>
                        <a:rPr lang="en-US" sz="1400" b="1" kern="1200" dirty="0" smtClean="0">
                          <a:solidFill>
                            <a:schemeClr val="tx1"/>
                          </a:solidFill>
                          <a:latin typeface="+mn-lt"/>
                          <a:ea typeface="+mn-ea"/>
                          <a:cs typeface="+mn-cs"/>
                        </a:rPr>
                        <a:t>1.25x</a:t>
                      </a:r>
                      <a:endParaRPr lang="en-US" sz="1400" b="1" kern="1200" dirty="0">
                        <a:solidFill>
                          <a:schemeClr val="tx1"/>
                        </a:solidFill>
                        <a:latin typeface="+mn-lt"/>
                        <a:ea typeface="+mn-ea"/>
                        <a:cs typeface="+mn-cs"/>
                      </a:endParaRPr>
                    </a:p>
                  </a:txBody>
                  <a:tcPr marT="0" marB="0"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3343">
                <a:tc>
                  <a:txBody>
                    <a:bodyPr/>
                    <a:lstStyle/>
                    <a:p>
                      <a:pPr marL="0" algn="l" defTabSz="914363" rtl="0" eaLnBrk="1" latinLnBrk="0" hangingPunct="1"/>
                      <a:r>
                        <a:rPr lang="en-US" sz="1400" b="1" kern="1200" dirty="0" smtClean="0">
                          <a:solidFill>
                            <a:schemeClr val="tx1"/>
                          </a:solidFill>
                          <a:latin typeface="+mn-lt"/>
                          <a:ea typeface="+mn-ea"/>
                          <a:cs typeface="+mn-cs"/>
                        </a:rPr>
                        <a:t>1.0x</a:t>
                      </a:r>
                      <a:endParaRPr lang="en-US" sz="1400" b="1" kern="1200" dirty="0">
                        <a:solidFill>
                          <a:schemeClr val="tx1"/>
                        </a:solidFill>
                        <a:latin typeface="+mn-lt"/>
                        <a:ea typeface="+mn-ea"/>
                        <a:cs typeface="+mn-cs"/>
                      </a:endParaRPr>
                    </a:p>
                  </a:txBody>
                  <a:tcPr marT="0" marB="0"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3343">
                <a:tc>
                  <a:txBody>
                    <a:bodyPr/>
                    <a:lstStyle/>
                    <a:p>
                      <a:pPr marL="0" algn="l" defTabSz="914363" rtl="0" eaLnBrk="1" latinLnBrk="0" hangingPunct="1"/>
                      <a:r>
                        <a:rPr lang="en-US" sz="1400" b="1" kern="1200" dirty="0" smtClean="0">
                          <a:solidFill>
                            <a:schemeClr val="tx1"/>
                          </a:solidFill>
                          <a:latin typeface="+mn-lt"/>
                          <a:ea typeface="+mn-ea"/>
                          <a:cs typeface="+mn-cs"/>
                        </a:rPr>
                        <a:t>.8x</a:t>
                      </a:r>
                      <a:endParaRPr lang="en-US" sz="1400" b="1" kern="1200" dirty="0">
                        <a:solidFill>
                          <a:schemeClr val="tx1"/>
                        </a:solidFill>
                        <a:latin typeface="+mn-lt"/>
                        <a:ea typeface="+mn-ea"/>
                        <a:cs typeface="+mn-cs"/>
                      </a:endParaRPr>
                    </a:p>
                  </a:txBody>
                  <a:tcPr marT="0" marB="0"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1362">
                <a:tc>
                  <a:txBody>
                    <a:bodyPr/>
                    <a:lstStyle/>
                    <a:p>
                      <a:pPr marL="0" algn="l" defTabSz="914363" rtl="0" eaLnBrk="1" latinLnBrk="0" hangingPunct="1"/>
                      <a:r>
                        <a:rPr lang="en-US" sz="1400" b="1" kern="1200" dirty="0" smtClean="0">
                          <a:solidFill>
                            <a:schemeClr val="tx1"/>
                          </a:solidFill>
                          <a:latin typeface="+mn-lt"/>
                          <a:ea typeface="+mn-ea"/>
                          <a:cs typeface="+mn-cs"/>
                        </a:rPr>
                        <a:t>.67x</a:t>
                      </a:r>
                      <a:endParaRPr lang="en-US" sz="1400" b="1" kern="1200" dirty="0">
                        <a:solidFill>
                          <a:schemeClr val="tx1"/>
                        </a:solidFill>
                        <a:latin typeface="+mn-lt"/>
                        <a:ea typeface="+mn-ea"/>
                        <a:cs typeface="+mn-cs"/>
                      </a:endParaRPr>
                    </a:p>
                  </a:txBody>
                  <a:tcPr marT="0" marB="0"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9770">
                <a:tc>
                  <a:txBody>
                    <a:bodyPr/>
                    <a:lstStyle/>
                    <a:p>
                      <a:pPr marL="0" algn="l" defTabSz="914363" rtl="0" eaLnBrk="1" latinLnBrk="0" hangingPunct="1"/>
                      <a:r>
                        <a:rPr lang="en-US" sz="1400" b="1" kern="1200" dirty="0" smtClean="0">
                          <a:solidFill>
                            <a:schemeClr val="tx1"/>
                          </a:solidFill>
                          <a:latin typeface="+mn-lt"/>
                          <a:ea typeface="+mn-ea"/>
                          <a:cs typeface="+mn-cs"/>
                        </a:rPr>
                        <a:t>.5x</a:t>
                      </a:r>
                      <a:endParaRPr lang="en-US" sz="1400" b="1" kern="1200" dirty="0">
                        <a:solidFill>
                          <a:schemeClr val="tx1"/>
                        </a:solidFill>
                        <a:latin typeface="+mn-lt"/>
                        <a:ea typeface="+mn-ea"/>
                        <a:cs typeface="+mn-cs"/>
                      </a:endParaRPr>
                    </a:p>
                  </a:txBody>
                  <a:tcPr marT="0" marB="0"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kern="1200" smtClean="0">
                          <a:solidFill>
                            <a:schemeClr val="tx1"/>
                          </a:solidFill>
                          <a:latin typeface="+mn-lt"/>
                          <a:ea typeface="+mn-ea"/>
                          <a:cs typeface="+mn-cs"/>
                        </a:rPr>
                        <a:t>25x</a:t>
                      </a:r>
                    </a:p>
                    <a:p>
                      <a:pPr marL="0" algn="l" defTabSz="914363" rtl="0" eaLnBrk="1" latinLnBrk="0" hangingPunct="1"/>
                      <a:endParaRPr lang="en-US" sz="1400" b="1" kern="1200" dirty="0">
                        <a:solidFill>
                          <a:schemeClr val="tx1"/>
                        </a:solidFill>
                        <a:latin typeface="+mn-lt"/>
                        <a:ea typeface="+mn-ea"/>
                        <a:cs typeface="+mn-cs"/>
                      </a:endParaRPr>
                    </a:p>
                  </a:txBody>
                  <a:tcPr marT="0" marB="0"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TextBox 2"/>
          <p:cNvSpPr txBox="1"/>
          <p:nvPr/>
        </p:nvSpPr>
        <p:spPr>
          <a:xfrm rot="16200000">
            <a:off x="-1413711" y="3433862"/>
            <a:ext cx="4330700" cy="307777"/>
          </a:xfrm>
          <a:prstGeom prst="rect">
            <a:avLst/>
          </a:prstGeom>
          <a:noFill/>
        </p:spPr>
        <p:txBody>
          <a:bodyPr wrap="square" lIns="0" tIns="0" rIns="0" bIns="0" rtlCol="0">
            <a:spAutoFit/>
          </a:bodyPr>
          <a:lstStyle/>
          <a:p>
            <a:r>
              <a:rPr lang="en-US" sz="2000" b="1" dirty="0" smtClean="0">
                <a:gradFill>
                  <a:gsLst>
                    <a:gs pos="0">
                      <a:schemeClr val="tx1"/>
                    </a:gs>
                    <a:gs pos="86000">
                      <a:schemeClr val="tx1"/>
                    </a:gs>
                  </a:gsLst>
                  <a:lin ang="5400000" scaled="0"/>
                </a:gradFill>
                <a:latin typeface="+mn-lt"/>
              </a:rPr>
              <a:t>Estimate of Variability</a:t>
            </a:r>
          </a:p>
        </p:txBody>
      </p:sp>
      <p:sp>
        <p:nvSpPr>
          <p:cNvPr id="10" name="TextBox 9"/>
          <p:cNvSpPr txBox="1"/>
          <p:nvPr/>
        </p:nvSpPr>
        <p:spPr>
          <a:xfrm>
            <a:off x="5175685" y="5681128"/>
            <a:ext cx="1020010" cy="184666"/>
          </a:xfrm>
          <a:prstGeom prst="rect">
            <a:avLst/>
          </a:prstGeom>
          <a:noFill/>
        </p:spPr>
        <p:txBody>
          <a:bodyPr wrap="square" lIns="0" tIns="0" rIns="0" bIns="0" rtlCol="0">
            <a:spAutoFit/>
          </a:bodyPr>
          <a:lstStyle/>
          <a:p>
            <a:r>
              <a:rPr lang="en-US" sz="1200" b="1" dirty="0" smtClean="0">
                <a:gradFill>
                  <a:gsLst>
                    <a:gs pos="0">
                      <a:schemeClr val="tx1"/>
                    </a:gs>
                    <a:gs pos="86000">
                      <a:schemeClr val="tx1"/>
                    </a:gs>
                  </a:gsLst>
                  <a:lin ang="5400000" scaled="0"/>
                </a:gradFill>
                <a:latin typeface="+mn-lt"/>
              </a:rPr>
              <a:t>Time</a:t>
            </a:r>
          </a:p>
        </p:txBody>
      </p:sp>
      <p:sp>
        <p:nvSpPr>
          <p:cNvPr id="18" name="Line 6"/>
          <p:cNvSpPr>
            <a:spLocks noChangeShapeType="1"/>
          </p:cNvSpPr>
          <p:nvPr/>
        </p:nvSpPr>
        <p:spPr bwMode="auto">
          <a:xfrm>
            <a:off x="-225425" y="95408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Line 7"/>
          <p:cNvSpPr>
            <a:spLocks noChangeShapeType="1"/>
          </p:cNvSpPr>
          <p:nvPr/>
        </p:nvSpPr>
        <p:spPr bwMode="auto">
          <a:xfrm>
            <a:off x="-225425" y="954088"/>
            <a:ext cx="0" cy="0"/>
          </a:xfrm>
          <a:prstGeom prst="line">
            <a:avLst/>
          </a:prstGeom>
          <a:noFill/>
          <a:ln w="10" cap="flat">
            <a:solidFill>
              <a:srgbClr val="ED1C2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9"/>
          <p:cNvSpPr>
            <a:spLocks noChangeShapeType="1"/>
          </p:cNvSpPr>
          <p:nvPr/>
        </p:nvSpPr>
        <p:spPr bwMode="auto">
          <a:xfrm>
            <a:off x="944562" y="12874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Line 10"/>
          <p:cNvSpPr>
            <a:spLocks noChangeShapeType="1"/>
          </p:cNvSpPr>
          <p:nvPr/>
        </p:nvSpPr>
        <p:spPr bwMode="auto">
          <a:xfrm>
            <a:off x="944562" y="1287463"/>
            <a:ext cx="0" cy="0"/>
          </a:xfrm>
          <a:prstGeom prst="line">
            <a:avLst/>
          </a:prstGeom>
          <a:noFill/>
          <a:ln w="10" cap="flat">
            <a:solidFill>
              <a:srgbClr val="ED1C2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49" name="Group 2048"/>
          <p:cNvGrpSpPr/>
          <p:nvPr/>
        </p:nvGrpSpPr>
        <p:grpSpPr>
          <a:xfrm>
            <a:off x="2044700" y="1382454"/>
            <a:ext cx="8220796" cy="3772079"/>
            <a:chOff x="2044700" y="1382454"/>
            <a:chExt cx="8220796" cy="3772079"/>
          </a:xfrm>
        </p:grpSpPr>
        <p:sp>
          <p:nvSpPr>
            <p:cNvPr id="20" name="Freeform 8"/>
            <p:cNvSpPr>
              <a:spLocks/>
            </p:cNvSpPr>
            <p:nvPr/>
          </p:nvSpPr>
          <p:spPr bwMode="auto">
            <a:xfrm>
              <a:off x="2044700" y="1382454"/>
              <a:ext cx="8217240" cy="1843420"/>
            </a:xfrm>
            <a:custGeom>
              <a:avLst/>
              <a:gdLst>
                <a:gd name="T0" fmla="*/ 0 w 3019"/>
                <a:gd name="T1" fmla="*/ 0 h 741"/>
                <a:gd name="T2" fmla="*/ 378 w 3019"/>
                <a:gd name="T3" fmla="*/ 316 h 741"/>
                <a:gd name="T4" fmla="*/ 642 w 3019"/>
                <a:gd name="T5" fmla="*/ 515 h 741"/>
                <a:gd name="T6" fmla="*/ 964 w 3019"/>
                <a:gd name="T7" fmla="*/ 633 h 741"/>
                <a:gd name="T8" fmla="*/ 1342 w 3019"/>
                <a:gd name="T9" fmla="*/ 685 h 741"/>
                <a:gd name="T10" fmla="*/ 3019 w 3019"/>
                <a:gd name="T11" fmla="*/ 741 h 741"/>
                <a:gd name="connsiteX0" fmla="*/ 0 w 10047"/>
                <a:gd name="connsiteY0" fmla="*/ 0 h 11153"/>
                <a:gd name="connsiteX1" fmla="*/ 1252 w 10047"/>
                <a:gd name="connsiteY1" fmla="*/ 4265 h 11153"/>
                <a:gd name="connsiteX2" fmla="*/ 2127 w 10047"/>
                <a:gd name="connsiteY2" fmla="*/ 6950 h 11153"/>
                <a:gd name="connsiteX3" fmla="*/ 3193 w 10047"/>
                <a:gd name="connsiteY3" fmla="*/ 8543 h 11153"/>
                <a:gd name="connsiteX4" fmla="*/ 4445 w 10047"/>
                <a:gd name="connsiteY4" fmla="*/ 9244 h 11153"/>
                <a:gd name="connsiteX5" fmla="*/ 10047 w 10047"/>
                <a:gd name="connsiteY5" fmla="*/ 11153 h 11153"/>
                <a:gd name="connsiteX0" fmla="*/ 0 w 10047"/>
                <a:gd name="connsiteY0" fmla="*/ 0 h 11153"/>
                <a:gd name="connsiteX1" fmla="*/ 1252 w 10047"/>
                <a:gd name="connsiteY1" fmla="*/ 4265 h 11153"/>
                <a:gd name="connsiteX2" fmla="*/ 2127 w 10047"/>
                <a:gd name="connsiteY2" fmla="*/ 6950 h 11153"/>
                <a:gd name="connsiteX3" fmla="*/ 3193 w 10047"/>
                <a:gd name="connsiteY3" fmla="*/ 8543 h 11153"/>
                <a:gd name="connsiteX4" fmla="*/ 4429 w 10047"/>
                <a:gd name="connsiteY4" fmla="*/ 9628 h 11153"/>
                <a:gd name="connsiteX5" fmla="*/ 10047 w 10047"/>
                <a:gd name="connsiteY5" fmla="*/ 11153 h 1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47" h="11153">
                  <a:moveTo>
                    <a:pt x="0" y="0"/>
                  </a:moveTo>
                  <a:lnTo>
                    <a:pt x="1252" y="4265"/>
                  </a:lnTo>
                  <a:lnTo>
                    <a:pt x="2127" y="6950"/>
                  </a:lnTo>
                  <a:lnTo>
                    <a:pt x="3193" y="8543"/>
                  </a:lnTo>
                  <a:lnTo>
                    <a:pt x="4429" y="9628"/>
                  </a:lnTo>
                  <a:cubicBezTo>
                    <a:pt x="6281" y="9880"/>
                    <a:pt x="8195" y="10901"/>
                    <a:pt x="10047" y="11153"/>
                  </a:cubicBezTo>
                </a:path>
              </a:pathLst>
            </a:custGeom>
            <a:noFill/>
            <a:ln w="44450" cap="rnd">
              <a:gradFill>
                <a:gsLst>
                  <a:gs pos="0">
                    <a:schemeClr val="accent4"/>
                  </a:gs>
                  <a:gs pos="50000">
                    <a:schemeClr val="accent4"/>
                  </a:gs>
                  <a:gs pos="100000">
                    <a:schemeClr val="accent1">
                      <a:tint val="23500"/>
                      <a:satMod val="160000"/>
                    </a:schemeClr>
                  </a:gs>
                </a:gsLst>
                <a:lin ang="5400000" scaled="0"/>
              </a:gradFill>
              <a:prstDash val="solid"/>
              <a:miter lim="800000"/>
              <a:headEnd/>
              <a:tailEnd/>
            </a:ln>
            <a:effectLst>
              <a:outerShdw blurRad="165100" sx="99000" sy="99000" algn="ctr" rotWithShape="0">
                <a:schemeClr val="accent4">
                  <a:lumMod val="60000"/>
                  <a:lumOff val="40000"/>
                  <a:alpha val="85000"/>
                </a:scheme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p:cNvSpPr>
            <p:nvPr/>
          </p:nvSpPr>
          <p:spPr bwMode="auto">
            <a:xfrm flipV="1">
              <a:off x="2048256" y="3247644"/>
              <a:ext cx="8217240" cy="1906889"/>
            </a:xfrm>
            <a:custGeom>
              <a:avLst/>
              <a:gdLst>
                <a:gd name="T0" fmla="*/ 0 w 3019"/>
                <a:gd name="T1" fmla="*/ 0 h 741"/>
                <a:gd name="T2" fmla="*/ 378 w 3019"/>
                <a:gd name="T3" fmla="*/ 316 h 741"/>
                <a:gd name="T4" fmla="*/ 642 w 3019"/>
                <a:gd name="T5" fmla="*/ 515 h 741"/>
                <a:gd name="T6" fmla="*/ 964 w 3019"/>
                <a:gd name="T7" fmla="*/ 633 h 741"/>
                <a:gd name="T8" fmla="*/ 1342 w 3019"/>
                <a:gd name="T9" fmla="*/ 685 h 741"/>
                <a:gd name="T10" fmla="*/ 3019 w 3019"/>
                <a:gd name="T11" fmla="*/ 741 h 741"/>
                <a:gd name="connsiteX0" fmla="*/ 0 w 10047"/>
                <a:gd name="connsiteY0" fmla="*/ 0 h 11153"/>
                <a:gd name="connsiteX1" fmla="*/ 1252 w 10047"/>
                <a:gd name="connsiteY1" fmla="*/ 4265 h 11153"/>
                <a:gd name="connsiteX2" fmla="*/ 2127 w 10047"/>
                <a:gd name="connsiteY2" fmla="*/ 6950 h 11153"/>
                <a:gd name="connsiteX3" fmla="*/ 3193 w 10047"/>
                <a:gd name="connsiteY3" fmla="*/ 8543 h 11153"/>
                <a:gd name="connsiteX4" fmla="*/ 4445 w 10047"/>
                <a:gd name="connsiteY4" fmla="*/ 9244 h 11153"/>
                <a:gd name="connsiteX5" fmla="*/ 10047 w 10047"/>
                <a:gd name="connsiteY5" fmla="*/ 11153 h 11153"/>
                <a:gd name="connsiteX0" fmla="*/ 0 w 10047"/>
                <a:gd name="connsiteY0" fmla="*/ 0 h 11153"/>
                <a:gd name="connsiteX1" fmla="*/ 1252 w 10047"/>
                <a:gd name="connsiteY1" fmla="*/ 4265 h 11153"/>
                <a:gd name="connsiteX2" fmla="*/ 2127 w 10047"/>
                <a:gd name="connsiteY2" fmla="*/ 6950 h 11153"/>
                <a:gd name="connsiteX3" fmla="*/ 3193 w 10047"/>
                <a:gd name="connsiteY3" fmla="*/ 8543 h 11153"/>
                <a:gd name="connsiteX4" fmla="*/ 4429 w 10047"/>
                <a:gd name="connsiteY4" fmla="*/ 9628 h 11153"/>
                <a:gd name="connsiteX5" fmla="*/ 10047 w 10047"/>
                <a:gd name="connsiteY5" fmla="*/ 11153 h 11153"/>
                <a:gd name="connsiteX0" fmla="*/ 0 w 10047"/>
                <a:gd name="connsiteY0" fmla="*/ 0 h 11537"/>
                <a:gd name="connsiteX1" fmla="*/ 1252 w 10047"/>
                <a:gd name="connsiteY1" fmla="*/ 4649 h 11537"/>
                <a:gd name="connsiteX2" fmla="*/ 2127 w 10047"/>
                <a:gd name="connsiteY2" fmla="*/ 7334 h 11537"/>
                <a:gd name="connsiteX3" fmla="*/ 3193 w 10047"/>
                <a:gd name="connsiteY3" fmla="*/ 8927 h 11537"/>
                <a:gd name="connsiteX4" fmla="*/ 4429 w 10047"/>
                <a:gd name="connsiteY4" fmla="*/ 10012 h 11537"/>
                <a:gd name="connsiteX5" fmla="*/ 10047 w 10047"/>
                <a:gd name="connsiteY5" fmla="*/ 11537 h 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47" h="11537">
                  <a:moveTo>
                    <a:pt x="0" y="0"/>
                  </a:moveTo>
                  <a:lnTo>
                    <a:pt x="1252" y="4649"/>
                  </a:lnTo>
                  <a:lnTo>
                    <a:pt x="2127" y="7334"/>
                  </a:lnTo>
                  <a:lnTo>
                    <a:pt x="3193" y="8927"/>
                  </a:lnTo>
                  <a:lnTo>
                    <a:pt x="4429" y="10012"/>
                  </a:lnTo>
                  <a:cubicBezTo>
                    <a:pt x="6281" y="10264"/>
                    <a:pt x="8195" y="11285"/>
                    <a:pt x="10047" y="11537"/>
                  </a:cubicBezTo>
                </a:path>
              </a:pathLst>
            </a:custGeom>
            <a:noFill/>
            <a:ln w="44450" cap="rnd">
              <a:gradFill>
                <a:gsLst>
                  <a:gs pos="0">
                    <a:schemeClr val="accent4"/>
                  </a:gs>
                  <a:gs pos="50000">
                    <a:schemeClr val="accent4"/>
                  </a:gs>
                  <a:gs pos="100000">
                    <a:schemeClr val="accent1">
                      <a:tint val="23500"/>
                      <a:satMod val="160000"/>
                    </a:schemeClr>
                  </a:gs>
                </a:gsLst>
                <a:lin ang="5400000" scaled="0"/>
              </a:gradFill>
              <a:prstDash val="solid"/>
              <a:miter lim="800000"/>
              <a:headEnd/>
              <a:tailEnd/>
            </a:ln>
            <a:effectLst>
              <a:outerShdw blurRad="165100" sx="99000" sy="99000" algn="ctr" rotWithShape="0">
                <a:schemeClr val="accent4">
                  <a:lumMod val="60000"/>
                  <a:lumOff val="40000"/>
                  <a:alpha val="85000"/>
                </a:scheme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51" name="Group 2050"/>
          <p:cNvGrpSpPr/>
          <p:nvPr/>
        </p:nvGrpSpPr>
        <p:grpSpPr>
          <a:xfrm>
            <a:off x="2036245" y="5194300"/>
            <a:ext cx="1020010" cy="856160"/>
            <a:chOff x="2036245" y="5194300"/>
            <a:chExt cx="1020010" cy="856160"/>
          </a:xfrm>
        </p:grpSpPr>
        <p:sp>
          <p:nvSpPr>
            <p:cNvPr id="6" name="TextBox 5"/>
            <p:cNvSpPr txBox="1"/>
            <p:nvPr/>
          </p:nvSpPr>
          <p:spPr>
            <a:xfrm>
              <a:off x="2036245" y="5681128"/>
              <a:ext cx="1020010" cy="369332"/>
            </a:xfrm>
            <a:prstGeom prst="rect">
              <a:avLst/>
            </a:prstGeom>
            <a:noFill/>
          </p:spPr>
          <p:txBody>
            <a:bodyPr wrap="square" lIns="0" tIns="0" rIns="0" bIns="0" rtlCol="0">
              <a:spAutoFit/>
            </a:bodyPr>
            <a:lstStyle/>
            <a:p>
              <a:pPr algn="l"/>
              <a:r>
                <a:rPr lang="en-US" sz="1200" b="1" dirty="0" smtClean="0">
                  <a:gradFill>
                    <a:gsLst>
                      <a:gs pos="0">
                        <a:schemeClr val="tx1"/>
                      </a:gs>
                      <a:gs pos="86000">
                        <a:schemeClr val="tx1"/>
                      </a:gs>
                    </a:gsLst>
                    <a:lin ang="5400000" scaled="0"/>
                  </a:gradFill>
                  <a:latin typeface="+mn-lt"/>
                </a:rPr>
                <a:t>Initial</a:t>
              </a:r>
              <a:br>
                <a:rPr lang="en-US" sz="1200" b="1" dirty="0" smtClean="0">
                  <a:gradFill>
                    <a:gsLst>
                      <a:gs pos="0">
                        <a:schemeClr val="tx1"/>
                      </a:gs>
                      <a:gs pos="86000">
                        <a:schemeClr val="tx1"/>
                      </a:gs>
                    </a:gsLst>
                    <a:lin ang="5400000" scaled="0"/>
                  </a:gradFill>
                  <a:latin typeface="+mn-lt"/>
                </a:rPr>
              </a:br>
              <a:r>
                <a:rPr lang="en-US" sz="1200" b="1" dirty="0" smtClean="0">
                  <a:gradFill>
                    <a:gsLst>
                      <a:gs pos="0">
                        <a:schemeClr val="tx1"/>
                      </a:gs>
                      <a:gs pos="86000">
                        <a:schemeClr val="tx1"/>
                      </a:gs>
                    </a:gsLst>
                    <a:lin ang="5400000" scaled="0"/>
                  </a:gradFill>
                  <a:latin typeface="+mn-lt"/>
                </a:rPr>
                <a:t>Concept</a:t>
              </a:r>
            </a:p>
          </p:txBody>
        </p:sp>
        <p:cxnSp>
          <p:nvCxnSpPr>
            <p:cNvPr id="26" name="Straight Arrow Connector 25"/>
            <p:cNvCxnSpPr/>
            <p:nvPr/>
          </p:nvCxnSpPr>
          <p:spPr>
            <a:xfrm flipV="1">
              <a:off x="2082800" y="5194300"/>
              <a:ext cx="0" cy="419100"/>
            </a:xfrm>
            <a:prstGeom prst="straightConnector1">
              <a:avLst/>
            </a:prstGeom>
            <a:ln w="25400">
              <a:gradFill>
                <a:gsLst>
                  <a:gs pos="0">
                    <a:schemeClr val="tx2">
                      <a:lumMod val="75000"/>
                      <a:alpha val="23000"/>
                    </a:schemeClr>
                  </a:gs>
                  <a:gs pos="100000">
                    <a:schemeClr val="tx2">
                      <a:lumMod val="75000"/>
                    </a:schemeClr>
                  </a:gs>
                </a:gsLst>
                <a:lin ang="5400000" scaled="0"/>
              </a:gradFill>
              <a:tailEnd type="triangle"/>
            </a:ln>
          </p:spPr>
          <p:style>
            <a:lnRef idx="1">
              <a:schemeClr val="accent1"/>
            </a:lnRef>
            <a:fillRef idx="0">
              <a:schemeClr val="accent1"/>
            </a:fillRef>
            <a:effectRef idx="0">
              <a:schemeClr val="accent1"/>
            </a:effectRef>
            <a:fontRef idx="minor">
              <a:schemeClr val="tx1"/>
            </a:fontRef>
          </p:style>
        </p:cxnSp>
      </p:grpSp>
      <p:grpSp>
        <p:nvGrpSpPr>
          <p:cNvPr id="2052" name="Group 2051"/>
          <p:cNvGrpSpPr/>
          <p:nvPr/>
        </p:nvGrpSpPr>
        <p:grpSpPr>
          <a:xfrm>
            <a:off x="2927785" y="4533900"/>
            <a:ext cx="880310" cy="2078416"/>
            <a:chOff x="2927785" y="4533900"/>
            <a:chExt cx="880310" cy="2078416"/>
          </a:xfrm>
        </p:grpSpPr>
        <p:sp>
          <p:nvSpPr>
            <p:cNvPr id="7" name="TextBox 6"/>
            <p:cNvSpPr txBox="1"/>
            <p:nvPr/>
          </p:nvSpPr>
          <p:spPr>
            <a:xfrm>
              <a:off x="2927785" y="6058318"/>
              <a:ext cx="880310" cy="553998"/>
            </a:xfrm>
            <a:prstGeom prst="rect">
              <a:avLst/>
            </a:prstGeom>
            <a:noFill/>
          </p:spPr>
          <p:txBody>
            <a:bodyPr wrap="square" lIns="0" tIns="0" rIns="0" bIns="0" rtlCol="0">
              <a:spAutoFit/>
            </a:bodyPr>
            <a:lstStyle/>
            <a:p>
              <a:pPr algn="l"/>
              <a:r>
                <a:rPr lang="en-US" sz="1200" b="1" dirty="0" smtClean="0">
                  <a:gradFill>
                    <a:gsLst>
                      <a:gs pos="0">
                        <a:schemeClr val="tx1"/>
                      </a:gs>
                      <a:gs pos="86000">
                        <a:schemeClr val="tx1"/>
                      </a:gs>
                    </a:gsLst>
                    <a:lin ang="5400000" scaled="0"/>
                  </a:gradFill>
                  <a:latin typeface="+mn-lt"/>
                </a:rPr>
                <a:t>Approved</a:t>
              </a:r>
              <a:br>
                <a:rPr lang="en-US" sz="1200" b="1" dirty="0" smtClean="0">
                  <a:gradFill>
                    <a:gsLst>
                      <a:gs pos="0">
                        <a:schemeClr val="tx1"/>
                      </a:gs>
                      <a:gs pos="86000">
                        <a:schemeClr val="tx1"/>
                      </a:gs>
                    </a:gsLst>
                    <a:lin ang="5400000" scaled="0"/>
                  </a:gradFill>
                  <a:latin typeface="+mn-lt"/>
                </a:rPr>
              </a:br>
              <a:r>
                <a:rPr lang="en-US" sz="1200" b="1" dirty="0" smtClean="0">
                  <a:gradFill>
                    <a:gsLst>
                      <a:gs pos="0">
                        <a:schemeClr val="tx1"/>
                      </a:gs>
                      <a:gs pos="86000">
                        <a:schemeClr val="tx1"/>
                      </a:gs>
                    </a:gsLst>
                    <a:lin ang="5400000" scaled="0"/>
                  </a:gradFill>
                  <a:latin typeface="+mn-lt"/>
                </a:rPr>
                <a:t>Product Definition</a:t>
              </a:r>
            </a:p>
          </p:txBody>
        </p:sp>
        <p:cxnSp>
          <p:nvCxnSpPr>
            <p:cNvPr id="29" name="Straight Arrow Connector 28"/>
            <p:cNvCxnSpPr/>
            <p:nvPr/>
          </p:nvCxnSpPr>
          <p:spPr>
            <a:xfrm flipV="1">
              <a:off x="3009900" y="4533900"/>
              <a:ext cx="0" cy="1397000"/>
            </a:xfrm>
            <a:prstGeom prst="straightConnector1">
              <a:avLst/>
            </a:prstGeom>
            <a:ln w="25400">
              <a:gradFill>
                <a:gsLst>
                  <a:gs pos="0">
                    <a:schemeClr val="tx2">
                      <a:lumMod val="75000"/>
                      <a:alpha val="23000"/>
                    </a:schemeClr>
                  </a:gs>
                  <a:gs pos="100000">
                    <a:schemeClr val="tx2">
                      <a:lumMod val="75000"/>
                    </a:schemeClr>
                  </a:gs>
                </a:gsLst>
                <a:lin ang="5400000" scaled="0"/>
              </a:gradFill>
              <a:tailEnd type="triangle"/>
            </a:ln>
          </p:spPr>
          <p:style>
            <a:lnRef idx="1">
              <a:schemeClr val="accent1"/>
            </a:lnRef>
            <a:fillRef idx="0">
              <a:schemeClr val="accent1"/>
            </a:fillRef>
            <a:effectRef idx="0">
              <a:schemeClr val="accent1"/>
            </a:effectRef>
            <a:fontRef idx="minor">
              <a:schemeClr val="tx1"/>
            </a:fontRef>
          </p:style>
        </p:cxnSp>
      </p:grpSp>
      <p:grpSp>
        <p:nvGrpSpPr>
          <p:cNvPr id="2054" name="Group 2053"/>
          <p:cNvGrpSpPr/>
          <p:nvPr/>
        </p:nvGrpSpPr>
        <p:grpSpPr>
          <a:xfrm>
            <a:off x="4562275" y="3733800"/>
            <a:ext cx="1020010" cy="2878516"/>
            <a:chOff x="4562275" y="3733800"/>
            <a:chExt cx="1020010" cy="2878516"/>
          </a:xfrm>
        </p:grpSpPr>
        <p:sp>
          <p:nvSpPr>
            <p:cNvPr id="9" name="TextBox 8"/>
            <p:cNvSpPr txBox="1"/>
            <p:nvPr/>
          </p:nvSpPr>
          <p:spPr>
            <a:xfrm>
              <a:off x="4562275" y="6058318"/>
              <a:ext cx="1020010" cy="553998"/>
            </a:xfrm>
            <a:prstGeom prst="rect">
              <a:avLst/>
            </a:prstGeom>
            <a:noFill/>
          </p:spPr>
          <p:txBody>
            <a:bodyPr wrap="square" lIns="0" tIns="0" rIns="0" bIns="0" rtlCol="0">
              <a:spAutoFit/>
            </a:bodyPr>
            <a:lstStyle/>
            <a:p>
              <a:pPr algn="l"/>
              <a:r>
                <a:rPr lang="en-US" sz="1200" b="1" dirty="0" smtClean="0">
                  <a:gradFill>
                    <a:gsLst>
                      <a:gs pos="0">
                        <a:schemeClr val="tx1"/>
                      </a:gs>
                      <a:gs pos="86000">
                        <a:schemeClr val="tx1"/>
                      </a:gs>
                    </a:gsLst>
                    <a:lin ang="5400000" scaled="0"/>
                  </a:gradFill>
                  <a:latin typeface="+mn-lt"/>
                </a:rPr>
                <a:t>User Interface Design Complete</a:t>
              </a:r>
            </a:p>
          </p:txBody>
        </p:sp>
        <p:cxnSp>
          <p:nvCxnSpPr>
            <p:cNvPr id="32" name="Straight Arrow Connector 31"/>
            <p:cNvCxnSpPr/>
            <p:nvPr/>
          </p:nvCxnSpPr>
          <p:spPr>
            <a:xfrm flipV="1">
              <a:off x="4826000" y="3733800"/>
              <a:ext cx="0" cy="2197100"/>
            </a:xfrm>
            <a:prstGeom prst="straightConnector1">
              <a:avLst/>
            </a:prstGeom>
            <a:ln w="25400">
              <a:gradFill>
                <a:gsLst>
                  <a:gs pos="0">
                    <a:schemeClr val="tx2">
                      <a:lumMod val="75000"/>
                      <a:alpha val="23000"/>
                    </a:schemeClr>
                  </a:gs>
                  <a:gs pos="100000">
                    <a:schemeClr val="tx2">
                      <a:lumMod val="75000"/>
                    </a:schemeClr>
                  </a:gs>
                </a:gsLst>
                <a:lin ang="5400000" scaled="0"/>
              </a:gradFill>
              <a:tailEnd type="triangle"/>
            </a:ln>
          </p:spPr>
          <p:style>
            <a:lnRef idx="1">
              <a:schemeClr val="accent1"/>
            </a:lnRef>
            <a:fillRef idx="0">
              <a:schemeClr val="accent1"/>
            </a:fillRef>
            <a:effectRef idx="0">
              <a:schemeClr val="accent1"/>
            </a:effectRef>
            <a:fontRef idx="minor">
              <a:schemeClr val="tx1"/>
            </a:fontRef>
          </p:style>
        </p:cxnSp>
      </p:grpSp>
      <p:grpSp>
        <p:nvGrpSpPr>
          <p:cNvPr id="2055" name="Group 2054"/>
          <p:cNvGrpSpPr/>
          <p:nvPr/>
        </p:nvGrpSpPr>
        <p:grpSpPr>
          <a:xfrm>
            <a:off x="6135805" y="3594100"/>
            <a:ext cx="1020010" cy="3018216"/>
            <a:chOff x="6135805" y="3594100"/>
            <a:chExt cx="1020010" cy="3018216"/>
          </a:xfrm>
        </p:grpSpPr>
        <p:sp>
          <p:nvSpPr>
            <p:cNvPr id="11" name="TextBox 10"/>
            <p:cNvSpPr txBox="1"/>
            <p:nvPr/>
          </p:nvSpPr>
          <p:spPr>
            <a:xfrm>
              <a:off x="6135805" y="6058318"/>
              <a:ext cx="1020010" cy="553998"/>
            </a:xfrm>
            <a:prstGeom prst="rect">
              <a:avLst/>
            </a:prstGeom>
            <a:noFill/>
          </p:spPr>
          <p:txBody>
            <a:bodyPr wrap="square" lIns="0" tIns="0" rIns="0" bIns="0" rtlCol="0">
              <a:spAutoFit/>
            </a:bodyPr>
            <a:lstStyle/>
            <a:p>
              <a:pPr algn="l"/>
              <a:r>
                <a:rPr lang="en-US" sz="1200" b="1" dirty="0" smtClean="0">
                  <a:gradFill>
                    <a:gsLst>
                      <a:gs pos="0">
                        <a:schemeClr val="tx1"/>
                      </a:gs>
                      <a:gs pos="86000">
                        <a:schemeClr val="tx1"/>
                      </a:gs>
                    </a:gsLst>
                    <a:lin ang="5400000" scaled="0"/>
                  </a:gradFill>
                  <a:latin typeface="+mn-lt"/>
                </a:rPr>
                <a:t>Detailed Design Complete</a:t>
              </a:r>
            </a:p>
          </p:txBody>
        </p:sp>
        <p:cxnSp>
          <p:nvCxnSpPr>
            <p:cNvPr id="34" name="Straight Arrow Connector 33"/>
            <p:cNvCxnSpPr/>
            <p:nvPr/>
          </p:nvCxnSpPr>
          <p:spPr>
            <a:xfrm flipV="1">
              <a:off x="6375400" y="3594100"/>
              <a:ext cx="0" cy="2336800"/>
            </a:xfrm>
            <a:prstGeom prst="straightConnector1">
              <a:avLst/>
            </a:prstGeom>
            <a:ln w="25400">
              <a:gradFill>
                <a:gsLst>
                  <a:gs pos="0">
                    <a:schemeClr val="tx2">
                      <a:lumMod val="75000"/>
                      <a:alpha val="23000"/>
                    </a:schemeClr>
                  </a:gs>
                  <a:gs pos="100000">
                    <a:schemeClr val="tx2">
                      <a:lumMod val="75000"/>
                    </a:schemeClr>
                  </a:gs>
                </a:gsLst>
                <a:lin ang="5400000" scaled="0"/>
              </a:gradFill>
              <a:tailEnd type="triangle"/>
            </a:ln>
          </p:spPr>
          <p:style>
            <a:lnRef idx="1">
              <a:schemeClr val="accent1"/>
            </a:lnRef>
            <a:fillRef idx="0">
              <a:schemeClr val="accent1"/>
            </a:fillRef>
            <a:effectRef idx="0">
              <a:schemeClr val="accent1"/>
            </a:effectRef>
            <a:fontRef idx="minor">
              <a:schemeClr val="tx1"/>
            </a:fontRef>
          </p:style>
        </p:cxnSp>
      </p:grpSp>
      <p:grpSp>
        <p:nvGrpSpPr>
          <p:cNvPr id="2053" name="Group 2052"/>
          <p:cNvGrpSpPr/>
          <p:nvPr/>
        </p:nvGrpSpPr>
        <p:grpSpPr>
          <a:xfrm>
            <a:off x="3517700" y="4013200"/>
            <a:ext cx="1020010" cy="2037260"/>
            <a:chOff x="3517700" y="4013200"/>
            <a:chExt cx="1020010" cy="2037260"/>
          </a:xfrm>
        </p:grpSpPr>
        <p:sp>
          <p:nvSpPr>
            <p:cNvPr id="8" name="TextBox 7"/>
            <p:cNvSpPr txBox="1"/>
            <p:nvPr/>
          </p:nvSpPr>
          <p:spPr>
            <a:xfrm>
              <a:off x="3517700" y="5681128"/>
              <a:ext cx="1020010" cy="369332"/>
            </a:xfrm>
            <a:prstGeom prst="rect">
              <a:avLst/>
            </a:prstGeom>
            <a:noFill/>
          </p:spPr>
          <p:txBody>
            <a:bodyPr wrap="square" lIns="0" tIns="0" rIns="0" bIns="0" rtlCol="0">
              <a:spAutoFit/>
            </a:bodyPr>
            <a:lstStyle/>
            <a:p>
              <a:pPr algn="l"/>
              <a:r>
                <a:rPr lang="en-US" sz="1200" b="1" dirty="0" smtClean="0">
                  <a:gradFill>
                    <a:gsLst>
                      <a:gs pos="0">
                        <a:schemeClr val="tx1"/>
                      </a:gs>
                      <a:gs pos="86000">
                        <a:schemeClr val="tx1"/>
                      </a:gs>
                    </a:gsLst>
                    <a:lin ang="5400000" scaled="0"/>
                  </a:gradFill>
                  <a:latin typeface="+mn-lt"/>
                </a:rPr>
                <a:t>Requirements</a:t>
              </a:r>
              <a:br>
                <a:rPr lang="en-US" sz="1200" b="1" dirty="0" smtClean="0">
                  <a:gradFill>
                    <a:gsLst>
                      <a:gs pos="0">
                        <a:schemeClr val="tx1"/>
                      </a:gs>
                      <a:gs pos="86000">
                        <a:schemeClr val="tx1"/>
                      </a:gs>
                    </a:gsLst>
                    <a:lin ang="5400000" scaled="0"/>
                  </a:gradFill>
                  <a:latin typeface="+mn-lt"/>
                </a:rPr>
              </a:br>
              <a:r>
                <a:rPr lang="en-US" sz="1200" b="1" dirty="0" smtClean="0">
                  <a:gradFill>
                    <a:gsLst>
                      <a:gs pos="0">
                        <a:schemeClr val="tx1"/>
                      </a:gs>
                      <a:gs pos="86000">
                        <a:schemeClr val="tx1"/>
                      </a:gs>
                    </a:gsLst>
                    <a:lin ang="5400000" scaled="0"/>
                  </a:gradFill>
                  <a:latin typeface="+mn-lt"/>
                </a:rPr>
                <a:t>Complete</a:t>
              </a:r>
            </a:p>
          </p:txBody>
        </p:sp>
        <p:cxnSp>
          <p:nvCxnSpPr>
            <p:cNvPr id="36" name="Straight Arrow Connector 35"/>
            <p:cNvCxnSpPr/>
            <p:nvPr/>
          </p:nvCxnSpPr>
          <p:spPr>
            <a:xfrm flipV="1">
              <a:off x="3911600" y="4013200"/>
              <a:ext cx="0" cy="1600200"/>
            </a:xfrm>
            <a:prstGeom prst="straightConnector1">
              <a:avLst/>
            </a:prstGeom>
            <a:ln w="25400">
              <a:gradFill>
                <a:gsLst>
                  <a:gs pos="0">
                    <a:schemeClr val="tx2">
                      <a:lumMod val="75000"/>
                      <a:alpha val="23000"/>
                    </a:schemeClr>
                  </a:gs>
                  <a:gs pos="100000">
                    <a:schemeClr val="tx2">
                      <a:lumMod val="75000"/>
                    </a:schemeClr>
                  </a:gs>
                </a:gsLst>
                <a:lin ang="5400000" scaled="0"/>
              </a:gradFill>
              <a:tailEnd type="triangle"/>
            </a:ln>
          </p:spPr>
          <p:style>
            <a:lnRef idx="1">
              <a:schemeClr val="accent1"/>
            </a:lnRef>
            <a:fillRef idx="0">
              <a:schemeClr val="accent1"/>
            </a:fillRef>
            <a:effectRef idx="0">
              <a:schemeClr val="accent1"/>
            </a:effectRef>
            <a:fontRef idx="minor">
              <a:schemeClr val="tx1"/>
            </a:fontRef>
          </p:style>
        </p:cxnSp>
      </p:grpSp>
      <p:grpSp>
        <p:nvGrpSpPr>
          <p:cNvPr id="2056" name="Group 2055"/>
          <p:cNvGrpSpPr/>
          <p:nvPr/>
        </p:nvGrpSpPr>
        <p:grpSpPr>
          <a:xfrm>
            <a:off x="9831505" y="4013200"/>
            <a:ext cx="807920" cy="2037260"/>
            <a:chOff x="9831505" y="4013200"/>
            <a:chExt cx="807920" cy="2037260"/>
          </a:xfrm>
        </p:grpSpPr>
        <p:sp>
          <p:nvSpPr>
            <p:cNvPr id="12" name="TextBox 11"/>
            <p:cNvSpPr txBox="1"/>
            <p:nvPr/>
          </p:nvSpPr>
          <p:spPr>
            <a:xfrm>
              <a:off x="9831505" y="5681128"/>
              <a:ext cx="807920" cy="369332"/>
            </a:xfrm>
            <a:prstGeom prst="rect">
              <a:avLst/>
            </a:prstGeom>
            <a:noFill/>
          </p:spPr>
          <p:txBody>
            <a:bodyPr wrap="square" lIns="0" tIns="0" rIns="0" bIns="0" rtlCol="0">
              <a:spAutoFit/>
            </a:bodyPr>
            <a:lstStyle/>
            <a:p>
              <a:pPr algn="l"/>
              <a:r>
                <a:rPr lang="en-US" sz="1200" b="1" dirty="0" smtClean="0">
                  <a:gradFill>
                    <a:gsLst>
                      <a:gs pos="0">
                        <a:schemeClr val="tx1"/>
                      </a:gs>
                      <a:gs pos="86000">
                        <a:schemeClr val="tx1"/>
                      </a:gs>
                    </a:gsLst>
                    <a:lin ang="5400000" scaled="0"/>
                  </a:gradFill>
                  <a:latin typeface="+mn-lt"/>
                </a:rPr>
                <a:t>Software Complete</a:t>
              </a:r>
            </a:p>
          </p:txBody>
        </p:sp>
        <p:cxnSp>
          <p:nvCxnSpPr>
            <p:cNvPr id="38" name="Straight Arrow Connector 37"/>
            <p:cNvCxnSpPr/>
            <p:nvPr/>
          </p:nvCxnSpPr>
          <p:spPr>
            <a:xfrm flipV="1">
              <a:off x="10150475" y="4013200"/>
              <a:ext cx="0" cy="1600200"/>
            </a:xfrm>
            <a:prstGeom prst="straightConnector1">
              <a:avLst/>
            </a:prstGeom>
            <a:ln w="25400">
              <a:gradFill>
                <a:gsLst>
                  <a:gs pos="0">
                    <a:schemeClr val="tx2">
                      <a:lumMod val="75000"/>
                      <a:alpha val="23000"/>
                    </a:schemeClr>
                  </a:gs>
                  <a:gs pos="100000">
                    <a:schemeClr val="tx2">
                      <a:lumMod val="75000"/>
                    </a:schemeClr>
                  </a:gs>
                </a:gsLst>
                <a:lin ang="5400000" scaled="0"/>
              </a:gra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621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wipe(left)">
                                      <p:cBhvr>
                                        <p:cTn id="7" dur="1000"/>
                                        <p:tgtEl>
                                          <p:spTgt spid="2049"/>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down)">
                                      <p:cBhvr>
                                        <p:cTn id="11" dur="500"/>
                                        <p:tgtEl>
                                          <p:spTgt spid="2051"/>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wipe(down)">
                                      <p:cBhvr>
                                        <p:cTn id="15" dur="500"/>
                                        <p:tgtEl>
                                          <p:spTgt spid="2052"/>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2053"/>
                                        </p:tgtEl>
                                        <p:attrNameLst>
                                          <p:attrName>style.visibility</p:attrName>
                                        </p:attrNameLst>
                                      </p:cBhvr>
                                      <p:to>
                                        <p:strVal val="visible"/>
                                      </p:to>
                                    </p:set>
                                    <p:animEffect transition="in" filter="wipe(down)">
                                      <p:cBhvr>
                                        <p:cTn id="19" dur="500"/>
                                        <p:tgtEl>
                                          <p:spTgt spid="2053"/>
                                        </p:tgtEl>
                                      </p:cBhvr>
                                    </p:animEffect>
                                  </p:childTnLst>
                                </p:cTn>
                              </p:par>
                            </p:childTnLst>
                          </p:cTn>
                        </p:par>
                        <p:par>
                          <p:cTn id="20" fill="hold">
                            <p:stCondLst>
                              <p:cond delay="2500"/>
                            </p:stCondLst>
                            <p:childTnLst>
                              <p:par>
                                <p:cTn id="21" presetID="22" presetClass="entr" presetSubtype="4" fill="hold" nodeType="afterEffect">
                                  <p:stCondLst>
                                    <p:cond delay="0"/>
                                  </p:stCondLst>
                                  <p:childTnLst>
                                    <p:set>
                                      <p:cBhvr>
                                        <p:cTn id="22" dur="1" fill="hold">
                                          <p:stCondLst>
                                            <p:cond delay="0"/>
                                          </p:stCondLst>
                                        </p:cTn>
                                        <p:tgtEl>
                                          <p:spTgt spid="2054"/>
                                        </p:tgtEl>
                                        <p:attrNameLst>
                                          <p:attrName>style.visibility</p:attrName>
                                        </p:attrNameLst>
                                      </p:cBhvr>
                                      <p:to>
                                        <p:strVal val="visible"/>
                                      </p:to>
                                    </p:set>
                                    <p:animEffect transition="in" filter="wipe(down)">
                                      <p:cBhvr>
                                        <p:cTn id="23" dur="500"/>
                                        <p:tgtEl>
                                          <p:spTgt spid="2054"/>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par>
                          <p:cTn id="28" fill="hold">
                            <p:stCondLst>
                              <p:cond delay="3500"/>
                            </p:stCondLst>
                            <p:childTnLst>
                              <p:par>
                                <p:cTn id="29" presetID="22" presetClass="entr" presetSubtype="4" fill="hold" nodeType="afterEffect">
                                  <p:stCondLst>
                                    <p:cond delay="0"/>
                                  </p:stCondLst>
                                  <p:childTnLst>
                                    <p:set>
                                      <p:cBhvr>
                                        <p:cTn id="30" dur="1" fill="hold">
                                          <p:stCondLst>
                                            <p:cond delay="0"/>
                                          </p:stCondLst>
                                        </p:cTn>
                                        <p:tgtEl>
                                          <p:spTgt spid="2055"/>
                                        </p:tgtEl>
                                        <p:attrNameLst>
                                          <p:attrName>style.visibility</p:attrName>
                                        </p:attrNameLst>
                                      </p:cBhvr>
                                      <p:to>
                                        <p:strVal val="visible"/>
                                      </p:to>
                                    </p:set>
                                    <p:animEffect transition="in" filter="wipe(down)">
                                      <p:cBhvr>
                                        <p:cTn id="31" dur="500"/>
                                        <p:tgtEl>
                                          <p:spTgt spid="2055"/>
                                        </p:tgtEl>
                                      </p:cBhvr>
                                    </p:animEffect>
                                  </p:childTnLst>
                                </p:cTn>
                              </p:par>
                            </p:childTnLst>
                          </p:cTn>
                        </p:par>
                        <p:par>
                          <p:cTn id="32" fill="hold">
                            <p:stCondLst>
                              <p:cond delay="4000"/>
                            </p:stCondLst>
                            <p:childTnLst>
                              <p:par>
                                <p:cTn id="33" presetID="22" presetClass="entr" presetSubtype="4" fill="hold" nodeType="afterEffect">
                                  <p:stCondLst>
                                    <p:cond delay="0"/>
                                  </p:stCondLst>
                                  <p:childTnLst>
                                    <p:set>
                                      <p:cBhvr>
                                        <p:cTn id="34" dur="1" fill="hold">
                                          <p:stCondLst>
                                            <p:cond delay="0"/>
                                          </p:stCondLst>
                                        </p:cTn>
                                        <p:tgtEl>
                                          <p:spTgt spid="2056"/>
                                        </p:tgtEl>
                                        <p:attrNameLst>
                                          <p:attrName>style.visibility</p:attrName>
                                        </p:attrNameLst>
                                      </p:cBhvr>
                                      <p:to>
                                        <p:strVal val="visible"/>
                                      </p:to>
                                    </p:set>
                                    <p:animEffect transition="in" filter="wipe(down)">
                                      <p:cBhvr>
                                        <p:cTn id="35"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a:xfrm>
            <a:off x="519112" y="1447799"/>
            <a:ext cx="11149013" cy="1526572"/>
          </a:xfrm>
        </p:spPr>
        <p:txBody>
          <a:bodyPr/>
          <a:lstStyle/>
          <a:p>
            <a:r>
              <a:rPr lang="en-US" smtClean="0"/>
              <a:t>The Estimation Problem</a:t>
            </a:r>
          </a:p>
          <a:p>
            <a:r>
              <a:rPr lang="en-US" smtClean="0">
                <a:gradFill>
                  <a:gsLst>
                    <a:gs pos="0">
                      <a:schemeClr val="accent1"/>
                    </a:gs>
                    <a:gs pos="100000">
                      <a:schemeClr val="accent1"/>
                    </a:gs>
                  </a:gsLst>
                  <a:lin ang="5400000" scaled="0"/>
                </a:gradFill>
              </a:rPr>
              <a:t>Agile Estimation</a:t>
            </a:r>
          </a:p>
          <a:p>
            <a:r>
              <a:rPr lang="en-US" smtClean="0"/>
              <a:t>Q&amp;A</a:t>
            </a:r>
            <a:endParaRPr lang="en-US" dirty="0" smtClean="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NA11_BreakoutSession_Template_16x9_Final_05132011">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2009-04-23T15:25:12Z</outs:dateTime>
      <outs:isPinned>true</outs:isPinned>
    </outs:relatedDate>
    <outs:relatedDate>
      <outs:type>2</outs:type>
      <outs:displayName>Created</outs:displayName>
      <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Stephen Forte</outs:displayName>
          <outs:accountName/>
        </outs:relatedPerson>
      </outs:people>
      <outs:source>0</outs:source>
      <outs:isPinned>true</outs:isPinned>
    </outs:relatedPeopleItem>
    <outs:relatedPeopleItem>
      <outs:category>Last modified by</outs:category>
      <outs:people>
        <outs:relatedPerson>
          <outs:displayName>Stephen Forte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EA52B5D6-7F34-4FE2-AE52-B628692FA52E}">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TechEd2007_template</Template>
  <TotalTime>1220</TotalTime>
  <Pages>0</Pages>
  <Words>1580</Words>
  <Characters>0</Characters>
  <Application>Microsoft Office PowerPoint</Application>
  <PresentationFormat>Custom</PresentationFormat>
  <Lines>0</Lines>
  <Paragraphs>213</Paragraphs>
  <Slides>27</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Arial</vt:lpstr>
      <vt:lpstr>Calibri</vt:lpstr>
      <vt:lpstr>Consolas</vt:lpstr>
      <vt:lpstr>Gill Sans</vt:lpstr>
      <vt:lpstr>Lucida Grande</vt:lpstr>
      <vt:lpstr>Segoe</vt:lpstr>
      <vt:lpstr>Segoe Condensed</vt:lpstr>
      <vt:lpstr>Segoe UI</vt:lpstr>
      <vt:lpstr>Wingdings</vt:lpstr>
      <vt:lpstr>ヒラギノ角ゴ Pro W3</vt:lpstr>
      <vt:lpstr>TENA11_BreakoutSession_Template_16x9_Final_05132011</vt:lpstr>
      <vt:lpstr>White with Consolas font for code slides</vt:lpstr>
      <vt:lpstr>Agile Estimation</vt:lpstr>
      <vt:lpstr>Bio</vt:lpstr>
      <vt:lpstr>Agenda</vt:lpstr>
      <vt:lpstr>Agenda</vt:lpstr>
      <vt:lpstr>Estimation </vt:lpstr>
      <vt:lpstr>Problem #1 with Estimates</vt:lpstr>
      <vt:lpstr>The Estimation Problem</vt:lpstr>
      <vt:lpstr>The Cone of Uncertainty</vt:lpstr>
      <vt:lpstr>Agenda</vt:lpstr>
      <vt:lpstr>Agile Estimation</vt:lpstr>
      <vt:lpstr>How to Estimate</vt:lpstr>
      <vt:lpstr>User Stories</vt:lpstr>
      <vt:lpstr>Planning Poker</vt:lpstr>
      <vt:lpstr>Story Points</vt:lpstr>
      <vt:lpstr>Product Backlog</vt:lpstr>
      <vt:lpstr>A Sample Product Backlog</vt:lpstr>
      <vt:lpstr>Sprint 1</vt:lpstr>
      <vt:lpstr>Team Velocity </vt:lpstr>
      <vt:lpstr>Calculating Team Velocity</vt:lpstr>
      <vt:lpstr>Re-estimation</vt:lpstr>
      <vt:lpstr>Reading List</vt:lpstr>
      <vt:lpstr>DPR Track Resources</vt:lpstr>
      <vt:lpstr>Resources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DPR202: Agile Estimation</dc:title>
  <dc:subject>Microsoft TechEd North America 2011</dc:subject>
  <dc:creator>Stephen Forte</dc:creator>
  <dc:description>Template Design: Jordan Cayabyab
Formatter: Sylvia Tedjo, Silver Fox Productions
Event Date: May 16-19, 2011
Event Location: Atlanta
Audience Type: Developers, IT Pros</dc:description>
  <cp:lastModifiedBy>sandeep</cp:lastModifiedBy>
  <cp:revision>172</cp:revision>
  <dcterms:modified xsi:type="dcterms:W3CDTF">2018-08-20T17:03:00Z</dcterms:modified>
</cp:coreProperties>
</file>