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264" r:id="rId3"/>
    <p:sldId id="265" r:id="rId4"/>
    <p:sldId id="268" r:id="rId5"/>
    <p:sldId id="269" r:id="rId6"/>
    <p:sldId id="274" r:id="rId7"/>
    <p:sldId id="275" r:id="rId8"/>
    <p:sldId id="273" r:id="rId9"/>
    <p:sldId id="266" r:id="rId10"/>
    <p:sldId id="270" r:id="rId11"/>
    <p:sldId id="271" r:id="rId12"/>
    <p:sldId id="267"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105" d="100"/>
          <a:sy n="105" d="100"/>
        </p:scale>
        <p:origin x="12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06323-E61A-4D73-B634-9E27E8B2F79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A30D6C7-9E50-4F7B-B3E7-71552F4F4062}">
      <dgm:prSet phldrT="[Text]" custT="1"/>
      <dgm:spPr/>
      <dgm:t>
        <a:bodyPr/>
        <a:lstStyle/>
        <a:p>
          <a:r>
            <a:rPr lang="en-US" sz="1500" dirty="0" smtClean="0"/>
            <a:t>Project</a:t>
          </a:r>
          <a:endParaRPr lang="en-US" sz="1500" dirty="0"/>
        </a:p>
      </dgm:t>
    </dgm:pt>
    <dgm:pt modelId="{AFC50519-0571-406A-BB38-4BED78FFAC28}" type="parTrans" cxnId="{2B2246CD-D343-453B-8B9B-0FC9EC00E57E}">
      <dgm:prSet/>
      <dgm:spPr/>
      <dgm:t>
        <a:bodyPr/>
        <a:lstStyle/>
        <a:p>
          <a:endParaRPr lang="en-US"/>
        </a:p>
      </dgm:t>
    </dgm:pt>
    <dgm:pt modelId="{0879C1EC-433E-4487-BE90-9A8CE3A856FF}" type="sibTrans" cxnId="{2B2246CD-D343-453B-8B9B-0FC9EC00E57E}">
      <dgm:prSet/>
      <dgm:spPr/>
      <dgm:t>
        <a:bodyPr/>
        <a:lstStyle/>
        <a:p>
          <a:endParaRPr lang="en-US"/>
        </a:p>
      </dgm:t>
    </dgm:pt>
    <dgm:pt modelId="{F43F65C5-6329-4F48-B8DE-58016AB1BEAA}">
      <dgm:prSet phldrT="[Text]" custT="1"/>
      <dgm:spPr/>
      <dgm:t>
        <a:bodyPr/>
        <a:lstStyle/>
        <a:p>
          <a:r>
            <a:rPr lang="en-US" sz="1500" dirty="0" smtClean="0"/>
            <a:t>Activity:  High Level Estimate</a:t>
          </a:r>
          <a:endParaRPr lang="en-US" sz="1500" dirty="0"/>
        </a:p>
      </dgm:t>
    </dgm:pt>
    <dgm:pt modelId="{40638086-CA7A-435C-906A-6F0D9D8A0362}" type="parTrans" cxnId="{01637646-2FAA-4FB4-9BEB-05D51C1CD70F}">
      <dgm:prSet/>
      <dgm:spPr/>
      <dgm:t>
        <a:bodyPr/>
        <a:lstStyle/>
        <a:p>
          <a:endParaRPr lang="en-US"/>
        </a:p>
      </dgm:t>
    </dgm:pt>
    <dgm:pt modelId="{D59EE8F2-4697-4936-91EE-2BE8798DE53F}" type="sibTrans" cxnId="{01637646-2FAA-4FB4-9BEB-05D51C1CD70F}">
      <dgm:prSet/>
      <dgm:spPr/>
      <dgm:t>
        <a:bodyPr/>
        <a:lstStyle/>
        <a:p>
          <a:endParaRPr lang="en-US"/>
        </a:p>
      </dgm:t>
    </dgm:pt>
    <dgm:pt modelId="{F2858304-3C08-4597-99C6-301A4E07F315}">
      <dgm:prSet phldrT="[Text]" custT="1"/>
      <dgm:spPr/>
      <dgm:t>
        <a:bodyPr/>
        <a:lstStyle/>
        <a:p>
          <a:r>
            <a:rPr lang="en-US" sz="1500" dirty="0" smtClean="0"/>
            <a:t>Who is there: </a:t>
          </a:r>
          <a:endParaRPr lang="en-US" sz="1500" dirty="0"/>
        </a:p>
      </dgm:t>
    </dgm:pt>
    <dgm:pt modelId="{E63D5A51-6D09-4875-8CF7-C6B9B9ECD3C9}" type="parTrans" cxnId="{F1B5C2D4-E3D0-4101-8CE8-168F89EB7673}">
      <dgm:prSet/>
      <dgm:spPr/>
      <dgm:t>
        <a:bodyPr/>
        <a:lstStyle/>
        <a:p>
          <a:endParaRPr lang="en-US"/>
        </a:p>
      </dgm:t>
    </dgm:pt>
    <dgm:pt modelId="{DC00F565-B7C5-49F0-B660-03171215BEC5}" type="sibTrans" cxnId="{F1B5C2D4-E3D0-4101-8CE8-168F89EB7673}">
      <dgm:prSet/>
      <dgm:spPr/>
      <dgm:t>
        <a:bodyPr/>
        <a:lstStyle/>
        <a:p>
          <a:endParaRPr lang="en-US"/>
        </a:p>
      </dgm:t>
    </dgm:pt>
    <dgm:pt modelId="{E8BF0B4D-2E5D-46AA-83CA-43DFE75923E5}">
      <dgm:prSet phldrT="[Text]" custT="1"/>
      <dgm:spPr/>
      <dgm:t>
        <a:bodyPr/>
        <a:lstStyle/>
        <a:p>
          <a:r>
            <a:rPr lang="en-US" sz="1500" dirty="0" smtClean="0"/>
            <a:t>Release</a:t>
          </a:r>
          <a:endParaRPr lang="en-US" sz="1500" dirty="0"/>
        </a:p>
      </dgm:t>
    </dgm:pt>
    <dgm:pt modelId="{BF885B0B-29BD-48D0-A02D-FCF029463345}" type="parTrans" cxnId="{FD033B26-8F65-424D-99CC-C8ADFE3F3EBD}">
      <dgm:prSet/>
      <dgm:spPr/>
      <dgm:t>
        <a:bodyPr/>
        <a:lstStyle/>
        <a:p>
          <a:endParaRPr lang="en-US"/>
        </a:p>
      </dgm:t>
    </dgm:pt>
    <dgm:pt modelId="{0D2C4BE9-64CE-4921-B678-F1D67355F66E}" type="sibTrans" cxnId="{FD033B26-8F65-424D-99CC-C8ADFE3F3EBD}">
      <dgm:prSet/>
      <dgm:spPr/>
      <dgm:t>
        <a:bodyPr/>
        <a:lstStyle/>
        <a:p>
          <a:endParaRPr lang="en-US"/>
        </a:p>
      </dgm:t>
    </dgm:pt>
    <dgm:pt modelId="{7C0AAD2B-4C21-442A-A216-80007BD0CF50}">
      <dgm:prSet phldrT="[Text]" phldr="1" custT="1"/>
      <dgm:spPr/>
      <dgm:t>
        <a:bodyPr/>
        <a:lstStyle/>
        <a:p>
          <a:endParaRPr lang="en-US" sz="1500"/>
        </a:p>
      </dgm:t>
    </dgm:pt>
    <dgm:pt modelId="{7A38C446-53F2-488A-B64A-ABD567B89EC0}" type="parTrans" cxnId="{ADAEAECD-ABBF-49E5-BD05-579C4130769A}">
      <dgm:prSet/>
      <dgm:spPr/>
      <dgm:t>
        <a:bodyPr/>
        <a:lstStyle/>
        <a:p>
          <a:endParaRPr lang="en-US"/>
        </a:p>
      </dgm:t>
    </dgm:pt>
    <dgm:pt modelId="{16AC9D7C-41A1-47EF-AB93-B1312ED87B5C}" type="sibTrans" cxnId="{ADAEAECD-ABBF-49E5-BD05-579C4130769A}">
      <dgm:prSet/>
      <dgm:spPr/>
      <dgm:t>
        <a:bodyPr/>
        <a:lstStyle/>
        <a:p>
          <a:endParaRPr lang="en-US"/>
        </a:p>
      </dgm:t>
    </dgm:pt>
    <dgm:pt modelId="{E80F7B2B-A1BA-441B-B047-25D51EE3311D}">
      <dgm:prSet phldrT="[Text]" phldr="1" custT="1"/>
      <dgm:spPr/>
      <dgm:t>
        <a:bodyPr/>
        <a:lstStyle/>
        <a:p>
          <a:endParaRPr lang="en-US" sz="1500"/>
        </a:p>
      </dgm:t>
    </dgm:pt>
    <dgm:pt modelId="{F5026598-E9FE-4EBD-BEAE-E717539509D1}" type="parTrans" cxnId="{22DA62AB-8DF5-4F53-AB47-4DFD2DDEEBB0}">
      <dgm:prSet/>
      <dgm:spPr/>
      <dgm:t>
        <a:bodyPr/>
        <a:lstStyle/>
        <a:p>
          <a:endParaRPr lang="en-US"/>
        </a:p>
      </dgm:t>
    </dgm:pt>
    <dgm:pt modelId="{F6E8937E-BF68-43A3-8D08-11F830B2F368}" type="sibTrans" cxnId="{22DA62AB-8DF5-4F53-AB47-4DFD2DDEEBB0}">
      <dgm:prSet/>
      <dgm:spPr/>
      <dgm:t>
        <a:bodyPr/>
        <a:lstStyle/>
        <a:p>
          <a:endParaRPr lang="en-US"/>
        </a:p>
      </dgm:t>
    </dgm:pt>
    <dgm:pt modelId="{E6265F67-D761-44B7-93A7-BFD9135E2CCC}">
      <dgm:prSet phldrT="[Text]" custT="1"/>
      <dgm:spPr/>
      <dgm:t>
        <a:bodyPr/>
        <a:lstStyle/>
        <a:p>
          <a:r>
            <a:rPr lang="en-US" sz="1500" dirty="0" smtClean="0"/>
            <a:t>Sprint</a:t>
          </a:r>
          <a:endParaRPr lang="en-US" sz="1500" dirty="0"/>
        </a:p>
      </dgm:t>
    </dgm:pt>
    <dgm:pt modelId="{94F6038A-6CB4-4C4E-B77E-488BC3882F1D}" type="parTrans" cxnId="{414EFD51-457E-4D9F-BC57-F397DDD2AB6A}">
      <dgm:prSet/>
      <dgm:spPr/>
      <dgm:t>
        <a:bodyPr/>
        <a:lstStyle/>
        <a:p>
          <a:endParaRPr lang="en-US"/>
        </a:p>
      </dgm:t>
    </dgm:pt>
    <dgm:pt modelId="{94F61CF1-9FD4-43F6-813A-91FE4997644C}" type="sibTrans" cxnId="{414EFD51-457E-4D9F-BC57-F397DDD2AB6A}">
      <dgm:prSet/>
      <dgm:spPr/>
      <dgm:t>
        <a:bodyPr/>
        <a:lstStyle/>
        <a:p>
          <a:endParaRPr lang="en-US"/>
        </a:p>
      </dgm:t>
    </dgm:pt>
    <dgm:pt modelId="{D68FCEE7-CD17-4BA6-879C-7AB25A8D1208}">
      <dgm:prSet phldrT="[Text]" phldr="1" custT="1"/>
      <dgm:spPr/>
      <dgm:t>
        <a:bodyPr/>
        <a:lstStyle/>
        <a:p>
          <a:endParaRPr lang="en-US" sz="1500"/>
        </a:p>
      </dgm:t>
    </dgm:pt>
    <dgm:pt modelId="{D182BA53-6C7A-4941-8D16-7F345BF2CF91}" type="parTrans" cxnId="{6FA5F4E4-C707-4C13-A2DB-73098743079D}">
      <dgm:prSet/>
      <dgm:spPr/>
      <dgm:t>
        <a:bodyPr/>
        <a:lstStyle/>
        <a:p>
          <a:endParaRPr lang="en-US"/>
        </a:p>
      </dgm:t>
    </dgm:pt>
    <dgm:pt modelId="{59448D28-263F-46A9-876E-F7203120A32D}" type="sibTrans" cxnId="{6FA5F4E4-C707-4C13-A2DB-73098743079D}">
      <dgm:prSet/>
      <dgm:spPr/>
      <dgm:t>
        <a:bodyPr/>
        <a:lstStyle/>
        <a:p>
          <a:endParaRPr lang="en-US"/>
        </a:p>
      </dgm:t>
    </dgm:pt>
    <dgm:pt modelId="{1B081C53-B374-4066-BFCD-EE2E7CCAD519}">
      <dgm:prSet phldrT="[Text]" phldr="1" custT="1"/>
      <dgm:spPr/>
      <dgm:t>
        <a:bodyPr/>
        <a:lstStyle/>
        <a:p>
          <a:endParaRPr lang="en-US" sz="1500"/>
        </a:p>
      </dgm:t>
    </dgm:pt>
    <dgm:pt modelId="{4BC378B5-5BCF-4F14-B6AA-94145F1EAD5A}" type="parTrans" cxnId="{EEB4631F-8BF0-45CD-82B2-AA250B678771}">
      <dgm:prSet/>
      <dgm:spPr/>
      <dgm:t>
        <a:bodyPr/>
        <a:lstStyle/>
        <a:p>
          <a:endParaRPr lang="en-US"/>
        </a:p>
      </dgm:t>
    </dgm:pt>
    <dgm:pt modelId="{4BF4561C-FA40-4E73-B452-0DC986B80EEF}" type="sibTrans" cxnId="{EEB4631F-8BF0-45CD-82B2-AA250B678771}">
      <dgm:prSet/>
      <dgm:spPr/>
      <dgm:t>
        <a:bodyPr/>
        <a:lstStyle/>
        <a:p>
          <a:endParaRPr lang="en-US"/>
        </a:p>
      </dgm:t>
    </dgm:pt>
    <dgm:pt modelId="{6C938069-4882-40C6-931B-1FE1B610951D}">
      <dgm:prSet phldrT="[Text]" custT="1"/>
      <dgm:spPr/>
      <dgm:t>
        <a:bodyPr/>
        <a:lstStyle/>
        <a:p>
          <a:r>
            <a:rPr lang="en-US" sz="1500" dirty="0" smtClean="0"/>
            <a:t>Outcome: </a:t>
          </a:r>
          <a:endParaRPr lang="en-US" sz="1500" dirty="0"/>
        </a:p>
      </dgm:t>
    </dgm:pt>
    <dgm:pt modelId="{4CBC7D61-9BC9-437E-91EF-B57E8F207821}" type="parTrans" cxnId="{73AE7803-E963-45F0-8032-1E60F934C80A}">
      <dgm:prSet/>
      <dgm:spPr/>
    </dgm:pt>
    <dgm:pt modelId="{7D82C346-2194-42DE-BA6D-BE24ECB0D3C3}" type="sibTrans" cxnId="{73AE7803-E963-45F0-8032-1E60F934C80A}">
      <dgm:prSet/>
      <dgm:spPr/>
    </dgm:pt>
    <dgm:pt modelId="{FA6FA27F-4319-4E8D-8B23-E7E82D3FEC91}" type="pres">
      <dgm:prSet presAssocID="{04C06323-E61A-4D73-B634-9E27E8B2F79A}" presName="linearFlow" presStyleCnt="0">
        <dgm:presLayoutVars>
          <dgm:dir/>
          <dgm:animLvl val="lvl"/>
          <dgm:resizeHandles val="exact"/>
        </dgm:presLayoutVars>
      </dgm:prSet>
      <dgm:spPr/>
    </dgm:pt>
    <dgm:pt modelId="{1A6F86EB-BB0B-44DB-9D40-A72BBEE5E220}" type="pres">
      <dgm:prSet presAssocID="{3A30D6C7-9E50-4F7B-B3E7-71552F4F4062}" presName="composite" presStyleCnt="0"/>
      <dgm:spPr/>
    </dgm:pt>
    <dgm:pt modelId="{1FA954AB-130A-41B4-A6E2-7BD8CB6B2BE3}" type="pres">
      <dgm:prSet presAssocID="{3A30D6C7-9E50-4F7B-B3E7-71552F4F4062}" presName="parentText" presStyleLbl="alignNode1" presStyleIdx="0" presStyleCnt="3">
        <dgm:presLayoutVars>
          <dgm:chMax val="1"/>
          <dgm:bulletEnabled val="1"/>
        </dgm:presLayoutVars>
      </dgm:prSet>
      <dgm:spPr/>
      <dgm:t>
        <a:bodyPr/>
        <a:lstStyle/>
        <a:p>
          <a:endParaRPr lang="en-US"/>
        </a:p>
      </dgm:t>
    </dgm:pt>
    <dgm:pt modelId="{90F0C27A-1191-4EB3-A22D-66E657D65F59}" type="pres">
      <dgm:prSet presAssocID="{3A30D6C7-9E50-4F7B-B3E7-71552F4F4062}" presName="descendantText" presStyleLbl="alignAcc1" presStyleIdx="0" presStyleCnt="3">
        <dgm:presLayoutVars>
          <dgm:bulletEnabled val="1"/>
        </dgm:presLayoutVars>
      </dgm:prSet>
      <dgm:spPr/>
      <dgm:t>
        <a:bodyPr/>
        <a:lstStyle/>
        <a:p>
          <a:endParaRPr lang="en-US"/>
        </a:p>
      </dgm:t>
    </dgm:pt>
    <dgm:pt modelId="{68BEF35E-CF7E-472B-9A9D-3E92DC91D92D}" type="pres">
      <dgm:prSet presAssocID="{0879C1EC-433E-4487-BE90-9A8CE3A856FF}" presName="sp" presStyleCnt="0"/>
      <dgm:spPr/>
    </dgm:pt>
    <dgm:pt modelId="{D2C52BED-8F22-4673-AA79-F848812FD5D8}" type="pres">
      <dgm:prSet presAssocID="{E8BF0B4D-2E5D-46AA-83CA-43DFE75923E5}" presName="composite" presStyleCnt="0"/>
      <dgm:spPr/>
    </dgm:pt>
    <dgm:pt modelId="{A31C18DA-72A3-4C67-88F8-FEAF099A3DCD}" type="pres">
      <dgm:prSet presAssocID="{E8BF0B4D-2E5D-46AA-83CA-43DFE75923E5}" presName="parentText" presStyleLbl="alignNode1" presStyleIdx="1" presStyleCnt="3">
        <dgm:presLayoutVars>
          <dgm:chMax val="1"/>
          <dgm:bulletEnabled val="1"/>
        </dgm:presLayoutVars>
      </dgm:prSet>
      <dgm:spPr/>
    </dgm:pt>
    <dgm:pt modelId="{F993814F-64CF-4E6E-A3D4-F65A4B9016E9}" type="pres">
      <dgm:prSet presAssocID="{E8BF0B4D-2E5D-46AA-83CA-43DFE75923E5}" presName="descendantText" presStyleLbl="alignAcc1" presStyleIdx="1" presStyleCnt="3">
        <dgm:presLayoutVars>
          <dgm:bulletEnabled val="1"/>
        </dgm:presLayoutVars>
      </dgm:prSet>
      <dgm:spPr/>
    </dgm:pt>
    <dgm:pt modelId="{4992F51C-6794-415E-B5B5-97B635183BDD}" type="pres">
      <dgm:prSet presAssocID="{0D2C4BE9-64CE-4921-B678-F1D67355F66E}" presName="sp" presStyleCnt="0"/>
      <dgm:spPr/>
    </dgm:pt>
    <dgm:pt modelId="{190EA70C-F98D-496F-84F9-2615F21AE732}" type="pres">
      <dgm:prSet presAssocID="{E6265F67-D761-44B7-93A7-BFD9135E2CCC}" presName="composite" presStyleCnt="0"/>
      <dgm:spPr/>
    </dgm:pt>
    <dgm:pt modelId="{7808DA0E-A3F5-4FA2-A069-A074F5B45AD7}" type="pres">
      <dgm:prSet presAssocID="{E6265F67-D761-44B7-93A7-BFD9135E2CCC}" presName="parentText" presStyleLbl="alignNode1" presStyleIdx="2" presStyleCnt="3">
        <dgm:presLayoutVars>
          <dgm:chMax val="1"/>
          <dgm:bulletEnabled val="1"/>
        </dgm:presLayoutVars>
      </dgm:prSet>
      <dgm:spPr/>
    </dgm:pt>
    <dgm:pt modelId="{73CF2DD4-8CB2-476F-A833-A8BE5C0CAC12}" type="pres">
      <dgm:prSet presAssocID="{E6265F67-D761-44B7-93A7-BFD9135E2CCC}" presName="descendantText" presStyleLbl="alignAcc1" presStyleIdx="2" presStyleCnt="3">
        <dgm:presLayoutVars>
          <dgm:bulletEnabled val="1"/>
        </dgm:presLayoutVars>
      </dgm:prSet>
      <dgm:spPr/>
    </dgm:pt>
  </dgm:ptLst>
  <dgm:cxnLst>
    <dgm:cxn modelId="{B3F61529-73E7-42D7-988E-6778E1B8CAEC}" type="presOf" srcId="{E80F7B2B-A1BA-441B-B047-25D51EE3311D}" destId="{F993814F-64CF-4E6E-A3D4-F65A4B9016E9}" srcOrd="0" destOrd="1" presId="urn:microsoft.com/office/officeart/2005/8/layout/chevron2"/>
    <dgm:cxn modelId="{22DA62AB-8DF5-4F53-AB47-4DFD2DDEEBB0}" srcId="{E8BF0B4D-2E5D-46AA-83CA-43DFE75923E5}" destId="{E80F7B2B-A1BA-441B-B047-25D51EE3311D}" srcOrd="1" destOrd="0" parTransId="{F5026598-E9FE-4EBD-BEAE-E717539509D1}" sibTransId="{F6E8937E-BF68-43A3-8D08-11F830B2F368}"/>
    <dgm:cxn modelId="{DABE3189-54A3-4539-BC3B-3280786169BC}" type="presOf" srcId="{04C06323-E61A-4D73-B634-9E27E8B2F79A}" destId="{FA6FA27F-4319-4E8D-8B23-E7E82D3FEC91}" srcOrd="0" destOrd="0" presId="urn:microsoft.com/office/officeart/2005/8/layout/chevron2"/>
    <dgm:cxn modelId="{5FACC6C0-5FF8-4370-BB5B-8CFCE1741079}" type="presOf" srcId="{F2858304-3C08-4597-99C6-301A4E07F315}" destId="{90F0C27A-1191-4EB3-A22D-66E657D65F59}" srcOrd="0" destOrd="1" presId="urn:microsoft.com/office/officeart/2005/8/layout/chevron2"/>
    <dgm:cxn modelId="{EEB4631F-8BF0-45CD-82B2-AA250B678771}" srcId="{E6265F67-D761-44B7-93A7-BFD9135E2CCC}" destId="{1B081C53-B374-4066-BFCD-EE2E7CCAD519}" srcOrd="1" destOrd="0" parTransId="{4BC378B5-5BCF-4F14-B6AA-94145F1EAD5A}" sibTransId="{4BF4561C-FA40-4E73-B452-0DC986B80EEF}"/>
    <dgm:cxn modelId="{0EAB5E4C-2FF0-42F6-8510-2A1715644240}" type="presOf" srcId="{F43F65C5-6329-4F48-B8DE-58016AB1BEAA}" destId="{90F0C27A-1191-4EB3-A22D-66E657D65F59}" srcOrd="0" destOrd="0" presId="urn:microsoft.com/office/officeart/2005/8/layout/chevron2"/>
    <dgm:cxn modelId="{6FA5F4E4-C707-4C13-A2DB-73098743079D}" srcId="{E6265F67-D761-44B7-93A7-BFD9135E2CCC}" destId="{D68FCEE7-CD17-4BA6-879C-7AB25A8D1208}" srcOrd="0" destOrd="0" parTransId="{D182BA53-6C7A-4941-8D16-7F345BF2CF91}" sibTransId="{59448D28-263F-46A9-876E-F7203120A32D}"/>
    <dgm:cxn modelId="{907B6EC2-968A-4589-9055-6CB1101541C5}" type="presOf" srcId="{6C938069-4882-40C6-931B-1FE1B610951D}" destId="{90F0C27A-1191-4EB3-A22D-66E657D65F59}" srcOrd="0" destOrd="2" presId="urn:microsoft.com/office/officeart/2005/8/layout/chevron2"/>
    <dgm:cxn modelId="{A32DE1FE-B212-4E91-9E55-37A1C1EDA820}" type="presOf" srcId="{3A30D6C7-9E50-4F7B-B3E7-71552F4F4062}" destId="{1FA954AB-130A-41B4-A6E2-7BD8CB6B2BE3}" srcOrd="0" destOrd="0" presId="urn:microsoft.com/office/officeart/2005/8/layout/chevron2"/>
    <dgm:cxn modelId="{86C9EBA9-C01A-435C-9D01-CD43E46BBAE8}" type="presOf" srcId="{1B081C53-B374-4066-BFCD-EE2E7CCAD519}" destId="{73CF2DD4-8CB2-476F-A833-A8BE5C0CAC12}" srcOrd="0" destOrd="1" presId="urn:microsoft.com/office/officeart/2005/8/layout/chevron2"/>
    <dgm:cxn modelId="{FD033B26-8F65-424D-99CC-C8ADFE3F3EBD}" srcId="{04C06323-E61A-4D73-B634-9E27E8B2F79A}" destId="{E8BF0B4D-2E5D-46AA-83CA-43DFE75923E5}" srcOrd="1" destOrd="0" parTransId="{BF885B0B-29BD-48D0-A02D-FCF029463345}" sibTransId="{0D2C4BE9-64CE-4921-B678-F1D67355F66E}"/>
    <dgm:cxn modelId="{2B2246CD-D343-453B-8B9B-0FC9EC00E57E}" srcId="{04C06323-E61A-4D73-B634-9E27E8B2F79A}" destId="{3A30D6C7-9E50-4F7B-B3E7-71552F4F4062}" srcOrd="0" destOrd="0" parTransId="{AFC50519-0571-406A-BB38-4BED78FFAC28}" sibTransId="{0879C1EC-433E-4487-BE90-9A8CE3A856FF}"/>
    <dgm:cxn modelId="{D2406F06-9444-4E07-A76B-28C656B1EF68}" type="presOf" srcId="{7C0AAD2B-4C21-442A-A216-80007BD0CF50}" destId="{F993814F-64CF-4E6E-A3D4-F65A4B9016E9}" srcOrd="0" destOrd="0" presId="urn:microsoft.com/office/officeart/2005/8/layout/chevron2"/>
    <dgm:cxn modelId="{ADAEAECD-ABBF-49E5-BD05-579C4130769A}" srcId="{E8BF0B4D-2E5D-46AA-83CA-43DFE75923E5}" destId="{7C0AAD2B-4C21-442A-A216-80007BD0CF50}" srcOrd="0" destOrd="0" parTransId="{7A38C446-53F2-488A-B64A-ABD567B89EC0}" sibTransId="{16AC9D7C-41A1-47EF-AB93-B1312ED87B5C}"/>
    <dgm:cxn modelId="{414EFD51-457E-4D9F-BC57-F397DDD2AB6A}" srcId="{04C06323-E61A-4D73-B634-9E27E8B2F79A}" destId="{E6265F67-D761-44B7-93A7-BFD9135E2CCC}" srcOrd="2" destOrd="0" parTransId="{94F6038A-6CB4-4C4E-B77E-488BC3882F1D}" sibTransId="{94F61CF1-9FD4-43F6-813A-91FE4997644C}"/>
    <dgm:cxn modelId="{F1B5C2D4-E3D0-4101-8CE8-168F89EB7673}" srcId="{3A30D6C7-9E50-4F7B-B3E7-71552F4F4062}" destId="{F2858304-3C08-4597-99C6-301A4E07F315}" srcOrd="1" destOrd="0" parTransId="{E63D5A51-6D09-4875-8CF7-C6B9B9ECD3C9}" sibTransId="{DC00F565-B7C5-49F0-B660-03171215BEC5}"/>
    <dgm:cxn modelId="{3083E1D6-D7B0-4CA8-BC06-4D6EB6C10B0C}" type="presOf" srcId="{E6265F67-D761-44B7-93A7-BFD9135E2CCC}" destId="{7808DA0E-A3F5-4FA2-A069-A074F5B45AD7}" srcOrd="0" destOrd="0" presId="urn:microsoft.com/office/officeart/2005/8/layout/chevron2"/>
    <dgm:cxn modelId="{73AE7803-E963-45F0-8032-1E60F934C80A}" srcId="{3A30D6C7-9E50-4F7B-B3E7-71552F4F4062}" destId="{6C938069-4882-40C6-931B-1FE1B610951D}" srcOrd="2" destOrd="0" parTransId="{4CBC7D61-9BC9-437E-91EF-B57E8F207821}" sibTransId="{7D82C346-2194-42DE-BA6D-BE24ECB0D3C3}"/>
    <dgm:cxn modelId="{01637646-2FAA-4FB4-9BEB-05D51C1CD70F}" srcId="{3A30D6C7-9E50-4F7B-B3E7-71552F4F4062}" destId="{F43F65C5-6329-4F48-B8DE-58016AB1BEAA}" srcOrd="0" destOrd="0" parTransId="{40638086-CA7A-435C-906A-6F0D9D8A0362}" sibTransId="{D59EE8F2-4697-4936-91EE-2BE8798DE53F}"/>
    <dgm:cxn modelId="{2C5EA8D4-C105-4440-A13A-08E47370772D}" type="presOf" srcId="{E8BF0B4D-2E5D-46AA-83CA-43DFE75923E5}" destId="{A31C18DA-72A3-4C67-88F8-FEAF099A3DCD}" srcOrd="0" destOrd="0" presId="urn:microsoft.com/office/officeart/2005/8/layout/chevron2"/>
    <dgm:cxn modelId="{9803BC9F-9FB8-4328-8C45-9A1A0CCE1B4E}" type="presOf" srcId="{D68FCEE7-CD17-4BA6-879C-7AB25A8D1208}" destId="{73CF2DD4-8CB2-476F-A833-A8BE5C0CAC12}" srcOrd="0" destOrd="0" presId="urn:microsoft.com/office/officeart/2005/8/layout/chevron2"/>
    <dgm:cxn modelId="{3751735C-BC90-4C93-A7A5-5462C53DA577}" type="presParOf" srcId="{FA6FA27F-4319-4E8D-8B23-E7E82D3FEC91}" destId="{1A6F86EB-BB0B-44DB-9D40-A72BBEE5E220}" srcOrd="0" destOrd="0" presId="urn:microsoft.com/office/officeart/2005/8/layout/chevron2"/>
    <dgm:cxn modelId="{6594BA2A-FC5C-4E8E-B86E-D6A9760155D6}" type="presParOf" srcId="{1A6F86EB-BB0B-44DB-9D40-A72BBEE5E220}" destId="{1FA954AB-130A-41B4-A6E2-7BD8CB6B2BE3}" srcOrd="0" destOrd="0" presId="urn:microsoft.com/office/officeart/2005/8/layout/chevron2"/>
    <dgm:cxn modelId="{131E7AFF-C683-4ED6-BCE3-7AD45415E075}" type="presParOf" srcId="{1A6F86EB-BB0B-44DB-9D40-A72BBEE5E220}" destId="{90F0C27A-1191-4EB3-A22D-66E657D65F59}" srcOrd="1" destOrd="0" presId="urn:microsoft.com/office/officeart/2005/8/layout/chevron2"/>
    <dgm:cxn modelId="{66833869-26AB-41BF-8059-35BF4407EAEF}" type="presParOf" srcId="{FA6FA27F-4319-4E8D-8B23-E7E82D3FEC91}" destId="{68BEF35E-CF7E-472B-9A9D-3E92DC91D92D}" srcOrd="1" destOrd="0" presId="urn:microsoft.com/office/officeart/2005/8/layout/chevron2"/>
    <dgm:cxn modelId="{5D6F5E35-BA35-4F8F-8CBE-B71023A17DBC}" type="presParOf" srcId="{FA6FA27F-4319-4E8D-8B23-E7E82D3FEC91}" destId="{D2C52BED-8F22-4673-AA79-F848812FD5D8}" srcOrd="2" destOrd="0" presId="urn:microsoft.com/office/officeart/2005/8/layout/chevron2"/>
    <dgm:cxn modelId="{1E39459F-2DB6-4550-89F2-B1889722A9A6}" type="presParOf" srcId="{D2C52BED-8F22-4673-AA79-F848812FD5D8}" destId="{A31C18DA-72A3-4C67-88F8-FEAF099A3DCD}" srcOrd="0" destOrd="0" presId="urn:microsoft.com/office/officeart/2005/8/layout/chevron2"/>
    <dgm:cxn modelId="{207C8978-ECCE-4925-B779-0366C1FF0967}" type="presParOf" srcId="{D2C52BED-8F22-4673-AA79-F848812FD5D8}" destId="{F993814F-64CF-4E6E-A3D4-F65A4B9016E9}" srcOrd="1" destOrd="0" presId="urn:microsoft.com/office/officeart/2005/8/layout/chevron2"/>
    <dgm:cxn modelId="{9C31DDBE-2F29-462D-BC59-9269B628BCE7}" type="presParOf" srcId="{FA6FA27F-4319-4E8D-8B23-E7E82D3FEC91}" destId="{4992F51C-6794-415E-B5B5-97B635183BDD}" srcOrd="3" destOrd="0" presId="urn:microsoft.com/office/officeart/2005/8/layout/chevron2"/>
    <dgm:cxn modelId="{2FE219CB-9E52-490B-BEC6-96BC968075E9}" type="presParOf" srcId="{FA6FA27F-4319-4E8D-8B23-E7E82D3FEC91}" destId="{190EA70C-F98D-496F-84F9-2615F21AE732}" srcOrd="4" destOrd="0" presId="urn:microsoft.com/office/officeart/2005/8/layout/chevron2"/>
    <dgm:cxn modelId="{24C0162A-4E1C-4C5D-9F88-1A9D54E135C2}" type="presParOf" srcId="{190EA70C-F98D-496F-84F9-2615F21AE732}" destId="{7808DA0E-A3F5-4FA2-A069-A074F5B45AD7}" srcOrd="0" destOrd="0" presId="urn:microsoft.com/office/officeart/2005/8/layout/chevron2"/>
    <dgm:cxn modelId="{6B0D2B55-D93E-4CF8-9504-9323DCAC2520}" type="presParOf" srcId="{190EA70C-F98D-496F-84F9-2615F21AE732}" destId="{73CF2DD4-8CB2-476F-A833-A8BE5C0CAC1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954AB-130A-41B4-A6E2-7BD8CB6B2BE3}">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Project</a:t>
          </a:r>
          <a:endParaRPr lang="en-US" sz="1500" kern="1200" dirty="0"/>
        </a:p>
      </dsp:txBody>
      <dsp:txXfrm rot="-5400000">
        <a:off x="1" y="679096"/>
        <a:ext cx="1352020" cy="579438"/>
      </dsp:txXfrm>
    </dsp:sp>
    <dsp:sp modelId="{90F0C27A-1191-4EB3-A22D-66E657D65F59}">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Activity:  High Level Estimate</a:t>
          </a:r>
          <a:endParaRPr lang="en-US" sz="1500" kern="1200" dirty="0"/>
        </a:p>
        <a:p>
          <a:pPr marL="114300" lvl="1" indent="-114300" algn="l" defTabSz="666750">
            <a:lnSpc>
              <a:spcPct val="90000"/>
            </a:lnSpc>
            <a:spcBef>
              <a:spcPct val="0"/>
            </a:spcBef>
            <a:spcAft>
              <a:spcPct val="15000"/>
            </a:spcAft>
            <a:buChar char="••"/>
          </a:pPr>
          <a:r>
            <a:rPr lang="en-US" sz="1500" kern="1200" dirty="0" smtClean="0"/>
            <a:t>Who is there: </a:t>
          </a:r>
          <a:endParaRPr lang="en-US" sz="1500" kern="1200" dirty="0"/>
        </a:p>
        <a:p>
          <a:pPr marL="114300" lvl="1" indent="-114300" algn="l" defTabSz="666750">
            <a:lnSpc>
              <a:spcPct val="90000"/>
            </a:lnSpc>
            <a:spcBef>
              <a:spcPct val="0"/>
            </a:spcBef>
            <a:spcAft>
              <a:spcPct val="15000"/>
            </a:spcAft>
            <a:buChar char="••"/>
          </a:pPr>
          <a:r>
            <a:rPr lang="en-US" sz="1500" kern="1200" dirty="0" smtClean="0"/>
            <a:t>Outcome: </a:t>
          </a:r>
          <a:endParaRPr lang="en-US" sz="1500" kern="1200" dirty="0"/>
        </a:p>
      </dsp:txBody>
      <dsp:txXfrm rot="-5400000">
        <a:off x="1352020" y="64373"/>
        <a:ext cx="6714693" cy="1132875"/>
      </dsp:txXfrm>
    </dsp:sp>
    <dsp:sp modelId="{A31C18DA-72A3-4C67-88F8-FEAF099A3DCD}">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Release</a:t>
          </a:r>
          <a:endParaRPr lang="en-US" sz="1500" kern="1200" dirty="0"/>
        </a:p>
      </dsp:txBody>
      <dsp:txXfrm rot="-5400000">
        <a:off x="1" y="2419614"/>
        <a:ext cx="1352020" cy="579438"/>
      </dsp:txXfrm>
    </dsp:sp>
    <dsp:sp modelId="{F993814F-64CF-4E6E-A3D4-F65A4B9016E9}">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666750">
            <a:lnSpc>
              <a:spcPct val="90000"/>
            </a:lnSpc>
            <a:spcBef>
              <a:spcPct val="0"/>
            </a:spcBef>
            <a:spcAft>
              <a:spcPct val="15000"/>
            </a:spcAft>
            <a:buChar char="••"/>
          </a:pPr>
          <a:endParaRPr lang="en-US" sz="1500" kern="1200"/>
        </a:p>
      </dsp:txBody>
      <dsp:txXfrm rot="-5400000">
        <a:off x="1352020" y="1804891"/>
        <a:ext cx="6714693" cy="1132875"/>
      </dsp:txXfrm>
    </dsp:sp>
    <dsp:sp modelId="{7808DA0E-A3F5-4FA2-A069-A074F5B45AD7}">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Sprint</a:t>
          </a:r>
          <a:endParaRPr lang="en-US" sz="1500" kern="1200" dirty="0"/>
        </a:p>
      </dsp:txBody>
      <dsp:txXfrm rot="-5400000">
        <a:off x="1" y="4160131"/>
        <a:ext cx="1352020" cy="579438"/>
      </dsp:txXfrm>
    </dsp:sp>
    <dsp:sp modelId="{73CF2DD4-8CB2-476F-A833-A8BE5C0CAC12}">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666750">
            <a:lnSpc>
              <a:spcPct val="90000"/>
            </a:lnSpc>
            <a:spcBef>
              <a:spcPct val="0"/>
            </a:spcBef>
            <a:spcAft>
              <a:spcPct val="15000"/>
            </a:spcAft>
            <a:buChar char="••"/>
          </a:pPr>
          <a:endParaRPr lang="en-US" sz="1500" kern="1200"/>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1A9B6-4950-4859-8B72-888119283D05}" type="datetimeFigureOut">
              <a:rPr lang="en-US" smtClean="0"/>
              <a:t>8/20/2018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E1A3B-574E-4B29-A4F6-AF4929A573D7}" type="slidenum">
              <a:rPr lang="en-US" smtClean="0"/>
              <a:t>‹#›</a:t>
            </a:fld>
            <a:endParaRPr lang="en-US"/>
          </a:p>
        </p:txBody>
      </p:sp>
    </p:spTree>
    <p:extLst>
      <p:ext uri="{BB962C8B-B14F-4D97-AF65-F5344CB8AC3E}">
        <p14:creationId xmlns:p14="http://schemas.microsoft.com/office/powerpoint/2010/main" val="301693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275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879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81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6871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6041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57825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78578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2068155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Option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60" y="2276872"/>
            <a:ext cx="10363200" cy="479682"/>
          </a:xfrm>
        </p:spPr>
        <p:txBody>
          <a:bodyPr anchor="ctr">
            <a:noAutofit/>
          </a:bodyPr>
          <a:lstStyle>
            <a:lvl1pPr algn="l">
              <a:defRPr sz="2400" baseline="0">
                <a:solidFill>
                  <a:schemeClr val="tx1"/>
                </a:solidFill>
              </a:defRPr>
            </a:lvl1pPr>
          </a:lstStyle>
          <a:p>
            <a:r>
              <a:rPr lang="en-GB" dirty="0" smtClean="0"/>
              <a:t>Title Slide Option 1 - Enter Title</a:t>
            </a:r>
            <a:endParaRPr lang="en-GB" dirty="0"/>
          </a:p>
        </p:txBody>
      </p:sp>
      <p:sp>
        <p:nvSpPr>
          <p:cNvPr id="3" name="Subtitle 2"/>
          <p:cNvSpPr>
            <a:spLocks noGrp="1"/>
          </p:cNvSpPr>
          <p:nvPr>
            <p:ph type="subTitle" idx="1" hasCustomPrompt="1"/>
          </p:nvPr>
        </p:nvSpPr>
        <p:spPr>
          <a:xfrm>
            <a:off x="337659" y="2829006"/>
            <a:ext cx="10358603" cy="383971"/>
          </a:xfrm>
        </p:spPr>
        <p:txBody>
          <a:bodyPr anchor="ctr">
            <a:noAutofit/>
          </a:bodyPr>
          <a:lstStyle>
            <a:lvl1pPr marL="0" indent="0" algn="l">
              <a:buFont typeface="Arial" pitchFamily="34" charset="0"/>
              <a:buNone/>
              <a:tabLst>
                <a:tab pos="2962275" algn="l"/>
              </a:tabLst>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Sub-title</a:t>
            </a:r>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93600" y="345600"/>
            <a:ext cx="1581819"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t="62021" b="13876"/>
          <a:stretch/>
        </p:blipFill>
        <p:spPr>
          <a:xfrm>
            <a:off x="1" y="3859200"/>
            <a:ext cx="12194116" cy="2160240"/>
          </a:xfrm>
          <a:prstGeom prst="rect">
            <a:avLst/>
          </a:prstGeom>
        </p:spPr>
      </p:pic>
      <p:sp>
        <p:nvSpPr>
          <p:cNvPr id="11" name="Text Placeholder 10"/>
          <p:cNvSpPr>
            <a:spLocks noGrp="1"/>
          </p:cNvSpPr>
          <p:nvPr>
            <p:ph type="body" sz="quarter" idx="10" hasCustomPrompt="1"/>
          </p:nvPr>
        </p:nvSpPr>
        <p:spPr>
          <a:xfrm>
            <a:off x="334434" y="3284984"/>
            <a:ext cx="2690284" cy="395288"/>
          </a:xfrm>
        </p:spPr>
        <p:txBody>
          <a:bodyPr anchor="ctr"/>
          <a:lstStyle>
            <a:lvl1pPr marL="0" indent="0">
              <a:buNone/>
              <a:defRPr sz="1600" baseline="0">
                <a:solidFill>
                  <a:srgbClr val="C00000"/>
                </a:solidFill>
              </a:defRPr>
            </a:lvl1pPr>
          </a:lstStyle>
          <a:p>
            <a:pPr lvl="0"/>
            <a:r>
              <a:rPr lang="en-US" dirty="0" smtClean="0"/>
              <a:t>Enter date</a:t>
            </a:r>
            <a:endParaRPr lang="en-GB" dirty="0"/>
          </a:p>
        </p:txBody>
      </p:sp>
      <p:sp>
        <p:nvSpPr>
          <p:cNvPr id="12" name="TextBox 11"/>
          <p:cNvSpPr txBox="1"/>
          <p:nvPr userDrawn="1"/>
        </p:nvSpPr>
        <p:spPr>
          <a:xfrm>
            <a:off x="353799" y="5994286"/>
            <a:ext cx="11251252" cy="369332"/>
          </a:xfrm>
          <a:prstGeom prst="rect">
            <a:avLst/>
          </a:prstGeom>
          <a:noFill/>
        </p:spPr>
        <p:txBody>
          <a:bodyPr wrap="square" rtlCol="0">
            <a:spAutoFit/>
          </a:bodyPr>
          <a:lstStyle/>
          <a:p>
            <a:r>
              <a:rPr lang="en-GB" sz="1800" dirty="0">
                <a:latin typeface="+mj-lt"/>
                <a:cs typeface="Arial" panose="020B0604020202020204" pitchFamily="34" charset="0"/>
              </a:rPr>
              <a:t>Powering the industry, empowering your business</a:t>
            </a:r>
          </a:p>
        </p:txBody>
      </p:sp>
    </p:spTree>
    <p:extLst>
      <p:ext uri="{BB962C8B-B14F-4D97-AF65-F5344CB8AC3E}">
        <p14:creationId xmlns:p14="http://schemas.microsoft.com/office/powerpoint/2010/main" val="5175079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60" y="2276872"/>
            <a:ext cx="10363200" cy="479682"/>
          </a:xfrm>
        </p:spPr>
        <p:txBody>
          <a:bodyPr anchor="ctr">
            <a:noAutofit/>
          </a:bodyPr>
          <a:lstStyle>
            <a:lvl1pPr algn="l">
              <a:defRPr sz="2400" baseline="0">
                <a:solidFill>
                  <a:schemeClr val="tx1"/>
                </a:solidFill>
              </a:defRPr>
            </a:lvl1pPr>
          </a:lstStyle>
          <a:p>
            <a:r>
              <a:rPr lang="en-GB" dirty="0" smtClean="0"/>
              <a:t>Title Slide Option 1 - Enter Title</a:t>
            </a:r>
            <a:endParaRPr lang="en-GB" dirty="0"/>
          </a:p>
        </p:txBody>
      </p:sp>
      <p:sp>
        <p:nvSpPr>
          <p:cNvPr id="3" name="Subtitle 2"/>
          <p:cNvSpPr>
            <a:spLocks noGrp="1"/>
          </p:cNvSpPr>
          <p:nvPr>
            <p:ph type="subTitle" idx="1" hasCustomPrompt="1"/>
          </p:nvPr>
        </p:nvSpPr>
        <p:spPr>
          <a:xfrm>
            <a:off x="337659" y="2829006"/>
            <a:ext cx="10358603" cy="383971"/>
          </a:xfrm>
        </p:spPr>
        <p:txBody>
          <a:bodyPr anchor="ctr">
            <a:noAutofit/>
          </a:bodyPr>
          <a:lstStyle>
            <a:lvl1pPr marL="0" indent="0" algn="l">
              <a:buFont typeface="Arial" pitchFamily="34" charset="0"/>
              <a:buNone/>
              <a:tabLst>
                <a:tab pos="2962275" algn="l"/>
              </a:tabLst>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Sub-title</a:t>
            </a:r>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93600" y="345600"/>
            <a:ext cx="1581819"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t="62021" b="13876"/>
          <a:stretch/>
        </p:blipFill>
        <p:spPr>
          <a:xfrm>
            <a:off x="1" y="3859200"/>
            <a:ext cx="12194116" cy="2160240"/>
          </a:xfrm>
          <a:prstGeom prst="rect">
            <a:avLst/>
          </a:prstGeom>
        </p:spPr>
      </p:pic>
      <p:sp>
        <p:nvSpPr>
          <p:cNvPr id="11" name="Text Placeholder 10"/>
          <p:cNvSpPr>
            <a:spLocks noGrp="1"/>
          </p:cNvSpPr>
          <p:nvPr>
            <p:ph type="body" sz="quarter" idx="10" hasCustomPrompt="1"/>
          </p:nvPr>
        </p:nvSpPr>
        <p:spPr>
          <a:xfrm>
            <a:off x="334434" y="3284984"/>
            <a:ext cx="2690284" cy="395288"/>
          </a:xfrm>
        </p:spPr>
        <p:txBody>
          <a:bodyPr anchor="ctr"/>
          <a:lstStyle>
            <a:lvl1pPr marL="0" indent="0">
              <a:buNone/>
              <a:defRPr sz="1600" baseline="0">
                <a:solidFill>
                  <a:srgbClr val="C00000"/>
                </a:solidFill>
              </a:defRPr>
            </a:lvl1pPr>
          </a:lstStyle>
          <a:p>
            <a:pPr lvl="0"/>
            <a:r>
              <a:rPr lang="en-US" dirty="0" smtClean="0"/>
              <a:t>Enter date</a:t>
            </a:r>
            <a:endParaRPr lang="en-GB" dirty="0"/>
          </a:p>
        </p:txBody>
      </p:sp>
      <p:sp>
        <p:nvSpPr>
          <p:cNvPr id="12" name="TextBox 11"/>
          <p:cNvSpPr txBox="1"/>
          <p:nvPr userDrawn="1"/>
        </p:nvSpPr>
        <p:spPr>
          <a:xfrm>
            <a:off x="353799" y="5994286"/>
            <a:ext cx="11251252" cy="369332"/>
          </a:xfrm>
          <a:prstGeom prst="rect">
            <a:avLst/>
          </a:prstGeom>
          <a:noFill/>
        </p:spPr>
        <p:txBody>
          <a:bodyPr wrap="square" rtlCol="0">
            <a:spAutoFit/>
          </a:bodyPr>
          <a:lstStyle/>
          <a:p>
            <a:r>
              <a:rPr lang="en-GB" sz="1800" dirty="0">
                <a:solidFill>
                  <a:prstClr val="black"/>
                </a:solidFill>
                <a:cs typeface="Arial" panose="020B0604020202020204" pitchFamily="34" charset="0"/>
              </a:rPr>
              <a:t>Powering the industry, empowering your business</a:t>
            </a:r>
          </a:p>
        </p:txBody>
      </p:sp>
    </p:spTree>
    <p:extLst>
      <p:ext uri="{BB962C8B-B14F-4D97-AF65-F5344CB8AC3E}">
        <p14:creationId xmlns:p14="http://schemas.microsoft.com/office/powerpoint/2010/main" val="31082116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60" y="2780928"/>
            <a:ext cx="10363200" cy="767714"/>
          </a:xfrm>
        </p:spPr>
        <p:txBody>
          <a:bodyPr anchor="ctr">
            <a:noAutofit/>
          </a:bodyPr>
          <a:lstStyle>
            <a:lvl1pPr algn="l">
              <a:defRPr sz="3600" baseline="0">
                <a:solidFill>
                  <a:srgbClr val="C00000"/>
                </a:solidFill>
              </a:defRPr>
            </a:lvl1pPr>
          </a:lstStyle>
          <a:p>
            <a:r>
              <a:rPr lang="en-GB" dirty="0" smtClean="0"/>
              <a:t>Title Slide Option 2 - Enter Title</a:t>
            </a:r>
            <a:endParaRPr lang="en-GB" dirty="0"/>
          </a:p>
        </p:txBody>
      </p:sp>
      <p:sp>
        <p:nvSpPr>
          <p:cNvPr id="3" name="Subtitle 2"/>
          <p:cNvSpPr>
            <a:spLocks noGrp="1"/>
          </p:cNvSpPr>
          <p:nvPr>
            <p:ph type="subTitle" idx="1" hasCustomPrompt="1"/>
          </p:nvPr>
        </p:nvSpPr>
        <p:spPr>
          <a:xfrm>
            <a:off x="337659" y="3621094"/>
            <a:ext cx="10358603" cy="383971"/>
          </a:xfrm>
        </p:spPr>
        <p:txBody>
          <a:bodyPr anchor="ctr">
            <a:noAutofit/>
          </a:bodyPr>
          <a:lstStyle>
            <a:lvl1pPr marL="0" indent="0" algn="l">
              <a:buFont typeface="Arial" pitchFamily="34" charset="0"/>
              <a:buNone/>
              <a:tabLst>
                <a:tab pos="2962275" algn="l"/>
              </a:tabLst>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Sub-title</a:t>
            </a:r>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93600" y="345600"/>
            <a:ext cx="1581819"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0"/>
          <p:cNvSpPr>
            <a:spLocks noGrp="1"/>
          </p:cNvSpPr>
          <p:nvPr>
            <p:ph type="body" sz="quarter" idx="10" hasCustomPrompt="1"/>
          </p:nvPr>
        </p:nvSpPr>
        <p:spPr>
          <a:xfrm>
            <a:off x="334434" y="4077072"/>
            <a:ext cx="2690284" cy="395288"/>
          </a:xfrm>
        </p:spPr>
        <p:txBody>
          <a:bodyPr anchor="ctr"/>
          <a:lstStyle>
            <a:lvl1pPr marL="0" indent="0">
              <a:buNone/>
              <a:defRPr sz="1600" baseline="0">
                <a:solidFill>
                  <a:srgbClr val="C00000"/>
                </a:solidFill>
              </a:defRPr>
            </a:lvl1pPr>
          </a:lstStyle>
          <a:p>
            <a:pPr lvl="0"/>
            <a:r>
              <a:rPr lang="en-US" dirty="0" smtClean="0"/>
              <a:t>Enter date</a:t>
            </a:r>
            <a:endParaRPr lang="en-GB" dirty="0"/>
          </a:p>
        </p:txBody>
      </p:sp>
    </p:spTree>
    <p:extLst>
      <p:ext uri="{BB962C8B-B14F-4D97-AF65-F5344CB8AC3E}">
        <p14:creationId xmlns:p14="http://schemas.microsoft.com/office/powerpoint/2010/main" val="38341884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9349" y="274638"/>
            <a:ext cx="11635033" cy="355922"/>
          </a:xfrm>
        </p:spPr>
        <p:txBody>
          <a:bodyPr>
            <a:noAutofit/>
          </a:bodyPr>
          <a:lstStyle>
            <a:lvl1pPr>
              <a:defRPr sz="2800"/>
            </a:lvl1pPr>
          </a:lstStyle>
          <a:p>
            <a:r>
              <a:rPr lang="en-US" smtClean="0"/>
              <a:t>Click to edit Master title style</a:t>
            </a:r>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5255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172397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no subtitle">
    <p:spTree>
      <p:nvGrpSpPr>
        <p:cNvPr id="1" name=""/>
        <p:cNvGrpSpPr/>
        <p:nvPr/>
      </p:nvGrpSpPr>
      <p:grpSpPr>
        <a:xfrm>
          <a:off x="0" y="0"/>
          <a:ext cx="0" cy="0"/>
          <a:chOff x="0" y="0"/>
          <a:chExt cx="0" cy="0"/>
        </a:xfrm>
      </p:grpSpPr>
      <p:sp>
        <p:nvSpPr>
          <p:cNvPr id="2" name="Title 1"/>
          <p:cNvSpPr>
            <a:spLocks noGrp="1"/>
          </p:cNvSpPr>
          <p:nvPr>
            <p:ph type="title"/>
          </p:nvPr>
        </p:nvSpPr>
        <p:spPr>
          <a:xfrm>
            <a:off x="239349" y="274638"/>
            <a:ext cx="11635033" cy="355922"/>
          </a:xfrm>
        </p:spPr>
        <p:txBody>
          <a:bodyPr>
            <a:noAutofit/>
          </a:bodyPr>
          <a:lstStyle>
            <a:lvl1pPr>
              <a:defRPr sz="2800"/>
            </a:lvl1pPr>
          </a:lstStyle>
          <a:p>
            <a:r>
              <a:rPr lang="en-US" smtClean="0"/>
              <a:t>Click to edit Master title style</a:t>
            </a:r>
            <a:endParaRPr lang="en-GB" dirty="0"/>
          </a:p>
        </p:txBody>
      </p:sp>
      <p:sp>
        <p:nvSpPr>
          <p:cNvPr id="4" name="Slide Number Placeholder 4"/>
          <p:cNvSpPr>
            <a:spLocks noGrp="1"/>
          </p:cNvSpPr>
          <p:nvPr>
            <p:ph type="sldNum" sz="quarter" idx="4"/>
          </p:nvPr>
        </p:nvSpPr>
        <p:spPr>
          <a:xfrm>
            <a:off x="5844191" y="6669360"/>
            <a:ext cx="503619" cy="144016"/>
          </a:xfrm>
          <a:prstGeom prst="rect">
            <a:avLst/>
          </a:prstGeom>
        </p:spPr>
        <p:txBody>
          <a:bodyPr vert="horz" lIns="91440" tIns="45720" rIns="91440" bIns="45720" rtlCol="0" anchor="ctr"/>
          <a:lstStyle>
            <a:lvl1pPr algn="ctr">
              <a:defRPr sz="1000">
                <a:solidFill>
                  <a:schemeClr val="bg1">
                    <a:lumMod val="50000"/>
                  </a:schemeClr>
                </a:solidFill>
              </a:defRPr>
            </a:lvl1pPr>
          </a:lstStyle>
          <a:p>
            <a:fld id="{EECD84AA-2A30-480A-A3A5-344426E7F8B4}" type="slidenum">
              <a:rPr lang="en-GB" smtClean="0">
                <a:solidFill>
                  <a:prstClr val="white">
                    <a:lumMod val="50000"/>
                  </a:prstClr>
                </a:solidFill>
              </a:rPr>
              <a:pPr/>
              <a:t>‹#›</a:t>
            </a:fld>
            <a:endParaRPr lang="en-GB" dirty="0">
              <a:solidFill>
                <a:prstClr val="white">
                  <a:lumMod val="50000"/>
                </a:prstClr>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1"/>
          </p:nvPr>
        </p:nvSpPr>
        <p:spPr>
          <a:xfrm>
            <a:off x="226485" y="764704"/>
            <a:ext cx="11635316" cy="5472608"/>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0490293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239349" y="274638"/>
            <a:ext cx="11635033" cy="355922"/>
          </a:xfrm>
        </p:spPr>
        <p:txBody>
          <a:bodyPr>
            <a:noAutofit/>
          </a:bodyPr>
          <a:lstStyle>
            <a:lvl1pPr>
              <a:defRPr sz="2800"/>
            </a:lvl1pPr>
          </a:lstStyle>
          <a:p>
            <a:r>
              <a:rPr lang="en-US" smtClean="0"/>
              <a:t>Click to edit Master title style</a:t>
            </a:r>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hasCustomPrompt="1"/>
          </p:nvPr>
        </p:nvSpPr>
        <p:spPr>
          <a:xfrm>
            <a:off x="225600" y="694800"/>
            <a:ext cx="11635200" cy="925200"/>
          </a:xfrm>
        </p:spPr>
        <p:txBody>
          <a:bodyPr/>
          <a:lstStyle>
            <a:lvl1pPr marL="0" indent="0">
              <a:buNone/>
              <a:defRPr sz="1800" b="0" i="1"/>
            </a:lvl1pPr>
          </a:lstStyle>
          <a:p>
            <a:pPr lvl="0"/>
            <a:r>
              <a:rPr lang="en-US" dirty="0" smtClean="0"/>
              <a:t>Click to edit subtitle text (max 3 lines)</a:t>
            </a:r>
            <a:endParaRPr lang="en-GB" dirty="0"/>
          </a:p>
        </p:txBody>
      </p:sp>
      <p:sp>
        <p:nvSpPr>
          <p:cNvPr id="9" name="Text Placeholder 8"/>
          <p:cNvSpPr>
            <a:spLocks noGrp="1"/>
          </p:cNvSpPr>
          <p:nvPr>
            <p:ph type="body" sz="quarter" idx="11"/>
          </p:nvPr>
        </p:nvSpPr>
        <p:spPr>
          <a:xfrm>
            <a:off x="226485" y="1691282"/>
            <a:ext cx="11635316" cy="4546030"/>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150207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350" y="1684240"/>
            <a:ext cx="11449031" cy="44419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p:txBody>
          <a:bodyPr/>
          <a:lstStyle/>
          <a:p>
            <a:r>
              <a:rPr lang="en-US" smtClean="0"/>
              <a:t>Click to edit Master title style</a:t>
            </a:r>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6"/>
          <p:cNvSpPr>
            <a:spLocks noGrp="1"/>
          </p:cNvSpPr>
          <p:nvPr>
            <p:ph type="body" sz="quarter" idx="10" hasCustomPrompt="1"/>
          </p:nvPr>
        </p:nvSpPr>
        <p:spPr>
          <a:xfrm>
            <a:off x="239350" y="694800"/>
            <a:ext cx="11449031" cy="925200"/>
          </a:xfrm>
        </p:spPr>
        <p:txBody>
          <a:bodyPr/>
          <a:lstStyle>
            <a:lvl1pPr marL="0" indent="0">
              <a:buNone/>
              <a:defRPr sz="1800" b="0" i="1"/>
            </a:lvl1pPr>
          </a:lstStyle>
          <a:p>
            <a:pPr lvl="0"/>
            <a:r>
              <a:rPr lang="en-US" dirty="0" smtClean="0"/>
              <a:t>Click to edit subtitle text (max 3 lines)</a:t>
            </a:r>
            <a:endParaRPr lang="en-GB" dirty="0"/>
          </a:p>
        </p:txBody>
      </p:sp>
    </p:spTree>
    <p:extLst>
      <p:ext uri="{BB962C8B-B14F-4D97-AF65-F5344CB8AC3E}">
        <p14:creationId xmlns:p14="http://schemas.microsoft.com/office/powerpoint/2010/main" val="40301651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4318744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p:txBody>
          <a:bodyPr/>
          <a:lstStyle/>
          <a:p>
            <a:r>
              <a:rPr lang="en-US" smtClean="0"/>
              <a:t>Click to edit Master title style</a:t>
            </a:r>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3953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dryicons.com/images/icon_sets/ruby_extended/png/128x128/globe.png"/>
          <p:cNvPicPr>
            <a:picLocks noChangeAspect="1" noChangeArrowheads="1"/>
          </p:cNvPicPr>
          <p:nvPr userDrawn="1"/>
        </p:nvPicPr>
        <p:blipFill>
          <a:blip r:embed="rId3" cstate="print"/>
          <a:srcRect/>
          <a:stretch>
            <a:fillRect/>
          </a:stretch>
        </p:blipFill>
        <p:spPr bwMode="auto">
          <a:xfrm>
            <a:off x="5380480" y="3036823"/>
            <a:ext cx="1431040" cy="1073280"/>
          </a:xfrm>
          <a:prstGeom prst="rect">
            <a:avLst/>
          </a:prstGeom>
          <a:noFill/>
          <a:ln w="9525">
            <a:noFill/>
            <a:miter lim="800000"/>
            <a:headEnd/>
            <a:tailEnd/>
          </a:ln>
        </p:spPr>
      </p:pic>
      <p:sp>
        <p:nvSpPr>
          <p:cNvPr id="7" name="Rectangle 6"/>
          <p:cNvSpPr/>
          <p:nvPr userDrawn="1"/>
        </p:nvSpPr>
        <p:spPr>
          <a:xfrm>
            <a:off x="431371" y="5246910"/>
            <a:ext cx="11137237" cy="738664"/>
          </a:xfrm>
          <a:prstGeom prst="rect">
            <a:avLst/>
          </a:prstGeom>
        </p:spPr>
        <p:txBody>
          <a:bodyPr wrap="square">
            <a:spAutoFit/>
          </a:bodyPr>
          <a:lstStyle/>
          <a:p>
            <a:r>
              <a:rPr lang="en-US" sz="700" b="1" dirty="0">
                <a:solidFill>
                  <a:prstClr val="black"/>
                </a:solidFill>
                <a:latin typeface="Arial" panose="020B0604020202020204" pitchFamily="34" charset="0"/>
                <a:cs typeface="Arial" panose="020B0604020202020204" pitchFamily="34" charset="0"/>
              </a:rPr>
              <a:t>Confidentiality Statement</a:t>
            </a:r>
            <a:endParaRPr lang="en-GB" sz="700" dirty="0">
              <a:solidFill>
                <a:prstClr val="black"/>
              </a:solidFill>
              <a:latin typeface="Arial" panose="020B0604020202020204" pitchFamily="34" charset="0"/>
              <a:cs typeface="Arial" panose="020B0604020202020204" pitchFamily="34" charset="0"/>
            </a:endParaRPr>
          </a:p>
          <a:p>
            <a:r>
              <a:rPr lang="en-GB" sz="700" dirty="0">
                <a:solidFill>
                  <a:prstClr val="black"/>
                </a:solidFill>
                <a:latin typeface="Arial" panose="020B0604020202020204" pitchFamily="34" charset="0"/>
                <a:cs typeface="Arial" panose="020B0604020202020204" pitchFamily="34" charset="0"/>
              </a:rPr>
              <a:t>SSP Limited has prepared this document in good faith. Many factors outside SSP Limited’s current knowledge or control may affect the recipient’s needs and project plans. Errors in the document will be corrected once discovered by SSP Limited. The responsibility lies with the recipient to evaluate the document for applicability. The information in this documentation is proprietary, confidential and an unpublished work and is provided upon recipient’s covenant to keep such information confidential. Personal Data supplied in this document may not be used for any purpose other than for which it was supplied. Personal Data may not be transferred to other parties without prior consent of SSP Limited. In no event may this information be supplied to third parties without SSP Limited’s prior written consent. </a:t>
            </a:r>
          </a:p>
          <a:p>
            <a:r>
              <a:rPr lang="en-GB" sz="700" dirty="0">
                <a:solidFill>
                  <a:prstClr val="black"/>
                </a:solidFill>
                <a:latin typeface="Arial" panose="020B0604020202020204" pitchFamily="34" charset="0"/>
                <a:cs typeface="Arial" panose="020B0604020202020204" pitchFamily="34" charset="0"/>
              </a:rPr>
              <a:t> </a:t>
            </a:r>
          </a:p>
          <a:p>
            <a:r>
              <a:rPr lang="en-GB" sz="700" dirty="0">
                <a:solidFill>
                  <a:prstClr val="black"/>
                </a:solidFill>
                <a:latin typeface="Arial" panose="020B0604020202020204" pitchFamily="34" charset="0"/>
                <a:cs typeface="Arial" panose="020B0604020202020204" pitchFamily="34" charset="0"/>
              </a:rPr>
              <a:t>The following notice shall be reproduced on any copies permitted to be </a:t>
            </a:r>
            <a:r>
              <a:rPr lang="en-GB" sz="700" dirty="0" smtClean="0">
                <a:solidFill>
                  <a:prstClr val="black"/>
                </a:solidFill>
                <a:latin typeface="Arial" panose="020B0604020202020204" pitchFamily="34" charset="0"/>
                <a:cs typeface="Arial" panose="020B0604020202020204" pitchFamily="34" charset="0"/>
              </a:rPr>
              <a:t>made.</a:t>
            </a:r>
            <a:endParaRPr lang="en-GB" sz="7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34002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0523" y="6453337"/>
            <a:ext cx="792988" cy="611659"/>
          </a:xfrm>
          <a:prstGeom prst="rect">
            <a:avLst/>
          </a:prstGeom>
        </p:spPr>
      </p:pic>
      <p:sp>
        <p:nvSpPr>
          <p:cNvPr id="5" name="Title 4"/>
          <p:cNvSpPr>
            <a:spLocks noGrp="1"/>
          </p:cNvSpPr>
          <p:nvPr>
            <p:ph type="title"/>
          </p:nvPr>
        </p:nvSpPr>
        <p:spPr/>
        <p:txBody>
          <a:bodyPr/>
          <a:lstStyle/>
          <a:p>
            <a:r>
              <a:rPr lang="en-US" smtClean="0"/>
              <a:t>Click to edit Master title style</a:t>
            </a:r>
            <a:endParaRPr lang="en-GB"/>
          </a:p>
        </p:txBody>
      </p:sp>
      <p:sp>
        <p:nvSpPr>
          <p:cNvPr id="6" name="Slide Number Placeholder 4"/>
          <p:cNvSpPr>
            <a:spLocks noGrp="1"/>
          </p:cNvSpPr>
          <p:nvPr>
            <p:ph type="sldNum" sz="quarter" idx="4"/>
          </p:nvPr>
        </p:nvSpPr>
        <p:spPr>
          <a:xfrm>
            <a:off x="9347200" y="6669360"/>
            <a:ext cx="2844800" cy="144016"/>
          </a:xfrm>
          <a:prstGeom prst="rect">
            <a:avLst/>
          </a:prstGeom>
        </p:spPr>
        <p:txBody>
          <a:bodyPr vert="horz" lIns="91440" tIns="45720" rIns="91440" bIns="45720" rtlCol="0" anchor="ctr"/>
          <a:lstStyle>
            <a:lvl1pPr algn="r">
              <a:defRPr sz="1000">
                <a:solidFill>
                  <a:schemeClr val="bg1">
                    <a:lumMod val="50000"/>
                  </a:schemeClr>
                </a:solidFill>
              </a:defRPr>
            </a:lvl1pPr>
          </a:lstStyle>
          <a:p>
            <a:fld id="{EECD84AA-2A30-480A-A3A5-344426E7F8B4}" type="slidenum">
              <a:rPr lang="en-GB" smtClean="0">
                <a:solidFill>
                  <a:prstClr val="white">
                    <a:lumMod val="50000"/>
                  </a:prstClr>
                </a:solidFill>
              </a:rPr>
              <a:pPr/>
              <a:t>‹#›</a:t>
            </a:fld>
            <a:endParaRPr lang="en-GB" dirty="0">
              <a:solidFill>
                <a:prstClr val="white">
                  <a:lumMod val="50000"/>
                </a:prstClr>
              </a:solidFill>
            </a:endParaRPr>
          </a:p>
        </p:txBody>
      </p:sp>
    </p:spTree>
    <p:extLst>
      <p:ext uri="{BB962C8B-B14F-4D97-AF65-F5344CB8AC3E}">
        <p14:creationId xmlns:p14="http://schemas.microsoft.com/office/powerpoint/2010/main" val="91029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D2CFE-93AF-4C50-84F5-4C9558151920}"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11771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CD2CFE-93AF-4C50-84F5-4C9558151920}"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12883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CD2CFE-93AF-4C50-84F5-4C9558151920}" type="datetimeFigureOut">
              <a:rPr lang="en-US" smtClean="0"/>
              <a:t>8/20/2018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22271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D2CFE-93AF-4C50-84F5-4C9558151920}" type="datetimeFigureOut">
              <a:rPr lang="en-US" smtClean="0"/>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320723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D2CFE-93AF-4C50-84F5-4C9558151920}" type="datetimeFigureOut">
              <a:rPr lang="en-US" smtClean="0"/>
              <a:t>8/20/2018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42823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D2CFE-93AF-4C50-84F5-4C9558151920}"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391050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D2CFE-93AF-4C50-84F5-4C9558151920}"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413549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D2CFE-93AF-4C50-84F5-4C9558151920}" type="datetimeFigureOut">
              <a:rPr lang="en-US" smtClean="0"/>
              <a:t>8/20/2018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504A3-B7A7-4172-90F8-AEA8C1B3A9B3}" type="slidenum">
              <a:rPr lang="en-US" smtClean="0"/>
              <a:t>‹#›</a:t>
            </a:fld>
            <a:endParaRPr lang="en-US"/>
          </a:p>
        </p:txBody>
      </p:sp>
    </p:spTree>
    <p:extLst>
      <p:ext uri="{BB962C8B-B14F-4D97-AF65-F5344CB8AC3E}">
        <p14:creationId xmlns:p14="http://schemas.microsoft.com/office/powerpoint/2010/main" val="1481975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274638"/>
            <a:ext cx="11449032" cy="355922"/>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334433" y="1412876"/>
            <a:ext cx="11353948" cy="4713288"/>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a:t>
            </a:r>
            <a:fld id="{11C9DAFB-9254-4A69-ADBC-D06CCDC0C932}" type="slidenum">
              <a:rPr lang="en-US" smtClean="0"/>
              <a:t>‹#›</a:t>
            </a:fld>
            <a:r>
              <a:rPr lang="en-US" dirty="0" err="1" smtClean="0"/>
              <a:t>vel</a:t>
            </a:r>
            <a:endParaRPr lang="en-GB" dirty="0"/>
          </a:p>
        </p:txBody>
      </p:sp>
      <p:sp>
        <p:nvSpPr>
          <p:cNvPr id="4" name="Rectangle 3"/>
          <p:cNvSpPr/>
          <p:nvPr/>
        </p:nvSpPr>
        <p:spPr>
          <a:xfrm>
            <a:off x="47328" y="6597352"/>
            <a:ext cx="4128459"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smtClean="0">
                <a:solidFill>
                  <a:prstClr val="white">
                    <a:lumMod val="50000"/>
                  </a:prstClr>
                </a:solidFill>
              </a:rPr>
              <a:t>Restricted. © SSP Limited 2017. All rights reserved</a:t>
            </a:r>
            <a:endParaRPr lang="en-GB" sz="900" b="1" dirty="0">
              <a:solidFill>
                <a:prstClr val="white">
                  <a:lumMod val="50000"/>
                </a:prstClr>
              </a:solidFill>
            </a:endParaRPr>
          </a:p>
        </p:txBody>
      </p:sp>
    </p:spTree>
    <p:extLst>
      <p:ext uri="{BB962C8B-B14F-4D97-AF65-F5344CB8AC3E}">
        <p14:creationId xmlns:p14="http://schemas.microsoft.com/office/powerpoint/2010/main" val="2268404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iming>
    <p:tnLst>
      <p:par>
        <p:cTn id="1" dur="indefinite" restart="never" nodeType="tmRoot"/>
      </p:par>
    </p:tnLst>
  </p:timing>
  <p:hf hdr="0" ftr="0" dt="0"/>
  <p:txStyles>
    <p:titleStyle>
      <a:lvl1pPr algn="l" defTabSz="914400" rtl="0" eaLnBrk="1" latinLnBrk="0" hangingPunct="1">
        <a:spcBef>
          <a:spcPct val="0"/>
        </a:spcBef>
        <a:buNone/>
        <a:defRPr sz="2000" b="1" kern="1200">
          <a:solidFill>
            <a:srgbClr val="C00000"/>
          </a:solidFill>
          <a:latin typeface="+mn-lt"/>
          <a:ea typeface="+mj-ea"/>
          <a:cs typeface="Arial" pitchFamily="34" charset="0"/>
        </a:defRPr>
      </a:lvl1pPr>
    </p:titleStyle>
    <p:bodyStyle>
      <a:lvl1pPr marL="180975" indent="-180975" algn="l" defTabSz="914400" rtl="0" eaLnBrk="1" latinLnBrk="0" hangingPunct="1">
        <a:spcBef>
          <a:spcPts val="600"/>
        </a:spcBef>
        <a:buFont typeface="Arial" pitchFamily="34" charset="0"/>
        <a:buChar char="•"/>
        <a:defRPr sz="1000" kern="1200" baseline="0">
          <a:solidFill>
            <a:schemeClr val="tx1"/>
          </a:solidFill>
          <a:latin typeface="+mn-lt"/>
          <a:ea typeface="+mn-ea"/>
          <a:cs typeface="Arial" pitchFamily="34" charset="0"/>
        </a:defRPr>
      </a:lvl1pPr>
      <a:lvl2pPr marL="361950" indent="-180975"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2pPr>
      <a:lvl3pPr marL="542925" indent="-180975"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3pPr>
      <a:lvl4pPr marL="809625" indent="-266700"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4pPr>
      <a:lvl5pPr marL="1076325" indent="-266700"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Agile – Project </a:t>
            </a:r>
            <a:r>
              <a:rPr lang="en-US" sz="4400" dirty="0" smtClean="0"/>
              <a:t>Planning</a:t>
            </a:r>
            <a:endParaRPr lang="en-US" sz="4400"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224152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Sprints (Cont.)</a:t>
            </a:r>
            <a:endParaRPr lang="en-US" dirty="0"/>
          </a:p>
        </p:txBody>
      </p:sp>
      <p:graphicFrame>
        <p:nvGraphicFramePr>
          <p:cNvPr id="3" name="Content Placeholder 3"/>
          <p:cNvGraphicFramePr>
            <a:graphicFrameLocks/>
          </p:cNvGraphicFramePr>
          <p:nvPr>
            <p:extLst>
              <p:ext uri="{D42A27DB-BD31-4B8C-83A1-F6EECF244321}">
                <p14:modId xmlns:p14="http://schemas.microsoft.com/office/powerpoint/2010/main" val="2478119192"/>
              </p:ext>
            </p:extLst>
          </p:nvPr>
        </p:nvGraphicFramePr>
        <p:xfrm>
          <a:off x="524300" y="743329"/>
          <a:ext cx="11350082" cy="5146040"/>
        </p:xfrm>
        <a:graphic>
          <a:graphicData uri="http://schemas.openxmlformats.org/drawingml/2006/table">
            <a:tbl>
              <a:tblPr firstRow="1" bandRow="1">
                <a:tableStyleId>{5C22544A-7EE6-4342-B048-85BDC9FD1C3A}</a:tableStyleId>
              </a:tblPr>
              <a:tblGrid>
                <a:gridCol w="2277568"/>
                <a:gridCol w="1164824"/>
                <a:gridCol w="1519707"/>
                <a:gridCol w="4456090"/>
                <a:gridCol w="1931893"/>
              </a:tblGrid>
              <a:tr h="354091">
                <a:tc>
                  <a:txBody>
                    <a:bodyPr/>
                    <a:lstStyle/>
                    <a:p>
                      <a:r>
                        <a:rPr lang="en-US" dirty="0" smtClean="0"/>
                        <a:t>Process</a:t>
                      </a:r>
                      <a:endParaRPr lang="en-US" dirty="0"/>
                    </a:p>
                  </a:txBody>
                  <a:tcPr/>
                </a:tc>
                <a:tc>
                  <a:txBody>
                    <a:bodyPr/>
                    <a:lstStyle/>
                    <a:p>
                      <a:r>
                        <a:rPr lang="en-US" dirty="0" smtClean="0"/>
                        <a:t>Phase</a:t>
                      </a:r>
                      <a:endParaRPr lang="en-US" dirty="0"/>
                    </a:p>
                  </a:txBody>
                  <a:tcPr/>
                </a:tc>
                <a:tc>
                  <a:txBody>
                    <a:bodyPr/>
                    <a:lstStyle/>
                    <a:p>
                      <a:r>
                        <a:rPr lang="en-US" dirty="0" smtClean="0"/>
                        <a:t>Input(s)</a:t>
                      </a:r>
                      <a:endParaRPr lang="en-US" dirty="0"/>
                    </a:p>
                  </a:txBody>
                  <a:tcPr/>
                </a:tc>
                <a:tc>
                  <a:txBody>
                    <a:bodyPr/>
                    <a:lstStyle/>
                    <a:p>
                      <a:r>
                        <a:rPr lang="en-US" dirty="0" smtClean="0"/>
                        <a:t>Tools &amp;</a:t>
                      </a:r>
                      <a:r>
                        <a:rPr lang="en-US" baseline="0" dirty="0" smtClean="0"/>
                        <a:t> Techniques</a:t>
                      </a:r>
                      <a:endParaRPr lang="en-US" dirty="0"/>
                    </a:p>
                  </a:txBody>
                  <a:tcPr/>
                </a:tc>
                <a:tc>
                  <a:txBody>
                    <a:bodyPr/>
                    <a:lstStyle/>
                    <a:p>
                      <a:r>
                        <a:rPr lang="en-US" dirty="0" smtClean="0"/>
                        <a:t>Output(s)</a:t>
                      </a:r>
                      <a:endParaRPr lang="en-US" dirty="0"/>
                    </a:p>
                  </a:txBody>
                  <a:tcPr/>
                </a:tc>
              </a:tr>
              <a:tr h="308053">
                <a:tc>
                  <a:txBody>
                    <a:bodyPr/>
                    <a:lstStyle/>
                    <a:p>
                      <a:r>
                        <a:rPr lang="en-US" sz="1600" b="1" kern="1200" dirty="0" smtClean="0">
                          <a:solidFill>
                            <a:schemeClr val="dk1"/>
                          </a:solidFill>
                          <a:effectLst/>
                          <a:latin typeface="+mn-lt"/>
                          <a:ea typeface="+mn-ea"/>
                          <a:cs typeface="+mn-cs"/>
                        </a:rPr>
                        <a:t>Sprint Execution/Daily Work</a:t>
                      </a:r>
                      <a:endParaRPr lang="en-US" sz="1600" dirty="0"/>
                    </a:p>
                  </a:txBody>
                  <a:tcPr/>
                </a:tc>
                <a:tc>
                  <a:txBody>
                    <a:bodyPr/>
                    <a:lstStyle/>
                    <a:p>
                      <a:pPr marL="0" marR="0" fontAlgn="t">
                        <a:spcBef>
                          <a:spcPts val="0"/>
                        </a:spcBef>
                        <a:spcAft>
                          <a:spcPts val="0"/>
                        </a:spcAft>
                      </a:pPr>
                      <a:r>
                        <a:rPr lang="en-US" sz="1000">
                          <a:effectLst/>
                          <a:latin typeface="Arial" panose="020B0604020202020204" pitchFamily="34" charset="0"/>
                        </a:rPr>
                        <a:t>Sprint Execution/Daily Work</a:t>
                      </a:r>
                    </a:p>
                    <a:p>
                      <a:pPr marL="0" marR="0" fontAlgn="t">
                        <a:spcBef>
                          <a:spcPts val="0"/>
                        </a:spcBef>
                        <a:spcAft>
                          <a:spcPts val="0"/>
                        </a:spcAft>
                      </a:pPr>
                      <a:r>
                        <a:rPr lang="en-US" sz="1000">
                          <a:effectLst/>
                          <a:latin typeface="Arial" panose="020B0604020202020204" pitchFamily="34" charset="0"/>
                        </a:rPr>
                        <a:t/>
                      </a:r>
                      <a:br>
                        <a:rPr lang="en-US" sz="1000">
                          <a:effectLst/>
                          <a:latin typeface="Arial" panose="020B0604020202020204" pitchFamily="34" charset="0"/>
                        </a:rPr>
                      </a:br>
                      <a:endParaRPr lang="en-US" sz="1000">
                        <a:effectLst/>
                        <a:latin typeface="Arial" panose="020B0604020202020204" pitchFamily="34" charset="0"/>
                      </a:endParaRPr>
                    </a:p>
                    <a:p>
                      <a:pPr marL="0" marR="0" fontAlgn="t">
                        <a:spcBef>
                          <a:spcPts val="0"/>
                        </a:spcBef>
                        <a:spcAft>
                          <a:spcPts val="0"/>
                        </a:spcAft>
                      </a:pPr>
                      <a:r>
                        <a:rPr lang="en-US" sz="1000">
                          <a:effectLst/>
                          <a:latin typeface="Arial" panose="020B0604020202020204" pitchFamily="34" charset="0"/>
                        </a:rPr>
                        <a:t/>
                      </a:r>
                      <a:br>
                        <a:rPr lang="en-US" sz="1000">
                          <a:effectLst/>
                          <a:latin typeface="Arial" panose="020B0604020202020204" pitchFamily="34" charset="0"/>
                        </a:rPr>
                      </a:br>
                      <a:endParaRPr lang="en-US" sz="1000">
                        <a:effectLst/>
                        <a:latin typeface="Arial" panose="020B0604020202020204" pitchFamily="34" charset="0"/>
                      </a:endParaRP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Sprint  Day 1 committed user stories/Sprint backlog</a:t>
                      </a:r>
                      <a:endParaRPr lang="en-US" dirty="0">
                        <a:effectLst/>
                      </a:endParaRPr>
                    </a:p>
                  </a:txBody>
                  <a:tcPr marL="50800" marR="50800" marT="50800" marB="50800"/>
                </a:tc>
                <a:tc>
                  <a:txBody>
                    <a:bodyPr/>
                    <a:lstStyle/>
                    <a:p>
                      <a:pPr marL="176479" marR="0" rtl="0" fontAlgn="t">
                        <a:spcBef>
                          <a:spcPts val="0"/>
                        </a:spcBef>
                        <a:spcAft>
                          <a:spcPts val="0"/>
                        </a:spcAft>
                        <a:buFont typeface="Arial" panose="020B0604020202020204" pitchFamily="34" charset="0"/>
                        <a:buNone/>
                      </a:pPr>
                      <a:r>
                        <a:rPr lang="en-US" sz="1000" b="1" dirty="0" smtClean="0">
                          <a:effectLst/>
                          <a:latin typeface="Arial" panose="020B0604020202020204" pitchFamily="34" charset="0"/>
                        </a:rPr>
                        <a:t>Scrum </a:t>
                      </a:r>
                      <a:r>
                        <a:rPr lang="en-US" sz="1000" b="1" dirty="0">
                          <a:effectLst/>
                          <a:latin typeface="Arial" panose="020B0604020202020204" pitchFamily="34" charset="0"/>
                        </a:rPr>
                        <a:t>Master</a:t>
                      </a:r>
                      <a:r>
                        <a:rPr lang="en-US" dirty="0">
                          <a:effectLst/>
                        </a:rPr>
                        <a:t/>
                      </a:r>
                      <a:br>
                        <a:rPr lang="en-US" dirty="0">
                          <a:effectLst/>
                        </a:rPr>
                      </a:br>
                      <a:r>
                        <a:rPr lang="en-US" sz="1000" dirty="0">
                          <a:effectLst/>
                          <a:latin typeface="Arial" panose="020B0604020202020204" pitchFamily="34" charset="0"/>
                        </a:rPr>
                        <a:t>Daily Scrum meeting</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Burn-down tracking</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Roadblock and dependency resolution</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Risk identification and mitigation plan</a:t>
                      </a:r>
                      <a:endParaRPr lang="en-US" dirty="0">
                        <a:effectLst/>
                      </a:endParaRPr>
                    </a:p>
                    <a:p>
                      <a:pPr marL="176479" marR="0" rtl="0" fontAlgn="t">
                        <a:spcBef>
                          <a:spcPts val="0"/>
                        </a:spcBef>
                        <a:spcAft>
                          <a:spcPts val="0"/>
                        </a:spcAft>
                        <a:buFont typeface="Arial" panose="020B0604020202020204" pitchFamily="34" charset="0"/>
                        <a:buNone/>
                      </a:pPr>
                      <a:r>
                        <a:rPr lang="en-US" sz="1100" dirty="0">
                          <a:effectLst/>
                          <a:latin typeface="Calibri" panose="020F0502020204030204" pitchFamily="34" charset="0"/>
                        </a:rPr>
                        <a:t> </a:t>
                      </a:r>
                      <a:r>
                        <a:rPr lang="en-US" dirty="0">
                          <a:effectLst/>
                        </a:rPr>
                        <a:t/>
                      </a:r>
                      <a:br>
                        <a:rPr lang="en-US" dirty="0">
                          <a:effectLst/>
                        </a:rPr>
                      </a:br>
                      <a:r>
                        <a:rPr lang="en-US" sz="1000" b="1" dirty="0">
                          <a:effectLst/>
                          <a:latin typeface="Arial" panose="020B0604020202020204" pitchFamily="34" charset="0"/>
                        </a:rPr>
                        <a:t>Team</a:t>
                      </a:r>
                      <a:r>
                        <a:rPr lang="en-US" dirty="0">
                          <a:effectLst/>
                        </a:rPr>
                        <a:t/>
                      </a:r>
                      <a:br>
                        <a:rPr lang="en-US" dirty="0">
                          <a:effectLst/>
                        </a:rPr>
                      </a:br>
                      <a:r>
                        <a:rPr lang="en-US" sz="1000" dirty="0">
                          <a:effectLst/>
                          <a:latin typeface="Arial" panose="020B0604020202020204" pitchFamily="34" charset="0"/>
                        </a:rPr>
                        <a:t>Daily scrum meeting</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Ongoing/as needed query resolution / discussion with PO and application architect</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Collaboration meeting with onshore team (technical discussions) </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Internal user stories demo before PO Acceptance</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Preparation of acceptance schedule</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Product owner acceptance </a:t>
                      </a:r>
                      <a:r>
                        <a:rPr lang="en-US" sz="1000" dirty="0" smtClean="0">
                          <a:effectLst/>
                          <a:latin typeface="Arial" panose="020B0604020202020204" pitchFamily="34" charset="0"/>
                        </a:rPr>
                        <a:t>demo</a:t>
                      </a:r>
                      <a:endParaRPr lang="en-US" dirty="0" smtClean="0">
                        <a:effectLst/>
                      </a:endParaRPr>
                    </a:p>
                    <a:p>
                      <a:pPr marL="176479" marR="0" rtl="0" fontAlgn="t">
                        <a:spcBef>
                          <a:spcPts val="0"/>
                        </a:spcBef>
                        <a:spcAft>
                          <a:spcPts val="0"/>
                        </a:spcAft>
                        <a:buFont typeface="Arial" panose="020B0604020202020204" pitchFamily="34" charset="0"/>
                        <a:buNone/>
                      </a:pPr>
                      <a:r>
                        <a:rPr lang="en-US" dirty="0">
                          <a:effectLst/>
                        </a:rPr>
                        <a:t/>
                      </a:r>
                      <a:br>
                        <a:rPr lang="en-US" dirty="0">
                          <a:effectLst/>
                        </a:rPr>
                      </a:br>
                      <a:r>
                        <a:rPr lang="en-US" sz="1000" b="1" dirty="0">
                          <a:effectLst/>
                          <a:latin typeface="Arial" panose="020B0604020202020204" pitchFamily="34" charset="0"/>
                        </a:rPr>
                        <a:t>Development Activities</a:t>
                      </a:r>
                      <a:r>
                        <a:rPr lang="en-US" dirty="0">
                          <a:effectLst/>
                        </a:rPr>
                        <a:t/>
                      </a:r>
                      <a:br>
                        <a:rPr lang="en-US" dirty="0">
                          <a:effectLst/>
                        </a:rPr>
                      </a:br>
                      <a:r>
                        <a:rPr lang="en-US" sz="1000" dirty="0">
                          <a:effectLst/>
                          <a:latin typeface="Arial" panose="020B0604020202020204" pitchFamily="34" charset="0"/>
                        </a:rPr>
                        <a:t>Design discussion &amp; review</a:t>
                      </a:r>
                      <a:endParaRPr lang="en-US" dirty="0">
                        <a:effectLst/>
                      </a:endParaRPr>
                    </a:p>
                    <a:p>
                      <a:pPr marL="176479" marR="0" rtl="0" fontAlgn="t">
                        <a:spcBef>
                          <a:spcPts val="0"/>
                        </a:spcBef>
                        <a:spcAft>
                          <a:spcPts val="0"/>
                        </a:spcAft>
                        <a:buFont typeface="Arial" panose="020B0604020202020204" pitchFamily="34" charset="0"/>
                        <a:buChar char="•"/>
                      </a:pPr>
                      <a:r>
                        <a:rPr lang="en-US" sz="1000" dirty="0" smtClean="0">
                          <a:effectLst/>
                          <a:latin typeface="Arial" panose="020B0604020202020204" pitchFamily="34" charset="0"/>
                        </a:rPr>
                        <a:t>Heuristic </a:t>
                      </a:r>
                      <a:r>
                        <a:rPr lang="en-US" sz="1000" dirty="0">
                          <a:effectLst/>
                          <a:latin typeface="Arial" panose="020B0604020202020204" pitchFamily="34" charset="0"/>
                        </a:rPr>
                        <a:t>review as soon as UI is done</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Code development &amp; review</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JUnit/</a:t>
                      </a:r>
                      <a:r>
                        <a:rPr lang="en-US" sz="1000" dirty="0" err="1">
                          <a:effectLst/>
                          <a:latin typeface="Arial" panose="020B0604020202020204" pitchFamily="34" charset="0"/>
                        </a:rPr>
                        <a:t>NUnit</a:t>
                      </a:r>
                      <a:r>
                        <a:rPr lang="en-US" sz="1000" dirty="0">
                          <a:effectLst/>
                          <a:latin typeface="Arial" panose="020B0604020202020204" pitchFamily="34" charset="0"/>
                        </a:rPr>
                        <a:t> tests are written and executed </a:t>
                      </a:r>
                      <a:r>
                        <a:rPr lang="en-US" sz="1000" dirty="0" smtClean="0">
                          <a:effectLst/>
                          <a:latin typeface="Arial" panose="020B0604020202020204" pitchFamily="34" charset="0"/>
                        </a:rPr>
                        <a:t>where </a:t>
                      </a:r>
                      <a:r>
                        <a:rPr lang="en-US" sz="1000" dirty="0">
                          <a:effectLst/>
                          <a:latin typeface="Arial" panose="020B0604020202020204" pitchFamily="34" charset="0"/>
                        </a:rPr>
                        <a:t>ever applicable</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Deployment to QA environment</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Defect fixing</a:t>
                      </a:r>
                      <a:endParaRPr lang="en-US" dirty="0">
                        <a:effectLst/>
                      </a:endParaRPr>
                    </a:p>
                    <a:p>
                      <a:pPr marL="176479" marR="0" rtl="0" fontAlgn="t">
                        <a:spcBef>
                          <a:spcPts val="0"/>
                        </a:spcBef>
                        <a:spcAft>
                          <a:spcPts val="0"/>
                        </a:spcAft>
                        <a:buFont typeface="Arial" panose="020B0604020202020204" pitchFamily="34" charset="0"/>
                        <a:buNone/>
                      </a:pPr>
                      <a:r>
                        <a:rPr lang="en-US" dirty="0">
                          <a:effectLst/>
                        </a:rPr>
                        <a:t/>
                      </a:r>
                      <a:br>
                        <a:rPr lang="en-US" dirty="0">
                          <a:effectLst/>
                        </a:rPr>
                      </a:br>
                      <a:r>
                        <a:rPr lang="en-US" sz="1000" b="1" dirty="0">
                          <a:effectLst/>
                          <a:latin typeface="Arial" panose="020B0604020202020204" pitchFamily="34" charset="0"/>
                        </a:rPr>
                        <a:t>Testing Activities</a:t>
                      </a:r>
                      <a:r>
                        <a:rPr lang="en-US" dirty="0">
                          <a:effectLst/>
                        </a:rPr>
                        <a:t/>
                      </a:r>
                      <a:br>
                        <a:rPr lang="en-US" dirty="0">
                          <a:effectLst/>
                        </a:rPr>
                      </a:br>
                      <a:r>
                        <a:rPr lang="en-US" sz="1000" dirty="0">
                          <a:effectLst/>
                          <a:latin typeface="Arial" panose="020B0604020202020204" pitchFamily="34" charset="0"/>
                        </a:rPr>
                        <a:t>Preparation of acceptance criteria</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Test case design creation (automation + manual (if needed)) and review</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Test case execution and automation script review</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Logging/verify the functional defects into the agile project management tool.</a:t>
                      </a:r>
                      <a:endParaRPr lang="en-US" dirty="0">
                        <a:effectLst/>
                      </a:endParaRP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r>
                        <a:rPr lang="en-US" sz="1000" b="1" dirty="0">
                          <a:effectLst/>
                          <a:latin typeface="Arial" panose="020B0604020202020204" pitchFamily="34" charset="0"/>
                        </a:rPr>
                        <a:t>Scrum Master</a:t>
                      </a:r>
                      <a:r>
                        <a:rPr lang="en-US" dirty="0">
                          <a:effectLst/>
                        </a:rPr>
                        <a:t/>
                      </a:r>
                      <a:br>
                        <a:rPr lang="en-US" dirty="0">
                          <a:effectLst/>
                        </a:rPr>
                      </a:br>
                      <a:r>
                        <a:rPr lang="en-US" sz="1000" dirty="0">
                          <a:effectLst/>
                          <a:latin typeface="Arial" panose="020B0604020202020204" pitchFamily="34" charset="0"/>
                        </a:rPr>
                        <a:t>Daily Status to Meta scrum master</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Risk &amp; Issues or any </a:t>
                      </a:r>
                      <a:r>
                        <a:rPr lang="en-US" sz="1000" dirty="0" smtClean="0">
                          <a:effectLst/>
                          <a:latin typeface="Arial" panose="020B0604020202020204" pitchFamily="34" charset="0"/>
                        </a:rPr>
                        <a:t>roadblock</a:t>
                      </a:r>
                      <a:endParaRPr lang="en-US" dirty="0" smtClean="0">
                        <a:effectLst/>
                      </a:endParaRPr>
                    </a:p>
                    <a:p>
                      <a:pPr marL="176479" marR="0" rtl="0" fontAlgn="t">
                        <a:spcBef>
                          <a:spcPts val="0"/>
                        </a:spcBef>
                        <a:spcAft>
                          <a:spcPts val="0"/>
                        </a:spcAft>
                        <a:buFont typeface="Arial" panose="020B0604020202020204" pitchFamily="34" charset="0"/>
                        <a:buNone/>
                      </a:pPr>
                      <a:r>
                        <a:rPr lang="en-US" sz="1000" dirty="0" smtClean="0">
                          <a:effectLst/>
                          <a:latin typeface="Arial" panose="020B0604020202020204" pitchFamily="34" charset="0"/>
                        </a:rPr>
                        <a:t> </a:t>
                      </a:r>
                      <a:r>
                        <a:rPr lang="en-US" dirty="0">
                          <a:effectLst/>
                        </a:rPr>
                        <a:t/>
                      </a:r>
                      <a:br>
                        <a:rPr lang="en-US" dirty="0">
                          <a:effectLst/>
                        </a:rPr>
                      </a:br>
                      <a:r>
                        <a:rPr lang="en-US" sz="1000" b="1" dirty="0">
                          <a:effectLst/>
                          <a:latin typeface="Arial" panose="020B0604020202020204" pitchFamily="34" charset="0"/>
                        </a:rPr>
                        <a:t>Team</a:t>
                      </a:r>
                      <a:r>
                        <a:rPr lang="en-US" dirty="0">
                          <a:effectLst/>
                        </a:rPr>
                        <a:t/>
                      </a:r>
                      <a:br>
                        <a:rPr lang="en-US" dirty="0">
                          <a:effectLst/>
                        </a:rPr>
                      </a:br>
                      <a:r>
                        <a:rPr lang="en-US" sz="1000" dirty="0">
                          <a:effectLst/>
                          <a:latin typeface="Arial" panose="020B0604020202020204" pitchFamily="34" charset="0"/>
                        </a:rPr>
                        <a:t>Daily scrum meetings</a:t>
                      </a:r>
                      <a:endParaRPr lang="en-US" dirty="0">
                        <a:effectLst/>
                      </a:endParaRPr>
                    </a:p>
                    <a:p>
                      <a:pPr marL="176479" marR="0" rtl="0" fontAlgn="t">
                        <a:spcBef>
                          <a:spcPts val="0"/>
                        </a:spcBef>
                        <a:spcAft>
                          <a:spcPts val="0"/>
                        </a:spcAft>
                        <a:buFont typeface="Arial" panose="020B0604020202020204" pitchFamily="34" charset="0"/>
                        <a:buChar char="•"/>
                      </a:pPr>
                      <a:r>
                        <a:rPr lang="en-US" sz="1000" dirty="0" smtClean="0">
                          <a:effectLst/>
                          <a:latin typeface="Arial" panose="020B0604020202020204" pitchFamily="34" charset="0"/>
                        </a:rPr>
                        <a:t>Design </a:t>
                      </a:r>
                      <a:r>
                        <a:rPr lang="en-US" sz="1000" dirty="0">
                          <a:effectLst/>
                          <a:latin typeface="Arial" panose="020B0604020202020204" pitchFamily="34" charset="0"/>
                        </a:rPr>
                        <a:t>Document </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Shippable code</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Unit test cases (If applicable)</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Test Design document</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Automation script or Manual Testing result for all the applicable user stories as per the PO acceptance scenario</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Acceptance Demo to PO as soon as User Story is complete</a:t>
                      </a:r>
                      <a:endParaRPr lang="en-US" dirty="0">
                        <a:effectLst/>
                      </a:endParaRPr>
                    </a:p>
                  </a:txBody>
                  <a:tcPr marL="50800" marR="50800" marT="50800" marB="50800"/>
                </a:tc>
              </a:tr>
            </a:tbl>
          </a:graphicData>
        </a:graphic>
      </p:graphicFrame>
    </p:spTree>
    <p:extLst>
      <p:ext uri="{BB962C8B-B14F-4D97-AF65-F5344CB8AC3E}">
        <p14:creationId xmlns:p14="http://schemas.microsoft.com/office/powerpoint/2010/main" val="263860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Sprints (Cont.)</a:t>
            </a:r>
            <a:endParaRPr lang="en-US" dirty="0"/>
          </a:p>
        </p:txBody>
      </p:sp>
      <p:graphicFrame>
        <p:nvGraphicFramePr>
          <p:cNvPr id="3" name="Content Placeholder 3"/>
          <p:cNvGraphicFramePr>
            <a:graphicFrameLocks/>
          </p:cNvGraphicFramePr>
          <p:nvPr>
            <p:extLst>
              <p:ext uri="{D42A27DB-BD31-4B8C-83A1-F6EECF244321}">
                <p14:modId xmlns:p14="http://schemas.microsoft.com/office/powerpoint/2010/main" val="2086586502"/>
              </p:ext>
            </p:extLst>
          </p:nvPr>
        </p:nvGraphicFramePr>
        <p:xfrm>
          <a:off x="524300" y="794845"/>
          <a:ext cx="11350082" cy="2245360"/>
        </p:xfrm>
        <a:graphic>
          <a:graphicData uri="http://schemas.openxmlformats.org/drawingml/2006/table">
            <a:tbl>
              <a:tblPr firstRow="1" bandRow="1">
                <a:tableStyleId>{5C22544A-7EE6-4342-B048-85BDC9FD1C3A}</a:tableStyleId>
              </a:tblPr>
              <a:tblGrid>
                <a:gridCol w="1459045"/>
                <a:gridCol w="1442434"/>
                <a:gridCol w="1004552"/>
                <a:gridCol w="5370491"/>
                <a:gridCol w="2073560"/>
              </a:tblGrid>
              <a:tr h="354091">
                <a:tc>
                  <a:txBody>
                    <a:bodyPr/>
                    <a:lstStyle/>
                    <a:p>
                      <a:r>
                        <a:rPr lang="en-US" dirty="0" smtClean="0"/>
                        <a:t>Process</a:t>
                      </a:r>
                      <a:endParaRPr lang="en-US" dirty="0"/>
                    </a:p>
                  </a:txBody>
                  <a:tcPr/>
                </a:tc>
                <a:tc>
                  <a:txBody>
                    <a:bodyPr/>
                    <a:lstStyle/>
                    <a:p>
                      <a:r>
                        <a:rPr lang="en-US" dirty="0" smtClean="0"/>
                        <a:t>Phase</a:t>
                      </a:r>
                      <a:endParaRPr lang="en-US" dirty="0"/>
                    </a:p>
                  </a:txBody>
                  <a:tcPr/>
                </a:tc>
                <a:tc>
                  <a:txBody>
                    <a:bodyPr/>
                    <a:lstStyle/>
                    <a:p>
                      <a:r>
                        <a:rPr lang="en-US" dirty="0" smtClean="0"/>
                        <a:t>Input(s)</a:t>
                      </a:r>
                      <a:endParaRPr lang="en-US" dirty="0"/>
                    </a:p>
                  </a:txBody>
                  <a:tcPr/>
                </a:tc>
                <a:tc>
                  <a:txBody>
                    <a:bodyPr/>
                    <a:lstStyle/>
                    <a:p>
                      <a:r>
                        <a:rPr lang="en-US" dirty="0" smtClean="0"/>
                        <a:t>Tools &amp;</a:t>
                      </a:r>
                      <a:r>
                        <a:rPr lang="en-US" baseline="0" dirty="0" smtClean="0"/>
                        <a:t> Techniques</a:t>
                      </a:r>
                      <a:endParaRPr lang="en-US" dirty="0"/>
                    </a:p>
                  </a:txBody>
                  <a:tcPr/>
                </a:tc>
                <a:tc>
                  <a:txBody>
                    <a:bodyPr/>
                    <a:lstStyle/>
                    <a:p>
                      <a:r>
                        <a:rPr lang="en-US" dirty="0" smtClean="0"/>
                        <a:t>Output(s)</a:t>
                      </a:r>
                      <a:endParaRPr lang="en-US" dirty="0"/>
                    </a:p>
                  </a:txBody>
                  <a:tcPr/>
                </a:tc>
              </a:tr>
              <a:tr h="0">
                <a:tc>
                  <a:txBody>
                    <a:bodyPr/>
                    <a:lstStyle/>
                    <a:p>
                      <a:r>
                        <a:rPr lang="en-US" sz="1600" b="1" kern="1200" dirty="0" smtClean="0">
                          <a:solidFill>
                            <a:schemeClr val="dk1"/>
                          </a:solidFill>
                          <a:effectLst/>
                          <a:latin typeface="+mn-lt"/>
                          <a:ea typeface="+mn-ea"/>
                          <a:cs typeface="+mn-cs"/>
                        </a:rPr>
                        <a:t>Sprint Review</a:t>
                      </a:r>
                      <a:endParaRPr lang="en-US" sz="1600" dirty="0"/>
                    </a:p>
                  </a:txBody>
                  <a:tcPr/>
                </a:tc>
                <a:tc>
                  <a:txBody>
                    <a:bodyPr/>
                    <a:lstStyle/>
                    <a:p>
                      <a:pPr marL="0" marR="0" fontAlgn="t">
                        <a:spcBef>
                          <a:spcPts val="0"/>
                        </a:spcBef>
                        <a:spcAft>
                          <a:spcPts val="0"/>
                        </a:spcAft>
                      </a:pPr>
                      <a:r>
                        <a:rPr lang="en-US" sz="1000">
                          <a:effectLst/>
                          <a:latin typeface="Arial" panose="020B0604020202020204" pitchFamily="34" charset="0"/>
                        </a:rPr>
                        <a:t>Last day of the sprint</a:t>
                      </a: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Completed Sprint</a:t>
                      </a:r>
                      <a:endParaRPr lang="en-US">
                        <a:effectLst/>
                      </a:endParaRPr>
                    </a:p>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Accepted user stories</a:t>
                      </a:r>
                      <a:endParaRPr lang="en-US">
                        <a:effectLst/>
                      </a:endParaRP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Provide demo to Product Owner and other stakeholders</a:t>
                      </a:r>
                      <a:endParaRPr lang="en-US">
                        <a:effectLst/>
                      </a:endParaRPr>
                    </a:p>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PO to share any feedback. Prioritized defect fixes will happen based on the timeline available in current sprint, if not consider for next sprint /moves to product backlog.</a:t>
                      </a:r>
                      <a:endParaRPr lang="en-US">
                        <a:effectLst/>
                      </a:endParaRPr>
                    </a:p>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Review the accomplishments</a:t>
                      </a:r>
                      <a:endParaRPr lang="en-US">
                        <a:effectLst/>
                      </a:endParaRPr>
                    </a:p>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Track all requirements completeness</a:t>
                      </a:r>
                      <a:endParaRPr lang="en-US">
                        <a:effectLst/>
                      </a:endParaRPr>
                    </a:p>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Traceability matrix</a:t>
                      </a:r>
                      <a:endParaRPr lang="en-US">
                        <a:effectLst/>
                      </a:endParaRP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Demo output</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Updated Requirements Traceability matrix</a:t>
                      </a:r>
                      <a:endParaRPr lang="en-US" dirty="0">
                        <a:effectLst/>
                      </a:endParaRPr>
                    </a:p>
                  </a:txBody>
                  <a:tcPr marL="50800" marR="50800" marT="50800" marB="50800"/>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effectLst/>
                          <a:latin typeface="+mn-lt"/>
                          <a:ea typeface="+mn-ea"/>
                          <a:cs typeface="+mn-cs"/>
                        </a:rPr>
                        <a:t>Sprint Retrospective</a:t>
                      </a:r>
                      <a:endParaRPr lang="en-US" sz="1600" dirty="0" smtClean="0"/>
                    </a:p>
                    <a:p>
                      <a:endParaRPr lang="en-US" sz="1600" dirty="0"/>
                    </a:p>
                  </a:txBody>
                  <a:tcPr/>
                </a:tc>
                <a:tc>
                  <a:txBody>
                    <a:bodyPr/>
                    <a:lstStyle/>
                    <a:p>
                      <a:pPr marL="0" marR="0" fontAlgn="t">
                        <a:spcBef>
                          <a:spcPts val="0"/>
                        </a:spcBef>
                        <a:spcAft>
                          <a:spcPts val="0"/>
                        </a:spcAft>
                      </a:pPr>
                      <a:r>
                        <a:rPr lang="en-US" sz="1000">
                          <a:effectLst/>
                          <a:latin typeface="Arial" panose="020B0604020202020204" pitchFamily="34" charset="0"/>
                        </a:rPr>
                        <a:t>Last day of the sprint</a:t>
                      </a:r>
                    </a:p>
                    <a:p>
                      <a:pPr marL="0" marR="0" fontAlgn="t">
                        <a:spcBef>
                          <a:spcPts val="0"/>
                        </a:spcBef>
                        <a:spcAft>
                          <a:spcPts val="0"/>
                        </a:spcAft>
                      </a:pPr>
                      <a:r>
                        <a:rPr lang="en-US" sz="1000">
                          <a:effectLst/>
                          <a:latin typeface="Arial" panose="020B0604020202020204" pitchFamily="34" charset="0"/>
                        </a:rPr>
                        <a:t>OR</a:t>
                      </a:r>
                    </a:p>
                    <a:p>
                      <a:pPr marL="0" marR="0" fontAlgn="t">
                        <a:spcBef>
                          <a:spcPts val="0"/>
                        </a:spcBef>
                        <a:spcAft>
                          <a:spcPts val="0"/>
                        </a:spcAft>
                      </a:pPr>
                      <a:r>
                        <a:rPr lang="en-US" sz="1000">
                          <a:effectLst/>
                          <a:latin typeface="Arial" panose="020B0604020202020204" pitchFamily="34" charset="0"/>
                        </a:rPr>
                        <a:t>1</a:t>
                      </a:r>
                      <a:r>
                        <a:rPr lang="en-US" sz="1000" baseline="30000">
                          <a:effectLst/>
                          <a:latin typeface="Arial" panose="020B0604020202020204" pitchFamily="34" charset="0"/>
                        </a:rPr>
                        <a:t>st</a:t>
                      </a:r>
                      <a:r>
                        <a:rPr lang="en-US" sz="1000">
                          <a:effectLst/>
                          <a:latin typeface="Arial" panose="020B0604020202020204" pitchFamily="34" charset="0"/>
                        </a:rPr>
                        <a:t> week of the next sprint</a:t>
                      </a: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Completed / to be completed Sprint</a:t>
                      </a:r>
                      <a:endParaRPr lang="en-US">
                        <a:effectLst/>
                      </a:endParaRP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Conduct retrospective meeting with team with focus on “What went well”, “What did not go well” &amp; “Action plan for improvements”</a:t>
                      </a:r>
                      <a:endParaRPr lang="en-US">
                        <a:effectLst/>
                      </a:endParaRPr>
                    </a:p>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Prepare action plan for improvement areas</a:t>
                      </a:r>
                      <a:endParaRPr lang="en-US">
                        <a:effectLst/>
                      </a:endParaRPr>
                    </a:p>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Identify any spike and learning opportunity</a:t>
                      </a:r>
                      <a:endParaRPr lang="en-US">
                        <a:effectLst/>
                      </a:endParaRPr>
                    </a:p>
                    <a:p>
                      <a:pPr marL="176479" marR="0" rtl="0" fontAlgn="t">
                        <a:spcBef>
                          <a:spcPts val="0"/>
                        </a:spcBef>
                        <a:spcAft>
                          <a:spcPts val="0"/>
                        </a:spcAft>
                        <a:buFont typeface="Arial" panose="020B0604020202020204" pitchFamily="34" charset="0"/>
                        <a:buChar char="•"/>
                      </a:pPr>
                      <a:r>
                        <a:rPr lang="en-US" sz="1000">
                          <a:effectLst/>
                          <a:latin typeface="Arial" panose="020B0604020202020204" pitchFamily="34" charset="0"/>
                        </a:rPr>
                        <a:t>Knowledge sharing across scrum teams</a:t>
                      </a:r>
                      <a:endParaRPr lang="en-US">
                        <a:effectLst/>
                      </a:endParaRP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Retro Notes</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Improvement Plan</a:t>
                      </a:r>
                      <a:endParaRPr lang="en-US" dirty="0">
                        <a:effectLst/>
                      </a:endParaRPr>
                    </a:p>
                  </a:txBody>
                  <a:tcPr marL="50800" marR="50800" marT="50800" marB="50800"/>
                </a:tc>
              </a:tr>
            </a:tbl>
          </a:graphicData>
        </a:graphic>
      </p:graphicFrame>
    </p:spTree>
    <p:extLst>
      <p:ext uri="{BB962C8B-B14F-4D97-AF65-F5344CB8AC3E}">
        <p14:creationId xmlns:p14="http://schemas.microsoft.com/office/powerpoint/2010/main" val="4250820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Acronyms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18894380"/>
              </p:ext>
            </p:extLst>
          </p:nvPr>
        </p:nvGraphicFramePr>
        <p:xfrm>
          <a:off x="2032000" y="719666"/>
          <a:ext cx="8128000" cy="25958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Abbreviations</a:t>
                      </a:r>
                      <a:endParaRPr lang="en-US" dirty="0"/>
                    </a:p>
                  </a:txBody>
                  <a:tcPr/>
                </a:tc>
                <a:tc>
                  <a:txBody>
                    <a:bodyPr/>
                    <a:lstStyle/>
                    <a:p>
                      <a:r>
                        <a:rPr lang="en-US" dirty="0" smtClean="0"/>
                        <a:t>Description</a:t>
                      </a:r>
                      <a:endParaRPr lang="en-US" dirty="0"/>
                    </a:p>
                  </a:txBody>
                  <a:tcPr/>
                </a:tc>
              </a:tr>
              <a:tr h="370840">
                <a:tc>
                  <a:txBody>
                    <a:bodyPr/>
                    <a:lstStyle/>
                    <a:p>
                      <a:r>
                        <a:rPr lang="en-US" dirty="0" smtClean="0"/>
                        <a:t>POC</a:t>
                      </a:r>
                      <a:endParaRPr lang="en-US" dirty="0"/>
                    </a:p>
                  </a:txBody>
                  <a:tcPr/>
                </a:tc>
                <a:tc>
                  <a:txBody>
                    <a:bodyPr/>
                    <a:lstStyle/>
                    <a:p>
                      <a:r>
                        <a:rPr lang="en-US" dirty="0" smtClean="0"/>
                        <a:t>Proof</a:t>
                      </a:r>
                      <a:r>
                        <a:rPr lang="en-US" baseline="0" dirty="0" smtClean="0"/>
                        <a:t> Of Concept</a:t>
                      </a:r>
                      <a:endParaRPr lang="en-US" dirty="0"/>
                    </a:p>
                  </a:txBody>
                  <a:tcPr/>
                </a:tc>
              </a:tr>
              <a:tr h="370840">
                <a:tc>
                  <a:txBody>
                    <a:bodyPr/>
                    <a:lstStyle/>
                    <a:p>
                      <a:r>
                        <a:rPr lang="en-US" dirty="0" smtClean="0"/>
                        <a:t>ETVX</a:t>
                      </a:r>
                      <a:endParaRPr lang="en-US" dirty="0"/>
                    </a:p>
                  </a:txBody>
                  <a:tcPr/>
                </a:tc>
                <a:tc>
                  <a:txBody>
                    <a:bodyPr/>
                    <a:lstStyle/>
                    <a:p>
                      <a:r>
                        <a:rPr lang="en-US" dirty="0" smtClean="0"/>
                        <a:t>Entry Task Verification</a:t>
                      </a:r>
                      <a:r>
                        <a:rPr lang="en-US" baseline="0" dirty="0" smtClean="0"/>
                        <a:t> Exit</a:t>
                      </a:r>
                      <a:endParaRPr lang="en-US" dirty="0"/>
                    </a:p>
                  </a:txBody>
                  <a:tcPr/>
                </a:tc>
              </a:tr>
              <a:tr h="370840">
                <a:tc>
                  <a:txBody>
                    <a:bodyPr/>
                    <a:lstStyle/>
                    <a:p>
                      <a:r>
                        <a:rPr lang="en-US" dirty="0" smtClean="0"/>
                        <a:t>PO</a:t>
                      </a:r>
                      <a:endParaRPr lang="en-US" dirty="0"/>
                    </a:p>
                  </a:txBody>
                  <a:tcPr/>
                </a:tc>
                <a:tc>
                  <a:txBody>
                    <a:bodyPr/>
                    <a:lstStyle/>
                    <a:p>
                      <a:r>
                        <a:rPr lang="en-US" dirty="0" smtClean="0"/>
                        <a:t>Product Owner</a:t>
                      </a:r>
                      <a:endParaRPr lang="en-US" dirty="0"/>
                    </a:p>
                  </a:txBody>
                  <a:tcPr/>
                </a:tc>
              </a:tr>
              <a:tr h="370840">
                <a:tc>
                  <a:txBody>
                    <a:bodyPr/>
                    <a:lstStyle/>
                    <a:p>
                      <a:r>
                        <a:rPr lang="en-US" dirty="0" smtClean="0"/>
                        <a:t>SM</a:t>
                      </a:r>
                      <a:endParaRPr lang="en-US" dirty="0"/>
                    </a:p>
                  </a:txBody>
                  <a:tcPr/>
                </a:tc>
                <a:tc>
                  <a:txBody>
                    <a:bodyPr/>
                    <a:lstStyle/>
                    <a:p>
                      <a:r>
                        <a:rPr lang="en-US" dirty="0" smtClean="0"/>
                        <a:t>Scrum Master</a:t>
                      </a:r>
                      <a:endParaRPr lang="en-US" dirty="0"/>
                    </a:p>
                  </a:txBody>
                  <a:tcPr/>
                </a:tc>
              </a:tr>
              <a:tr h="370840">
                <a:tc>
                  <a:txBody>
                    <a:bodyPr/>
                    <a:lstStyle/>
                    <a:p>
                      <a:r>
                        <a:rPr lang="en-US" dirty="0" smtClean="0"/>
                        <a:t>USD</a:t>
                      </a:r>
                      <a:endParaRPr lang="en-US" dirty="0"/>
                    </a:p>
                  </a:txBody>
                  <a:tcPr/>
                </a:tc>
                <a:tc>
                  <a:txBody>
                    <a:bodyPr/>
                    <a:lstStyle/>
                    <a:p>
                      <a:r>
                        <a:rPr lang="en-US" dirty="0" smtClean="0"/>
                        <a:t>User Story Definition</a:t>
                      </a:r>
                      <a:endParaRPr lang="en-US" dirty="0"/>
                    </a:p>
                  </a:txBody>
                  <a:tcPr/>
                </a:tc>
              </a:tr>
              <a:tr h="370840">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108664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881" y="480700"/>
            <a:ext cx="11397864" cy="355922"/>
          </a:xfrm>
        </p:spPr>
        <p:txBody>
          <a:bodyPr/>
          <a:lstStyle/>
          <a:p>
            <a:r>
              <a:rPr lang="en-US" sz="3200" dirty="0" smtClean="0"/>
              <a:t>Agile Planning Definition</a:t>
            </a:r>
            <a:endParaRPr lang="en-US" sz="3200" dirty="0"/>
          </a:p>
        </p:txBody>
      </p:sp>
      <p:sp>
        <p:nvSpPr>
          <p:cNvPr id="5" name="Rectangle 4"/>
          <p:cNvSpPr/>
          <p:nvPr/>
        </p:nvSpPr>
        <p:spPr>
          <a:xfrm>
            <a:off x="437881" y="1013844"/>
            <a:ext cx="10849244" cy="5293757"/>
          </a:xfrm>
          <a:prstGeom prst="rect">
            <a:avLst/>
          </a:prstGeom>
        </p:spPr>
        <p:txBody>
          <a:bodyPr wrap="square">
            <a:spAutoFit/>
          </a:bodyPr>
          <a:lstStyle/>
          <a:p>
            <a:r>
              <a:rPr lang="en-US" dirty="0"/>
              <a:t>In its simplest form, </a:t>
            </a:r>
            <a:r>
              <a:rPr lang="en-US" b="1" dirty="0"/>
              <a:t>agile planning</a:t>
            </a:r>
            <a:r>
              <a:rPr lang="en-US" dirty="0"/>
              <a:t> is nothing more than measuring the speed a team can turn user stories into working, production-ready software and then using that to figure out when they'll be done</a:t>
            </a:r>
            <a:r>
              <a:rPr lang="en-US" dirty="0" smtClean="0"/>
              <a:t>. </a:t>
            </a:r>
            <a:r>
              <a:rPr lang="en-US" dirty="0"/>
              <a:t>An agile project plan is divided into releases and </a:t>
            </a:r>
            <a:r>
              <a:rPr lang="en-US" dirty="0" smtClean="0"/>
              <a:t>sprints. </a:t>
            </a:r>
          </a:p>
          <a:p>
            <a:endParaRPr lang="en-US" dirty="0" smtClean="0"/>
          </a:p>
          <a:p>
            <a:r>
              <a:rPr lang="en-US" dirty="0" smtClean="0"/>
              <a:t>Agile </a:t>
            </a:r>
            <a:r>
              <a:rPr lang="en-US" dirty="0"/>
              <a:t>planners define a release, which involves creating a new product or substantially updating an existing product. Each release is broken down into several iterations, also called </a:t>
            </a:r>
            <a:r>
              <a:rPr lang="en-US" i="1" dirty="0"/>
              <a:t>sprints</a:t>
            </a:r>
            <a:r>
              <a:rPr lang="en-US" dirty="0"/>
              <a:t>. Each sprint has a fixed length, typically 1-2 weeks, and the team has a predefined list of work items to work through in each sprint. The work items are called </a:t>
            </a:r>
            <a:r>
              <a:rPr lang="en-US" i="1" dirty="0"/>
              <a:t>user stories</a:t>
            </a:r>
            <a:r>
              <a:rPr lang="en-US" dirty="0" smtClean="0"/>
              <a:t>. Planning is based on user stories.</a:t>
            </a:r>
            <a:endParaRPr lang="en-US" dirty="0"/>
          </a:p>
          <a:p>
            <a:endParaRPr lang="en-US" dirty="0" smtClean="0"/>
          </a:p>
          <a:p>
            <a:r>
              <a:rPr lang="en-US" dirty="0" smtClean="0"/>
              <a:t>The Release planning phase </a:t>
            </a:r>
            <a:r>
              <a:rPr lang="en-US" dirty="0"/>
              <a:t>consists of following </a:t>
            </a:r>
            <a:r>
              <a:rPr lang="en-US" dirty="0" smtClean="0"/>
              <a:t>items: </a:t>
            </a:r>
          </a:p>
          <a:p>
            <a:endParaRPr lang="en-US" dirty="0" smtClean="0"/>
          </a:p>
          <a:p>
            <a:pPr marL="285750" indent="-285750">
              <a:buFont typeface="Wingdings" panose="05000000000000000000" pitchFamily="2" charset="2"/>
              <a:buChar char="§"/>
            </a:pPr>
            <a:r>
              <a:rPr lang="en-US" sz="1400" b="1" dirty="0" smtClean="0"/>
              <a:t>Discuss </a:t>
            </a:r>
            <a:r>
              <a:rPr lang="en-US" sz="1400" b="1" dirty="0"/>
              <a:t>the needed features </a:t>
            </a:r>
            <a:r>
              <a:rPr lang="en-US" sz="1400" dirty="0"/>
              <a:t>to address the goals.</a:t>
            </a:r>
          </a:p>
          <a:p>
            <a:pPr marL="285750" indent="-285750">
              <a:buFont typeface="Wingdings" panose="05000000000000000000" pitchFamily="2" charset="2"/>
              <a:buChar char="§"/>
            </a:pPr>
            <a:r>
              <a:rPr lang="en-US" sz="1400" b="1" dirty="0"/>
              <a:t>Discuss the details </a:t>
            </a:r>
            <a:r>
              <a:rPr lang="en-US" sz="1400" dirty="0"/>
              <a:t>involved in each feature, and factors that can influence delivery. This would include the infrastructure required, risk, and external dependencies. Features with highest risk and highest value should be planned early in the release.</a:t>
            </a:r>
          </a:p>
          <a:p>
            <a:pPr marL="285750" indent="-285750">
              <a:buFont typeface="Wingdings" panose="05000000000000000000" pitchFamily="2" charset="2"/>
              <a:buChar char="§"/>
            </a:pPr>
            <a:r>
              <a:rPr lang="en-US" sz="1400" b="1" dirty="0"/>
              <a:t>Decide how much work </a:t>
            </a:r>
            <a:r>
              <a:rPr lang="en-US" sz="1400" dirty="0"/>
              <a:t>you can commit to as a team, to finishing in each sprint. This is usually based on the team’s velocity in previous sprints. You should take into account existing work on infrastructure or tools, and known interruptions such as support work.</a:t>
            </a:r>
          </a:p>
          <a:p>
            <a:pPr marL="285750" indent="-285750">
              <a:buFont typeface="Wingdings" panose="05000000000000000000" pitchFamily="2" charset="2"/>
              <a:buChar char="§"/>
            </a:pPr>
            <a:r>
              <a:rPr lang="en-US" sz="1400" b="1" dirty="0"/>
              <a:t>List the stories and epics </a:t>
            </a:r>
            <a:r>
              <a:rPr lang="en-US" sz="1400" dirty="0"/>
              <a:t>for the release in priority order with their size. An </a:t>
            </a:r>
            <a:r>
              <a:rPr lang="en-US" sz="1400" i="1" dirty="0"/>
              <a:t>epic</a:t>
            </a:r>
            <a:r>
              <a:rPr lang="en-US" sz="1400" dirty="0"/>
              <a:t> is a larger dev task broken down into several user stories.</a:t>
            </a:r>
          </a:p>
          <a:p>
            <a:pPr marL="285750" indent="-285750">
              <a:buFont typeface="Wingdings" panose="05000000000000000000" pitchFamily="2" charset="2"/>
              <a:buChar char="§"/>
            </a:pPr>
            <a:r>
              <a:rPr lang="en-US" sz="1400" b="1" dirty="0"/>
              <a:t>Add an iteration </a:t>
            </a:r>
            <a:r>
              <a:rPr lang="en-US" sz="1400" dirty="0"/>
              <a:t>to the plan.</a:t>
            </a:r>
          </a:p>
          <a:p>
            <a:pPr marL="285750" indent="-285750">
              <a:buFont typeface="Wingdings" panose="05000000000000000000" pitchFamily="2" charset="2"/>
              <a:buChar char="§"/>
            </a:pPr>
            <a:r>
              <a:rPr lang="en-US" sz="1400" b="1" dirty="0"/>
              <a:t>Add stories to the iteration </a:t>
            </a:r>
            <a:r>
              <a:rPr lang="en-US" sz="1400" dirty="0"/>
              <a:t>until it reaches the maximum capacity.</a:t>
            </a:r>
          </a:p>
          <a:p>
            <a:pPr marL="285750" indent="-285750">
              <a:buFont typeface="Wingdings" panose="05000000000000000000" pitchFamily="2" charset="2"/>
              <a:buChar char="§"/>
            </a:pPr>
            <a:r>
              <a:rPr lang="en-US" sz="1400" b="1" dirty="0"/>
              <a:t>Add more iterations </a:t>
            </a:r>
            <a:r>
              <a:rPr lang="en-US" sz="1400" dirty="0"/>
              <a:t>until all user stories are covered, or remove lower priority user stories to adapt to the required time frame for the release.</a:t>
            </a:r>
          </a:p>
          <a:p>
            <a:pPr marL="285750" indent="-285750">
              <a:buFont typeface="Wingdings" panose="05000000000000000000" pitchFamily="2" charset="2"/>
              <a:buChar char="§"/>
            </a:pPr>
            <a:r>
              <a:rPr lang="en-US" sz="1400" b="1" dirty="0"/>
              <a:t>Share the plan </a:t>
            </a:r>
            <a:r>
              <a:rPr lang="en-US" sz="1400" dirty="0"/>
              <a:t>and ask for feedback to get commitment from all team members, product owner and other stakeholders</a:t>
            </a:r>
            <a:r>
              <a:rPr lang="en-US" sz="1400" dirty="0" smtClean="0"/>
              <a:t>.</a:t>
            </a:r>
            <a:endParaRPr lang="en-US" dirty="0"/>
          </a:p>
        </p:txBody>
      </p:sp>
    </p:spTree>
    <p:extLst>
      <p:ext uri="{BB962C8B-B14F-4D97-AF65-F5344CB8AC3E}">
        <p14:creationId xmlns:p14="http://schemas.microsoft.com/office/powerpoint/2010/main" val="1033679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 </a:t>
            </a:r>
            <a:r>
              <a:rPr lang="en-US" dirty="0"/>
              <a:t>Process </a:t>
            </a:r>
            <a:r>
              <a:rPr lang="en-US" dirty="0" smtClean="0"/>
              <a:t>Flow</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695" y="630560"/>
            <a:ext cx="7916215" cy="5937161"/>
          </a:xfrm>
          <a:prstGeom prst="rect">
            <a:avLst/>
          </a:prstGeom>
        </p:spPr>
      </p:pic>
    </p:spTree>
    <p:extLst>
      <p:ext uri="{BB962C8B-B14F-4D97-AF65-F5344CB8AC3E}">
        <p14:creationId xmlns:p14="http://schemas.microsoft.com/office/powerpoint/2010/main" val="601143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Sprints Process Flow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49" y="785611"/>
            <a:ext cx="5958625" cy="546064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974" y="630560"/>
            <a:ext cx="5818015" cy="5525541"/>
          </a:xfrm>
          <a:prstGeom prst="rect">
            <a:avLst/>
          </a:prstGeom>
        </p:spPr>
      </p:pic>
    </p:spTree>
    <p:extLst>
      <p:ext uri="{BB962C8B-B14F-4D97-AF65-F5344CB8AC3E}">
        <p14:creationId xmlns:p14="http://schemas.microsoft.com/office/powerpoint/2010/main" val="388071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Estimation</a:t>
            </a:r>
            <a:endParaRPr lang="en-US" dirty="0"/>
          </a:p>
        </p:txBody>
      </p:sp>
      <p:graphicFrame>
        <p:nvGraphicFramePr>
          <p:cNvPr id="10" name="Diagram 9"/>
          <p:cNvGraphicFramePr/>
          <p:nvPr>
            <p:extLst>
              <p:ext uri="{D42A27DB-BD31-4B8C-83A1-F6EECF244321}">
                <p14:modId xmlns:p14="http://schemas.microsoft.com/office/powerpoint/2010/main" val="37383958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9551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Estimation</a:t>
            </a:r>
            <a:endParaRPr lang="en-US" dirty="0"/>
          </a:p>
        </p:txBody>
      </p:sp>
      <p:pic>
        <p:nvPicPr>
          <p:cNvPr id="7" name="Picture 6"/>
          <p:cNvPicPr>
            <a:picLocks noChangeAspect="1"/>
          </p:cNvPicPr>
          <p:nvPr/>
        </p:nvPicPr>
        <p:blipFill>
          <a:blip r:embed="rId2"/>
          <a:stretch>
            <a:fillRect/>
          </a:stretch>
        </p:blipFill>
        <p:spPr>
          <a:xfrm>
            <a:off x="1755648" y="957834"/>
            <a:ext cx="7978330" cy="4686300"/>
          </a:xfrm>
          <a:prstGeom prst="rect">
            <a:avLst/>
          </a:prstGeom>
        </p:spPr>
      </p:pic>
    </p:spTree>
    <p:extLst>
      <p:ext uri="{BB962C8B-B14F-4D97-AF65-F5344CB8AC3E}">
        <p14:creationId xmlns:p14="http://schemas.microsoft.com/office/powerpoint/2010/main" val="847265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Sprints</a:t>
            </a:r>
          </a:p>
        </p:txBody>
      </p:sp>
      <p:graphicFrame>
        <p:nvGraphicFramePr>
          <p:cNvPr id="3" name="Table 2"/>
          <p:cNvGraphicFramePr>
            <a:graphicFrameLocks noGrp="1"/>
          </p:cNvGraphicFramePr>
          <p:nvPr>
            <p:extLst>
              <p:ext uri="{D42A27DB-BD31-4B8C-83A1-F6EECF244321}">
                <p14:modId xmlns:p14="http://schemas.microsoft.com/office/powerpoint/2010/main" val="1268479522"/>
              </p:ext>
            </p:extLst>
          </p:nvPr>
        </p:nvGraphicFramePr>
        <p:xfrm>
          <a:off x="348611" y="797485"/>
          <a:ext cx="11525771" cy="3931920"/>
        </p:xfrm>
        <a:graphic>
          <a:graphicData uri="http://schemas.openxmlformats.org/drawingml/2006/table">
            <a:tbl>
              <a:tblPr firstRow="1" bandRow="1">
                <a:tableStyleId>{5C22544A-7EE6-4342-B048-85BDC9FD1C3A}</a:tableStyleId>
              </a:tblPr>
              <a:tblGrid>
                <a:gridCol w="2449574"/>
                <a:gridCol w="9076197"/>
              </a:tblGrid>
              <a:tr h="354091">
                <a:tc>
                  <a:txBody>
                    <a:bodyPr/>
                    <a:lstStyle/>
                    <a:p>
                      <a:r>
                        <a:rPr lang="en-US" dirty="0" smtClean="0"/>
                        <a:t>Process</a:t>
                      </a:r>
                      <a:endParaRPr lang="en-US" dirty="0"/>
                    </a:p>
                  </a:txBody>
                  <a:tcPr/>
                </a:tc>
                <a:tc>
                  <a:txBody>
                    <a:bodyPr/>
                    <a:lstStyle/>
                    <a:p>
                      <a:r>
                        <a:rPr lang="en-US" dirty="0" smtClean="0"/>
                        <a:t>Purpose</a:t>
                      </a:r>
                      <a:endParaRPr lang="en-US" dirty="0"/>
                    </a:p>
                  </a:txBody>
                  <a:tcPr/>
                </a:tc>
              </a:tr>
              <a:tr h="142969">
                <a:tc>
                  <a:txBody>
                    <a:bodyPr/>
                    <a:lstStyle/>
                    <a:p>
                      <a:r>
                        <a:rPr lang="en-US" sz="1200" b="1" dirty="0" smtClean="0"/>
                        <a:t>Sprint 0 Planning</a:t>
                      </a:r>
                      <a:endParaRPr lang="en-US" sz="1200" dirty="0"/>
                    </a:p>
                  </a:txBody>
                  <a:tcPr/>
                </a:tc>
                <a:tc>
                  <a:txBody>
                    <a:bodyPr/>
                    <a:lstStyle/>
                    <a:p>
                      <a:r>
                        <a:rPr lang="en-US" sz="1200" kern="1200" dirty="0" smtClean="0">
                          <a:solidFill>
                            <a:schemeClr val="dk1"/>
                          </a:solidFill>
                          <a:effectLst/>
                          <a:latin typeface="+mn-lt"/>
                          <a:ea typeface="+mn-ea"/>
                          <a:cs typeface="+mn-cs"/>
                        </a:rPr>
                        <a:t>Product owner (PO) will show the release backlog to the project team for the first time. This backlog need not be completed. But at a higher level, product owner should be able to explain his vision about the product to the team. User stories will keep adding into the backlog even at the later stage</a:t>
                      </a:r>
                      <a:endParaRPr lang="en-US" sz="1200" dirty="0"/>
                    </a:p>
                  </a:txBody>
                  <a:tcPr/>
                </a:tc>
              </a:tr>
              <a:tr h="142969">
                <a:tc>
                  <a:txBody>
                    <a:bodyPr/>
                    <a:lstStyle/>
                    <a:p>
                      <a:r>
                        <a:rPr lang="en-US" sz="1200" b="1" dirty="0" smtClean="0"/>
                        <a:t>Release Planning</a:t>
                      </a:r>
                      <a:endParaRPr lang="en-US" sz="1200" dirty="0"/>
                    </a:p>
                  </a:txBody>
                  <a:tcPr/>
                </a:tc>
                <a:tc>
                  <a:txBody>
                    <a:bodyPr/>
                    <a:lstStyle/>
                    <a:p>
                      <a:r>
                        <a:rPr lang="en-US" sz="1200" kern="1200" dirty="0" smtClean="0">
                          <a:solidFill>
                            <a:schemeClr val="dk1"/>
                          </a:solidFill>
                          <a:effectLst/>
                          <a:latin typeface="+mn-lt"/>
                          <a:ea typeface="+mn-ea"/>
                          <a:cs typeface="+mn-cs"/>
                        </a:rPr>
                        <a:t>Product owner (PO) will show the release backlog to the project team for the first time. This backlog need not be completed. But at a higher level, product owner should be able to explain his vision about the product to the team. User stories will keep adding into the backlog even at the later stage</a:t>
                      </a:r>
                      <a:endParaRPr lang="en-US" sz="1200" dirty="0"/>
                    </a:p>
                  </a:txBody>
                  <a:tcPr/>
                </a:tc>
              </a:tr>
              <a:tr h="142969">
                <a:tc>
                  <a:txBody>
                    <a:bodyPr/>
                    <a:lstStyle/>
                    <a:p>
                      <a:r>
                        <a:rPr lang="en-US" sz="1200" b="1" dirty="0" smtClean="0"/>
                        <a:t>Pre</a:t>
                      </a:r>
                      <a:r>
                        <a:rPr lang="en-US" sz="1200" b="1" baseline="0" dirty="0" smtClean="0"/>
                        <a:t>-Planning Meeting</a:t>
                      </a:r>
                      <a:endParaRPr lang="en-US" sz="1200" dirty="0"/>
                    </a:p>
                  </a:txBody>
                  <a:tcPr/>
                </a:tc>
                <a:tc>
                  <a:txBody>
                    <a:bodyPr/>
                    <a:lstStyle/>
                    <a:p>
                      <a:r>
                        <a:rPr lang="en-US" sz="1200" kern="1200" dirty="0" smtClean="0">
                          <a:solidFill>
                            <a:schemeClr val="dk1"/>
                          </a:solidFill>
                          <a:effectLst/>
                          <a:latin typeface="+mn-lt"/>
                          <a:ea typeface="+mn-ea"/>
                          <a:cs typeface="+mn-cs"/>
                        </a:rPr>
                        <a:t>Pre-planning meeting is to identify the dependencies for the upcoming sprint. If team can resolve the dependencies in coming 3-5 days then these user stories will be part of the sprint backlog otherwise these user stories will be dropped for the coming sprints. Team will discuss the user stories to have an understanding and then estimate the user stories.</a:t>
                      </a:r>
                      <a:endParaRPr lang="en-US" sz="1200" dirty="0"/>
                    </a:p>
                  </a:txBody>
                  <a:tcPr/>
                </a:tc>
              </a:tr>
              <a:tr h="142969">
                <a:tc>
                  <a:txBody>
                    <a:bodyPr/>
                    <a:lstStyle/>
                    <a:p>
                      <a:r>
                        <a:rPr lang="en-US" sz="1200" b="1" dirty="0" smtClean="0"/>
                        <a:t>Planning Meeting</a:t>
                      </a:r>
                      <a:endParaRPr lang="en-US" sz="1200" dirty="0"/>
                    </a:p>
                  </a:txBody>
                  <a:tcPr/>
                </a:tc>
                <a:tc>
                  <a:txBody>
                    <a:bodyPr/>
                    <a:lstStyle/>
                    <a:p>
                      <a:r>
                        <a:rPr lang="en-US" sz="1200" kern="1200" dirty="0" smtClean="0">
                          <a:solidFill>
                            <a:schemeClr val="dk1"/>
                          </a:solidFill>
                          <a:effectLst/>
                          <a:latin typeface="+mn-lt"/>
                          <a:ea typeface="+mn-ea"/>
                          <a:cs typeface="+mn-cs"/>
                        </a:rPr>
                        <a:t>Planning meeting is the key milestone for the upcoming sprint. If team is able to do the planning effectively and efficiently then sprint will be completed smoothly. But we have a dependency on the functionality and technicality details of the requirements.</a:t>
                      </a:r>
                      <a:endParaRPr lang="en-US" sz="1200" dirty="0"/>
                    </a:p>
                  </a:txBody>
                  <a:tcPr/>
                </a:tc>
              </a:tr>
              <a:tr h="142969">
                <a:tc>
                  <a:txBody>
                    <a:bodyPr/>
                    <a:lstStyle/>
                    <a:p>
                      <a:r>
                        <a:rPr lang="en-US" sz="1200" b="1" kern="1200" dirty="0" smtClean="0">
                          <a:solidFill>
                            <a:schemeClr val="dk1"/>
                          </a:solidFill>
                          <a:effectLst/>
                          <a:latin typeface="+mn-lt"/>
                          <a:ea typeface="+mn-ea"/>
                          <a:cs typeface="+mn-cs"/>
                        </a:rPr>
                        <a:t>Sprint Execution/Daily Work</a:t>
                      </a:r>
                      <a:endParaRPr lang="en-US" sz="1200" dirty="0"/>
                    </a:p>
                  </a:txBody>
                  <a:tcPr/>
                </a:tc>
                <a:tc>
                  <a:txBody>
                    <a:bodyPr/>
                    <a:lstStyle/>
                    <a:p>
                      <a:r>
                        <a:rPr lang="en-US" sz="1200" kern="1200" dirty="0" smtClean="0">
                          <a:solidFill>
                            <a:schemeClr val="dk1"/>
                          </a:solidFill>
                          <a:effectLst/>
                          <a:latin typeface="+mn-lt"/>
                          <a:ea typeface="+mn-ea"/>
                          <a:cs typeface="+mn-cs"/>
                        </a:rPr>
                        <a:t>Details of the daily work is given here. Close tracking of the tasks that are planned in the planning meeting is very important. Daily scrum meetings will give you a chance to talk about the progress and raise your concerns over the roadblocks, dependencies</a:t>
                      </a:r>
                      <a:endParaRPr lang="en-US" sz="1200" dirty="0"/>
                    </a:p>
                  </a:txBody>
                  <a:tcPr/>
                </a:tc>
              </a:tr>
              <a:tr h="142969">
                <a:tc>
                  <a:txBody>
                    <a:bodyPr/>
                    <a:lstStyle/>
                    <a:p>
                      <a:r>
                        <a:rPr lang="en-US" sz="1200" b="1" kern="1200" dirty="0" smtClean="0">
                          <a:solidFill>
                            <a:schemeClr val="dk1"/>
                          </a:solidFill>
                          <a:effectLst/>
                          <a:latin typeface="+mn-lt"/>
                          <a:ea typeface="+mn-ea"/>
                          <a:cs typeface="+mn-cs"/>
                        </a:rPr>
                        <a:t>Sprint</a:t>
                      </a:r>
                      <a:r>
                        <a:rPr lang="en-US" sz="1200" dirty="0" smtClean="0"/>
                        <a:t> </a:t>
                      </a:r>
                      <a:r>
                        <a:rPr lang="en-US" sz="1200" b="1" kern="1200" dirty="0" smtClean="0">
                          <a:solidFill>
                            <a:schemeClr val="dk1"/>
                          </a:solidFill>
                          <a:effectLst/>
                          <a:latin typeface="+mn-lt"/>
                          <a:ea typeface="+mn-ea"/>
                          <a:cs typeface="+mn-cs"/>
                        </a:rPr>
                        <a:t>Review</a:t>
                      </a:r>
                      <a:endParaRPr lang="en-US" sz="1200" b="1" kern="1200" dirty="0">
                        <a:solidFill>
                          <a:schemeClr val="dk1"/>
                        </a:solidFill>
                        <a:effectLst/>
                        <a:latin typeface="+mn-lt"/>
                        <a:ea typeface="+mn-ea"/>
                        <a:cs typeface="+mn-cs"/>
                      </a:endParaRPr>
                    </a:p>
                  </a:txBody>
                  <a:tcPr/>
                </a:tc>
                <a:tc>
                  <a:txBody>
                    <a:bodyPr/>
                    <a:lstStyle/>
                    <a:p>
                      <a:r>
                        <a:rPr lang="en-US" sz="1200" kern="1200" dirty="0" smtClean="0">
                          <a:solidFill>
                            <a:schemeClr val="dk1"/>
                          </a:solidFill>
                          <a:effectLst/>
                          <a:latin typeface="+mn-lt"/>
                          <a:ea typeface="+mn-ea"/>
                          <a:cs typeface="+mn-cs"/>
                        </a:rPr>
                        <a:t>This is the last day of the sprint. Team need to give a final demo to the customer of the functionality/features that are just developed in the sprint.</a:t>
                      </a:r>
                      <a:endParaRPr lang="en-US" sz="1200" dirty="0"/>
                    </a:p>
                  </a:txBody>
                  <a:tcPr/>
                </a:tc>
              </a:tr>
              <a:tr h="142969">
                <a:tc>
                  <a:txBody>
                    <a:bodyPr/>
                    <a:lstStyle/>
                    <a:p>
                      <a:r>
                        <a:rPr lang="en-US" sz="1200" b="1" kern="1200" dirty="0" smtClean="0">
                          <a:solidFill>
                            <a:schemeClr val="dk1"/>
                          </a:solidFill>
                          <a:effectLst/>
                          <a:latin typeface="+mn-lt"/>
                          <a:ea typeface="+mn-ea"/>
                          <a:cs typeface="+mn-cs"/>
                        </a:rPr>
                        <a:t>Sprint Retrospective</a:t>
                      </a:r>
                      <a:endParaRPr lang="en-US" sz="1200" b="1" kern="1200" dirty="0">
                        <a:solidFill>
                          <a:schemeClr val="dk1"/>
                        </a:solidFill>
                        <a:effectLst/>
                        <a:latin typeface="+mn-lt"/>
                        <a:ea typeface="+mn-ea"/>
                        <a:cs typeface="+mn-cs"/>
                      </a:endParaRPr>
                    </a:p>
                  </a:txBody>
                  <a:tcPr/>
                </a:tc>
                <a:tc>
                  <a:txBody>
                    <a:bodyPr/>
                    <a:lstStyle/>
                    <a:p>
                      <a:r>
                        <a:rPr lang="en-US" sz="1200" kern="1200" dirty="0" smtClean="0">
                          <a:solidFill>
                            <a:schemeClr val="dk1"/>
                          </a:solidFill>
                          <a:effectLst/>
                          <a:latin typeface="+mn-lt"/>
                          <a:ea typeface="+mn-ea"/>
                          <a:cs typeface="+mn-cs"/>
                        </a:rPr>
                        <a:t>How to improve on quality, productivity is something discussed in this meeting</a:t>
                      </a:r>
                      <a:endParaRPr lang="en-US" sz="120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886877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Sprint 0</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2" y="986482"/>
            <a:ext cx="5382279" cy="4821890"/>
          </a:xfrm>
          <a:prstGeom prst="rect">
            <a:avLst/>
          </a:prstGeom>
        </p:spPr>
      </p:pic>
      <p:sp>
        <p:nvSpPr>
          <p:cNvPr id="5" name="TextBox 4"/>
          <p:cNvSpPr txBox="1"/>
          <p:nvPr/>
        </p:nvSpPr>
        <p:spPr>
          <a:xfrm>
            <a:off x="4881093" y="630560"/>
            <a:ext cx="6658377" cy="5909310"/>
          </a:xfrm>
          <a:prstGeom prst="rect">
            <a:avLst/>
          </a:prstGeom>
          <a:noFill/>
        </p:spPr>
        <p:txBody>
          <a:bodyPr wrap="square" rtlCol="0">
            <a:spAutoFit/>
          </a:bodyPr>
          <a:lstStyle/>
          <a:p>
            <a:r>
              <a:rPr lang="en-US" dirty="0" smtClean="0"/>
              <a:t>Sprint </a:t>
            </a:r>
            <a:r>
              <a:rPr lang="en-US" dirty="0"/>
              <a:t>Zero is also called as Iteration </a:t>
            </a:r>
            <a:r>
              <a:rPr lang="en-US" dirty="0" smtClean="0"/>
              <a:t>Zero. </a:t>
            </a:r>
            <a:r>
              <a:rPr lang="en-US" dirty="0"/>
              <a:t>Activities listed below will make the team ready for the sprint 1. It is a kind of the preparation for kick off</a:t>
            </a:r>
            <a:r>
              <a:rPr lang="en-US" dirty="0" smtClean="0"/>
              <a:t>.</a:t>
            </a:r>
          </a:p>
          <a:p>
            <a:pPr marL="285750" indent="-285750">
              <a:buFont typeface="Arial" panose="020B0604020202020204" pitchFamily="34" charset="0"/>
              <a:buChar char="•"/>
            </a:pPr>
            <a:r>
              <a:rPr lang="en-US" b="1" dirty="0"/>
              <a:t>Product </a:t>
            </a:r>
            <a:r>
              <a:rPr lang="en-US" b="1" dirty="0" smtClean="0"/>
              <a:t>Backlog/Requirement</a:t>
            </a:r>
          </a:p>
          <a:p>
            <a:pPr marL="285750" indent="-285750">
              <a:buFont typeface="Arial" panose="020B0604020202020204" pitchFamily="34" charset="0"/>
              <a:buChar char="•"/>
            </a:pPr>
            <a:r>
              <a:rPr lang="en-US" b="1" dirty="0"/>
              <a:t>Infrastructure </a:t>
            </a:r>
            <a:r>
              <a:rPr lang="en-US" b="1" dirty="0" smtClean="0"/>
              <a:t>readiness</a:t>
            </a:r>
          </a:p>
          <a:p>
            <a:pPr marL="285750" indent="-285750">
              <a:buFont typeface="Arial" panose="020B0604020202020204" pitchFamily="34" charset="0"/>
              <a:buChar char="•"/>
            </a:pPr>
            <a:r>
              <a:rPr lang="en-US" b="1" dirty="0" smtClean="0"/>
              <a:t>Design/Architecture</a:t>
            </a:r>
          </a:p>
          <a:p>
            <a:pPr marL="285750" indent="-285750">
              <a:buFont typeface="Arial" panose="020B0604020202020204" pitchFamily="34" charset="0"/>
              <a:buChar char="•"/>
            </a:pPr>
            <a:r>
              <a:rPr lang="en-US" b="1" dirty="0"/>
              <a:t>Team </a:t>
            </a:r>
            <a:r>
              <a:rPr lang="en-US" b="1" dirty="0" smtClean="0"/>
              <a:t>Readiness</a:t>
            </a:r>
          </a:p>
          <a:p>
            <a:pPr marL="285750" indent="-285750">
              <a:buFont typeface="Arial" panose="020B0604020202020204" pitchFamily="34" charset="0"/>
              <a:buChar char="•"/>
            </a:pPr>
            <a:r>
              <a:rPr lang="en-US" b="1" dirty="0" smtClean="0"/>
              <a:t>POC</a:t>
            </a:r>
          </a:p>
          <a:p>
            <a:pPr marL="285750" indent="-285750">
              <a:buFont typeface="Arial" panose="020B0604020202020204" pitchFamily="34" charset="0"/>
              <a:buChar char="•"/>
            </a:pPr>
            <a:r>
              <a:rPr lang="en-US" b="1" dirty="0" smtClean="0"/>
              <a:t>Trainings</a:t>
            </a:r>
          </a:p>
          <a:p>
            <a:pPr marL="285750" indent="-285750">
              <a:buFont typeface="Arial" panose="020B0604020202020204" pitchFamily="34" charset="0"/>
              <a:buChar char="•"/>
            </a:pPr>
            <a:r>
              <a:rPr lang="en-US" b="1" dirty="0" smtClean="0"/>
              <a:t>Project Management Plan (PMP)</a:t>
            </a:r>
          </a:p>
          <a:p>
            <a:pPr marL="742950" lvl="1" indent="-285750" fontAlgn="ctr">
              <a:buFont typeface="Wingdings" panose="05000000000000000000" pitchFamily="2" charset="2"/>
              <a:buChar char="ü"/>
            </a:pPr>
            <a:r>
              <a:rPr lang="en-US" dirty="0"/>
              <a:t>Agile Management </a:t>
            </a:r>
            <a:r>
              <a:rPr lang="en-US" dirty="0" smtClean="0"/>
              <a:t>Plan: ETVX, Each </a:t>
            </a:r>
            <a:r>
              <a:rPr lang="en-US" dirty="0"/>
              <a:t>and every step for implementation; basically an agile </a:t>
            </a:r>
            <a:r>
              <a:rPr lang="en-US" dirty="0" smtClean="0"/>
              <a:t>Bible</a:t>
            </a:r>
          </a:p>
          <a:p>
            <a:pPr marL="742950" lvl="1" indent="-285750" fontAlgn="ctr">
              <a:buFont typeface="Wingdings" panose="05000000000000000000" pitchFamily="2" charset="2"/>
              <a:buChar char="ü"/>
            </a:pPr>
            <a:r>
              <a:rPr lang="en-US" dirty="0" smtClean="0"/>
              <a:t>Test </a:t>
            </a:r>
            <a:r>
              <a:rPr lang="en-US" dirty="0"/>
              <a:t>Management </a:t>
            </a:r>
            <a:r>
              <a:rPr lang="en-US" dirty="0" smtClean="0"/>
              <a:t>Plan -Test Strategy, Test Plans, Templates, Performance Testing, Security</a:t>
            </a:r>
            <a:endParaRPr lang="en-US" dirty="0"/>
          </a:p>
          <a:p>
            <a:pPr marL="742950" lvl="1" indent="-285750" fontAlgn="ctr">
              <a:buFont typeface="Wingdings" panose="05000000000000000000" pitchFamily="2" charset="2"/>
              <a:buChar char="ü"/>
            </a:pPr>
            <a:r>
              <a:rPr lang="en-US" dirty="0" smtClean="0"/>
              <a:t>Defect </a:t>
            </a:r>
            <a:r>
              <a:rPr lang="en-US" dirty="0"/>
              <a:t>Management </a:t>
            </a:r>
            <a:r>
              <a:rPr lang="en-US" dirty="0" smtClean="0"/>
              <a:t>Plan</a:t>
            </a:r>
          </a:p>
          <a:p>
            <a:pPr marL="742950" lvl="1" indent="-285750" fontAlgn="ctr">
              <a:buFont typeface="Wingdings" panose="05000000000000000000" pitchFamily="2" charset="2"/>
              <a:buChar char="ü"/>
            </a:pPr>
            <a:r>
              <a:rPr lang="en-US" dirty="0" smtClean="0"/>
              <a:t>Continuous </a:t>
            </a:r>
            <a:r>
              <a:rPr lang="en-US" dirty="0"/>
              <a:t>Integration </a:t>
            </a:r>
            <a:r>
              <a:rPr lang="en-US" dirty="0" smtClean="0"/>
              <a:t>Process</a:t>
            </a:r>
          </a:p>
          <a:p>
            <a:pPr marL="742950" lvl="1" indent="-285750" fontAlgn="ctr">
              <a:buFont typeface="Wingdings" panose="05000000000000000000" pitchFamily="2" charset="2"/>
              <a:buChar char="ü"/>
            </a:pPr>
            <a:r>
              <a:rPr lang="en-US" dirty="0" smtClean="0"/>
              <a:t>Risk, Assumption, Issues, Dependency (RAID) detailing</a:t>
            </a:r>
            <a:endParaRPr lang="en-US" dirty="0"/>
          </a:p>
          <a:p>
            <a:pPr marL="742950" lvl="1" indent="-285750" fontAlgn="ctr">
              <a:buFont typeface="Wingdings" panose="05000000000000000000" pitchFamily="2" charset="2"/>
              <a:buChar char="ü"/>
            </a:pPr>
            <a:r>
              <a:rPr lang="en-US" dirty="0" smtClean="0"/>
              <a:t>Roles </a:t>
            </a:r>
            <a:r>
              <a:rPr lang="en-US" dirty="0"/>
              <a:t>&amp; Responsibility of each role like scrum master, project manager, agile coach, delivery manager, developer, QA, sponsor </a:t>
            </a:r>
            <a:r>
              <a:rPr lang="en-US" dirty="0" err="1" smtClean="0"/>
              <a:t>etc</a:t>
            </a:r>
            <a:endParaRPr lang="en-US" dirty="0"/>
          </a:p>
          <a:p>
            <a:pPr marL="742950" lvl="1" indent="-285750" fontAlgn="ctr">
              <a:buFont typeface="Wingdings" panose="05000000000000000000" pitchFamily="2" charset="2"/>
              <a:buChar char="ü"/>
            </a:pPr>
            <a:r>
              <a:rPr lang="en-US" dirty="0" smtClean="0"/>
              <a:t>Other Plans</a:t>
            </a:r>
            <a:endParaRPr lang="en-US" dirty="0"/>
          </a:p>
        </p:txBody>
      </p:sp>
    </p:spTree>
    <p:extLst>
      <p:ext uri="{BB962C8B-B14F-4D97-AF65-F5344CB8AC3E}">
        <p14:creationId xmlns:p14="http://schemas.microsoft.com/office/powerpoint/2010/main" val="2126837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Sprints</a:t>
            </a:r>
            <a:endParaRPr lang="en-US" dirty="0"/>
          </a:p>
        </p:txBody>
      </p:sp>
      <p:graphicFrame>
        <p:nvGraphicFramePr>
          <p:cNvPr id="3" name="Content Placeholder 3"/>
          <p:cNvGraphicFramePr>
            <a:graphicFrameLocks/>
          </p:cNvGraphicFramePr>
          <p:nvPr>
            <p:extLst>
              <p:ext uri="{D42A27DB-BD31-4B8C-83A1-F6EECF244321}">
                <p14:modId xmlns:p14="http://schemas.microsoft.com/office/powerpoint/2010/main" val="2100301161"/>
              </p:ext>
            </p:extLst>
          </p:nvPr>
        </p:nvGraphicFramePr>
        <p:xfrm>
          <a:off x="524300" y="986482"/>
          <a:ext cx="11375779" cy="5852160"/>
        </p:xfrm>
        <a:graphic>
          <a:graphicData uri="http://schemas.openxmlformats.org/drawingml/2006/table">
            <a:tbl>
              <a:tblPr firstRow="1" bandRow="1">
                <a:tableStyleId>{5C22544A-7EE6-4342-B048-85BDC9FD1C3A}</a:tableStyleId>
              </a:tblPr>
              <a:tblGrid>
                <a:gridCol w="1990687"/>
                <a:gridCol w="1018103"/>
                <a:gridCol w="1644217"/>
                <a:gridCol w="3837776"/>
                <a:gridCol w="1520989"/>
                <a:gridCol w="1364007"/>
              </a:tblGrid>
              <a:tr h="354091">
                <a:tc>
                  <a:txBody>
                    <a:bodyPr/>
                    <a:lstStyle/>
                    <a:p>
                      <a:r>
                        <a:rPr lang="en-US" dirty="0" smtClean="0"/>
                        <a:t>Process</a:t>
                      </a:r>
                      <a:endParaRPr lang="en-US" dirty="0"/>
                    </a:p>
                  </a:txBody>
                  <a:tcPr/>
                </a:tc>
                <a:tc>
                  <a:txBody>
                    <a:bodyPr/>
                    <a:lstStyle/>
                    <a:p>
                      <a:r>
                        <a:rPr lang="en-US" dirty="0" smtClean="0"/>
                        <a:t>Phase</a:t>
                      </a:r>
                      <a:endParaRPr lang="en-US" dirty="0"/>
                    </a:p>
                  </a:txBody>
                  <a:tcPr/>
                </a:tc>
                <a:tc>
                  <a:txBody>
                    <a:bodyPr/>
                    <a:lstStyle/>
                    <a:p>
                      <a:r>
                        <a:rPr lang="en-US" dirty="0" smtClean="0"/>
                        <a:t>Input(s)</a:t>
                      </a:r>
                      <a:endParaRPr lang="en-US" dirty="0"/>
                    </a:p>
                  </a:txBody>
                  <a:tcPr/>
                </a:tc>
                <a:tc>
                  <a:txBody>
                    <a:bodyPr/>
                    <a:lstStyle/>
                    <a:p>
                      <a:r>
                        <a:rPr lang="en-US" dirty="0" smtClean="0"/>
                        <a:t>Tools &amp;</a:t>
                      </a:r>
                      <a:r>
                        <a:rPr lang="en-US" baseline="0" dirty="0" smtClean="0"/>
                        <a:t> Techniques</a:t>
                      </a:r>
                      <a:endParaRPr lang="en-US" dirty="0"/>
                    </a:p>
                  </a:txBody>
                  <a:tcPr/>
                </a:tc>
                <a:tc>
                  <a:txBody>
                    <a:bodyPr/>
                    <a:lstStyle/>
                    <a:p>
                      <a:r>
                        <a:rPr lang="en-US" dirty="0" smtClean="0"/>
                        <a:t>Output(s)</a:t>
                      </a:r>
                      <a:endParaRPr lang="en-US" dirty="0"/>
                    </a:p>
                  </a:txBody>
                  <a:tcPr/>
                </a:tc>
                <a:tc>
                  <a:txBody>
                    <a:bodyPr/>
                    <a:lstStyle/>
                    <a:p>
                      <a:r>
                        <a:rPr lang="en-US" dirty="0" smtClean="0"/>
                        <a:t>Participants</a:t>
                      </a:r>
                      <a:endParaRPr lang="en-US" dirty="0"/>
                    </a:p>
                  </a:txBody>
                  <a:tcPr/>
                </a:tc>
              </a:tr>
              <a:tr h="384860">
                <a:tc>
                  <a:txBody>
                    <a:bodyPr/>
                    <a:lstStyle/>
                    <a:p>
                      <a:r>
                        <a:rPr lang="en-US" sz="1600" b="1" dirty="0" smtClean="0"/>
                        <a:t>Release Planning</a:t>
                      </a:r>
                      <a:endParaRPr lang="en-US" sz="1600" dirty="0"/>
                    </a:p>
                  </a:txBody>
                  <a:tcPr/>
                </a:tc>
                <a:tc>
                  <a:txBody>
                    <a:bodyPr/>
                    <a:lstStyle/>
                    <a:p>
                      <a:pPr marL="0" marR="0" fontAlgn="t">
                        <a:spcBef>
                          <a:spcPts val="0"/>
                        </a:spcBef>
                        <a:spcAft>
                          <a:spcPts val="0"/>
                        </a:spcAft>
                      </a:pPr>
                      <a:r>
                        <a:rPr lang="en-US" sz="1000">
                          <a:effectLst/>
                          <a:latin typeface="Arial" panose="020B0604020202020204" pitchFamily="34" charset="0"/>
                        </a:rPr>
                        <a:t>5 to -10 days prior to kick off</a:t>
                      </a:r>
                    </a:p>
                  </a:txBody>
                  <a:tcPr marL="50800" marR="50800" marT="50800" marB="50800"/>
                </a:tc>
                <a:tc>
                  <a:txBody>
                    <a:bodyPr/>
                    <a:lstStyle/>
                    <a:p>
                      <a:pPr marL="228600" marR="0" indent="-57150" rtl="0" fontAlgn="t">
                        <a:spcBef>
                          <a:spcPts val="0"/>
                        </a:spcBef>
                        <a:spcAft>
                          <a:spcPts val="0"/>
                        </a:spcAft>
                        <a:buFont typeface="Arial" panose="020B0604020202020204" pitchFamily="34" charset="0"/>
                        <a:buChar char="•"/>
                      </a:pPr>
                      <a:r>
                        <a:rPr lang="en-US" sz="1000" dirty="0" smtClean="0">
                          <a:effectLst/>
                          <a:latin typeface="Arial" panose="020B0604020202020204" pitchFamily="34" charset="0"/>
                        </a:rPr>
                        <a:t>Product Vision</a:t>
                      </a:r>
                    </a:p>
                    <a:p>
                      <a:pPr marL="228600" marR="0" indent="-57150" rtl="0" fontAlgn="t">
                        <a:spcBef>
                          <a:spcPts val="0"/>
                        </a:spcBef>
                        <a:spcAft>
                          <a:spcPts val="0"/>
                        </a:spcAft>
                        <a:buFont typeface="Arial" panose="020B0604020202020204" pitchFamily="34" charset="0"/>
                        <a:buChar char="•"/>
                      </a:pPr>
                      <a:r>
                        <a:rPr lang="en-US" sz="1000" dirty="0" smtClean="0">
                          <a:effectLst/>
                          <a:latin typeface="Arial" panose="020B0604020202020204" pitchFamily="34" charset="0"/>
                        </a:rPr>
                        <a:t>Product Roadmap</a:t>
                      </a:r>
                    </a:p>
                    <a:p>
                      <a:pPr marL="228600" marR="0" indent="-57150" rtl="0" fontAlgn="t">
                        <a:spcBef>
                          <a:spcPts val="0"/>
                        </a:spcBef>
                        <a:spcAft>
                          <a:spcPts val="0"/>
                        </a:spcAft>
                        <a:buFont typeface="Arial" panose="020B0604020202020204" pitchFamily="34" charset="0"/>
                        <a:buChar char="•"/>
                      </a:pPr>
                      <a:r>
                        <a:rPr lang="en-US" sz="1000" dirty="0" smtClean="0">
                          <a:effectLst/>
                          <a:latin typeface="Arial" panose="020B0604020202020204" pitchFamily="34" charset="0"/>
                        </a:rPr>
                        <a:t>Prioritized </a:t>
                      </a:r>
                      <a:r>
                        <a:rPr lang="en-US" sz="1000" dirty="0">
                          <a:effectLst/>
                          <a:latin typeface="Arial" panose="020B0604020202020204" pitchFamily="34" charset="0"/>
                        </a:rPr>
                        <a:t>Release Backlog by Product </a:t>
                      </a:r>
                      <a:r>
                        <a:rPr lang="en-US" sz="1000" dirty="0" smtClean="0">
                          <a:effectLst/>
                          <a:latin typeface="Arial" panose="020B0604020202020204" pitchFamily="34" charset="0"/>
                        </a:rPr>
                        <a:t>Owner</a:t>
                      </a:r>
                    </a:p>
                    <a:p>
                      <a:pPr marL="188366" marR="0" rtl="0" fontAlgn="t">
                        <a:spcBef>
                          <a:spcPts val="0"/>
                        </a:spcBef>
                        <a:spcAft>
                          <a:spcPts val="0"/>
                        </a:spcAft>
                      </a:pPr>
                      <a:endParaRPr lang="en-US" dirty="0">
                        <a:effectLst/>
                      </a:endParaRPr>
                    </a:p>
                  </a:txBody>
                  <a:tcPr marL="50800" marR="50800" marT="50800" marB="50800"/>
                </a:tc>
                <a:tc>
                  <a:txBody>
                    <a:bodyPr/>
                    <a:lstStyle/>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Agile team will understand the release goal. This is the first time when team will have a look at the release backlog. Before start working on the user stories, team need to understand the key objective behind the release.</a:t>
                      </a:r>
                      <a:endParaRPr lang="en-US" dirty="0">
                        <a:effectLst/>
                      </a:endParaRPr>
                    </a:p>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Understand the business requirements at a higher level. Understanding the core purpose for the project and the release.</a:t>
                      </a:r>
                      <a:endParaRPr lang="en-US" dirty="0">
                        <a:effectLst/>
                      </a:endParaRPr>
                    </a:p>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A prioritized set of user stories that will be developed in the release.</a:t>
                      </a:r>
                      <a:endParaRPr lang="en-US" dirty="0">
                        <a:effectLst/>
                      </a:endParaRPr>
                    </a:p>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A coarse estimate for each story.</a:t>
                      </a:r>
                      <a:endParaRPr lang="en-US" dirty="0">
                        <a:effectLst/>
                      </a:endParaRPr>
                    </a:p>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A date for the release</a:t>
                      </a:r>
                      <a:endParaRPr lang="en-US" dirty="0">
                        <a:effectLst/>
                      </a:endParaRPr>
                    </a:p>
                  </a:txBody>
                  <a:tcPr marL="50800" marR="50800" marT="50800" marB="50800"/>
                </a:tc>
                <a:tc>
                  <a:txBody>
                    <a:bodyPr/>
                    <a:lstStyle/>
                    <a:p>
                      <a:pPr marL="0" marR="0" fontAlgn="t">
                        <a:spcBef>
                          <a:spcPts val="0"/>
                        </a:spcBef>
                        <a:spcAft>
                          <a:spcPts val="0"/>
                        </a:spcAft>
                      </a:pPr>
                      <a:r>
                        <a:rPr lang="en-US" sz="1000" dirty="0">
                          <a:effectLst/>
                          <a:latin typeface="Arial" panose="020B0604020202020204" pitchFamily="34" charset="0"/>
                        </a:rPr>
                        <a:t>Draft Release Backlog</a:t>
                      </a:r>
                      <a:endParaRPr lang="en-US" dirty="0">
                        <a:effectLst/>
                      </a:endParaRPr>
                    </a:p>
                  </a:txBody>
                  <a:tcPr marL="50800" marR="50800" marT="50800" marB="50800"/>
                </a:tc>
                <a:tc>
                  <a:txBody>
                    <a:bodyPr/>
                    <a:lstStyle/>
                    <a:p>
                      <a:pPr marL="0" marR="0" fontAlgn="t">
                        <a:spcBef>
                          <a:spcPts val="0"/>
                        </a:spcBef>
                        <a:spcAft>
                          <a:spcPts val="0"/>
                        </a:spcAft>
                      </a:pPr>
                      <a:r>
                        <a:rPr lang="en-US" sz="1000" kern="1200" dirty="0" smtClean="0">
                          <a:solidFill>
                            <a:schemeClr val="dk1"/>
                          </a:solidFill>
                          <a:effectLst/>
                          <a:latin typeface="Arial" panose="020B0604020202020204" pitchFamily="34" charset="0"/>
                          <a:ea typeface="+mn-ea"/>
                          <a:cs typeface="+mn-cs"/>
                        </a:rPr>
                        <a:t>Product Owner (Responsible), Agile Team</a:t>
                      </a:r>
                      <a:endParaRPr lang="en-US" sz="1000" kern="1200" dirty="0">
                        <a:solidFill>
                          <a:schemeClr val="dk1"/>
                        </a:solidFill>
                        <a:effectLst/>
                        <a:latin typeface="Arial" panose="020B0604020202020204" pitchFamily="34" charset="0"/>
                        <a:ea typeface="+mn-ea"/>
                        <a:cs typeface="+mn-cs"/>
                      </a:endParaRPr>
                    </a:p>
                  </a:txBody>
                  <a:tcPr marL="50800" marR="50800" marT="50800" marB="50800"/>
                </a:tc>
              </a:tr>
              <a:tr h="791804">
                <a:tc>
                  <a:txBody>
                    <a:bodyPr/>
                    <a:lstStyle/>
                    <a:p>
                      <a:r>
                        <a:rPr lang="en-US" sz="1600" b="1" dirty="0" smtClean="0"/>
                        <a:t>Pre</a:t>
                      </a:r>
                      <a:r>
                        <a:rPr lang="en-US" sz="1600" b="1" baseline="0" dirty="0" smtClean="0"/>
                        <a:t>-Planning Meeting</a:t>
                      </a:r>
                      <a:endParaRPr lang="en-US" sz="1600" dirty="0"/>
                    </a:p>
                  </a:txBody>
                  <a:tcPr/>
                </a:tc>
                <a:tc>
                  <a:txBody>
                    <a:bodyPr/>
                    <a:lstStyle/>
                    <a:p>
                      <a:pPr marL="0" marR="0" fontAlgn="t">
                        <a:spcBef>
                          <a:spcPts val="0"/>
                        </a:spcBef>
                        <a:spcAft>
                          <a:spcPts val="0"/>
                        </a:spcAft>
                      </a:pPr>
                      <a:r>
                        <a:rPr lang="en-US" sz="1000" dirty="0">
                          <a:effectLst/>
                          <a:latin typeface="Arial" panose="020B0604020202020204" pitchFamily="34" charset="0"/>
                        </a:rPr>
                        <a:t>-5 to -3 days</a:t>
                      </a:r>
                    </a:p>
                    <a:p>
                      <a:pPr marL="0" marR="0" fontAlgn="t">
                        <a:spcBef>
                          <a:spcPts val="0"/>
                        </a:spcBef>
                        <a:spcAft>
                          <a:spcPts val="0"/>
                        </a:spcAft>
                      </a:pPr>
                      <a:r>
                        <a:rPr lang="en-US" sz="1000" dirty="0">
                          <a:effectLst/>
                          <a:latin typeface="Arial" panose="020B0604020202020204" pitchFamily="34" charset="0"/>
                        </a:rPr>
                        <a:t>before the sprint start date</a:t>
                      </a:r>
                    </a:p>
                  </a:txBody>
                  <a:tcPr marL="50800" marR="50800" marT="50800" marB="50800"/>
                </a:tc>
                <a:tc>
                  <a:txBody>
                    <a:bodyPr/>
                    <a:lstStyle/>
                    <a:p>
                      <a:pPr marL="188366" marR="0" rtl="0" fontAlgn="t">
                        <a:spcBef>
                          <a:spcPts val="0"/>
                        </a:spcBef>
                        <a:spcAft>
                          <a:spcPts val="0"/>
                        </a:spcAft>
                        <a:buFont typeface="Arial" panose="020B0604020202020204" pitchFamily="34" charset="0"/>
                        <a:buChar char="•"/>
                      </a:pPr>
                      <a:r>
                        <a:rPr lang="en-US" sz="1000" dirty="0" smtClean="0">
                          <a:effectLst/>
                          <a:latin typeface="Arial" panose="020B0604020202020204" pitchFamily="34" charset="0"/>
                        </a:rPr>
                        <a:t>Product </a:t>
                      </a:r>
                      <a:r>
                        <a:rPr lang="en-US" sz="1000" dirty="0">
                          <a:effectLst/>
                          <a:latin typeface="Arial" panose="020B0604020202020204" pitchFamily="34" charset="0"/>
                        </a:rPr>
                        <a:t>Owner is ready with prioritized user stories (well above the team’s base velocity) with  acceptance criteria</a:t>
                      </a:r>
                      <a:endParaRPr lang="en-US" dirty="0">
                        <a:effectLst/>
                      </a:endParaRPr>
                    </a:p>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All pre-requisite e.g. data model, UI mock </a:t>
                      </a:r>
                      <a:r>
                        <a:rPr lang="en-US" sz="1000" dirty="0" smtClean="0">
                          <a:effectLst/>
                          <a:latin typeface="Arial" panose="020B0604020202020204" pitchFamily="34" charset="0"/>
                        </a:rPr>
                        <a:t>up</a:t>
                      </a:r>
                      <a:endParaRPr lang="en-US" dirty="0">
                        <a:effectLst/>
                      </a:endParaRPr>
                    </a:p>
                  </a:txBody>
                  <a:tcPr marL="50800" marR="50800" marT="50800" marB="50800"/>
                </a:tc>
                <a:tc>
                  <a:txBody>
                    <a:bodyPr/>
                    <a:lstStyle/>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Sprint Backlog prioritization by product owner</a:t>
                      </a:r>
                      <a:endParaRPr lang="en-US" dirty="0">
                        <a:effectLst/>
                      </a:endParaRPr>
                    </a:p>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User stories walk-through by product owner</a:t>
                      </a:r>
                      <a:endParaRPr lang="en-US" dirty="0">
                        <a:effectLst/>
                      </a:endParaRPr>
                    </a:p>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Technical complexity explanation by application architect</a:t>
                      </a:r>
                      <a:endParaRPr lang="en-US" dirty="0">
                        <a:effectLst/>
                      </a:endParaRPr>
                    </a:p>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Discuss and confirm all pre-requisite e.g</a:t>
                      </a:r>
                      <a:r>
                        <a:rPr lang="en-US" sz="1000" dirty="0" smtClean="0">
                          <a:effectLst/>
                          <a:latin typeface="Arial" panose="020B0604020202020204" pitchFamily="34" charset="0"/>
                        </a:rPr>
                        <a:t>. </a:t>
                      </a:r>
                      <a:r>
                        <a:rPr lang="en-US" sz="1000" dirty="0">
                          <a:effectLst/>
                          <a:latin typeface="Arial" panose="020B0604020202020204" pitchFamily="34" charset="0"/>
                        </a:rPr>
                        <a:t>localization requirements, HTML dependency, </a:t>
                      </a:r>
                      <a:r>
                        <a:rPr lang="en-US" sz="1000" dirty="0" err="1">
                          <a:effectLst/>
                          <a:latin typeface="Arial" panose="020B0604020202020204" pitchFamily="34" charset="0"/>
                        </a:rPr>
                        <a:t>Webops</a:t>
                      </a:r>
                      <a:r>
                        <a:rPr lang="en-US" sz="1000" dirty="0">
                          <a:effectLst/>
                          <a:latin typeface="Arial" panose="020B0604020202020204" pitchFamily="34" charset="0"/>
                        </a:rPr>
                        <a:t> dependency, database dependency etc.</a:t>
                      </a:r>
                      <a:endParaRPr lang="en-US" dirty="0">
                        <a:effectLst/>
                      </a:endParaRPr>
                    </a:p>
                    <a:p>
                      <a:pPr marL="188366" marR="0" rtl="0" fontAlgn="t">
                        <a:spcBef>
                          <a:spcPts val="0"/>
                        </a:spcBef>
                        <a:spcAft>
                          <a:spcPts val="0"/>
                        </a:spcAft>
                        <a:buFont typeface="Arial" panose="020B0604020202020204" pitchFamily="34" charset="0"/>
                        <a:buChar char="•"/>
                      </a:pPr>
                      <a:r>
                        <a:rPr lang="en-US" sz="1000" dirty="0" smtClean="0">
                          <a:effectLst/>
                          <a:latin typeface="Arial" panose="020B0604020202020204" pitchFamily="34" charset="0"/>
                        </a:rPr>
                        <a:t>Point </a:t>
                      </a:r>
                      <a:r>
                        <a:rPr lang="en-US" sz="1000" dirty="0">
                          <a:effectLst/>
                          <a:latin typeface="Arial" panose="020B0604020202020204" pitchFamily="34" charset="0"/>
                        </a:rPr>
                        <a:t>sizing of user stories</a:t>
                      </a:r>
                      <a:endParaRPr lang="en-US" dirty="0">
                        <a:effectLst/>
                      </a:endParaRPr>
                    </a:p>
                    <a:p>
                      <a:pPr marL="0" marR="0" rtl="0" fontAlgn="t">
                        <a:spcBef>
                          <a:spcPts val="0"/>
                        </a:spcBef>
                        <a:spcAft>
                          <a:spcPts val="0"/>
                        </a:spcAft>
                      </a:pPr>
                      <a:r>
                        <a:rPr lang="en-US" sz="1000" dirty="0">
                          <a:effectLst/>
                          <a:latin typeface="Arial" panose="020B0604020202020204" pitchFamily="34" charset="0"/>
                        </a:rPr>
                        <a:t/>
                      </a:r>
                      <a:br>
                        <a:rPr lang="en-US" sz="1000" dirty="0">
                          <a:effectLst/>
                          <a:latin typeface="Arial" panose="020B0604020202020204" pitchFamily="34" charset="0"/>
                        </a:rPr>
                      </a:br>
                      <a:endParaRPr lang="en-US" sz="1000" dirty="0">
                        <a:effectLst/>
                        <a:latin typeface="Arial" panose="020B0604020202020204" pitchFamily="34" charset="0"/>
                      </a:endParaRPr>
                    </a:p>
                  </a:txBody>
                  <a:tcPr marL="50800" marR="50800" marT="50800" marB="50800"/>
                </a:tc>
                <a:tc>
                  <a:txBody>
                    <a:bodyPr/>
                    <a:lstStyle/>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Draft Sprint Backlog</a:t>
                      </a:r>
                      <a:endParaRPr lang="en-US" dirty="0">
                        <a:effectLst/>
                      </a:endParaRPr>
                    </a:p>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High level point sized user stories</a:t>
                      </a:r>
                      <a:endParaRPr lang="en-US" dirty="0">
                        <a:effectLst/>
                      </a:endParaRPr>
                    </a:p>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Prioritized user stories</a:t>
                      </a:r>
                      <a:endParaRPr lang="en-US" dirty="0">
                        <a:effectLst/>
                      </a:endParaRPr>
                    </a:p>
                    <a:p>
                      <a:pPr marL="188366"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Inter team dependencies should be agreed upon and time lined</a:t>
                      </a:r>
                      <a:endParaRPr lang="en-US" dirty="0">
                        <a:effectLst/>
                      </a:endParaRPr>
                    </a:p>
                  </a:txBody>
                  <a:tcPr marL="50800" marR="50800" marT="50800" marB="50800"/>
                </a:tc>
                <a:tc>
                  <a:txBody>
                    <a:bodyPr/>
                    <a:lstStyle/>
                    <a:p>
                      <a:pPr marL="188366" marR="0" rtl="0" fontAlgn="t">
                        <a:spcBef>
                          <a:spcPts val="0"/>
                        </a:spcBef>
                        <a:spcAft>
                          <a:spcPts val="0"/>
                        </a:spcAft>
                        <a:buFont typeface="Arial" panose="020B0604020202020204" pitchFamily="34" charset="0"/>
                        <a:buNone/>
                      </a:pPr>
                      <a:r>
                        <a:rPr lang="en-US" sz="1000" kern="1200" dirty="0" smtClean="0">
                          <a:solidFill>
                            <a:schemeClr val="dk1"/>
                          </a:solidFill>
                          <a:effectLst/>
                          <a:latin typeface="Arial" panose="020B0604020202020204" pitchFamily="34" charset="0"/>
                          <a:ea typeface="+mn-ea"/>
                          <a:cs typeface="+mn-cs"/>
                        </a:rPr>
                        <a:t>Product</a:t>
                      </a:r>
                      <a:r>
                        <a:rPr lang="en-US" sz="1000" kern="1200" baseline="0" dirty="0" smtClean="0">
                          <a:solidFill>
                            <a:schemeClr val="dk1"/>
                          </a:solidFill>
                          <a:effectLst/>
                          <a:latin typeface="Arial" panose="020B0604020202020204" pitchFamily="34" charset="0"/>
                          <a:ea typeface="+mn-ea"/>
                          <a:cs typeface="+mn-cs"/>
                        </a:rPr>
                        <a:t> Owner and </a:t>
                      </a:r>
                      <a:r>
                        <a:rPr lang="en-US" sz="1000" kern="1200" dirty="0" smtClean="0">
                          <a:solidFill>
                            <a:schemeClr val="dk1"/>
                          </a:solidFill>
                          <a:effectLst/>
                          <a:latin typeface="Arial" panose="020B0604020202020204" pitchFamily="34" charset="0"/>
                          <a:ea typeface="+mn-ea"/>
                          <a:cs typeface="+mn-cs"/>
                        </a:rPr>
                        <a:t>Agile  Team</a:t>
                      </a:r>
                      <a:endParaRPr lang="en-US" sz="1000" kern="1200" dirty="0">
                        <a:solidFill>
                          <a:schemeClr val="dk1"/>
                        </a:solidFill>
                        <a:effectLst/>
                        <a:latin typeface="Arial" panose="020B0604020202020204" pitchFamily="34" charset="0"/>
                        <a:ea typeface="+mn-ea"/>
                        <a:cs typeface="+mn-cs"/>
                      </a:endParaRPr>
                    </a:p>
                  </a:txBody>
                  <a:tcPr marL="50800" marR="50800" marT="50800" marB="50800"/>
                </a:tc>
              </a:tr>
              <a:tr h="0">
                <a:tc>
                  <a:txBody>
                    <a:bodyPr/>
                    <a:lstStyle/>
                    <a:p>
                      <a:r>
                        <a:rPr lang="en-US" sz="1600" b="1" dirty="0" smtClean="0"/>
                        <a:t>Planning Meeting</a:t>
                      </a:r>
                      <a:endParaRPr lang="en-US" sz="1600" dirty="0"/>
                    </a:p>
                  </a:txBody>
                  <a:tcPr/>
                </a:tc>
                <a:tc>
                  <a:txBody>
                    <a:bodyPr/>
                    <a:lstStyle/>
                    <a:p>
                      <a:pPr marL="0" marR="0" fontAlgn="t">
                        <a:spcBef>
                          <a:spcPts val="0"/>
                        </a:spcBef>
                        <a:spcAft>
                          <a:spcPts val="0"/>
                        </a:spcAft>
                      </a:pPr>
                      <a:r>
                        <a:rPr lang="en-US" sz="1000" dirty="0">
                          <a:effectLst/>
                          <a:latin typeface="Arial" panose="020B0604020202020204" pitchFamily="34" charset="0"/>
                        </a:rPr>
                        <a:t>Day 1 of the sprint</a:t>
                      </a: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Product Owner is ready (well above the team’s base velocity) with user stories with  acceptance criteria</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All pre-requisite e.g. data model, UI mock </a:t>
                      </a:r>
                      <a:r>
                        <a:rPr lang="en-US" sz="1000" dirty="0" smtClean="0">
                          <a:effectLst/>
                          <a:latin typeface="Arial" panose="020B0604020202020204" pitchFamily="34" charset="0"/>
                        </a:rPr>
                        <a:t>should </a:t>
                      </a:r>
                      <a:r>
                        <a:rPr lang="en-US" sz="1000" dirty="0">
                          <a:effectLst/>
                          <a:latin typeface="Arial" panose="020B0604020202020204" pitchFamily="34" charset="0"/>
                        </a:rPr>
                        <a:t>be available</a:t>
                      </a:r>
                      <a:endParaRPr lang="en-US" dirty="0">
                        <a:effectLst/>
                      </a:endParaRPr>
                    </a:p>
                    <a:p>
                      <a:pPr marL="0" marR="0" rtl="0" fontAlgn="t">
                        <a:spcBef>
                          <a:spcPts val="0"/>
                        </a:spcBef>
                        <a:spcAft>
                          <a:spcPts val="0"/>
                        </a:spcAft>
                      </a:pPr>
                      <a:r>
                        <a:rPr lang="en-US" sz="1000" dirty="0">
                          <a:solidFill>
                            <a:srgbClr val="1F497D"/>
                          </a:solidFill>
                          <a:effectLst/>
                          <a:latin typeface="Arial" panose="020B0604020202020204" pitchFamily="34" charset="0"/>
                        </a:rPr>
                        <a:t/>
                      </a:r>
                      <a:br>
                        <a:rPr lang="en-US" sz="1000" dirty="0">
                          <a:solidFill>
                            <a:srgbClr val="1F497D"/>
                          </a:solidFill>
                          <a:effectLst/>
                          <a:latin typeface="Arial" panose="020B0604020202020204" pitchFamily="34" charset="0"/>
                        </a:rPr>
                      </a:br>
                      <a:endParaRPr lang="en-US" sz="1000" dirty="0">
                        <a:solidFill>
                          <a:srgbClr val="1F497D"/>
                        </a:solidFill>
                        <a:effectLst/>
                        <a:latin typeface="Arial" panose="020B0604020202020204" pitchFamily="34" charset="0"/>
                      </a:endParaRP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Kick-off meeting</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Capacity planning by the scrum master</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User stories query resolution with product owners, modeling team, UI design etc.</a:t>
                      </a:r>
                      <a:endParaRPr lang="en-US" dirty="0">
                        <a:effectLst/>
                      </a:endParaRPr>
                    </a:p>
                    <a:p>
                      <a:pPr marL="742950" marR="0" lvl="1" indent="-28575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User story walk-through by Product owners for newly added user stories</a:t>
                      </a:r>
                      <a:endParaRPr lang="en-US" dirty="0">
                        <a:effectLst/>
                      </a:endParaRPr>
                    </a:p>
                    <a:p>
                      <a:pPr marL="742950" marR="0" lvl="1" indent="-28575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Vertical slicing of user stories</a:t>
                      </a:r>
                      <a:endParaRPr lang="en-US" dirty="0">
                        <a:effectLst/>
                      </a:endParaRPr>
                    </a:p>
                    <a:p>
                      <a:pPr marL="742950" marR="0" lvl="1" indent="-28575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Determine Sprint defect backlog target</a:t>
                      </a:r>
                      <a:endParaRPr lang="en-US" dirty="0">
                        <a:effectLst/>
                      </a:endParaRPr>
                    </a:p>
                    <a:p>
                      <a:pPr marL="742950" marR="0" lvl="1" indent="-28575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Point sizing of newly added user stories and defects</a:t>
                      </a:r>
                      <a:endParaRPr lang="en-US" dirty="0">
                        <a:effectLst/>
                      </a:endParaRPr>
                    </a:p>
                    <a:p>
                      <a:pPr marL="742950" marR="0" lvl="1" indent="-28575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Refine Point sizing of user stories due to added complexities/unknowns to data </a:t>
                      </a:r>
                      <a:r>
                        <a:rPr lang="en-US" sz="1000" dirty="0" smtClean="0">
                          <a:effectLst/>
                          <a:latin typeface="Arial" panose="020B0604020202020204" pitchFamily="34" charset="0"/>
                        </a:rPr>
                        <a:t>model/UI</a:t>
                      </a:r>
                      <a:r>
                        <a:rPr lang="en-US" sz="1000" baseline="0" dirty="0" smtClean="0">
                          <a:effectLst/>
                          <a:latin typeface="Arial" panose="020B0604020202020204" pitchFamily="34" charset="0"/>
                        </a:rPr>
                        <a:t> </a:t>
                      </a:r>
                      <a:r>
                        <a:rPr lang="en-US" sz="1000" baseline="0" dirty="0" err="1" smtClean="0">
                          <a:effectLst/>
                          <a:latin typeface="Arial" panose="020B0604020202020204" pitchFamily="34" charset="0"/>
                        </a:rPr>
                        <a:t>sc</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Inter team dependencies should be identified and communicated</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Task planning, estimation and allocation</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Agree to sprint commitment</a:t>
                      </a:r>
                      <a:endParaRPr lang="en-US" dirty="0">
                        <a:effectLst/>
                      </a:endParaRP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Sprint Backlog with point sized user stories</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Team’s Capacity Plan</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Task and related Effort Allocation</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Team Commitment</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List of Sprint risks and dependencies</a:t>
                      </a:r>
                      <a:endParaRPr lang="en-US" dirty="0">
                        <a:effectLst/>
                      </a:endParaRPr>
                    </a:p>
                    <a:p>
                      <a:pPr marL="176479" marR="0" rtl="0" fontAlgn="t">
                        <a:spcBef>
                          <a:spcPts val="0"/>
                        </a:spcBef>
                        <a:spcAft>
                          <a:spcPts val="0"/>
                        </a:spcAft>
                        <a:buFont typeface="Arial" panose="020B0604020202020204" pitchFamily="34" charset="0"/>
                        <a:buChar char="•"/>
                      </a:pPr>
                      <a:r>
                        <a:rPr lang="en-US" sz="1000" dirty="0">
                          <a:effectLst/>
                          <a:latin typeface="Arial" panose="020B0604020202020204" pitchFamily="34" charset="0"/>
                        </a:rPr>
                        <a:t>All dependent user stories should be moved out of Sprint scope</a:t>
                      </a:r>
                      <a:endParaRPr lang="en-US" dirty="0">
                        <a:effectLst/>
                      </a:endParaRPr>
                    </a:p>
                  </a:txBody>
                  <a:tcPr marL="50800" marR="50800" marT="50800" marB="50800"/>
                </a:tc>
                <a:tc>
                  <a:txBody>
                    <a:bodyPr/>
                    <a:lstStyle/>
                    <a:p>
                      <a:pPr marL="176479" marR="0" rtl="0" fontAlgn="t">
                        <a:spcBef>
                          <a:spcPts val="0"/>
                        </a:spcBef>
                        <a:spcAft>
                          <a:spcPts val="0"/>
                        </a:spcAft>
                        <a:buFont typeface="Arial" panose="020B0604020202020204" pitchFamily="34" charset="0"/>
                        <a:buChar char="•"/>
                      </a:pPr>
                      <a:endParaRPr lang="en-US" dirty="0">
                        <a:effectLst/>
                      </a:endParaRPr>
                    </a:p>
                  </a:txBody>
                  <a:tcPr marL="50800" marR="50800" marT="50800" marB="50800"/>
                </a:tc>
              </a:tr>
            </a:tbl>
          </a:graphicData>
        </a:graphic>
      </p:graphicFrame>
      <p:sp>
        <p:nvSpPr>
          <p:cNvPr id="2" name="TextBox 1"/>
          <p:cNvSpPr txBox="1"/>
          <p:nvPr/>
        </p:nvSpPr>
        <p:spPr>
          <a:xfrm>
            <a:off x="524301" y="630560"/>
            <a:ext cx="10281074" cy="369332"/>
          </a:xfrm>
          <a:prstGeom prst="rect">
            <a:avLst/>
          </a:prstGeom>
          <a:noFill/>
        </p:spPr>
        <p:txBody>
          <a:bodyPr wrap="square" rtlCol="0">
            <a:spAutoFit/>
          </a:bodyPr>
          <a:lstStyle/>
          <a:p>
            <a:r>
              <a:rPr lang="en-US" dirty="0"/>
              <a:t>First thing before the project kick off is the sprint 0 </a:t>
            </a:r>
            <a:r>
              <a:rPr lang="en-US" dirty="0" smtClean="0"/>
              <a:t>activities, below activities are during </a:t>
            </a:r>
            <a:r>
              <a:rPr lang="en-US" dirty="0"/>
              <a:t>the </a:t>
            </a:r>
            <a:r>
              <a:rPr lang="en-US" dirty="0" smtClean="0"/>
              <a:t>sprints </a:t>
            </a:r>
            <a:endParaRPr lang="en-US" dirty="0"/>
          </a:p>
        </p:txBody>
      </p:sp>
    </p:spTree>
    <p:extLst>
      <p:ext uri="{BB962C8B-B14F-4D97-AF65-F5344CB8AC3E}">
        <p14:creationId xmlns:p14="http://schemas.microsoft.com/office/powerpoint/2010/main" val="3498105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11 10 27 I90 to Select Value Proposition draft 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4370</TotalTime>
  <Words>1419</Words>
  <Application>Microsoft Office PowerPoint</Application>
  <PresentationFormat>Widescreen</PresentationFormat>
  <Paragraphs>199</Paragraphs>
  <Slides>12</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Wingdings</vt:lpstr>
      <vt:lpstr>Office Theme</vt:lpstr>
      <vt:lpstr>2011 10 27 I90 to Select Value Proposition draft V1</vt:lpstr>
      <vt:lpstr>Agile – Project Planning</vt:lpstr>
      <vt:lpstr>Agile Planning Definition</vt:lpstr>
      <vt:lpstr>Sprints Process Flow</vt:lpstr>
      <vt:lpstr>Sprints Process Flow</vt:lpstr>
      <vt:lpstr>Level Of Estimation</vt:lpstr>
      <vt:lpstr>Level Of Estimation</vt:lpstr>
      <vt:lpstr>Planning Sprints</vt:lpstr>
      <vt:lpstr>Planning Sprint 0</vt:lpstr>
      <vt:lpstr>Planning Sprints</vt:lpstr>
      <vt:lpstr>Planning Sprints (Cont.)</vt:lpstr>
      <vt:lpstr>Planning Sprints (Cont.)</vt:lpstr>
      <vt:lpstr>Acronyms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Rajnish Dwivedi</dc:creator>
  <cp:lastModifiedBy>Sandeep Raheja</cp:lastModifiedBy>
  <cp:revision>60</cp:revision>
  <dcterms:created xsi:type="dcterms:W3CDTF">2018-07-31T03:49:26Z</dcterms:created>
  <dcterms:modified xsi:type="dcterms:W3CDTF">2018-08-21T06:43:47Z</dcterms:modified>
</cp:coreProperties>
</file>