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D9C08-A879-445E-8970-8D2E49A6E606}" type="datetimeFigureOut">
              <a:rPr lang="en-GB" smtClean="0"/>
              <a:t>26/07/2018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2671D-58FE-40EE-9C2F-7D6A49F7DFB6}" type="slidenum">
              <a:rPr lang="en-GB" smtClean="0"/>
              <a:t>‹#›</a:t>
            </a:fld>
            <a:endParaRPr lang="en-GB"/>
          </a:p>
        </p:txBody>
      </p:sp>
    </p:spTree>
    <p:extLst>
      <p:ext uri="{BB962C8B-B14F-4D97-AF65-F5344CB8AC3E}">
        <p14:creationId xmlns:p14="http://schemas.microsoft.com/office/powerpoint/2010/main" val="531210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00963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94135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7136A95-F611-4D33-8091-5AF6AD42AF49}" type="datetimeFigureOut">
              <a:rPr lang="en-GB" smtClean="0"/>
              <a:t>26/07/2018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F39AF9-7D90-4CA4-9E5B-71CFE606E485}" type="slidenum">
              <a:rPr lang="en-GB" smtClean="0"/>
              <a:t>‹#›</a:t>
            </a:fld>
            <a:endParaRPr lang="en-GB"/>
          </a:p>
        </p:txBody>
      </p:sp>
    </p:spTree>
    <p:extLst>
      <p:ext uri="{BB962C8B-B14F-4D97-AF65-F5344CB8AC3E}">
        <p14:creationId xmlns:p14="http://schemas.microsoft.com/office/powerpoint/2010/main" val="1306925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7136A95-F611-4D33-8091-5AF6AD42AF49}" type="datetimeFigureOut">
              <a:rPr lang="en-GB" smtClean="0"/>
              <a:t>26/07/2018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F39AF9-7D90-4CA4-9E5B-71CFE606E485}" type="slidenum">
              <a:rPr lang="en-GB" smtClean="0"/>
              <a:t>‹#›</a:t>
            </a:fld>
            <a:endParaRPr lang="en-GB"/>
          </a:p>
        </p:txBody>
      </p:sp>
    </p:spTree>
    <p:extLst>
      <p:ext uri="{BB962C8B-B14F-4D97-AF65-F5344CB8AC3E}">
        <p14:creationId xmlns:p14="http://schemas.microsoft.com/office/powerpoint/2010/main" val="1037813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7136A95-F611-4D33-8091-5AF6AD42AF49}" type="datetimeFigureOut">
              <a:rPr lang="en-GB" smtClean="0"/>
              <a:t>26/07/2018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F39AF9-7D90-4CA4-9E5B-71CFE606E485}" type="slidenum">
              <a:rPr lang="en-GB" smtClean="0"/>
              <a:t>‹#›</a:t>
            </a:fld>
            <a:endParaRPr lang="en-GB"/>
          </a:p>
        </p:txBody>
      </p:sp>
    </p:spTree>
    <p:extLst>
      <p:ext uri="{BB962C8B-B14F-4D97-AF65-F5344CB8AC3E}">
        <p14:creationId xmlns:p14="http://schemas.microsoft.com/office/powerpoint/2010/main" val="3519138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Content Slide">
    <p:bg>
      <p:bgPr>
        <a:solidFill>
          <a:srgbClr val="FFFFFF"/>
        </a:solidFill>
        <a:effectLst/>
      </p:bgPr>
    </p:bg>
    <p:spTree>
      <p:nvGrpSpPr>
        <p:cNvPr id="1" name=""/>
        <p:cNvGrpSpPr/>
        <p:nvPr/>
      </p:nvGrpSpPr>
      <p:grpSpPr>
        <a:xfrm>
          <a:off x="0" y="0"/>
          <a:ext cx="0" cy="0"/>
          <a:chOff x="0" y="0"/>
          <a:chExt cx="0" cy="0"/>
        </a:xfrm>
      </p:grpSpPr>
      <p:sp>
        <p:nvSpPr>
          <p:cNvPr id="6" name="Title 4"/>
          <p:cNvSpPr>
            <a:spLocks noGrp="1"/>
          </p:cNvSpPr>
          <p:nvPr>
            <p:ph type="title" hasCustomPrompt="1"/>
          </p:nvPr>
        </p:nvSpPr>
        <p:spPr>
          <a:xfrm>
            <a:off x="239353" y="226136"/>
            <a:ext cx="11449031" cy="408781"/>
          </a:xfrm>
          <a:prstGeom prst="rect">
            <a:avLst/>
          </a:prstGeom>
        </p:spPr>
        <p:txBody>
          <a:bodyPr/>
          <a:lstStyle>
            <a:lvl1pPr>
              <a:defRPr sz="1500" b="1">
                <a:solidFill>
                  <a:schemeClr val="accent1">
                    <a:lumMod val="75000"/>
                  </a:schemeClr>
                </a:solidFill>
                <a:latin typeface="Calibri" panose="020F0502020204030204" pitchFamily="34" charset="0"/>
                <a:cs typeface="Calibri" panose="020F0502020204030204" pitchFamily="34" charset="0"/>
              </a:defRPr>
            </a:lvl1pPr>
          </a:lstStyle>
          <a:p>
            <a:r>
              <a:rPr lang="en-US" dirty="0" smtClean="0"/>
              <a:t>Click To Edit Master Title Style</a:t>
            </a:r>
            <a:endParaRPr lang="en-GB" dirty="0"/>
          </a:p>
        </p:txBody>
      </p:sp>
      <p:sp>
        <p:nvSpPr>
          <p:cNvPr id="9" name="Text Placeholder 6"/>
          <p:cNvSpPr>
            <a:spLocks noGrp="1"/>
          </p:cNvSpPr>
          <p:nvPr>
            <p:ph type="body" sz="quarter" idx="13" hasCustomPrompt="1"/>
          </p:nvPr>
        </p:nvSpPr>
        <p:spPr>
          <a:xfrm>
            <a:off x="239354" y="714835"/>
            <a:ext cx="11449031" cy="478956"/>
          </a:xfrm>
          <a:prstGeom prst="rect">
            <a:avLst/>
          </a:prstGeom>
        </p:spPr>
        <p:txBody>
          <a:bodyPr/>
          <a:lstStyle>
            <a:lvl1pPr marL="0" indent="0">
              <a:buNone/>
              <a:defRPr sz="1350" b="1" i="1">
                <a:solidFill>
                  <a:schemeClr val="bg1">
                    <a:lumMod val="10000"/>
                  </a:schemeClr>
                </a:solidFill>
                <a:latin typeface="Calibri" panose="020F0502020204030204" pitchFamily="34" charset="0"/>
                <a:cs typeface="Calibri" panose="020F0502020204030204" pitchFamily="34" charset="0"/>
              </a:defRPr>
            </a:lvl1pPr>
          </a:lstStyle>
          <a:p>
            <a:pPr lvl="0"/>
            <a:r>
              <a:rPr lang="en-US" dirty="0" smtClean="0"/>
              <a:t>Click to edit strapline text</a:t>
            </a:r>
            <a:endParaRPr lang="en-GB" dirty="0"/>
          </a:p>
        </p:txBody>
      </p:sp>
      <p:sp>
        <p:nvSpPr>
          <p:cNvPr id="11" name="Content Placeholder 2"/>
          <p:cNvSpPr>
            <a:spLocks noGrp="1"/>
          </p:cNvSpPr>
          <p:nvPr>
            <p:ph idx="1"/>
          </p:nvPr>
        </p:nvSpPr>
        <p:spPr>
          <a:xfrm>
            <a:off x="239354" y="1710706"/>
            <a:ext cx="11449031" cy="4310583"/>
          </a:xfrm>
          <a:prstGeom prst="rect">
            <a:avLst/>
          </a:prstGeom>
        </p:spPr>
        <p:txBody>
          <a:bodyPr/>
          <a:lstStyle>
            <a:lvl1pPr marL="0" indent="0">
              <a:buNone/>
              <a:defRPr sz="1050" b="0">
                <a:solidFill>
                  <a:schemeClr val="bg1">
                    <a:lumMod val="10000"/>
                  </a:schemeClr>
                </a:solidFill>
                <a:latin typeface="Calibri" panose="020F0502020204030204" pitchFamily="34" charset="0"/>
                <a:cs typeface="Calibri" panose="020F0502020204030204" pitchFamily="34" charset="0"/>
              </a:defRPr>
            </a:lvl1pPr>
            <a:lvl2pPr>
              <a:defRPr sz="1050">
                <a:solidFill>
                  <a:schemeClr val="bg1">
                    <a:lumMod val="10000"/>
                  </a:schemeClr>
                </a:solidFill>
                <a:latin typeface="Calibri" panose="020F0502020204030204" pitchFamily="34" charset="0"/>
                <a:cs typeface="Calibri" panose="020F0502020204030204" pitchFamily="34" charset="0"/>
              </a:defRPr>
            </a:lvl2pPr>
            <a:lvl3pPr>
              <a:defRPr sz="1050">
                <a:solidFill>
                  <a:schemeClr val="bg1">
                    <a:lumMod val="10000"/>
                  </a:schemeClr>
                </a:solidFill>
                <a:latin typeface="Calibri" panose="020F0502020204030204" pitchFamily="34" charset="0"/>
                <a:cs typeface="Calibri" panose="020F0502020204030204" pitchFamily="34" charset="0"/>
              </a:defRPr>
            </a:lvl3pPr>
            <a:lvl4pPr>
              <a:defRPr sz="1050">
                <a:solidFill>
                  <a:schemeClr val="bg1">
                    <a:lumMod val="10000"/>
                  </a:schemeClr>
                </a:solidFill>
                <a:latin typeface="Calibri" panose="020F0502020204030204" pitchFamily="34" charset="0"/>
                <a:cs typeface="Calibri" panose="020F0502020204030204" pitchFamily="34" charset="0"/>
              </a:defRPr>
            </a:lvl4pPr>
            <a:lvl5pPr>
              <a:defRPr sz="1050">
                <a:solidFill>
                  <a:schemeClr val="bg1">
                    <a:lumMod val="10000"/>
                  </a:schemeClr>
                </a:solidFill>
                <a:latin typeface="Calibri" panose="020F0502020204030204" pitchFamily="34" charset="0"/>
                <a:cs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Text Placeholder 6"/>
          <p:cNvSpPr>
            <a:spLocks noGrp="1"/>
          </p:cNvSpPr>
          <p:nvPr>
            <p:ph type="body" sz="quarter" idx="14" hasCustomPrompt="1"/>
          </p:nvPr>
        </p:nvSpPr>
        <p:spPr>
          <a:xfrm>
            <a:off x="239354" y="1359194"/>
            <a:ext cx="11449031" cy="293729"/>
          </a:xfrm>
          <a:prstGeom prst="rect">
            <a:avLst/>
          </a:prstGeom>
        </p:spPr>
        <p:txBody>
          <a:bodyPr/>
          <a:lstStyle>
            <a:lvl1pPr marL="0" indent="0">
              <a:buNone/>
              <a:defRPr sz="1200" b="1" i="0">
                <a:solidFill>
                  <a:schemeClr val="bg1">
                    <a:lumMod val="10000"/>
                  </a:schemeClr>
                </a:solidFill>
                <a:latin typeface="Calibri" panose="020F0502020204030204" pitchFamily="34" charset="0"/>
                <a:cs typeface="Calibri" panose="020F0502020204030204" pitchFamily="34" charset="0"/>
              </a:defRPr>
            </a:lvl1pPr>
          </a:lstStyle>
          <a:p>
            <a:pPr lvl="0"/>
            <a:r>
              <a:rPr lang="en-US" dirty="0" smtClean="0"/>
              <a:t>Click to edit micro-heading text</a:t>
            </a:r>
            <a:endParaRPr lang="en-GB" dirty="0"/>
          </a:p>
        </p:txBody>
      </p:sp>
      <p:sp>
        <p:nvSpPr>
          <p:cNvPr id="17" name="Slide Number Placeholder 4"/>
          <p:cNvSpPr>
            <a:spLocks noGrp="1"/>
          </p:cNvSpPr>
          <p:nvPr>
            <p:ph type="sldNum" sz="quarter" idx="4"/>
          </p:nvPr>
        </p:nvSpPr>
        <p:spPr>
          <a:xfrm>
            <a:off x="5844193" y="6597352"/>
            <a:ext cx="503619" cy="144016"/>
          </a:xfrm>
          <a:prstGeom prst="rect">
            <a:avLst/>
          </a:prstGeom>
        </p:spPr>
        <p:txBody>
          <a:bodyPr vert="horz" lIns="91440" tIns="45720" rIns="91440" bIns="45720" rtlCol="0" anchor="ctr"/>
          <a:lstStyle>
            <a:lvl1pPr algn="ctr">
              <a:defRPr sz="750">
                <a:solidFill>
                  <a:schemeClr val="bg1">
                    <a:lumMod val="50000"/>
                  </a:schemeClr>
                </a:solidFill>
              </a:defRPr>
            </a:lvl1pPr>
          </a:lstStyle>
          <a:p>
            <a:fld id="{EECD84AA-2A30-480A-A3A5-344426E7F8B4}" type="slidenum">
              <a:rPr lang="en-GB" smtClean="0"/>
              <a:pPr/>
              <a:t>‹#›</a:t>
            </a:fld>
            <a:endParaRPr lang="en-GB" dirty="0"/>
          </a:p>
        </p:txBody>
      </p:sp>
    </p:spTree>
    <p:extLst>
      <p:ext uri="{BB962C8B-B14F-4D97-AF65-F5344CB8AC3E}">
        <p14:creationId xmlns:p14="http://schemas.microsoft.com/office/powerpoint/2010/main" val="42852613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7136A95-F611-4D33-8091-5AF6AD42AF49}" type="datetimeFigureOut">
              <a:rPr lang="en-GB" smtClean="0"/>
              <a:t>26/07/2018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F39AF9-7D90-4CA4-9E5B-71CFE606E485}" type="slidenum">
              <a:rPr lang="en-GB" smtClean="0"/>
              <a:t>‹#›</a:t>
            </a:fld>
            <a:endParaRPr lang="en-GB"/>
          </a:p>
        </p:txBody>
      </p:sp>
    </p:spTree>
    <p:extLst>
      <p:ext uri="{BB962C8B-B14F-4D97-AF65-F5344CB8AC3E}">
        <p14:creationId xmlns:p14="http://schemas.microsoft.com/office/powerpoint/2010/main" val="4067400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136A95-F611-4D33-8091-5AF6AD42AF49}" type="datetimeFigureOut">
              <a:rPr lang="en-GB" smtClean="0"/>
              <a:t>26/07/2018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F39AF9-7D90-4CA4-9E5B-71CFE606E485}" type="slidenum">
              <a:rPr lang="en-GB" smtClean="0"/>
              <a:t>‹#›</a:t>
            </a:fld>
            <a:endParaRPr lang="en-GB"/>
          </a:p>
        </p:txBody>
      </p:sp>
    </p:spTree>
    <p:extLst>
      <p:ext uri="{BB962C8B-B14F-4D97-AF65-F5344CB8AC3E}">
        <p14:creationId xmlns:p14="http://schemas.microsoft.com/office/powerpoint/2010/main" val="3316284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7136A95-F611-4D33-8091-5AF6AD42AF49}" type="datetimeFigureOut">
              <a:rPr lang="en-GB" smtClean="0"/>
              <a:t>26/07/2018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F39AF9-7D90-4CA4-9E5B-71CFE606E485}" type="slidenum">
              <a:rPr lang="en-GB" smtClean="0"/>
              <a:t>‹#›</a:t>
            </a:fld>
            <a:endParaRPr lang="en-GB"/>
          </a:p>
        </p:txBody>
      </p:sp>
    </p:spTree>
    <p:extLst>
      <p:ext uri="{BB962C8B-B14F-4D97-AF65-F5344CB8AC3E}">
        <p14:creationId xmlns:p14="http://schemas.microsoft.com/office/powerpoint/2010/main" val="2328570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7136A95-F611-4D33-8091-5AF6AD42AF49}" type="datetimeFigureOut">
              <a:rPr lang="en-GB" smtClean="0"/>
              <a:t>26/07/2018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4F39AF9-7D90-4CA4-9E5B-71CFE606E485}" type="slidenum">
              <a:rPr lang="en-GB" smtClean="0"/>
              <a:t>‹#›</a:t>
            </a:fld>
            <a:endParaRPr lang="en-GB"/>
          </a:p>
        </p:txBody>
      </p:sp>
    </p:spTree>
    <p:extLst>
      <p:ext uri="{BB962C8B-B14F-4D97-AF65-F5344CB8AC3E}">
        <p14:creationId xmlns:p14="http://schemas.microsoft.com/office/powerpoint/2010/main" val="2993838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7136A95-F611-4D33-8091-5AF6AD42AF49}" type="datetimeFigureOut">
              <a:rPr lang="en-GB" smtClean="0"/>
              <a:t>26/07/2018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4F39AF9-7D90-4CA4-9E5B-71CFE606E485}" type="slidenum">
              <a:rPr lang="en-GB" smtClean="0"/>
              <a:t>‹#›</a:t>
            </a:fld>
            <a:endParaRPr lang="en-GB"/>
          </a:p>
        </p:txBody>
      </p:sp>
    </p:spTree>
    <p:extLst>
      <p:ext uri="{BB962C8B-B14F-4D97-AF65-F5344CB8AC3E}">
        <p14:creationId xmlns:p14="http://schemas.microsoft.com/office/powerpoint/2010/main" val="2140003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36A95-F611-4D33-8091-5AF6AD42AF49}" type="datetimeFigureOut">
              <a:rPr lang="en-GB" smtClean="0"/>
              <a:t>26/07/2018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4F39AF9-7D90-4CA4-9E5B-71CFE606E485}" type="slidenum">
              <a:rPr lang="en-GB" smtClean="0"/>
              <a:t>‹#›</a:t>
            </a:fld>
            <a:endParaRPr lang="en-GB"/>
          </a:p>
        </p:txBody>
      </p:sp>
    </p:spTree>
    <p:extLst>
      <p:ext uri="{BB962C8B-B14F-4D97-AF65-F5344CB8AC3E}">
        <p14:creationId xmlns:p14="http://schemas.microsoft.com/office/powerpoint/2010/main" val="2555972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136A95-F611-4D33-8091-5AF6AD42AF49}" type="datetimeFigureOut">
              <a:rPr lang="en-GB" smtClean="0"/>
              <a:t>26/07/2018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F39AF9-7D90-4CA4-9E5B-71CFE606E485}" type="slidenum">
              <a:rPr lang="en-GB" smtClean="0"/>
              <a:t>‹#›</a:t>
            </a:fld>
            <a:endParaRPr lang="en-GB"/>
          </a:p>
        </p:txBody>
      </p:sp>
    </p:spTree>
    <p:extLst>
      <p:ext uri="{BB962C8B-B14F-4D97-AF65-F5344CB8AC3E}">
        <p14:creationId xmlns:p14="http://schemas.microsoft.com/office/powerpoint/2010/main" val="1256984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136A95-F611-4D33-8091-5AF6AD42AF49}" type="datetimeFigureOut">
              <a:rPr lang="en-GB" smtClean="0"/>
              <a:t>26/07/2018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F39AF9-7D90-4CA4-9E5B-71CFE606E485}" type="slidenum">
              <a:rPr lang="en-GB" smtClean="0"/>
              <a:t>‹#›</a:t>
            </a:fld>
            <a:endParaRPr lang="en-GB"/>
          </a:p>
        </p:txBody>
      </p:sp>
    </p:spTree>
    <p:extLst>
      <p:ext uri="{BB962C8B-B14F-4D97-AF65-F5344CB8AC3E}">
        <p14:creationId xmlns:p14="http://schemas.microsoft.com/office/powerpoint/2010/main" val="1989160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36A95-F611-4D33-8091-5AF6AD42AF49}" type="datetimeFigureOut">
              <a:rPr lang="en-GB" smtClean="0"/>
              <a:t>26/07/2018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39AF9-7D90-4CA4-9E5B-71CFE606E485}" type="slidenum">
              <a:rPr lang="en-GB" smtClean="0"/>
              <a:t>‹#›</a:t>
            </a:fld>
            <a:endParaRPr lang="en-GB"/>
          </a:p>
        </p:txBody>
      </p:sp>
    </p:spTree>
    <p:extLst>
      <p:ext uri="{BB962C8B-B14F-4D97-AF65-F5344CB8AC3E}">
        <p14:creationId xmlns:p14="http://schemas.microsoft.com/office/powerpoint/2010/main" val="2772997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2800" dirty="0"/>
              <a:t>Decisions so far - process</a:t>
            </a:r>
            <a:endParaRPr lang="en-GB" sz="2800" dirty="0"/>
          </a:p>
        </p:txBody>
      </p:sp>
      <p:sp>
        <p:nvSpPr>
          <p:cNvPr id="3" name="Slide Number Placeholder 2"/>
          <p:cNvSpPr>
            <a:spLocks noGrp="1"/>
          </p:cNvSpPr>
          <p:nvPr>
            <p:ph type="sldNum" sz="quarter" idx="4"/>
          </p:nvPr>
        </p:nvSpPr>
        <p:spPr/>
        <p:txBody>
          <a:bodyPr/>
          <a:lstStyle/>
          <a:p>
            <a:fld id="{EECD84AA-2A30-480A-A3A5-344426E7F8B4}" type="slidenum">
              <a:rPr lang="en-GB" smtClean="0"/>
              <a:pPr/>
              <a:t>1</a:t>
            </a:fld>
            <a:endParaRPr lang="en-GB" dirty="0"/>
          </a:p>
        </p:txBody>
      </p:sp>
      <p:graphicFrame>
        <p:nvGraphicFramePr>
          <p:cNvPr id="10" name="Table 9"/>
          <p:cNvGraphicFramePr>
            <a:graphicFrameLocks noGrp="1"/>
          </p:cNvGraphicFramePr>
          <p:nvPr>
            <p:extLst/>
          </p:nvPr>
        </p:nvGraphicFramePr>
        <p:xfrm>
          <a:off x="1847528" y="634920"/>
          <a:ext cx="8442759" cy="3730184"/>
        </p:xfrm>
        <a:graphic>
          <a:graphicData uri="http://schemas.openxmlformats.org/drawingml/2006/table">
            <a:tbl>
              <a:tblPr/>
              <a:tblGrid>
                <a:gridCol w="8442759"/>
              </a:tblGrid>
              <a:tr h="241957">
                <a:tc>
                  <a:txBody>
                    <a:bodyPr/>
                    <a:lstStyle/>
                    <a:p>
                      <a:pPr algn="ctr" fontAlgn="ctr"/>
                      <a:r>
                        <a:rPr lang="en-GB" sz="900" b="1" i="0" u="none" strike="noStrike" dirty="0">
                          <a:solidFill>
                            <a:srgbClr val="FFFFFF"/>
                          </a:solidFill>
                          <a:effectLst/>
                          <a:latin typeface="Calibri" panose="020F0502020204030204" pitchFamily="34" charset="0"/>
                        </a:rPr>
                        <a:t> Description</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241957">
                <a:tc>
                  <a:txBody>
                    <a:bodyPr/>
                    <a:lstStyle/>
                    <a:p>
                      <a:pPr algn="l" fontAlgn="ctr"/>
                      <a:r>
                        <a:rPr lang="en-GB" sz="900" b="0" i="0" u="none" strike="noStrike">
                          <a:solidFill>
                            <a:srgbClr val="000000"/>
                          </a:solidFill>
                          <a:effectLst/>
                          <a:latin typeface="Calibri" panose="020F0502020204030204" pitchFamily="34" charset="0"/>
                        </a:rPr>
                        <a:t>Kanban will be used for Care and Maintenance</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950">
                <a:tc>
                  <a:txBody>
                    <a:bodyPr/>
                    <a:lstStyle/>
                    <a:p>
                      <a:pPr algn="l" fontAlgn="ctr"/>
                      <a:r>
                        <a:rPr lang="en-GB" sz="900" b="0" i="0" u="none" strike="noStrike" dirty="0">
                          <a:solidFill>
                            <a:srgbClr val="000000"/>
                          </a:solidFill>
                          <a:effectLst/>
                          <a:latin typeface="Calibri" panose="020F0502020204030204" pitchFamily="34" charset="0"/>
                        </a:rPr>
                        <a:t>Approach will be to focus on Minimum Viable Product with Epics used to </a:t>
                      </a:r>
                      <a:r>
                        <a:rPr lang="en-GB" sz="900" b="0" i="0" u="none" strike="noStrike" dirty="0" err="1">
                          <a:solidFill>
                            <a:srgbClr val="000000"/>
                          </a:solidFill>
                          <a:effectLst/>
                          <a:latin typeface="Calibri" panose="020F0502020204030204" pitchFamily="34" charset="0"/>
                        </a:rPr>
                        <a:t>decument</a:t>
                      </a:r>
                      <a:r>
                        <a:rPr lang="en-GB" sz="900" b="0" i="0" u="none" strike="noStrike" dirty="0">
                          <a:solidFill>
                            <a:srgbClr val="000000"/>
                          </a:solidFill>
                          <a:effectLst/>
                          <a:latin typeface="Calibri" panose="020F0502020204030204" pitchFamily="34" charset="0"/>
                        </a:rPr>
                        <a:t> requirements  (Epics at early stages to define scope of MVP, stories and acceptance criteria used to document requirements)</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957">
                <a:tc>
                  <a:txBody>
                    <a:bodyPr/>
                    <a:lstStyle/>
                    <a:p>
                      <a:pPr algn="l" fontAlgn="ctr"/>
                      <a:r>
                        <a:rPr lang="en-GB" sz="900" b="0" i="0" u="none" strike="noStrike">
                          <a:solidFill>
                            <a:srgbClr val="000000"/>
                          </a:solidFill>
                          <a:effectLst/>
                          <a:latin typeface="Calibri" panose="020F0502020204030204" pitchFamily="34" charset="0"/>
                        </a:rPr>
                        <a:t>We will build an estimating model for each product to initially estimate Epics containing requirements</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957">
                <a:tc>
                  <a:txBody>
                    <a:bodyPr/>
                    <a:lstStyle/>
                    <a:p>
                      <a:pPr algn="l" fontAlgn="ctr"/>
                      <a:r>
                        <a:rPr lang="en-GB" sz="900" b="0" i="0" u="none" strike="noStrike">
                          <a:solidFill>
                            <a:srgbClr val="000000"/>
                          </a:solidFill>
                          <a:effectLst/>
                          <a:latin typeface="Calibri" panose="020F0502020204030204" pitchFamily="34" charset="0"/>
                        </a:rPr>
                        <a:t>Co-located SCRUM teams where possible</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957">
                <a:tc>
                  <a:txBody>
                    <a:bodyPr/>
                    <a:lstStyle/>
                    <a:p>
                      <a:pPr algn="l" fontAlgn="ctr"/>
                      <a:r>
                        <a:rPr lang="en-GB" sz="900" b="0" i="0" u="none" strike="noStrike">
                          <a:solidFill>
                            <a:srgbClr val="000000"/>
                          </a:solidFill>
                          <a:effectLst/>
                          <a:latin typeface="Calibri" panose="020F0502020204030204" pitchFamily="34" charset="0"/>
                        </a:rPr>
                        <a:t>An Epic should be deliverable by one SCRUM</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957">
                <a:tc>
                  <a:txBody>
                    <a:bodyPr/>
                    <a:lstStyle/>
                    <a:p>
                      <a:pPr algn="l" fontAlgn="ctr"/>
                      <a:r>
                        <a:rPr lang="en-GB" sz="900" b="0" i="0" u="none" strike="noStrike">
                          <a:solidFill>
                            <a:srgbClr val="000000"/>
                          </a:solidFill>
                          <a:effectLst/>
                          <a:latin typeface="Calibri" panose="020F0502020204030204" pitchFamily="34" charset="0"/>
                        </a:rPr>
                        <a:t>SCRUM Teams will normally contain no more than 12 people (but can contain less)</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957">
                <a:tc>
                  <a:txBody>
                    <a:bodyPr/>
                    <a:lstStyle/>
                    <a:p>
                      <a:pPr algn="l" fontAlgn="ctr"/>
                      <a:r>
                        <a:rPr lang="en-GB" sz="900" b="0" i="0" u="none" strike="noStrike">
                          <a:solidFill>
                            <a:srgbClr val="000000"/>
                          </a:solidFill>
                          <a:effectLst/>
                          <a:latin typeface="Calibri" panose="020F0502020204030204" pitchFamily="34" charset="0"/>
                        </a:rPr>
                        <a:t>We will be adopting Test Driven Development</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957">
                <a:tc>
                  <a:txBody>
                    <a:bodyPr/>
                    <a:lstStyle/>
                    <a:p>
                      <a:pPr algn="l" fontAlgn="ctr"/>
                      <a:r>
                        <a:rPr lang="en-GB" sz="900" b="0" i="0" u="none" strike="noStrike">
                          <a:solidFill>
                            <a:srgbClr val="000000"/>
                          </a:solidFill>
                          <a:effectLst/>
                          <a:latin typeface="Calibri" panose="020F0502020204030204" pitchFamily="34" charset="0"/>
                        </a:rPr>
                        <a:t>UAT should be ready at the end of each sprint (unless customer does not require it, but this would be a CR)</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957">
                <a:tc>
                  <a:txBody>
                    <a:bodyPr/>
                    <a:lstStyle/>
                    <a:p>
                      <a:pPr algn="l" fontAlgn="ctr"/>
                      <a:r>
                        <a:rPr lang="en-GB" sz="900" b="0" i="0" u="none" strike="noStrike">
                          <a:solidFill>
                            <a:srgbClr val="000000"/>
                          </a:solidFill>
                          <a:effectLst/>
                          <a:latin typeface="Calibri" panose="020F0502020204030204" pitchFamily="34" charset="0"/>
                        </a:rPr>
                        <a:t>Story Elaboration by BA and Design/Architecture teams will be 2 sprints ahead with the goal of moving to 1 ahead</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957">
                <a:tc>
                  <a:txBody>
                    <a:bodyPr/>
                    <a:lstStyle/>
                    <a:p>
                      <a:pPr algn="l" fontAlgn="ctr"/>
                      <a:r>
                        <a:rPr lang="en-GB" sz="900" b="0" i="0" u="none" strike="noStrike">
                          <a:solidFill>
                            <a:srgbClr val="000000"/>
                          </a:solidFill>
                          <a:effectLst/>
                          <a:latin typeface="Calibri" panose="020F0502020204030204" pitchFamily="34" charset="0"/>
                        </a:rPr>
                        <a:t>We Will be adopting Business Driven Development in how we define our Acceptance Criteria</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957">
                <a:tc>
                  <a:txBody>
                    <a:bodyPr/>
                    <a:lstStyle/>
                    <a:p>
                      <a:pPr algn="l" fontAlgn="ctr"/>
                      <a:r>
                        <a:rPr lang="en-GB" sz="900" b="0" i="0" u="none" strike="noStrike">
                          <a:solidFill>
                            <a:srgbClr val="000000"/>
                          </a:solidFill>
                          <a:effectLst/>
                          <a:latin typeface="Calibri" panose="020F0502020204030204" pitchFamily="34" charset="0"/>
                        </a:rPr>
                        <a:t>Integration, Performance and Security testing will be daily</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957">
                <a:tc>
                  <a:txBody>
                    <a:bodyPr/>
                    <a:lstStyle/>
                    <a:p>
                      <a:pPr algn="l" fontAlgn="ctr"/>
                      <a:r>
                        <a:rPr lang="en-GB" sz="900" b="0" i="0" u="none" strike="noStrike">
                          <a:solidFill>
                            <a:srgbClr val="000000"/>
                          </a:solidFill>
                          <a:effectLst/>
                          <a:latin typeface="Calibri" panose="020F0502020204030204" pitchFamily="34" charset="0"/>
                        </a:rPr>
                        <a:t>A story will be a maximum of 3 days long</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957">
                <a:tc>
                  <a:txBody>
                    <a:bodyPr/>
                    <a:lstStyle/>
                    <a:p>
                      <a:pPr algn="l" fontAlgn="ctr"/>
                      <a:r>
                        <a:rPr lang="en-GB" sz="900" b="0" i="0" u="none" strike="noStrike">
                          <a:solidFill>
                            <a:srgbClr val="000000"/>
                          </a:solidFill>
                          <a:effectLst/>
                          <a:latin typeface="Calibri" panose="020F0502020204030204" pitchFamily="34" charset="0"/>
                        </a:rPr>
                        <a:t>There will be no comparison of velocities across teams as it is relatively meaningless</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793">
                <a:tc>
                  <a:txBody>
                    <a:bodyPr/>
                    <a:lstStyle/>
                    <a:p>
                      <a:pPr algn="l" fontAlgn="ctr"/>
                      <a:r>
                        <a:rPr lang="en-GB" sz="900" b="0" i="0" u="none" strike="noStrike" dirty="0">
                          <a:solidFill>
                            <a:srgbClr val="000000"/>
                          </a:solidFill>
                          <a:effectLst/>
                          <a:latin typeface="Calibri" panose="020F0502020204030204" pitchFamily="34" charset="0"/>
                        </a:rPr>
                        <a:t>There will be a single portfolio backlog including BAU and project </a:t>
                      </a:r>
                      <a:r>
                        <a:rPr lang="en-GB" sz="900" b="0" i="0" u="none" strike="noStrike" dirty="0" err="1">
                          <a:solidFill>
                            <a:srgbClr val="000000"/>
                          </a:solidFill>
                          <a:effectLst/>
                          <a:latin typeface="Calibri" panose="020F0502020204030204" pitchFamily="34" charset="0"/>
                        </a:rPr>
                        <a:t>etc</a:t>
                      </a:r>
                      <a:r>
                        <a:rPr lang="en-GB" sz="900" b="0" i="0" u="none" strike="noStrike" dirty="0">
                          <a:solidFill>
                            <a:srgbClr val="000000"/>
                          </a:solidFill>
                          <a:effectLst/>
                          <a:latin typeface="Calibri" panose="020F0502020204030204" pitchFamily="34" charset="0"/>
                        </a:rPr>
                        <a:t> across SSP - this was our strong preference for discussion with Professional Services and Business Consultancy</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36555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2800" dirty="0"/>
              <a:t>Decisions so far - tooling</a:t>
            </a:r>
            <a:endParaRPr lang="en-GB" sz="2800" dirty="0"/>
          </a:p>
        </p:txBody>
      </p:sp>
      <p:sp>
        <p:nvSpPr>
          <p:cNvPr id="3" name="Slide Number Placeholder 2"/>
          <p:cNvSpPr>
            <a:spLocks noGrp="1"/>
          </p:cNvSpPr>
          <p:nvPr>
            <p:ph type="sldNum" sz="quarter" idx="4"/>
          </p:nvPr>
        </p:nvSpPr>
        <p:spPr/>
        <p:txBody>
          <a:bodyPr/>
          <a:lstStyle/>
          <a:p>
            <a:fld id="{EECD84AA-2A30-480A-A3A5-344426E7F8B4}" type="slidenum">
              <a:rPr lang="en-GB" smtClean="0"/>
              <a:pPr/>
              <a:t>2</a:t>
            </a:fld>
            <a:endParaRPr lang="en-GB" dirty="0"/>
          </a:p>
        </p:txBody>
      </p:sp>
      <p:graphicFrame>
        <p:nvGraphicFramePr>
          <p:cNvPr id="6" name="Table 5"/>
          <p:cNvGraphicFramePr>
            <a:graphicFrameLocks noGrp="1"/>
          </p:cNvGraphicFramePr>
          <p:nvPr>
            <p:extLst/>
          </p:nvPr>
        </p:nvGraphicFramePr>
        <p:xfrm>
          <a:off x="1847528" y="667066"/>
          <a:ext cx="8568952" cy="2329888"/>
        </p:xfrm>
        <a:graphic>
          <a:graphicData uri="http://schemas.openxmlformats.org/drawingml/2006/table">
            <a:tbl>
              <a:tblPr/>
              <a:tblGrid>
                <a:gridCol w="8568952"/>
              </a:tblGrid>
              <a:tr h="194931">
                <a:tc>
                  <a:txBody>
                    <a:bodyPr/>
                    <a:lstStyle/>
                    <a:p>
                      <a:pPr algn="ctr" fontAlgn="ctr"/>
                      <a:r>
                        <a:rPr lang="en-GB" sz="900" b="1" i="0" u="none" strike="noStrike" dirty="0">
                          <a:solidFill>
                            <a:srgbClr val="FFFFFF"/>
                          </a:solidFill>
                          <a:effectLst/>
                          <a:latin typeface="Calibri" panose="020F0502020204030204" pitchFamily="34" charset="0"/>
                        </a:rPr>
                        <a:t> Description</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194931">
                <a:tc>
                  <a:txBody>
                    <a:bodyPr/>
                    <a:lstStyle/>
                    <a:p>
                      <a:pPr algn="l" fontAlgn="ctr"/>
                      <a:r>
                        <a:rPr lang="en-GB" sz="900" b="0" i="0" u="none" strike="noStrike">
                          <a:solidFill>
                            <a:srgbClr val="000000"/>
                          </a:solidFill>
                          <a:effectLst/>
                          <a:latin typeface="Calibri" panose="020F0502020204030204" pitchFamily="34" charset="0"/>
                        </a:rPr>
                        <a:t>Acceptance Criteria will be captured using Spec Flow (.net) and Cucumber (Java)</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931">
                <a:tc>
                  <a:txBody>
                    <a:bodyPr/>
                    <a:lstStyle/>
                    <a:p>
                      <a:pPr algn="l" fontAlgn="ctr"/>
                      <a:r>
                        <a:rPr lang="en-GB" sz="900" b="0" i="0" u="none" strike="noStrike">
                          <a:solidFill>
                            <a:srgbClr val="000000"/>
                          </a:solidFill>
                          <a:effectLst/>
                          <a:latin typeface="Calibri" panose="020F0502020204030204" pitchFamily="34" charset="0"/>
                        </a:rPr>
                        <a:t>Selenium will be used for User Interface testing</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931">
                <a:tc>
                  <a:txBody>
                    <a:bodyPr/>
                    <a:lstStyle/>
                    <a:p>
                      <a:pPr algn="l" fontAlgn="ctr"/>
                      <a:r>
                        <a:rPr lang="en-GB" sz="900" b="0" i="0" u="none" strike="noStrike">
                          <a:solidFill>
                            <a:srgbClr val="000000"/>
                          </a:solidFill>
                          <a:effectLst/>
                          <a:latin typeface="Calibri" panose="020F0502020204030204" pitchFamily="34" charset="0"/>
                        </a:rPr>
                        <a:t>SOAP UI and Ready API will be used for API functional testing</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931">
                <a:tc>
                  <a:txBody>
                    <a:bodyPr/>
                    <a:lstStyle/>
                    <a:p>
                      <a:pPr algn="l" fontAlgn="ctr"/>
                      <a:r>
                        <a:rPr lang="en-GB" sz="900" b="0" i="0" u="none" strike="noStrike">
                          <a:solidFill>
                            <a:srgbClr val="000000"/>
                          </a:solidFill>
                          <a:effectLst/>
                          <a:latin typeface="Calibri" panose="020F0502020204030204" pitchFamily="34" charset="0"/>
                        </a:rPr>
                        <a:t>VSTS will be adopted for CI/CD/ALM/SDLC/Unit Testing and Builds</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931">
                <a:tc>
                  <a:txBody>
                    <a:bodyPr/>
                    <a:lstStyle/>
                    <a:p>
                      <a:pPr algn="l" fontAlgn="ctr"/>
                      <a:r>
                        <a:rPr lang="en-GB" sz="900" b="0" i="0" u="none" strike="noStrike">
                          <a:solidFill>
                            <a:srgbClr val="000000"/>
                          </a:solidFill>
                          <a:effectLst/>
                          <a:latin typeface="Calibri" panose="020F0502020204030204" pitchFamily="34" charset="0"/>
                        </a:rPr>
                        <a:t>GIT will be used for source control</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931">
                <a:tc>
                  <a:txBody>
                    <a:bodyPr/>
                    <a:lstStyle/>
                    <a:p>
                      <a:pPr algn="l" fontAlgn="ctr"/>
                      <a:r>
                        <a:rPr lang="en-GB" sz="900" b="0" i="0" u="none" strike="noStrike">
                          <a:solidFill>
                            <a:srgbClr val="000000"/>
                          </a:solidFill>
                          <a:effectLst/>
                          <a:latin typeface="Calibri" panose="020F0502020204030204" pitchFamily="34" charset="0"/>
                        </a:rPr>
                        <a:t>In-code Unit testing will be conducted with NUnit (.net) and JUnit (Java)</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931">
                <a:tc>
                  <a:txBody>
                    <a:bodyPr/>
                    <a:lstStyle/>
                    <a:p>
                      <a:pPr algn="l" fontAlgn="ctr"/>
                      <a:r>
                        <a:rPr lang="en-GB" sz="900" b="0" i="0" u="none" strike="noStrike">
                          <a:solidFill>
                            <a:srgbClr val="000000"/>
                          </a:solidFill>
                          <a:effectLst/>
                          <a:latin typeface="Calibri" panose="020F0502020204030204" pitchFamily="34" charset="0"/>
                        </a:rPr>
                        <a:t>Development will be conducted using the Visual Studio IDE (native for .net),  utilising the Eclipse plug in for Java</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0578">
                <a:tc>
                  <a:txBody>
                    <a:bodyPr/>
                    <a:lstStyle/>
                    <a:p>
                      <a:pPr algn="l" fontAlgn="ctr"/>
                      <a:r>
                        <a:rPr lang="en-GB" sz="900" b="0" i="0" u="none" strike="noStrike" dirty="0">
                          <a:solidFill>
                            <a:srgbClr val="000000"/>
                          </a:solidFill>
                          <a:effectLst/>
                          <a:latin typeface="Calibri" panose="020F0502020204030204" pitchFamily="34" charset="0"/>
                        </a:rPr>
                        <a:t>It is expected that IDE, Code, Environment, Interface and Security testing will be conducted with App Spider and Sonar Cube– to be reviewed by teams to ensure these tools give developers immediate feedback (these have already been reviewed by Paul Ogden for suitability)</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931">
                <a:tc>
                  <a:txBody>
                    <a:bodyPr/>
                    <a:lstStyle/>
                    <a:p>
                      <a:pPr algn="l" fontAlgn="ctr"/>
                      <a:r>
                        <a:rPr lang="en-GB" sz="900" b="0" i="0" u="none" strike="noStrike">
                          <a:solidFill>
                            <a:srgbClr val="000000"/>
                          </a:solidFill>
                          <a:effectLst/>
                          <a:latin typeface="Calibri" panose="020F0502020204030204" pitchFamily="34" charset="0"/>
                        </a:rPr>
                        <a:t>JMeter will be used for performance testing. (with consideration for NeoLoad should we need additional features)</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931">
                <a:tc>
                  <a:txBody>
                    <a:bodyPr/>
                    <a:lstStyle/>
                    <a:p>
                      <a:pPr algn="l" fontAlgn="ctr"/>
                      <a:r>
                        <a:rPr lang="en-GB" sz="900" b="0" i="0" u="none" strike="noStrike" dirty="0">
                          <a:solidFill>
                            <a:srgbClr val="000000"/>
                          </a:solidFill>
                          <a:effectLst/>
                          <a:latin typeface="Calibri" panose="020F0502020204030204" pitchFamily="34" charset="0"/>
                        </a:rPr>
                        <a:t>Other tools that are not recommended and not required will be </a:t>
                      </a:r>
                      <a:r>
                        <a:rPr lang="en-GB" sz="900" b="0" i="0" u="none" strike="noStrike" dirty="0" err="1">
                          <a:solidFill>
                            <a:srgbClr val="000000"/>
                          </a:solidFill>
                          <a:effectLst/>
                          <a:latin typeface="Calibri" panose="020F0502020204030204" pitchFamily="34" charset="0"/>
                        </a:rPr>
                        <a:t>decomissioned</a:t>
                      </a:r>
                      <a:r>
                        <a:rPr lang="en-GB" sz="900" b="0" i="0" u="none" strike="noStrike" dirty="0">
                          <a:solidFill>
                            <a:srgbClr val="000000"/>
                          </a:solidFill>
                          <a:effectLst/>
                          <a:latin typeface="Calibri" panose="020F0502020204030204" pitchFamily="34" charset="0"/>
                        </a:rPr>
                        <a:t> by the end of the Apollo programme</a:t>
                      </a:r>
                    </a:p>
                  </a:txBody>
                  <a:tcPr marL="7742" marR="7742" marT="7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12106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Words>
  <Application>Microsoft Office PowerPoint</Application>
  <PresentationFormat>Widescreen</PresentationFormat>
  <Paragraphs>30</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Decisions so far - process</vt:lpstr>
      <vt:lpstr>Decisions so far - tooling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Decisions so far - process</dc:title>
  <dc:creator>Ashok Gupta</dc:creator>
  <cp:lastModifiedBy>Ashok Gupta</cp:lastModifiedBy>
  <cp:revision>1</cp:revision>
  <dcterms:created xsi:type="dcterms:W3CDTF">2018-07-26T06:47:24Z</dcterms:created>
  <dcterms:modified xsi:type="dcterms:W3CDTF">2018-07-26T06:47:35Z</dcterms:modified>
</cp:coreProperties>
</file>