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9"/>
  </p:notesMasterIdLst>
  <p:sldIdLst>
    <p:sldId id="264" r:id="rId3"/>
    <p:sldId id="265" r:id="rId4"/>
    <p:sldId id="266" r:id="rId5"/>
    <p:sldId id="267"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48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1A9B6-4950-4859-8B72-888119283D05}" type="datetimeFigureOut">
              <a:rPr lang="en-US" smtClean="0"/>
              <a:t>8/10/2018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E1A3B-574E-4B29-A4F6-AF4929A573D7}" type="slidenum">
              <a:rPr lang="en-US" smtClean="0"/>
              <a:t>‹#›</a:t>
            </a:fld>
            <a:endParaRPr lang="en-US"/>
          </a:p>
        </p:txBody>
      </p:sp>
    </p:spTree>
    <p:extLst>
      <p:ext uri="{BB962C8B-B14F-4D97-AF65-F5344CB8AC3E}">
        <p14:creationId xmlns:p14="http://schemas.microsoft.com/office/powerpoint/2010/main" val="301693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275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8797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6041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57825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78578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2068155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Option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60" y="2276872"/>
            <a:ext cx="10363200" cy="479682"/>
          </a:xfrm>
        </p:spPr>
        <p:txBody>
          <a:bodyPr anchor="ctr">
            <a:noAutofit/>
          </a:bodyPr>
          <a:lstStyle>
            <a:lvl1pPr algn="l">
              <a:defRPr sz="2400" baseline="0">
                <a:solidFill>
                  <a:schemeClr val="tx1"/>
                </a:solidFill>
              </a:defRPr>
            </a:lvl1pPr>
          </a:lstStyle>
          <a:p>
            <a:r>
              <a:rPr lang="en-GB" dirty="0" smtClean="0"/>
              <a:t>Title Slide Option 1 - Enter Title</a:t>
            </a:r>
            <a:endParaRPr lang="en-GB" dirty="0"/>
          </a:p>
        </p:txBody>
      </p:sp>
      <p:sp>
        <p:nvSpPr>
          <p:cNvPr id="3" name="Subtitle 2"/>
          <p:cNvSpPr>
            <a:spLocks noGrp="1"/>
          </p:cNvSpPr>
          <p:nvPr>
            <p:ph type="subTitle" idx="1" hasCustomPrompt="1"/>
          </p:nvPr>
        </p:nvSpPr>
        <p:spPr>
          <a:xfrm>
            <a:off x="337659" y="2829006"/>
            <a:ext cx="10358603" cy="383971"/>
          </a:xfrm>
        </p:spPr>
        <p:txBody>
          <a:bodyPr anchor="ctr">
            <a:noAutofit/>
          </a:bodyPr>
          <a:lstStyle>
            <a:lvl1pPr marL="0" indent="0" algn="l">
              <a:buFont typeface="Arial" pitchFamily="34" charset="0"/>
              <a:buNone/>
              <a:tabLst>
                <a:tab pos="2962275" algn="l"/>
              </a:tabLst>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Sub-title</a:t>
            </a:r>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93600" y="345600"/>
            <a:ext cx="1581819"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t="62021" b="13876"/>
          <a:stretch/>
        </p:blipFill>
        <p:spPr>
          <a:xfrm>
            <a:off x="1" y="3859200"/>
            <a:ext cx="12194116" cy="2160240"/>
          </a:xfrm>
          <a:prstGeom prst="rect">
            <a:avLst/>
          </a:prstGeom>
        </p:spPr>
      </p:pic>
      <p:sp>
        <p:nvSpPr>
          <p:cNvPr id="11" name="Text Placeholder 10"/>
          <p:cNvSpPr>
            <a:spLocks noGrp="1"/>
          </p:cNvSpPr>
          <p:nvPr>
            <p:ph type="body" sz="quarter" idx="10" hasCustomPrompt="1"/>
          </p:nvPr>
        </p:nvSpPr>
        <p:spPr>
          <a:xfrm>
            <a:off x="334434" y="3284984"/>
            <a:ext cx="2690284" cy="395288"/>
          </a:xfrm>
        </p:spPr>
        <p:txBody>
          <a:bodyPr anchor="ctr"/>
          <a:lstStyle>
            <a:lvl1pPr marL="0" indent="0">
              <a:buNone/>
              <a:defRPr sz="1600" baseline="0">
                <a:solidFill>
                  <a:srgbClr val="C00000"/>
                </a:solidFill>
              </a:defRPr>
            </a:lvl1pPr>
          </a:lstStyle>
          <a:p>
            <a:pPr lvl="0"/>
            <a:r>
              <a:rPr lang="en-US" dirty="0" smtClean="0"/>
              <a:t>Enter date</a:t>
            </a:r>
            <a:endParaRPr lang="en-GB" dirty="0"/>
          </a:p>
        </p:txBody>
      </p:sp>
      <p:sp>
        <p:nvSpPr>
          <p:cNvPr id="12" name="TextBox 11"/>
          <p:cNvSpPr txBox="1"/>
          <p:nvPr userDrawn="1"/>
        </p:nvSpPr>
        <p:spPr>
          <a:xfrm>
            <a:off x="353799" y="5994286"/>
            <a:ext cx="11251252" cy="369332"/>
          </a:xfrm>
          <a:prstGeom prst="rect">
            <a:avLst/>
          </a:prstGeom>
          <a:noFill/>
        </p:spPr>
        <p:txBody>
          <a:bodyPr wrap="square" rtlCol="0">
            <a:spAutoFit/>
          </a:bodyPr>
          <a:lstStyle/>
          <a:p>
            <a:r>
              <a:rPr lang="en-GB" sz="1800" dirty="0">
                <a:latin typeface="+mj-lt"/>
                <a:cs typeface="Arial" panose="020B0604020202020204" pitchFamily="34" charset="0"/>
              </a:rPr>
              <a:t>Powering the industry, empowering your business</a:t>
            </a:r>
          </a:p>
        </p:txBody>
      </p:sp>
    </p:spTree>
    <p:extLst>
      <p:ext uri="{BB962C8B-B14F-4D97-AF65-F5344CB8AC3E}">
        <p14:creationId xmlns:p14="http://schemas.microsoft.com/office/powerpoint/2010/main" val="5175079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60" y="2276872"/>
            <a:ext cx="10363200" cy="479682"/>
          </a:xfrm>
        </p:spPr>
        <p:txBody>
          <a:bodyPr anchor="ctr">
            <a:noAutofit/>
          </a:bodyPr>
          <a:lstStyle>
            <a:lvl1pPr algn="l">
              <a:defRPr sz="2400" baseline="0">
                <a:solidFill>
                  <a:schemeClr val="tx1"/>
                </a:solidFill>
              </a:defRPr>
            </a:lvl1pPr>
          </a:lstStyle>
          <a:p>
            <a:r>
              <a:rPr lang="en-GB" dirty="0" smtClean="0"/>
              <a:t>Title Slide Option 1 - Enter Title</a:t>
            </a:r>
            <a:endParaRPr lang="en-GB" dirty="0"/>
          </a:p>
        </p:txBody>
      </p:sp>
      <p:sp>
        <p:nvSpPr>
          <p:cNvPr id="3" name="Subtitle 2"/>
          <p:cNvSpPr>
            <a:spLocks noGrp="1"/>
          </p:cNvSpPr>
          <p:nvPr>
            <p:ph type="subTitle" idx="1" hasCustomPrompt="1"/>
          </p:nvPr>
        </p:nvSpPr>
        <p:spPr>
          <a:xfrm>
            <a:off x="337659" y="2829006"/>
            <a:ext cx="10358603" cy="383971"/>
          </a:xfrm>
        </p:spPr>
        <p:txBody>
          <a:bodyPr anchor="ctr">
            <a:noAutofit/>
          </a:bodyPr>
          <a:lstStyle>
            <a:lvl1pPr marL="0" indent="0" algn="l">
              <a:buFont typeface="Arial" pitchFamily="34" charset="0"/>
              <a:buNone/>
              <a:tabLst>
                <a:tab pos="2962275" algn="l"/>
              </a:tabLst>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Sub-title</a:t>
            </a:r>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93600" y="345600"/>
            <a:ext cx="1581819"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t="62021" b="13876"/>
          <a:stretch/>
        </p:blipFill>
        <p:spPr>
          <a:xfrm>
            <a:off x="1" y="3859200"/>
            <a:ext cx="12194116" cy="2160240"/>
          </a:xfrm>
          <a:prstGeom prst="rect">
            <a:avLst/>
          </a:prstGeom>
        </p:spPr>
      </p:pic>
      <p:sp>
        <p:nvSpPr>
          <p:cNvPr id="11" name="Text Placeholder 10"/>
          <p:cNvSpPr>
            <a:spLocks noGrp="1"/>
          </p:cNvSpPr>
          <p:nvPr>
            <p:ph type="body" sz="quarter" idx="10" hasCustomPrompt="1"/>
          </p:nvPr>
        </p:nvSpPr>
        <p:spPr>
          <a:xfrm>
            <a:off x="334434" y="3284984"/>
            <a:ext cx="2690284" cy="395288"/>
          </a:xfrm>
        </p:spPr>
        <p:txBody>
          <a:bodyPr anchor="ctr"/>
          <a:lstStyle>
            <a:lvl1pPr marL="0" indent="0">
              <a:buNone/>
              <a:defRPr sz="1600" baseline="0">
                <a:solidFill>
                  <a:srgbClr val="C00000"/>
                </a:solidFill>
              </a:defRPr>
            </a:lvl1pPr>
          </a:lstStyle>
          <a:p>
            <a:pPr lvl="0"/>
            <a:r>
              <a:rPr lang="en-US" dirty="0" smtClean="0"/>
              <a:t>Enter date</a:t>
            </a:r>
            <a:endParaRPr lang="en-GB" dirty="0"/>
          </a:p>
        </p:txBody>
      </p:sp>
      <p:sp>
        <p:nvSpPr>
          <p:cNvPr id="12" name="TextBox 11"/>
          <p:cNvSpPr txBox="1"/>
          <p:nvPr userDrawn="1"/>
        </p:nvSpPr>
        <p:spPr>
          <a:xfrm>
            <a:off x="353799" y="5994286"/>
            <a:ext cx="11251252" cy="369332"/>
          </a:xfrm>
          <a:prstGeom prst="rect">
            <a:avLst/>
          </a:prstGeom>
          <a:noFill/>
        </p:spPr>
        <p:txBody>
          <a:bodyPr wrap="square" rtlCol="0">
            <a:spAutoFit/>
          </a:bodyPr>
          <a:lstStyle/>
          <a:p>
            <a:r>
              <a:rPr lang="en-GB" sz="1800" dirty="0">
                <a:solidFill>
                  <a:prstClr val="black"/>
                </a:solidFill>
                <a:cs typeface="Arial" panose="020B0604020202020204" pitchFamily="34" charset="0"/>
              </a:rPr>
              <a:t>Powering the industry, empowering your business</a:t>
            </a:r>
          </a:p>
        </p:txBody>
      </p:sp>
    </p:spTree>
    <p:extLst>
      <p:ext uri="{BB962C8B-B14F-4D97-AF65-F5344CB8AC3E}">
        <p14:creationId xmlns:p14="http://schemas.microsoft.com/office/powerpoint/2010/main" val="31082116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5360" y="2780928"/>
            <a:ext cx="10363200" cy="767714"/>
          </a:xfrm>
        </p:spPr>
        <p:txBody>
          <a:bodyPr anchor="ctr">
            <a:noAutofit/>
          </a:bodyPr>
          <a:lstStyle>
            <a:lvl1pPr algn="l">
              <a:defRPr sz="3600" baseline="0">
                <a:solidFill>
                  <a:srgbClr val="C00000"/>
                </a:solidFill>
              </a:defRPr>
            </a:lvl1pPr>
          </a:lstStyle>
          <a:p>
            <a:r>
              <a:rPr lang="en-GB" dirty="0" smtClean="0"/>
              <a:t>Title Slide Option 2 - Enter Title</a:t>
            </a:r>
            <a:endParaRPr lang="en-GB" dirty="0"/>
          </a:p>
        </p:txBody>
      </p:sp>
      <p:sp>
        <p:nvSpPr>
          <p:cNvPr id="3" name="Subtitle 2"/>
          <p:cNvSpPr>
            <a:spLocks noGrp="1"/>
          </p:cNvSpPr>
          <p:nvPr>
            <p:ph type="subTitle" idx="1" hasCustomPrompt="1"/>
          </p:nvPr>
        </p:nvSpPr>
        <p:spPr>
          <a:xfrm>
            <a:off x="337659" y="3621094"/>
            <a:ext cx="10358603" cy="383971"/>
          </a:xfrm>
        </p:spPr>
        <p:txBody>
          <a:bodyPr anchor="ctr">
            <a:noAutofit/>
          </a:bodyPr>
          <a:lstStyle>
            <a:lvl1pPr marL="0" indent="0" algn="l">
              <a:buFont typeface="Arial" pitchFamily="34" charset="0"/>
              <a:buNone/>
              <a:tabLst>
                <a:tab pos="2962275" algn="l"/>
              </a:tabLst>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Enter Sub-title</a:t>
            </a:r>
            <a:endParaRPr lang="en-GB"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93600" y="345600"/>
            <a:ext cx="1581819"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0"/>
          <p:cNvSpPr>
            <a:spLocks noGrp="1"/>
          </p:cNvSpPr>
          <p:nvPr>
            <p:ph type="body" sz="quarter" idx="10" hasCustomPrompt="1"/>
          </p:nvPr>
        </p:nvSpPr>
        <p:spPr>
          <a:xfrm>
            <a:off x="334434" y="4077072"/>
            <a:ext cx="2690284" cy="395288"/>
          </a:xfrm>
        </p:spPr>
        <p:txBody>
          <a:bodyPr anchor="ctr"/>
          <a:lstStyle>
            <a:lvl1pPr marL="0" indent="0">
              <a:buNone/>
              <a:defRPr sz="1600" baseline="0">
                <a:solidFill>
                  <a:srgbClr val="C00000"/>
                </a:solidFill>
              </a:defRPr>
            </a:lvl1pPr>
          </a:lstStyle>
          <a:p>
            <a:pPr lvl="0"/>
            <a:r>
              <a:rPr lang="en-US" dirty="0" smtClean="0"/>
              <a:t>Enter date</a:t>
            </a:r>
            <a:endParaRPr lang="en-GB" dirty="0"/>
          </a:p>
        </p:txBody>
      </p:sp>
    </p:spTree>
    <p:extLst>
      <p:ext uri="{BB962C8B-B14F-4D97-AF65-F5344CB8AC3E}">
        <p14:creationId xmlns:p14="http://schemas.microsoft.com/office/powerpoint/2010/main" val="38341884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9349" y="274638"/>
            <a:ext cx="11635033" cy="355922"/>
          </a:xfrm>
        </p:spPr>
        <p:txBody>
          <a:bodyPr>
            <a:noAutofit/>
          </a:bodyPr>
          <a:lstStyle>
            <a:lvl1pPr>
              <a:defRPr sz="2800"/>
            </a:lvl1pPr>
          </a:lstStyle>
          <a:p>
            <a:r>
              <a:rPr lang="en-US" smtClean="0"/>
              <a:t>Click to edit Master title style</a:t>
            </a:r>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5255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172397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no subtitle">
    <p:spTree>
      <p:nvGrpSpPr>
        <p:cNvPr id="1" name=""/>
        <p:cNvGrpSpPr/>
        <p:nvPr/>
      </p:nvGrpSpPr>
      <p:grpSpPr>
        <a:xfrm>
          <a:off x="0" y="0"/>
          <a:ext cx="0" cy="0"/>
          <a:chOff x="0" y="0"/>
          <a:chExt cx="0" cy="0"/>
        </a:xfrm>
      </p:grpSpPr>
      <p:sp>
        <p:nvSpPr>
          <p:cNvPr id="2" name="Title 1"/>
          <p:cNvSpPr>
            <a:spLocks noGrp="1"/>
          </p:cNvSpPr>
          <p:nvPr>
            <p:ph type="title"/>
          </p:nvPr>
        </p:nvSpPr>
        <p:spPr>
          <a:xfrm>
            <a:off x="239349" y="274638"/>
            <a:ext cx="11635033" cy="355922"/>
          </a:xfrm>
        </p:spPr>
        <p:txBody>
          <a:bodyPr>
            <a:noAutofit/>
          </a:bodyPr>
          <a:lstStyle>
            <a:lvl1pPr>
              <a:defRPr sz="2800"/>
            </a:lvl1pPr>
          </a:lstStyle>
          <a:p>
            <a:r>
              <a:rPr lang="en-US" smtClean="0"/>
              <a:t>Click to edit Master title style</a:t>
            </a:r>
            <a:endParaRPr lang="en-GB" dirty="0"/>
          </a:p>
        </p:txBody>
      </p:sp>
      <p:sp>
        <p:nvSpPr>
          <p:cNvPr id="4" name="Slide Number Placeholder 4"/>
          <p:cNvSpPr>
            <a:spLocks noGrp="1"/>
          </p:cNvSpPr>
          <p:nvPr>
            <p:ph type="sldNum" sz="quarter" idx="4"/>
          </p:nvPr>
        </p:nvSpPr>
        <p:spPr>
          <a:xfrm>
            <a:off x="5844191" y="6669360"/>
            <a:ext cx="503619" cy="144016"/>
          </a:xfrm>
          <a:prstGeom prst="rect">
            <a:avLst/>
          </a:prstGeom>
        </p:spPr>
        <p:txBody>
          <a:bodyPr vert="horz" lIns="91440" tIns="45720" rIns="91440" bIns="45720" rtlCol="0" anchor="ctr"/>
          <a:lstStyle>
            <a:lvl1pPr algn="ctr">
              <a:defRPr sz="1000">
                <a:solidFill>
                  <a:schemeClr val="bg1">
                    <a:lumMod val="50000"/>
                  </a:schemeClr>
                </a:solidFill>
              </a:defRPr>
            </a:lvl1pPr>
          </a:lstStyle>
          <a:p>
            <a:fld id="{EECD84AA-2A30-480A-A3A5-344426E7F8B4}" type="slidenum">
              <a:rPr lang="en-GB" smtClean="0">
                <a:solidFill>
                  <a:prstClr val="white">
                    <a:lumMod val="50000"/>
                  </a:prstClr>
                </a:solidFill>
              </a:rPr>
              <a:pPr/>
              <a:t>‹#›</a:t>
            </a:fld>
            <a:endParaRPr lang="en-GB" dirty="0">
              <a:solidFill>
                <a:prstClr val="white">
                  <a:lumMod val="50000"/>
                </a:prstClr>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1"/>
          </p:nvPr>
        </p:nvSpPr>
        <p:spPr>
          <a:xfrm>
            <a:off x="226485" y="764704"/>
            <a:ext cx="11635316" cy="5472608"/>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04902930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239349" y="274638"/>
            <a:ext cx="11635033" cy="355922"/>
          </a:xfrm>
        </p:spPr>
        <p:txBody>
          <a:bodyPr>
            <a:noAutofit/>
          </a:bodyPr>
          <a:lstStyle>
            <a:lvl1pPr>
              <a:defRPr sz="2800"/>
            </a:lvl1pPr>
          </a:lstStyle>
          <a:p>
            <a:r>
              <a:rPr lang="en-US" smtClean="0"/>
              <a:t>Click to edit Master title style</a:t>
            </a:r>
            <a:endParaRPr lang="en-GB"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hasCustomPrompt="1"/>
          </p:nvPr>
        </p:nvSpPr>
        <p:spPr>
          <a:xfrm>
            <a:off x="225600" y="694800"/>
            <a:ext cx="11635200" cy="925200"/>
          </a:xfrm>
        </p:spPr>
        <p:txBody>
          <a:bodyPr/>
          <a:lstStyle>
            <a:lvl1pPr marL="0" indent="0">
              <a:buNone/>
              <a:defRPr sz="1800" b="0" i="1"/>
            </a:lvl1pPr>
          </a:lstStyle>
          <a:p>
            <a:pPr lvl="0"/>
            <a:r>
              <a:rPr lang="en-US" dirty="0" smtClean="0"/>
              <a:t>Click to edit subtitle text (max 3 lines)</a:t>
            </a:r>
            <a:endParaRPr lang="en-GB" dirty="0"/>
          </a:p>
        </p:txBody>
      </p:sp>
      <p:sp>
        <p:nvSpPr>
          <p:cNvPr id="9" name="Text Placeholder 8"/>
          <p:cNvSpPr>
            <a:spLocks noGrp="1"/>
          </p:cNvSpPr>
          <p:nvPr>
            <p:ph type="body" sz="quarter" idx="11"/>
          </p:nvPr>
        </p:nvSpPr>
        <p:spPr>
          <a:xfrm>
            <a:off x="226485" y="1691282"/>
            <a:ext cx="11635316" cy="4546030"/>
          </a:xfrm>
        </p:spPr>
        <p:txBody>
          <a:bodyPr/>
          <a:lstStyle>
            <a:lvl1pPr>
              <a:defRPr sz="1400"/>
            </a:lvl1pPr>
            <a:lvl2pPr>
              <a:defRPr sz="1400"/>
            </a:lvl2pPr>
            <a:lvl3pPr>
              <a:defRPr sz="14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1502070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350" y="1684240"/>
            <a:ext cx="11449031" cy="44419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p:txBody>
          <a:bodyPr/>
          <a:lstStyle/>
          <a:p>
            <a:r>
              <a:rPr lang="en-US" smtClean="0"/>
              <a:t>Click to edit Master title style</a:t>
            </a:r>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6"/>
          <p:cNvSpPr>
            <a:spLocks noGrp="1"/>
          </p:cNvSpPr>
          <p:nvPr>
            <p:ph type="body" sz="quarter" idx="10" hasCustomPrompt="1"/>
          </p:nvPr>
        </p:nvSpPr>
        <p:spPr>
          <a:xfrm>
            <a:off x="239350" y="694800"/>
            <a:ext cx="11449031" cy="925200"/>
          </a:xfrm>
        </p:spPr>
        <p:txBody>
          <a:bodyPr/>
          <a:lstStyle>
            <a:lvl1pPr marL="0" indent="0">
              <a:buNone/>
              <a:defRPr sz="1800" b="0" i="1"/>
            </a:lvl1pPr>
          </a:lstStyle>
          <a:p>
            <a:pPr lvl="0"/>
            <a:r>
              <a:rPr lang="en-US" dirty="0" smtClean="0"/>
              <a:t>Click to edit subtitle text (max 3 lines)</a:t>
            </a:r>
            <a:endParaRPr lang="en-GB" dirty="0"/>
          </a:p>
        </p:txBody>
      </p:sp>
    </p:spTree>
    <p:extLst>
      <p:ext uri="{BB962C8B-B14F-4D97-AF65-F5344CB8AC3E}">
        <p14:creationId xmlns:p14="http://schemas.microsoft.com/office/powerpoint/2010/main" val="40301651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CD2CFE-93AF-4C50-84F5-4C9558151920}"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4318744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p:txBody>
          <a:bodyPr/>
          <a:lstStyle/>
          <a:p>
            <a:r>
              <a:rPr lang="en-US" smtClean="0"/>
              <a:t>Click to edit Master title style</a:t>
            </a:r>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33953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92545" y="6317665"/>
            <a:ext cx="1035972" cy="4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dryicons.com/images/icon_sets/ruby_extended/png/128x128/globe.png"/>
          <p:cNvPicPr>
            <a:picLocks noChangeAspect="1" noChangeArrowheads="1"/>
          </p:cNvPicPr>
          <p:nvPr userDrawn="1"/>
        </p:nvPicPr>
        <p:blipFill>
          <a:blip r:embed="rId3" cstate="print"/>
          <a:srcRect/>
          <a:stretch>
            <a:fillRect/>
          </a:stretch>
        </p:blipFill>
        <p:spPr bwMode="auto">
          <a:xfrm>
            <a:off x="5380480" y="3036823"/>
            <a:ext cx="1431040" cy="1073280"/>
          </a:xfrm>
          <a:prstGeom prst="rect">
            <a:avLst/>
          </a:prstGeom>
          <a:noFill/>
          <a:ln w="9525">
            <a:noFill/>
            <a:miter lim="800000"/>
            <a:headEnd/>
            <a:tailEnd/>
          </a:ln>
        </p:spPr>
      </p:pic>
      <p:sp>
        <p:nvSpPr>
          <p:cNvPr id="7" name="Rectangle 6"/>
          <p:cNvSpPr/>
          <p:nvPr userDrawn="1"/>
        </p:nvSpPr>
        <p:spPr>
          <a:xfrm>
            <a:off x="431371" y="5246910"/>
            <a:ext cx="11137237" cy="738664"/>
          </a:xfrm>
          <a:prstGeom prst="rect">
            <a:avLst/>
          </a:prstGeom>
        </p:spPr>
        <p:txBody>
          <a:bodyPr wrap="square">
            <a:spAutoFit/>
          </a:bodyPr>
          <a:lstStyle/>
          <a:p>
            <a:r>
              <a:rPr lang="en-US" sz="700" b="1" dirty="0">
                <a:solidFill>
                  <a:prstClr val="black"/>
                </a:solidFill>
                <a:latin typeface="Arial" panose="020B0604020202020204" pitchFamily="34" charset="0"/>
                <a:cs typeface="Arial" panose="020B0604020202020204" pitchFamily="34" charset="0"/>
              </a:rPr>
              <a:t>Confidentiality Statement</a:t>
            </a:r>
            <a:endParaRPr lang="en-GB" sz="700" dirty="0">
              <a:solidFill>
                <a:prstClr val="black"/>
              </a:solidFill>
              <a:latin typeface="Arial" panose="020B0604020202020204" pitchFamily="34" charset="0"/>
              <a:cs typeface="Arial" panose="020B0604020202020204" pitchFamily="34" charset="0"/>
            </a:endParaRPr>
          </a:p>
          <a:p>
            <a:r>
              <a:rPr lang="en-GB" sz="700" dirty="0">
                <a:solidFill>
                  <a:prstClr val="black"/>
                </a:solidFill>
                <a:latin typeface="Arial" panose="020B0604020202020204" pitchFamily="34" charset="0"/>
                <a:cs typeface="Arial" panose="020B0604020202020204" pitchFamily="34" charset="0"/>
              </a:rPr>
              <a:t>SSP Limited has prepared this document in good faith. Many factors outside SSP Limited’s current knowledge or control may affect the recipient’s needs and project plans. Errors in the document will be corrected once discovered by SSP Limited. The responsibility lies with the recipient to evaluate the document for applicability. The information in this documentation is proprietary, confidential and an unpublished work and is provided upon recipient’s covenant to keep such information confidential. Personal Data supplied in this document may not be used for any purpose other than for which it was supplied. Personal Data may not be transferred to other parties without prior consent of SSP Limited. In no event may this information be supplied to third parties without SSP Limited’s prior written consent. </a:t>
            </a:r>
          </a:p>
          <a:p>
            <a:r>
              <a:rPr lang="en-GB" sz="700" dirty="0">
                <a:solidFill>
                  <a:prstClr val="black"/>
                </a:solidFill>
                <a:latin typeface="Arial" panose="020B0604020202020204" pitchFamily="34" charset="0"/>
                <a:cs typeface="Arial" panose="020B0604020202020204" pitchFamily="34" charset="0"/>
              </a:rPr>
              <a:t> </a:t>
            </a:r>
          </a:p>
          <a:p>
            <a:r>
              <a:rPr lang="en-GB" sz="700" dirty="0">
                <a:solidFill>
                  <a:prstClr val="black"/>
                </a:solidFill>
                <a:latin typeface="Arial" panose="020B0604020202020204" pitchFamily="34" charset="0"/>
                <a:cs typeface="Arial" panose="020B0604020202020204" pitchFamily="34" charset="0"/>
              </a:rPr>
              <a:t>The following notice shall be reproduced on any copies permitted to be </a:t>
            </a:r>
            <a:r>
              <a:rPr lang="en-GB" sz="700" dirty="0" smtClean="0">
                <a:solidFill>
                  <a:prstClr val="black"/>
                </a:solidFill>
                <a:latin typeface="Arial" panose="020B0604020202020204" pitchFamily="34" charset="0"/>
                <a:cs typeface="Arial" panose="020B0604020202020204" pitchFamily="34" charset="0"/>
              </a:rPr>
              <a:t>made.</a:t>
            </a:r>
            <a:endParaRPr lang="en-GB" sz="7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34002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00523" y="6453337"/>
            <a:ext cx="792988" cy="611659"/>
          </a:xfrm>
          <a:prstGeom prst="rect">
            <a:avLst/>
          </a:prstGeom>
        </p:spPr>
      </p:pic>
      <p:sp>
        <p:nvSpPr>
          <p:cNvPr id="5" name="Title 4"/>
          <p:cNvSpPr>
            <a:spLocks noGrp="1"/>
          </p:cNvSpPr>
          <p:nvPr>
            <p:ph type="title"/>
          </p:nvPr>
        </p:nvSpPr>
        <p:spPr/>
        <p:txBody>
          <a:bodyPr/>
          <a:lstStyle/>
          <a:p>
            <a:r>
              <a:rPr lang="en-US" smtClean="0"/>
              <a:t>Click to edit Master title style</a:t>
            </a:r>
            <a:endParaRPr lang="en-GB"/>
          </a:p>
        </p:txBody>
      </p:sp>
      <p:sp>
        <p:nvSpPr>
          <p:cNvPr id="6" name="Slide Number Placeholder 4"/>
          <p:cNvSpPr>
            <a:spLocks noGrp="1"/>
          </p:cNvSpPr>
          <p:nvPr>
            <p:ph type="sldNum" sz="quarter" idx="4"/>
          </p:nvPr>
        </p:nvSpPr>
        <p:spPr>
          <a:xfrm>
            <a:off x="9347200" y="6669360"/>
            <a:ext cx="2844800" cy="144016"/>
          </a:xfrm>
          <a:prstGeom prst="rect">
            <a:avLst/>
          </a:prstGeom>
        </p:spPr>
        <p:txBody>
          <a:bodyPr vert="horz" lIns="91440" tIns="45720" rIns="91440" bIns="45720" rtlCol="0" anchor="ctr"/>
          <a:lstStyle>
            <a:lvl1pPr algn="r">
              <a:defRPr sz="1000">
                <a:solidFill>
                  <a:schemeClr val="bg1">
                    <a:lumMod val="50000"/>
                  </a:schemeClr>
                </a:solidFill>
              </a:defRPr>
            </a:lvl1pPr>
          </a:lstStyle>
          <a:p>
            <a:fld id="{EECD84AA-2A30-480A-A3A5-344426E7F8B4}" type="slidenum">
              <a:rPr lang="en-GB" smtClean="0">
                <a:solidFill>
                  <a:prstClr val="white">
                    <a:lumMod val="50000"/>
                  </a:prstClr>
                </a:solidFill>
              </a:rPr>
              <a:pPr/>
              <a:t>‹#›</a:t>
            </a:fld>
            <a:endParaRPr lang="en-GB" dirty="0">
              <a:solidFill>
                <a:prstClr val="white">
                  <a:lumMod val="50000"/>
                </a:prstClr>
              </a:solidFill>
            </a:endParaRPr>
          </a:p>
        </p:txBody>
      </p:sp>
    </p:spTree>
    <p:extLst>
      <p:ext uri="{BB962C8B-B14F-4D97-AF65-F5344CB8AC3E}">
        <p14:creationId xmlns:p14="http://schemas.microsoft.com/office/powerpoint/2010/main" val="91029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CD2CFE-93AF-4C50-84F5-4C9558151920}" type="datetimeFigureOut">
              <a:rPr lang="en-US" smtClean="0"/>
              <a:t>8/10/2018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117719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CD2CFE-93AF-4C50-84F5-4C9558151920}"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12883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CD2CFE-93AF-4C50-84F5-4C9558151920}" type="datetimeFigureOut">
              <a:rPr lang="en-US" smtClean="0"/>
              <a:t>8/10/2018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22271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D2CFE-93AF-4C50-84F5-4C9558151920}" type="datetimeFigureOut">
              <a:rPr lang="en-US" smtClean="0"/>
              <a:t>8/10/2018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320723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CD2CFE-93AF-4C50-84F5-4C9558151920}" type="datetimeFigureOut">
              <a:rPr lang="en-US" smtClean="0"/>
              <a:t>8/10/2018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1428232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D2CFE-93AF-4C50-84F5-4C9558151920}"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391050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CD2CFE-93AF-4C50-84F5-4C9558151920}" type="datetimeFigureOut">
              <a:rPr lang="en-US" smtClean="0"/>
              <a:t>8/10/2018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504A3-B7A7-4172-90F8-AEA8C1B3A9B3}" type="slidenum">
              <a:rPr lang="en-US" smtClean="0"/>
              <a:t>‹#›</a:t>
            </a:fld>
            <a:endParaRPr lang="en-US"/>
          </a:p>
        </p:txBody>
      </p:sp>
    </p:spTree>
    <p:extLst>
      <p:ext uri="{BB962C8B-B14F-4D97-AF65-F5344CB8AC3E}">
        <p14:creationId xmlns:p14="http://schemas.microsoft.com/office/powerpoint/2010/main" val="4135494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CD2CFE-93AF-4C50-84F5-4C9558151920}" type="datetimeFigureOut">
              <a:rPr lang="en-US" smtClean="0"/>
              <a:t>8/10/2018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504A3-B7A7-4172-90F8-AEA8C1B3A9B3}" type="slidenum">
              <a:rPr lang="en-US" smtClean="0"/>
              <a:t>‹#›</a:t>
            </a:fld>
            <a:endParaRPr lang="en-US"/>
          </a:p>
        </p:txBody>
      </p:sp>
    </p:spTree>
    <p:extLst>
      <p:ext uri="{BB962C8B-B14F-4D97-AF65-F5344CB8AC3E}">
        <p14:creationId xmlns:p14="http://schemas.microsoft.com/office/powerpoint/2010/main" val="1481975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274638"/>
            <a:ext cx="11449032" cy="355922"/>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334433" y="1412876"/>
            <a:ext cx="11353948" cy="4713288"/>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a:t>
            </a:r>
            <a:fld id="{11C9DAFB-9254-4A69-ADBC-D06CCDC0C932}" type="slidenum">
              <a:rPr lang="en-US" smtClean="0"/>
              <a:t>‹#›</a:t>
            </a:fld>
            <a:r>
              <a:rPr lang="en-US" dirty="0" err="1" smtClean="0"/>
              <a:t>vel</a:t>
            </a:r>
            <a:endParaRPr lang="en-GB" dirty="0"/>
          </a:p>
        </p:txBody>
      </p:sp>
      <p:sp>
        <p:nvSpPr>
          <p:cNvPr id="4" name="Rectangle 3"/>
          <p:cNvSpPr/>
          <p:nvPr/>
        </p:nvSpPr>
        <p:spPr>
          <a:xfrm>
            <a:off x="47328" y="6597352"/>
            <a:ext cx="4128459"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smtClean="0">
                <a:solidFill>
                  <a:prstClr val="white">
                    <a:lumMod val="50000"/>
                  </a:prstClr>
                </a:solidFill>
              </a:rPr>
              <a:t>Restricted. © SSP Limited 2017. All rights reserved</a:t>
            </a:r>
            <a:endParaRPr lang="en-GB" sz="900" b="1" dirty="0">
              <a:solidFill>
                <a:prstClr val="white">
                  <a:lumMod val="50000"/>
                </a:prstClr>
              </a:solidFill>
            </a:endParaRPr>
          </a:p>
        </p:txBody>
      </p:sp>
    </p:spTree>
    <p:extLst>
      <p:ext uri="{BB962C8B-B14F-4D97-AF65-F5344CB8AC3E}">
        <p14:creationId xmlns:p14="http://schemas.microsoft.com/office/powerpoint/2010/main" val="2268404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iming>
    <p:tnLst>
      <p:par>
        <p:cTn id="1" dur="indefinite" restart="never" nodeType="tmRoot"/>
      </p:par>
    </p:tnLst>
  </p:timing>
  <p:hf hdr="0" ftr="0" dt="0"/>
  <p:txStyles>
    <p:titleStyle>
      <a:lvl1pPr algn="l" defTabSz="914400" rtl="0" eaLnBrk="1" latinLnBrk="0" hangingPunct="1">
        <a:spcBef>
          <a:spcPct val="0"/>
        </a:spcBef>
        <a:buNone/>
        <a:defRPr sz="2000" b="1" kern="1200">
          <a:solidFill>
            <a:srgbClr val="C00000"/>
          </a:solidFill>
          <a:latin typeface="+mn-lt"/>
          <a:ea typeface="+mj-ea"/>
          <a:cs typeface="Arial" pitchFamily="34" charset="0"/>
        </a:defRPr>
      </a:lvl1pPr>
    </p:titleStyle>
    <p:bodyStyle>
      <a:lvl1pPr marL="180975" indent="-180975" algn="l" defTabSz="914400" rtl="0" eaLnBrk="1" latinLnBrk="0" hangingPunct="1">
        <a:spcBef>
          <a:spcPts val="600"/>
        </a:spcBef>
        <a:buFont typeface="Arial" pitchFamily="34" charset="0"/>
        <a:buChar char="•"/>
        <a:defRPr sz="1000" kern="1200" baseline="0">
          <a:solidFill>
            <a:schemeClr val="tx1"/>
          </a:solidFill>
          <a:latin typeface="+mn-lt"/>
          <a:ea typeface="+mn-ea"/>
          <a:cs typeface="Arial" pitchFamily="34" charset="0"/>
        </a:defRPr>
      </a:lvl1pPr>
      <a:lvl2pPr marL="361950" indent="-180975"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2pPr>
      <a:lvl3pPr marL="542925" indent="-180975"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3pPr>
      <a:lvl4pPr marL="809625" indent="-266700"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4pPr>
      <a:lvl5pPr marL="1076325" indent="-266700" algn="l" defTabSz="914400" rtl="0" eaLnBrk="1" latinLnBrk="0" hangingPunct="1">
        <a:spcBef>
          <a:spcPts val="600"/>
        </a:spcBef>
        <a:buFont typeface="Arial" pitchFamily="34" charset="0"/>
        <a:buChar char="»"/>
        <a:defRPr sz="1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Agile – </a:t>
            </a:r>
            <a:r>
              <a:rPr lang="en-US" sz="4400" dirty="0" smtClean="0"/>
              <a:t>Retrospective Meetings</a:t>
            </a:r>
            <a:endParaRPr lang="en-US" sz="4400"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224152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881" y="480700"/>
            <a:ext cx="11397864" cy="355922"/>
          </a:xfrm>
        </p:spPr>
        <p:txBody>
          <a:bodyPr/>
          <a:lstStyle/>
          <a:p>
            <a:r>
              <a:rPr lang="en-US" sz="3200" dirty="0" smtClean="0"/>
              <a:t>Retrospective Meeting</a:t>
            </a:r>
            <a:endParaRPr lang="en-US" sz="3200" dirty="0"/>
          </a:p>
        </p:txBody>
      </p:sp>
      <p:sp>
        <p:nvSpPr>
          <p:cNvPr id="5" name="Rectangle 4"/>
          <p:cNvSpPr/>
          <p:nvPr/>
        </p:nvSpPr>
        <p:spPr>
          <a:xfrm>
            <a:off x="543182" y="990464"/>
            <a:ext cx="10457645" cy="5078313"/>
          </a:xfrm>
          <a:prstGeom prst="rect">
            <a:avLst/>
          </a:prstGeom>
        </p:spPr>
        <p:txBody>
          <a:bodyPr wrap="square">
            <a:spAutoFit/>
          </a:bodyPr>
          <a:lstStyle/>
          <a:p>
            <a:r>
              <a:rPr lang="en-US" b="1" u="sng" dirty="0" smtClean="0"/>
              <a:t>Why </a:t>
            </a:r>
            <a:r>
              <a:rPr lang="en-US" b="1" u="sng" dirty="0"/>
              <a:t>to do Retrospective </a:t>
            </a:r>
            <a:r>
              <a:rPr lang="en-US" b="1" u="sng" dirty="0" smtClean="0"/>
              <a:t>Meeting </a:t>
            </a:r>
            <a:r>
              <a:rPr lang="en-US" b="1" u="sng" dirty="0"/>
              <a:t>(Inspection &amp; Adaption</a:t>
            </a:r>
            <a:r>
              <a:rPr lang="en-US" b="1" u="sng" dirty="0" smtClean="0"/>
              <a:t>):-</a:t>
            </a:r>
            <a:endParaRPr lang="en-US" dirty="0"/>
          </a:p>
          <a:p>
            <a:r>
              <a:rPr lang="en-US" dirty="0" smtClean="0"/>
              <a:t>	</a:t>
            </a:r>
          </a:p>
          <a:p>
            <a:pPr marL="285750" indent="-285750">
              <a:buFont typeface="Arial" panose="020B0604020202020204" pitchFamily="34" charset="0"/>
              <a:buChar char="•"/>
            </a:pPr>
            <a:r>
              <a:rPr lang="en-US" dirty="0" smtClean="0"/>
              <a:t>Retrospective </a:t>
            </a:r>
            <a:r>
              <a:rPr lang="en-US" dirty="0"/>
              <a:t>Meeting is a practice used by teams to </a:t>
            </a:r>
            <a:r>
              <a:rPr lang="en-US" b="1" dirty="0"/>
              <a:t>reflect on their way of working, and to continuously become better in what they do</a:t>
            </a:r>
            <a:r>
              <a:rPr lang="en-US" dirty="0" smtClean="0"/>
              <a:t>.</a:t>
            </a:r>
          </a:p>
          <a:p>
            <a:endParaRPr lang="en-US" dirty="0"/>
          </a:p>
          <a:p>
            <a:pPr marL="285750" indent="-285750">
              <a:buFont typeface="Arial" panose="020B0604020202020204" pitchFamily="34" charset="0"/>
              <a:buChar char="•"/>
            </a:pPr>
            <a:r>
              <a:rPr lang="en-US" b="1" dirty="0"/>
              <a:t>The whole team attends the retrospective meeting</a:t>
            </a:r>
            <a:r>
              <a:rPr lang="en-US" dirty="0"/>
              <a:t>, where they “</a:t>
            </a:r>
            <a:r>
              <a:rPr lang="en-US" b="1" dirty="0"/>
              <a:t>inspect</a:t>
            </a:r>
            <a:r>
              <a:rPr lang="en-US" dirty="0"/>
              <a:t>” how the iteration (sprint) has been done, and decide what and how they want to “</a:t>
            </a:r>
            <a:r>
              <a:rPr lang="en-US" b="1" dirty="0"/>
              <a:t>adapt</a:t>
            </a:r>
            <a:r>
              <a:rPr lang="en-US" dirty="0"/>
              <a:t>” their processes to improve.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1" y="3002973"/>
            <a:ext cx="7284026" cy="3086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679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Retrospective Meeting – Process Flow</a:t>
            </a:r>
            <a:endParaRPr lang="en-US" dirty="0"/>
          </a:p>
        </p:txBody>
      </p:sp>
      <p:sp>
        <p:nvSpPr>
          <p:cNvPr id="2" name="Rectangle 1"/>
          <p:cNvSpPr/>
          <p:nvPr/>
        </p:nvSpPr>
        <p:spPr>
          <a:xfrm>
            <a:off x="706582" y="1205345"/>
            <a:ext cx="10349345" cy="5355312"/>
          </a:xfrm>
          <a:prstGeom prst="rect">
            <a:avLst/>
          </a:prstGeom>
        </p:spPr>
        <p:txBody>
          <a:bodyPr wrap="square">
            <a:spAutoFit/>
          </a:bodyPr>
          <a:lstStyle/>
          <a:p>
            <a:r>
              <a:rPr lang="en-US" b="1" u="sng" dirty="0" smtClean="0"/>
              <a:t>Steps </a:t>
            </a:r>
            <a:r>
              <a:rPr lang="en-US" b="1" u="sng" dirty="0"/>
              <a:t>performed during </a:t>
            </a:r>
            <a:r>
              <a:rPr lang="en-US" b="1" u="sng" dirty="0" smtClean="0"/>
              <a:t>Retrospective </a:t>
            </a:r>
            <a:r>
              <a:rPr lang="en-US" b="1" u="sng" dirty="0"/>
              <a:t>Meeting are:- </a:t>
            </a:r>
            <a:r>
              <a:rPr lang="en-US" dirty="0" smtClean="0"/>
              <a:t>Whole Sprint team should conduct the retrospective Meeting and its duration </a:t>
            </a:r>
            <a:r>
              <a:rPr lang="en-US" dirty="0"/>
              <a:t>m</a:t>
            </a:r>
            <a:r>
              <a:rPr lang="en-US" dirty="0" smtClean="0"/>
              <a:t>ust </a:t>
            </a:r>
            <a:r>
              <a:rPr lang="en-US" dirty="0"/>
              <a:t>be </a:t>
            </a:r>
            <a:r>
              <a:rPr lang="en-US" b="1" dirty="0"/>
              <a:t>1 hour per week</a:t>
            </a:r>
            <a:r>
              <a:rPr lang="en-US" dirty="0"/>
              <a:t> i.e. 2 hrs. for 2 week </a:t>
            </a:r>
            <a:r>
              <a:rPr lang="en-US" dirty="0" smtClean="0"/>
              <a:t>sprint.</a:t>
            </a:r>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smtClean="0"/>
          </a:p>
          <a:p>
            <a:pPr lvl="0"/>
            <a:endParaRPr lang="en-US" dirty="0"/>
          </a:p>
          <a:p>
            <a:pPr lvl="0"/>
            <a:endParaRPr lang="en-US" dirty="0" smtClean="0"/>
          </a:p>
          <a:p>
            <a:r>
              <a:rPr lang="en-US" b="1" u="sng" dirty="0" smtClean="0"/>
              <a:t>Reasons </a:t>
            </a:r>
            <a:r>
              <a:rPr lang="en-US" b="1" u="sng" dirty="0"/>
              <a:t>to have retrospective Meetings are:-</a:t>
            </a:r>
          </a:p>
          <a:p>
            <a:endParaRPr lang="en-US" dirty="0"/>
          </a:p>
          <a:p>
            <a:pPr marL="285750" lvl="0" indent="-285750">
              <a:buFont typeface="Arial" panose="020B0604020202020204" pitchFamily="34" charset="0"/>
              <a:buChar char="•"/>
            </a:pPr>
            <a:r>
              <a:rPr lang="en-US" dirty="0"/>
              <a:t>Create transparency and trust </a:t>
            </a:r>
          </a:p>
          <a:p>
            <a:pPr marL="285750" indent="-285750">
              <a:buFont typeface="Arial" panose="020B0604020202020204" pitchFamily="34" charset="0"/>
              <a:buChar char="•"/>
            </a:pPr>
            <a:r>
              <a:rPr lang="en-US" dirty="0"/>
              <a:t>Boost team spirit &amp; Empower team members</a:t>
            </a:r>
          </a:p>
          <a:p>
            <a:pPr marL="285750" lvl="0" indent="-285750">
              <a:buFont typeface="Arial" panose="020B0604020202020204" pitchFamily="34" charset="0"/>
              <a:buChar char="•"/>
            </a:pPr>
            <a:r>
              <a:rPr lang="en-US" dirty="0"/>
              <a:t>Discover risks early</a:t>
            </a:r>
          </a:p>
          <a:p>
            <a:pPr marL="285750" lvl="0" indent="-285750">
              <a:buFont typeface="Arial" panose="020B0604020202020204" pitchFamily="34" charset="0"/>
              <a:buChar char="•"/>
            </a:pPr>
            <a:r>
              <a:rPr lang="en-US" dirty="0"/>
              <a:t>Learn and adapt</a:t>
            </a:r>
          </a:p>
          <a:p>
            <a:pPr lvl="0"/>
            <a:endParaRPr lang="en-US" dirty="0"/>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39091" y="1849582"/>
            <a:ext cx="6561686" cy="2355894"/>
          </a:xfrm>
          <a:prstGeom prst="rect">
            <a:avLst/>
          </a:prstGeom>
          <a:noFill/>
          <a:ln>
            <a:noFill/>
          </a:ln>
        </p:spPr>
      </p:pic>
    </p:spTree>
    <p:extLst>
      <p:ext uri="{BB962C8B-B14F-4D97-AF65-F5344CB8AC3E}">
        <p14:creationId xmlns:p14="http://schemas.microsoft.com/office/powerpoint/2010/main" val="2126837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Retrospective Meeting Processes - ITTO</a:t>
            </a:r>
            <a:endParaRPr lang="en-US" dirty="0"/>
          </a:p>
        </p:txBody>
      </p:sp>
      <p:graphicFrame>
        <p:nvGraphicFramePr>
          <p:cNvPr id="3" name="Content Placeholder 3"/>
          <p:cNvGraphicFramePr>
            <a:graphicFrameLocks/>
          </p:cNvGraphicFramePr>
          <p:nvPr>
            <p:extLst>
              <p:ext uri="{D42A27DB-BD31-4B8C-83A1-F6EECF244321}">
                <p14:modId xmlns:p14="http://schemas.microsoft.com/office/powerpoint/2010/main" val="663768142"/>
              </p:ext>
            </p:extLst>
          </p:nvPr>
        </p:nvGraphicFramePr>
        <p:xfrm>
          <a:off x="430419" y="820882"/>
          <a:ext cx="9409772" cy="4226110"/>
        </p:xfrm>
        <a:graphic>
          <a:graphicData uri="http://schemas.openxmlformats.org/drawingml/2006/table">
            <a:tbl>
              <a:tblPr firstRow="1" bandRow="1">
                <a:tableStyleId>{5C22544A-7EE6-4342-B048-85BDC9FD1C3A}</a:tableStyleId>
              </a:tblPr>
              <a:tblGrid>
                <a:gridCol w="1177442"/>
                <a:gridCol w="4512385"/>
                <a:gridCol w="1999345"/>
                <a:gridCol w="1720600"/>
              </a:tblGrid>
              <a:tr h="322118">
                <a:tc>
                  <a:txBody>
                    <a:bodyPr/>
                    <a:lstStyle/>
                    <a:p>
                      <a:r>
                        <a:rPr lang="en-US" sz="1200" dirty="0" smtClean="0"/>
                        <a:t>Occurrence</a:t>
                      </a:r>
                      <a:endParaRPr lang="en-US" sz="1200" dirty="0"/>
                    </a:p>
                  </a:txBody>
                  <a:tcPr/>
                </a:tc>
                <a:tc>
                  <a:txBody>
                    <a:bodyPr/>
                    <a:lstStyle/>
                    <a:p>
                      <a:r>
                        <a:rPr lang="en-US" sz="1200" dirty="0" smtClean="0"/>
                        <a:t>                                   Input(s)</a:t>
                      </a:r>
                      <a:endParaRPr lang="en-US" sz="1200" dirty="0"/>
                    </a:p>
                  </a:txBody>
                  <a:tcPr/>
                </a:tc>
                <a:tc>
                  <a:txBody>
                    <a:bodyPr/>
                    <a:lstStyle/>
                    <a:p>
                      <a:r>
                        <a:rPr lang="en-US" sz="1200" dirty="0" smtClean="0"/>
                        <a:t>Tools</a:t>
                      </a:r>
                      <a:endParaRPr lang="en-US" sz="1200" dirty="0"/>
                    </a:p>
                  </a:txBody>
                  <a:tcPr/>
                </a:tc>
                <a:tc>
                  <a:txBody>
                    <a:bodyPr/>
                    <a:lstStyle/>
                    <a:p>
                      <a:r>
                        <a:rPr lang="en-US" sz="1200" dirty="0" smtClean="0"/>
                        <a:t>Output(s)</a:t>
                      </a:r>
                      <a:endParaRPr lang="en-US" sz="1200" dirty="0"/>
                    </a:p>
                  </a:txBody>
                  <a:tcPr/>
                </a:tc>
              </a:tr>
              <a:tr h="1017789">
                <a:tc>
                  <a:txBody>
                    <a:bodyPr/>
                    <a:lstStyle/>
                    <a:p>
                      <a:r>
                        <a:rPr lang="en-US" sz="1200" dirty="0" smtClean="0"/>
                        <a:t>At Sprint End</a:t>
                      </a:r>
                      <a:endParaRPr lang="en-US" sz="1200" dirty="0"/>
                    </a:p>
                  </a:txBody>
                  <a:tcPr/>
                </a:tc>
                <a:tc>
                  <a:txBody>
                    <a:bodyPr/>
                    <a:lstStyle/>
                    <a:p>
                      <a:pPr marL="285750" lvl="0" indent="-285750">
                        <a:buFont typeface="Arial" panose="020B0604020202020204" pitchFamily="34" charset="0"/>
                        <a:buChar char="•"/>
                      </a:pPr>
                      <a:r>
                        <a:rPr lang="en-US" sz="1200" kern="1200" dirty="0" smtClean="0">
                          <a:solidFill>
                            <a:schemeClr val="dk1"/>
                          </a:solidFill>
                          <a:effectLst/>
                          <a:latin typeface="+mn-lt"/>
                          <a:ea typeface="+mn-ea"/>
                          <a:cs typeface="+mn-cs"/>
                        </a:rPr>
                        <a:t>Input gathered from team members during a Retrospective Meetings.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effectLst/>
                          <a:latin typeface="+mn-lt"/>
                          <a:ea typeface="+mn-ea"/>
                          <a:cs typeface="+mn-cs"/>
                        </a:rPr>
                        <a:t>Retrospection Items (Matrices like Burn Down Chart, Velocity etc.) gathered </a:t>
                      </a:r>
                      <a:r>
                        <a:rPr lang="en-US" sz="1200" kern="1200" dirty="0" smtClean="0">
                          <a:solidFill>
                            <a:schemeClr val="dk1"/>
                          </a:solidFill>
                          <a:effectLst/>
                          <a:latin typeface="+mn-lt"/>
                          <a:ea typeface="+mn-ea"/>
                          <a:cs typeface="+mn-cs"/>
                        </a:rPr>
                        <a:t>in current Sprint</a:t>
                      </a:r>
                      <a:r>
                        <a:rPr lang="en-US" sz="1200" kern="1200" dirty="0" smtClean="0">
                          <a:solidFill>
                            <a:schemeClr val="dk1"/>
                          </a:solidFill>
                          <a:effectLst/>
                          <a:latin typeface="+mn-lt"/>
                          <a:ea typeface="+mn-ea"/>
                          <a:cs typeface="+mn-cs"/>
                        </a:rPr>
                        <a:t>.</a:t>
                      </a:r>
                    </a:p>
                    <a:p>
                      <a:pPr lvl="0"/>
                      <a:endParaRPr lang="en-US" sz="1200" kern="1200" dirty="0">
                        <a:solidFill>
                          <a:schemeClr val="dk1"/>
                        </a:solidFill>
                        <a:effectLst/>
                        <a:latin typeface="+mn-lt"/>
                        <a:ea typeface="+mn-ea"/>
                        <a:cs typeface="+mn-cs"/>
                      </a:endParaRPr>
                    </a:p>
                  </a:txBody>
                  <a:tcPr/>
                </a:tc>
                <a:tc>
                  <a:txBody>
                    <a:bodyPr/>
                    <a:lstStyle/>
                    <a:p>
                      <a:r>
                        <a:rPr lang="en-US" sz="1200" dirty="0" smtClean="0"/>
                        <a:t>          VSTS</a:t>
                      </a:r>
                    </a:p>
                    <a:p>
                      <a:pPr marL="285750" indent="-285750">
                        <a:buFont typeface="Arial" panose="020B0604020202020204" pitchFamily="34" charset="0"/>
                        <a:buChar char="•"/>
                      </a:pPr>
                      <a:r>
                        <a:rPr lang="en-US" sz="1200" b="0" kern="1200" dirty="0" smtClean="0">
                          <a:solidFill>
                            <a:schemeClr val="dk1"/>
                          </a:solidFill>
                          <a:effectLst/>
                          <a:latin typeface="+mn-lt"/>
                          <a:ea typeface="+mn-ea"/>
                          <a:cs typeface="+mn-cs"/>
                        </a:rPr>
                        <a:t>Sprint work item </a:t>
                      </a:r>
                    </a:p>
                    <a:p>
                      <a:pPr marL="285750" indent="-285750">
                        <a:buFont typeface="Arial" panose="020B0604020202020204" pitchFamily="34" charset="0"/>
                        <a:buChar char="•"/>
                      </a:pPr>
                      <a:r>
                        <a:rPr lang="en-US" sz="1200" b="0" kern="1200" dirty="0" smtClean="0">
                          <a:solidFill>
                            <a:schemeClr val="dk1"/>
                          </a:solidFill>
                          <a:effectLst/>
                          <a:latin typeface="+mn-lt"/>
                          <a:ea typeface="+mn-ea"/>
                          <a:cs typeface="+mn-cs"/>
                        </a:rPr>
                        <a:t>Sprint rating work item</a:t>
                      </a:r>
                      <a:endParaRPr lang="en-US" sz="1200" b="0" dirty="0"/>
                    </a:p>
                  </a:txBody>
                  <a:tcPr/>
                </a:tc>
                <a:tc>
                  <a:txBody>
                    <a:bodyPr/>
                    <a:lstStyle/>
                    <a:p>
                      <a:r>
                        <a:rPr lang="en-US" sz="1200" b="0" i="0" kern="1200" dirty="0" smtClean="0">
                          <a:solidFill>
                            <a:schemeClr val="dk1"/>
                          </a:solidFill>
                          <a:effectLst/>
                          <a:latin typeface="+mn-lt"/>
                          <a:ea typeface="+mn-ea"/>
                          <a:cs typeface="+mn-cs"/>
                        </a:rPr>
                        <a:t>Action Items</a:t>
                      </a:r>
                    </a:p>
                  </a:txBody>
                  <a:tcPr/>
                </a:tc>
              </a:tr>
              <a:tr h="1071873">
                <a:tc>
                  <a:txBody>
                    <a:bodyPr/>
                    <a:lstStyle/>
                    <a:p>
                      <a:r>
                        <a:rPr lang="en-US" sz="1200" dirty="0" smtClean="0"/>
                        <a:t>At Release End</a:t>
                      </a:r>
                      <a:endParaRPr lang="en-US" sz="1200" dirty="0"/>
                    </a:p>
                  </a:txBody>
                  <a:tcPr/>
                </a:tc>
                <a:tc>
                  <a:txBody>
                    <a:bodyPr/>
                    <a:lstStyle/>
                    <a:p>
                      <a:pPr marL="285750" lvl="0" indent="-285750">
                        <a:buFont typeface="Arial" panose="020B0604020202020204" pitchFamily="34" charset="0"/>
                        <a:buChar char="•"/>
                      </a:pPr>
                      <a:r>
                        <a:rPr lang="en-US" sz="1200" kern="1200" dirty="0" smtClean="0">
                          <a:solidFill>
                            <a:schemeClr val="dk1"/>
                          </a:solidFill>
                          <a:effectLst/>
                          <a:latin typeface="+mn-lt"/>
                          <a:ea typeface="+mn-ea"/>
                          <a:cs typeface="+mn-cs"/>
                        </a:rPr>
                        <a:t>Input gathered from team members during a Retrospective Meetings.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effectLst/>
                          <a:latin typeface="+mn-lt"/>
                          <a:ea typeface="+mn-ea"/>
                          <a:cs typeface="+mn-cs"/>
                        </a:rPr>
                        <a:t>Retrospection Items (Matrices like Burn Down Chart, Velocity etc.) gathered </a:t>
                      </a:r>
                      <a:r>
                        <a:rPr lang="en-US" sz="1200" kern="1200" dirty="0" smtClean="0">
                          <a:solidFill>
                            <a:schemeClr val="dk1"/>
                          </a:solidFill>
                          <a:effectLst/>
                          <a:latin typeface="+mn-lt"/>
                          <a:ea typeface="+mn-ea"/>
                          <a:cs typeface="+mn-cs"/>
                        </a:rPr>
                        <a:t>in current Sprint</a:t>
                      </a:r>
                      <a:r>
                        <a:rPr lang="en-US" sz="1200" kern="1200" dirty="0" smtClean="0">
                          <a:solidFill>
                            <a:schemeClr val="dk1"/>
                          </a:solidFill>
                          <a:effectLst/>
                          <a:latin typeface="+mn-lt"/>
                          <a:ea typeface="+mn-ea"/>
                          <a:cs typeface="+mn-cs"/>
                        </a:rPr>
                        <a:t>.</a:t>
                      </a:r>
                    </a:p>
                  </a:txBody>
                  <a:tcPr/>
                </a:tc>
                <a:tc>
                  <a:txBody>
                    <a:bodyPr/>
                    <a:lstStyle/>
                    <a:p>
                      <a:r>
                        <a:rPr lang="en-US" sz="1200" dirty="0" smtClean="0"/>
                        <a:t>            VSTS</a:t>
                      </a:r>
                    </a:p>
                    <a:p>
                      <a:pPr marL="285750" indent="-285750">
                        <a:buFont typeface="Arial" panose="020B0604020202020204" pitchFamily="34" charset="0"/>
                        <a:buChar char="•"/>
                      </a:pPr>
                      <a:r>
                        <a:rPr lang="en-US" sz="1200" b="0" kern="1200" dirty="0" smtClean="0">
                          <a:solidFill>
                            <a:schemeClr val="dk1"/>
                          </a:solidFill>
                          <a:effectLst/>
                          <a:latin typeface="+mn-lt"/>
                          <a:ea typeface="+mn-ea"/>
                          <a:cs typeface="+mn-cs"/>
                        </a:rPr>
                        <a:t>Sprint work item </a:t>
                      </a:r>
                    </a:p>
                    <a:p>
                      <a:pPr marL="285750" indent="-285750">
                        <a:buFont typeface="Arial" panose="020B0604020202020204" pitchFamily="34" charset="0"/>
                        <a:buChar char="•"/>
                      </a:pPr>
                      <a:r>
                        <a:rPr lang="en-US" sz="1200" b="0" kern="1200" dirty="0" smtClean="0">
                          <a:solidFill>
                            <a:schemeClr val="dk1"/>
                          </a:solidFill>
                          <a:effectLst/>
                          <a:latin typeface="+mn-lt"/>
                          <a:ea typeface="+mn-ea"/>
                          <a:cs typeface="+mn-cs"/>
                        </a:rPr>
                        <a:t>Sprint rating work item</a:t>
                      </a:r>
                      <a:endParaRPr lang="en-US" sz="1200" b="0" dirty="0" smtClean="0"/>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Action Items</a:t>
                      </a:r>
                    </a:p>
                    <a:p>
                      <a:endParaRPr lang="en-US" sz="1200" dirty="0"/>
                    </a:p>
                  </a:txBody>
                  <a:tcPr/>
                </a:tc>
              </a:tr>
              <a:tr h="924400">
                <a:tc>
                  <a:txBody>
                    <a:bodyPr/>
                    <a:lstStyle/>
                    <a:p>
                      <a:r>
                        <a:rPr lang="en-US" sz="1200" dirty="0" smtClean="0"/>
                        <a:t>At Project End</a:t>
                      </a:r>
                      <a:endParaRPr lang="en-US" sz="1200" dirty="0"/>
                    </a:p>
                  </a:txBody>
                  <a:tcPr/>
                </a:tc>
                <a:tc>
                  <a:txBody>
                    <a:bodyPr/>
                    <a:lstStyle/>
                    <a:p>
                      <a:pPr marL="285750" lvl="0" indent="-285750">
                        <a:buFont typeface="Arial" panose="020B0604020202020204" pitchFamily="34" charset="0"/>
                        <a:buChar char="•"/>
                      </a:pPr>
                      <a:r>
                        <a:rPr lang="en-US" sz="1200" kern="1200" dirty="0" smtClean="0">
                          <a:solidFill>
                            <a:schemeClr val="dk1"/>
                          </a:solidFill>
                          <a:effectLst/>
                          <a:latin typeface="+mn-lt"/>
                          <a:ea typeface="+mn-ea"/>
                          <a:cs typeface="+mn-cs"/>
                        </a:rPr>
                        <a:t>Input gathered from team members during </a:t>
                      </a:r>
                      <a:r>
                        <a:rPr lang="en-US" sz="1200" kern="1200" dirty="0" smtClean="0">
                          <a:solidFill>
                            <a:schemeClr val="dk1"/>
                          </a:solidFill>
                          <a:effectLst/>
                          <a:latin typeface="+mn-lt"/>
                          <a:ea typeface="+mn-ea"/>
                          <a:cs typeface="+mn-cs"/>
                        </a:rPr>
                        <a:t>a </a:t>
                      </a:r>
                      <a:r>
                        <a:rPr lang="en-US" sz="1200" kern="1200" dirty="0" smtClean="0">
                          <a:solidFill>
                            <a:schemeClr val="dk1"/>
                          </a:solidFill>
                          <a:effectLst/>
                          <a:latin typeface="+mn-lt"/>
                          <a:ea typeface="+mn-ea"/>
                          <a:cs typeface="+mn-cs"/>
                        </a:rPr>
                        <a:t>Retrospective </a:t>
                      </a:r>
                      <a:r>
                        <a:rPr lang="en-US" sz="1200" kern="1200" dirty="0" smtClean="0">
                          <a:solidFill>
                            <a:schemeClr val="dk1"/>
                          </a:solidFill>
                          <a:effectLst/>
                          <a:latin typeface="+mn-lt"/>
                          <a:ea typeface="+mn-ea"/>
                          <a:cs typeface="+mn-cs"/>
                        </a:rPr>
                        <a:t>Meetings.</a:t>
                      </a:r>
                      <a:endParaRPr lang="en-US" sz="1200" kern="1200" dirty="0" smtClean="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effectLst/>
                          <a:latin typeface="+mn-lt"/>
                          <a:ea typeface="+mn-ea"/>
                          <a:cs typeface="+mn-cs"/>
                        </a:rPr>
                        <a:t>Retrospection Items (Matrices like Burn Down Chart, Velocity etc.) gathered </a:t>
                      </a:r>
                      <a:r>
                        <a:rPr lang="en-US" sz="1200" kern="1200" dirty="0" smtClean="0">
                          <a:solidFill>
                            <a:schemeClr val="dk1"/>
                          </a:solidFill>
                          <a:effectLst/>
                          <a:latin typeface="+mn-lt"/>
                          <a:ea typeface="+mn-ea"/>
                          <a:cs typeface="+mn-cs"/>
                        </a:rPr>
                        <a:t>in current Sprint</a:t>
                      </a:r>
                      <a:r>
                        <a:rPr lang="en-US" sz="1200" kern="1200" dirty="0" smtClean="0">
                          <a:solidFill>
                            <a:schemeClr val="dk1"/>
                          </a:solidFill>
                          <a:effectLst/>
                          <a:latin typeface="+mn-lt"/>
                          <a:ea typeface="+mn-ea"/>
                          <a:cs typeface="+mn-cs"/>
                        </a:rPr>
                        <a:t>.</a:t>
                      </a:r>
                    </a:p>
                  </a:txBody>
                  <a:tcPr/>
                </a:tc>
                <a:tc>
                  <a:txBody>
                    <a:bodyPr/>
                    <a:lstStyle/>
                    <a:p>
                      <a:r>
                        <a:rPr lang="en-US" sz="1200" dirty="0" smtClean="0"/>
                        <a:t>              VSTS</a:t>
                      </a:r>
                    </a:p>
                    <a:p>
                      <a:pPr marL="285750" indent="-285750">
                        <a:buFont typeface="Arial" panose="020B0604020202020204" pitchFamily="34" charset="0"/>
                        <a:buChar char="•"/>
                      </a:pPr>
                      <a:r>
                        <a:rPr lang="en-US" sz="1200" b="0" kern="1200" dirty="0" smtClean="0">
                          <a:solidFill>
                            <a:schemeClr val="dk1"/>
                          </a:solidFill>
                          <a:effectLst/>
                          <a:latin typeface="+mn-lt"/>
                          <a:ea typeface="+mn-ea"/>
                          <a:cs typeface="+mn-cs"/>
                        </a:rPr>
                        <a:t>Sprint work item </a:t>
                      </a:r>
                    </a:p>
                    <a:p>
                      <a:pPr marL="285750" indent="-285750">
                        <a:buFont typeface="Arial" panose="020B0604020202020204" pitchFamily="34" charset="0"/>
                        <a:buChar char="•"/>
                      </a:pPr>
                      <a:r>
                        <a:rPr lang="en-US" sz="1200" b="0" kern="1200" dirty="0" smtClean="0">
                          <a:solidFill>
                            <a:schemeClr val="dk1"/>
                          </a:solidFill>
                          <a:effectLst/>
                          <a:latin typeface="+mn-lt"/>
                          <a:ea typeface="+mn-ea"/>
                          <a:cs typeface="+mn-cs"/>
                        </a:rPr>
                        <a:t>Sprint rating work item</a:t>
                      </a:r>
                      <a:endParaRPr lang="en-US" sz="1200" b="0" dirty="0" smtClean="0"/>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dk1"/>
                          </a:solidFill>
                          <a:effectLst/>
                          <a:latin typeface="+mn-lt"/>
                          <a:ea typeface="+mn-ea"/>
                          <a:cs typeface="+mn-cs"/>
                        </a:rPr>
                        <a:t>Action Items</a:t>
                      </a:r>
                    </a:p>
                    <a:p>
                      <a:endParaRPr lang="en-US" sz="1200" dirty="0"/>
                    </a:p>
                  </a:txBody>
                  <a:tcPr/>
                </a:tc>
              </a:tr>
              <a:tr h="889930">
                <a:tc>
                  <a:txBody>
                    <a:bodyPr/>
                    <a:lstStyle/>
                    <a:p>
                      <a:r>
                        <a:rPr lang="en-US" sz="1200" dirty="0" smtClean="0"/>
                        <a:t>To</a:t>
                      </a:r>
                      <a:r>
                        <a:rPr lang="en-US" sz="1200" baseline="0" dirty="0" smtClean="0"/>
                        <a:t> discuss any </a:t>
                      </a:r>
                      <a:r>
                        <a:rPr lang="en-US" sz="1200" dirty="0" smtClean="0"/>
                        <a:t>Problematic Area</a:t>
                      </a:r>
                      <a:endParaRPr lang="en-US" sz="12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smtClean="0">
                          <a:solidFill>
                            <a:schemeClr val="dk1"/>
                          </a:solidFill>
                          <a:effectLst/>
                          <a:latin typeface="+mn-lt"/>
                          <a:ea typeface="+mn-ea"/>
                          <a:cs typeface="+mn-cs"/>
                        </a:rPr>
                        <a:t>Problem/Incident</a:t>
                      </a:r>
                      <a:r>
                        <a:rPr lang="en-US" sz="1200" b="0" i="0" kern="1200" baseline="0" dirty="0" smtClean="0">
                          <a:solidFill>
                            <a:schemeClr val="dk1"/>
                          </a:solidFill>
                          <a:effectLst/>
                          <a:latin typeface="+mn-lt"/>
                          <a:ea typeface="+mn-ea"/>
                          <a:cs typeface="+mn-cs"/>
                        </a:rPr>
                        <a:t> details</a:t>
                      </a:r>
                      <a:endParaRPr lang="en-US" sz="1200" b="0" i="0" kern="1200" dirty="0" smtClean="0">
                        <a:solidFill>
                          <a:schemeClr val="dk1"/>
                        </a:solidFill>
                        <a:effectLst/>
                        <a:latin typeface="+mn-lt"/>
                        <a:ea typeface="+mn-ea"/>
                        <a:cs typeface="+mn-cs"/>
                      </a:endParaRPr>
                    </a:p>
                    <a:p>
                      <a:endParaRPr lang="en-US" sz="1200" dirty="0"/>
                    </a:p>
                  </a:txBody>
                  <a:tcPr/>
                </a:tc>
                <a:tc>
                  <a:txBody>
                    <a:bodyPr/>
                    <a:lstStyle/>
                    <a:p>
                      <a:r>
                        <a:rPr lang="en-US" sz="1200" dirty="0" smtClean="0"/>
                        <a:t>              </a:t>
                      </a:r>
                      <a:r>
                        <a:rPr lang="en-US" sz="1200" dirty="0" smtClean="0"/>
                        <a:t>VSTS</a:t>
                      </a:r>
                      <a:endParaRPr lang="en-US" sz="1200" dirty="0" smtClean="0"/>
                    </a:p>
                    <a:p>
                      <a:endParaRPr lang="en-US" sz="12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Resolution</a:t>
                      </a:r>
                    </a:p>
                  </a:txBody>
                  <a:tcPr/>
                </a:tc>
              </a:tr>
            </a:tbl>
          </a:graphicData>
        </a:graphic>
      </p:graphicFrame>
      <p:sp>
        <p:nvSpPr>
          <p:cNvPr id="5" name="TextBox 4"/>
          <p:cNvSpPr txBox="1"/>
          <p:nvPr/>
        </p:nvSpPr>
        <p:spPr>
          <a:xfrm>
            <a:off x="571500" y="5424055"/>
            <a:ext cx="9247909" cy="923330"/>
          </a:xfrm>
          <a:prstGeom prst="rect">
            <a:avLst/>
          </a:prstGeom>
          <a:noFill/>
        </p:spPr>
        <p:txBody>
          <a:bodyPr wrap="square" rtlCol="0">
            <a:spAutoFit/>
          </a:bodyPr>
          <a:lstStyle/>
          <a:p>
            <a:pPr marL="285750" indent="-285750">
              <a:buFont typeface="Arial" panose="020B0604020202020204" pitchFamily="34" charset="0"/>
              <a:buChar char="•"/>
            </a:pPr>
            <a:r>
              <a:rPr lang="en-US" dirty="0"/>
              <a:t>Whole Sprint team should conduct the retrospective </a:t>
            </a:r>
            <a:r>
              <a:rPr lang="en-US" dirty="0" smtClean="0"/>
              <a:t>Meeting.</a:t>
            </a:r>
          </a:p>
          <a:p>
            <a:pPr marL="285750" indent="-285750">
              <a:buFont typeface="Arial" panose="020B0604020202020204" pitchFamily="34" charset="0"/>
              <a:buChar char="•"/>
            </a:pPr>
            <a:r>
              <a:rPr lang="en-US" dirty="0" smtClean="0"/>
              <a:t>Duration of Retrospective Meeting </a:t>
            </a:r>
            <a:r>
              <a:rPr lang="en-US" dirty="0"/>
              <a:t>must be </a:t>
            </a:r>
            <a:r>
              <a:rPr lang="en-US" b="1" dirty="0"/>
              <a:t>1 hour per week</a:t>
            </a:r>
            <a:r>
              <a:rPr lang="en-US" dirty="0"/>
              <a:t> i.e. 2 hrs. for 2 week </a:t>
            </a:r>
            <a:r>
              <a:rPr lang="en-US" dirty="0" smtClean="0"/>
              <a:t>sprint.</a:t>
            </a:r>
            <a:endParaRPr lang="en-US" dirty="0"/>
          </a:p>
          <a:p>
            <a:endParaRPr lang="en-US" dirty="0"/>
          </a:p>
        </p:txBody>
      </p:sp>
    </p:spTree>
    <p:extLst>
      <p:ext uri="{BB962C8B-B14F-4D97-AF65-F5344CB8AC3E}">
        <p14:creationId xmlns:p14="http://schemas.microsoft.com/office/powerpoint/2010/main" val="4250820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 Meeting Techniques</a:t>
            </a:r>
            <a:endParaRPr lang="en-US" dirty="0"/>
          </a:p>
        </p:txBody>
      </p:sp>
      <p:sp>
        <p:nvSpPr>
          <p:cNvPr id="3" name="Rectangle 2"/>
          <p:cNvSpPr/>
          <p:nvPr/>
        </p:nvSpPr>
        <p:spPr>
          <a:xfrm>
            <a:off x="270164" y="2274838"/>
            <a:ext cx="8873836" cy="3139321"/>
          </a:xfrm>
          <a:prstGeom prst="rect">
            <a:avLst/>
          </a:prstGeom>
        </p:spPr>
        <p:txBody>
          <a:bodyPr wrap="square">
            <a:spAutoFit/>
          </a:bodyPr>
          <a:lstStyle/>
          <a:p>
            <a:pPr lvl="0"/>
            <a:endParaRPr lang="en-US" dirty="0" smtClean="0"/>
          </a:p>
          <a:p>
            <a:pPr lvl="0"/>
            <a:endParaRPr lang="en-US" dirty="0"/>
          </a:p>
          <a:p>
            <a:pPr lvl="0"/>
            <a:endParaRPr lang="en-US" dirty="0" smtClean="0"/>
          </a:p>
          <a:p>
            <a:pPr lvl="0"/>
            <a:endParaRPr lang="en-US" dirty="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p:txBody>
      </p:sp>
      <p:sp>
        <p:nvSpPr>
          <p:cNvPr id="4" name="Rectangle 3"/>
          <p:cNvSpPr/>
          <p:nvPr/>
        </p:nvSpPr>
        <p:spPr>
          <a:xfrm>
            <a:off x="488373" y="852055"/>
            <a:ext cx="11024754" cy="5355312"/>
          </a:xfrm>
          <a:prstGeom prst="rect">
            <a:avLst/>
          </a:prstGeom>
        </p:spPr>
        <p:txBody>
          <a:bodyPr wrap="square">
            <a:spAutoFit/>
          </a:bodyPr>
          <a:lstStyle/>
          <a:p>
            <a:endParaRPr lang="en-US" b="1" u="sng" dirty="0" smtClean="0"/>
          </a:p>
          <a:p>
            <a:r>
              <a:rPr lang="en-US" b="1" u="sng" dirty="0" smtClean="0"/>
              <a:t>Techniques </a:t>
            </a:r>
            <a:r>
              <a:rPr lang="en-US" b="1" u="sng" dirty="0"/>
              <a:t>to conduct a Retrospective Meeting:-  </a:t>
            </a:r>
            <a:r>
              <a:rPr lang="en-US" dirty="0" smtClean="0"/>
              <a:t>The </a:t>
            </a:r>
            <a:r>
              <a:rPr lang="en-US" b="1" dirty="0"/>
              <a:t>retrospective facilitator</a:t>
            </a:r>
            <a:r>
              <a:rPr lang="en-US" dirty="0"/>
              <a:t> (often the Scrum master) should use different </a:t>
            </a:r>
            <a:r>
              <a:rPr lang="en-US" b="1" dirty="0"/>
              <a:t>techniques</a:t>
            </a:r>
            <a:r>
              <a:rPr lang="en-US" dirty="0"/>
              <a:t> to make the retrospectives </a:t>
            </a:r>
            <a:r>
              <a:rPr lang="en-US" b="1" dirty="0" smtClean="0"/>
              <a:t>interesting. </a:t>
            </a:r>
            <a:r>
              <a:rPr lang="en-US" dirty="0" smtClean="0"/>
              <a:t>We </a:t>
            </a:r>
            <a:r>
              <a:rPr lang="en-US" dirty="0"/>
              <a:t>would </a:t>
            </a:r>
            <a:r>
              <a:rPr lang="en-US" b="1" dirty="0"/>
              <a:t>recommend </a:t>
            </a:r>
            <a:r>
              <a:rPr lang="en-US" dirty="0"/>
              <a:t>below</a:t>
            </a:r>
            <a:r>
              <a:rPr lang="en-US" b="1" dirty="0"/>
              <a:t> Retrospective </a:t>
            </a:r>
            <a:r>
              <a:rPr lang="en-US" b="1" dirty="0" smtClean="0"/>
              <a:t>Techniques to follow:-</a:t>
            </a:r>
          </a:p>
          <a:p>
            <a:pPr marL="285750" lvl="0" indent="-285750">
              <a:buFont typeface="Arial" panose="020B0604020202020204" pitchFamily="34" charset="0"/>
              <a:buChar char="•"/>
            </a:pPr>
            <a:r>
              <a:rPr lang="en-US" dirty="0" smtClean="0"/>
              <a:t>Liked</a:t>
            </a:r>
            <a:r>
              <a:rPr lang="en-US" dirty="0"/>
              <a:t>, learned, lacked, longed for (4 </a:t>
            </a:r>
            <a:r>
              <a:rPr lang="en-US" dirty="0" smtClean="0"/>
              <a:t>L’s)</a:t>
            </a:r>
          </a:p>
          <a:p>
            <a:pPr marL="285750" lvl="0" indent="-285750">
              <a:buFont typeface="Arial" panose="020B0604020202020204" pitchFamily="34" charset="0"/>
              <a:buChar char="•"/>
            </a:pPr>
            <a:r>
              <a:rPr lang="en-US" dirty="0" smtClean="0"/>
              <a:t>Stop, Start, Continue</a:t>
            </a:r>
          </a:p>
          <a:p>
            <a:pPr marL="285750" lvl="0" indent="-285750">
              <a:buFont typeface="Arial" panose="020B0604020202020204" pitchFamily="34" charset="0"/>
              <a:buChar char="•"/>
            </a:pPr>
            <a:r>
              <a:rPr lang="en-US" dirty="0" smtClean="0"/>
              <a:t>Mad, Sad, Glad</a:t>
            </a:r>
          </a:p>
          <a:p>
            <a:pPr marL="285750" lvl="0" indent="-285750">
              <a:buFont typeface="Arial" panose="020B0604020202020204" pitchFamily="34" charset="0"/>
              <a:buChar char="•"/>
            </a:pPr>
            <a:r>
              <a:rPr lang="en-US" dirty="0" smtClean="0"/>
              <a:t>One Word Retrospective</a:t>
            </a:r>
          </a:p>
          <a:p>
            <a:pPr marL="285750" lvl="0" indent="-285750">
              <a:buFont typeface="Arial" panose="020B0604020202020204" pitchFamily="34" charset="0"/>
              <a:buChar char="•"/>
            </a:pPr>
            <a:endParaRPr lang="en-US" dirty="0"/>
          </a:p>
          <a:p>
            <a:r>
              <a:rPr lang="en-US" b="1" u="sng" dirty="0"/>
              <a:t>Tools </a:t>
            </a:r>
            <a:r>
              <a:rPr lang="en-US" b="1" u="sng" dirty="0" smtClean="0"/>
              <a:t>recommended  for conducting </a:t>
            </a:r>
            <a:r>
              <a:rPr lang="en-US" b="1" u="sng" dirty="0"/>
              <a:t>distributed teams </a:t>
            </a:r>
            <a:r>
              <a:rPr lang="en-US" b="1" u="sng" dirty="0" smtClean="0"/>
              <a:t>Retrospective Meeting :-</a:t>
            </a:r>
            <a:endParaRPr lang="en-US" dirty="0"/>
          </a:p>
          <a:p>
            <a:pPr lvl="0"/>
            <a:r>
              <a:rPr lang="en-US" dirty="0"/>
              <a:t>There are various tools which can be used to conduct Retrospective meeting. In our organization, we use a collaboration tool called </a:t>
            </a:r>
            <a:r>
              <a:rPr lang="en-US" b="1" dirty="0"/>
              <a:t>WebEx from Cisco</a:t>
            </a:r>
            <a:r>
              <a:rPr lang="en-US" dirty="0"/>
              <a:t>. </a:t>
            </a:r>
            <a:r>
              <a:rPr lang="en-US" dirty="0" smtClean="0"/>
              <a:t>So we would recommend the same. Though we also have some freeware tools available like </a:t>
            </a:r>
            <a:r>
              <a:rPr lang="en-US" b="1" dirty="0" smtClean="0"/>
              <a:t>Slack, Skype</a:t>
            </a:r>
            <a:r>
              <a:rPr lang="en-US" b="1" dirty="0"/>
              <a:t> </a:t>
            </a:r>
            <a:r>
              <a:rPr lang="en-US" b="1" dirty="0" smtClean="0"/>
              <a:t>and </a:t>
            </a:r>
            <a:r>
              <a:rPr lang="en-US" b="1" dirty="0" err="1" smtClean="0"/>
              <a:t>FunRetro</a:t>
            </a:r>
            <a:r>
              <a:rPr lang="en-US" b="1" dirty="0" smtClean="0"/>
              <a:t> </a:t>
            </a:r>
            <a:r>
              <a:rPr lang="en-US" dirty="0" smtClean="0"/>
              <a:t>etc.</a:t>
            </a:r>
            <a:endParaRPr lang="en-US" dirty="0"/>
          </a:p>
          <a:p>
            <a:pPr lvl="0"/>
            <a:endParaRPr lang="en-US" dirty="0"/>
          </a:p>
          <a:p>
            <a:r>
              <a:rPr lang="en-US" b="1" u="sng" dirty="0" smtClean="0"/>
              <a:t>Important</a:t>
            </a:r>
            <a:r>
              <a:rPr lang="en-US" u="sng" dirty="0" smtClean="0"/>
              <a:t> </a:t>
            </a:r>
            <a:r>
              <a:rPr lang="en-US" b="1" u="sng" dirty="0" smtClean="0"/>
              <a:t>points</a:t>
            </a:r>
            <a:r>
              <a:rPr lang="en-US" u="sng" dirty="0" smtClean="0"/>
              <a:t> to </a:t>
            </a:r>
            <a:r>
              <a:rPr lang="en-US" u="sng" dirty="0"/>
              <a:t>be discussed in </a:t>
            </a:r>
            <a:r>
              <a:rPr lang="en-US" b="1" u="sng" dirty="0"/>
              <a:t>Sprint Retrospection</a:t>
            </a:r>
            <a:r>
              <a:rPr lang="en-US" u="sng" dirty="0"/>
              <a:t> are</a:t>
            </a:r>
            <a:r>
              <a:rPr lang="en-US" u="sng" dirty="0" smtClean="0"/>
              <a:t>:-</a:t>
            </a:r>
          </a:p>
          <a:p>
            <a:pPr marL="285750" indent="-285750">
              <a:buFont typeface="Arial" panose="020B0604020202020204" pitchFamily="34" charset="0"/>
              <a:buChar char="•"/>
            </a:pPr>
            <a:r>
              <a:rPr lang="en-US" b="1" dirty="0" smtClean="0"/>
              <a:t>What </a:t>
            </a:r>
            <a:r>
              <a:rPr lang="en-US" b="1" dirty="0"/>
              <a:t>worked well</a:t>
            </a:r>
            <a:r>
              <a:rPr lang="en-US" dirty="0"/>
              <a:t> (each member of the team should answer </a:t>
            </a:r>
            <a:r>
              <a:rPr lang="en-US" dirty="0" smtClean="0"/>
              <a:t>this)</a:t>
            </a:r>
            <a:endParaRPr lang="en-US" dirty="0"/>
          </a:p>
          <a:p>
            <a:pPr marL="285750" indent="-285750">
              <a:buFont typeface="Arial" panose="020B0604020202020204" pitchFamily="34" charset="0"/>
              <a:buChar char="•"/>
            </a:pPr>
            <a:r>
              <a:rPr lang="en-US" b="1" dirty="0" smtClean="0"/>
              <a:t>What </a:t>
            </a:r>
            <a:r>
              <a:rPr lang="en-US" b="1" dirty="0"/>
              <a:t>did not worked well </a:t>
            </a:r>
            <a:r>
              <a:rPr lang="en-US" dirty="0"/>
              <a:t>(again each member of the team should be involved</a:t>
            </a:r>
            <a:r>
              <a:rPr lang="en-US" dirty="0" smtClean="0"/>
              <a:t>)</a:t>
            </a:r>
          </a:p>
          <a:p>
            <a:pPr marL="285750" indent="-285750">
              <a:buFont typeface="Arial" panose="020B0604020202020204" pitchFamily="34" charset="0"/>
              <a:buChar char="•"/>
            </a:pPr>
            <a:r>
              <a:rPr lang="en-US" b="1" dirty="0" smtClean="0"/>
              <a:t>Actions</a:t>
            </a:r>
            <a:r>
              <a:rPr lang="en-US" dirty="0" smtClean="0"/>
              <a:t> </a:t>
            </a:r>
            <a:r>
              <a:rPr lang="en-US" dirty="0"/>
              <a:t>that can improve the process/deliverable </a:t>
            </a:r>
          </a:p>
          <a:p>
            <a:pPr lvl="0"/>
            <a:endParaRPr lang="en-US" dirty="0"/>
          </a:p>
        </p:txBody>
      </p:sp>
    </p:spTree>
    <p:extLst>
      <p:ext uri="{BB962C8B-B14F-4D97-AF65-F5344CB8AC3E}">
        <p14:creationId xmlns:p14="http://schemas.microsoft.com/office/powerpoint/2010/main" val="163767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Retrospective</a:t>
            </a:r>
            <a:endParaRPr lang="en-US" dirty="0"/>
          </a:p>
        </p:txBody>
      </p:sp>
      <p:sp>
        <p:nvSpPr>
          <p:cNvPr id="5" name="Rectangle 4"/>
          <p:cNvSpPr/>
          <p:nvPr/>
        </p:nvSpPr>
        <p:spPr>
          <a:xfrm>
            <a:off x="467591" y="841664"/>
            <a:ext cx="11315700" cy="5078313"/>
          </a:xfrm>
          <a:prstGeom prst="rect">
            <a:avLst/>
          </a:prstGeom>
        </p:spPr>
        <p:txBody>
          <a:bodyPr wrap="square">
            <a:spAutoFit/>
          </a:bodyPr>
          <a:lstStyle/>
          <a:p>
            <a:r>
              <a:rPr lang="en-US" b="1" u="sng" dirty="0"/>
              <a:t>Process of deciding Actions of any Retrospection meetings: </a:t>
            </a:r>
            <a:r>
              <a:rPr lang="en-US" b="1" u="sng"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dirty="0"/>
              <a:t>main goal of the retrospective is to identify </a:t>
            </a:r>
            <a:r>
              <a:rPr lang="en-US" b="1" dirty="0"/>
              <a:t>what actions must be taken in the next iteration</a:t>
            </a:r>
            <a:r>
              <a:rPr lang="en-US" dirty="0"/>
              <a:t>. From the ideas discussed, the team should determine </a:t>
            </a:r>
            <a:r>
              <a:rPr lang="en-US" b="1" dirty="0"/>
              <a:t>measurable actions </a:t>
            </a:r>
            <a:r>
              <a:rPr lang="en-US" dirty="0"/>
              <a:t>that they can </a:t>
            </a:r>
            <a:r>
              <a:rPr lang="en-US" dirty="0" smtClean="0"/>
              <a:t>implement </a:t>
            </a:r>
            <a:r>
              <a:rPr lang="en-US" dirty="0"/>
              <a:t>according to the priority</a:t>
            </a:r>
            <a:r>
              <a:rPr lang="en-US" dirty="0" smtClean="0"/>
              <a:t>.</a:t>
            </a:r>
          </a:p>
          <a:p>
            <a:pPr marL="285750" indent="-285750">
              <a:buFont typeface="Arial" panose="020B0604020202020204" pitchFamily="34" charset="0"/>
              <a:buChar char="•"/>
            </a:pPr>
            <a:r>
              <a:rPr lang="en-US" dirty="0" smtClean="0"/>
              <a:t>A </a:t>
            </a:r>
            <a:r>
              <a:rPr lang="en-US" dirty="0"/>
              <a:t>successful </a:t>
            </a:r>
            <a:r>
              <a:rPr lang="en-US" b="1" dirty="0"/>
              <a:t>retrospective</a:t>
            </a:r>
            <a:r>
              <a:rPr lang="en-US" dirty="0"/>
              <a:t> will generate outcomes that are </a:t>
            </a:r>
            <a:r>
              <a:rPr lang="en-US" b="1" dirty="0"/>
              <a:t>quantifiable actions</a:t>
            </a:r>
            <a:r>
              <a:rPr lang="en-US" dirty="0"/>
              <a:t>. </a:t>
            </a:r>
            <a:r>
              <a:rPr lang="en-US" dirty="0" smtClean="0"/>
              <a:t>One </a:t>
            </a:r>
            <a:r>
              <a:rPr lang="en-US" dirty="0"/>
              <a:t>has to generate a list of commitments for further iterations that </a:t>
            </a:r>
            <a:r>
              <a:rPr lang="en-US" b="1" dirty="0"/>
              <a:t>will improve the team’s performance in the long term</a:t>
            </a:r>
            <a:r>
              <a:rPr lang="en-US" dirty="0" smtClean="0"/>
              <a:t>.</a:t>
            </a:r>
          </a:p>
          <a:p>
            <a:pPr marL="285750" indent="-285750">
              <a:buFont typeface="Arial" panose="020B0604020202020204" pitchFamily="34" charset="0"/>
              <a:buChar char="•"/>
            </a:pPr>
            <a:endParaRPr lang="en-US" dirty="0"/>
          </a:p>
          <a:p>
            <a:r>
              <a:rPr lang="en-US" b="1" u="sng" dirty="0" smtClean="0"/>
              <a:t>Visibility </a:t>
            </a:r>
            <a:r>
              <a:rPr lang="en-US" b="1" u="sng" dirty="0"/>
              <a:t>of Retrospection meetings Actions:- </a:t>
            </a:r>
            <a:endParaRPr lang="en-US" b="1" u="sng" dirty="0" smtClean="0"/>
          </a:p>
          <a:p>
            <a:endParaRPr lang="en-US" dirty="0"/>
          </a:p>
          <a:p>
            <a:pPr marL="285750" indent="-285750">
              <a:buFont typeface="Arial" panose="020B0604020202020204" pitchFamily="34" charset="0"/>
              <a:buChar char="•"/>
            </a:pPr>
            <a:r>
              <a:rPr lang="en-US" b="1" dirty="0"/>
              <a:t>Action points </a:t>
            </a:r>
            <a:r>
              <a:rPr lang="en-US" dirty="0"/>
              <a:t>which are decided in any Retrospective Meeting are </a:t>
            </a:r>
            <a:r>
              <a:rPr lang="en-US" b="1" dirty="0"/>
              <a:t>assigned to either team</a:t>
            </a:r>
            <a:r>
              <a:rPr lang="en-US" dirty="0"/>
              <a:t> or </a:t>
            </a:r>
            <a:r>
              <a:rPr lang="en-US" b="1" dirty="0"/>
              <a:t>any agreed team members</a:t>
            </a:r>
            <a:r>
              <a:rPr lang="en-US" dirty="0"/>
              <a:t> to take care in future Sprints.</a:t>
            </a:r>
          </a:p>
          <a:p>
            <a:pPr marL="285750" indent="-285750">
              <a:buFont typeface="Arial" panose="020B0604020202020204" pitchFamily="34" charset="0"/>
              <a:buChar char="•"/>
            </a:pPr>
            <a:r>
              <a:rPr lang="en-US" dirty="0"/>
              <a:t>To assure that actions from a retrospective are done, they can be brought into the </a:t>
            </a:r>
            <a:r>
              <a:rPr lang="en-US" b="1" dirty="0"/>
              <a:t>planning game</a:t>
            </a:r>
            <a:r>
              <a:rPr lang="en-US" dirty="0"/>
              <a:t>, and </a:t>
            </a:r>
            <a:r>
              <a:rPr lang="en-US" dirty="0" smtClean="0"/>
              <a:t>made visible</a:t>
            </a:r>
            <a:r>
              <a:rPr lang="en-US" dirty="0"/>
              <a:t> by putting them on the </a:t>
            </a:r>
            <a:r>
              <a:rPr lang="en-US" b="1" dirty="0"/>
              <a:t>planning board</a:t>
            </a:r>
            <a:r>
              <a:rPr lang="en-US" dirty="0"/>
              <a:t>. </a:t>
            </a:r>
            <a:r>
              <a:rPr lang="en-US" dirty="0" smtClean="0"/>
              <a:t>We would recommend User </a:t>
            </a:r>
            <a:r>
              <a:rPr lang="en-US" dirty="0"/>
              <a:t>stories </a:t>
            </a:r>
            <a:r>
              <a:rPr lang="en-US" dirty="0" smtClean="0"/>
              <a:t>to be created to  </a:t>
            </a:r>
            <a:r>
              <a:rPr lang="en-US" dirty="0"/>
              <a:t>plan and </a:t>
            </a:r>
            <a:r>
              <a:rPr lang="en-US" dirty="0" smtClean="0"/>
              <a:t>track the </a:t>
            </a:r>
            <a:r>
              <a:rPr lang="en-US" dirty="0"/>
              <a:t>bigger </a:t>
            </a:r>
            <a:r>
              <a:rPr lang="en-US" dirty="0" smtClean="0"/>
              <a:t>improvements. </a:t>
            </a:r>
          </a:p>
          <a:p>
            <a:pPr marL="285750" indent="-285750">
              <a:buFont typeface="Arial" panose="020B0604020202020204" pitchFamily="34" charset="0"/>
              <a:buChar char="•"/>
            </a:pPr>
            <a:endParaRPr lang="en-US" dirty="0"/>
          </a:p>
          <a:p>
            <a:r>
              <a:rPr lang="en-US" b="1" u="sng" dirty="0" smtClean="0"/>
              <a:t>Starting </a:t>
            </a:r>
            <a:r>
              <a:rPr lang="en-US" b="1" u="sng" dirty="0"/>
              <a:t>of The Next </a:t>
            </a:r>
            <a:r>
              <a:rPr lang="en-US" b="1" u="sng" dirty="0" smtClean="0"/>
              <a:t>Retrospective:-</a:t>
            </a:r>
            <a:endParaRPr lang="en-US" b="1" dirty="0"/>
          </a:p>
          <a:p>
            <a:r>
              <a:rPr lang="en-US" dirty="0"/>
              <a:t>In the next retrospective, the Scrum Master brings the list of ideas generated at the previous retrospective--both the ideas chosen to be worked on and those not. These can help jump-start discussion for the next retrospective.</a:t>
            </a:r>
          </a:p>
        </p:txBody>
      </p:sp>
    </p:spTree>
    <p:extLst>
      <p:ext uri="{BB962C8B-B14F-4D97-AF65-F5344CB8AC3E}">
        <p14:creationId xmlns:p14="http://schemas.microsoft.com/office/powerpoint/2010/main" val="1199770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11 10 27 I90 to Select Value Proposition draft 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2928</TotalTime>
  <Words>545</Words>
  <Application>Microsoft Office PowerPoint</Application>
  <PresentationFormat>Custom</PresentationFormat>
  <Paragraphs>104</Paragraphs>
  <Slides>6</Slides>
  <Notes>3</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2011 10 27 I90 to Select Value Proposition draft V1</vt:lpstr>
      <vt:lpstr>Agile – Retrospective Meetings</vt:lpstr>
      <vt:lpstr>Retrospective Meeting</vt:lpstr>
      <vt:lpstr>Retrospective Meeting – Process Flow</vt:lpstr>
      <vt:lpstr>Retrospective Meeting Processes - ITTO</vt:lpstr>
      <vt:lpstr>Retrospective Meeting Techniques</vt:lpstr>
      <vt:lpstr>Retrospective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Rajnish Dwivedi</dc:creator>
  <cp:lastModifiedBy>Sarika Sharma</cp:lastModifiedBy>
  <cp:revision>76</cp:revision>
  <dcterms:created xsi:type="dcterms:W3CDTF">2018-07-31T03:49:26Z</dcterms:created>
  <dcterms:modified xsi:type="dcterms:W3CDTF">2018-08-10T12:54:18Z</dcterms:modified>
</cp:coreProperties>
</file>