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63" r:id="rId2"/>
    <p:sldId id="264" r:id="rId3"/>
    <p:sldId id="257" r:id="rId4"/>
    <p:sldId id="258" r:id="rId5"/>
    <p:sldId id="262" r:id="rId6"/>
    <p:sldId id="265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8" y="1763486"/>
            <a:ext cx="10096483" cy="1319858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Pedagogy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3083343"/>
            <a:ext cx="11996057" cy="1253526"/>
          </a:xfrm>
        </p:spPr>
        <p:txBody>
          <a:bodyPr>
            <a:noAutofit/>
          </a:bodyPr>
          <a:lstStyle/>
          <a:p>
            <a:endParaRPr lang="en-IN" sz="1800" b="1" dirty="0">
              <a:solidFill>
                <a:schemeClr val="tx1"/>
              </a:solidFill>
            </a:endParaRPr>
          </a:p>
          <a:p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CS449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228600" indent="-1828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defRPr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18903" y="558513"/>
            <a:ext cx="10097588" cy="239198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DEVANG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PATEL INSTITUTE OF ADVANCE TECHNOLOGY &amp; RESEARCH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en-US" sz="3600" b="1" cap="sm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harotar University of Science and Technology – CHARUS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4" y="75523"/>
            <a:ext cx="2743200" cy="6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evang Patel Institute of Advance Technology and Rese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109" y="116332"/>
            <a:ext cx="1012656" cy="99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456306" y="4870547"/>
            <a:ext cx="4548460" cy="156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SUBJECT TEACHER: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MR. NILESH DUBEY</a:t>
            </a: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Gaurang Patel</a:t>
            </a: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Naina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Parmar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8714" y="4870547"/>
            <a:ext cx="4548460" cy="156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</a:t>
            </a:r>
          </a:p>
          <a:p>
            <a:pPr marL="228600" indent="-1828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Nilesh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Dubey</a:t>
            </a: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18288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5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14" y="617075"/>
            <a:ext cx="8393373" cy="682388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of subject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305" y="1454658"/>
            <a:ext cx="10495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its protocol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69818"/>
            <a:ext cx="6782937" cy="6823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Teaching scheme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698"/>
              </p:ext>
            </p:extLst>
          </p:nvPr>
        </p:nvGraphicFramePr>
        <p:xfrm>
          <a:off x="1118635" y="2727052"/>
          <a:ext cx="9688086" cy="25930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84120">
                  <a:extLst>
                    <a:ext uri="{9D8B030D-6E8A-4147-A177-3AD203B41FA5}">
                      <a16:colId xmlns:a16="http://schemas.microsoft.com/office/drawing/2014/main" val="879020978"/>
                    </a:ext>
                  </a:extLst>
                </a:gridCol>
                <a:gridCol w="1249764">
                  <a:extLst>
                    <a:ext uri="{9D8B030D-6E8A-4147-A177-3AD203B41FA5}">
                      <a16:colId xmlns:a16="http://schemas.microsoft.com/office/drawing/2014/main" val="589937173"/>
                    </a:ext>
                  </a:extLst>
                </a:gridCol>
                <a:gridCol w="1614035">
                  <a:extLst>
                    <a:ext uri="{9D8B030D-6E8A-4147-A177-3AD203B41FA5}">
                      <a16:colId xmlns:a16="http://schemas.microsoft.com/office/drawing/2014/main" val="2039767063"/>
                    </a:ext>
                  </a:extLst>
                </a:gridCol>
                <a:gridCol w="1614035">
                  <a:extLst>
                    <a:ext uri="{9D8B030D-6E8A-4147-A177-3AD203B41FA5}">
                      <a16:colId xmlns:a16="http://schemas.microsoft.com/office/drawing/2014/main" val="872555365"/>
                    </a:ext>
                  </a:extLst>
                </a:gridCol>
                <a:gridCol w="1614035">
                  <a:extLst>
                    <a:ext uri="{9D8B030D-6E8A-4147-A177-3AD203B41FA5}">
                      <a16:colId xmlns:a16="http://schemas.microsoft.com/office/drawing/2014/main" val="613003291"/>
                    </a:ext>
                  </a:extLst>
                </a:gridCol>
                <a:gridCol w="1612097">
                  <a:extLst>
                    <a:ext uri="{9D8B030D-6E8A-4147-A177-3AD203B41FA5}">
                      <a16:colId xmlns:a16="http://schemas.microsoft.com/office/drawing/2014/main" val="2602837233"/>
                    </a:ext>
                  </a:extLst>
                </a:gridCol>
              </a:tblGrid>
              <a:tr h="9323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Teaching Scheme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Theory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Practical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Tutorial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Total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Credit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39339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Hours/week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-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488384"/>
                  </a:ext>
                </a:extLst>
              </a:tr>
              <a:tr h="798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Marks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100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-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  <a:ea typeface="+mn-ea"/>
                        </a:rPr>
                        <a:t>150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9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1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195944"/>
            <a:ext cx="6782937" cy="6823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Pedagogy (Theory)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978"/>
              </p:ext>
            </p:extLst>
          </p:nvPr>
        </p:nvGraphicFramePr>
        <p:xfrm>
          <a:off x="382137" y="1160059"/>
          <a:ext cx="10836324" cy="27267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00767">
                  <a:extLst>
                    <a:ext uri="{9D8B030D-6E8A-4147-A177-3AD203B41FA5}">
                      <a16:colId xmlns:a16="http://schemas.microsoft.com/office/drawing/2014/main" val="879020978"/>
                    </a:ext>
                  </a:extLst>
                </a:gridCol>
                <a:gridCol w="1866921">
                  <a:extLst>
                    <a:ext uri="{9D8B030D-6E8A-4147-A177-3AD203B41FA5}">
                      <a16:colId xmlns:a16="http://schemas.microsoft.com/office/drawing/2014/main" val="3655056496"/>
                    </a:ext>
                  </a:extLst>
                </a:gridCol>
                <a:gridCol w="1973560">
                  <a:extLst>
                    <a:ext uri="{9D8B030D-6E8A-4147-A177-3AD203B41FA5}">
                      <a16:colId xmlns:a16="http://schemas.microsoft.com/office/drawing/2014/main" val="589937173"/>
                    </a:ext>
                  </a:extLst>
                </a:gridCol>
                <a:gridCol w="2145294">
                  <a:extLst>
                    <a:ext uri="{9D8B030D-6E8A-4147-A177-3AD203B41FA5}">
                      <a16:colId xmlns:a16="http://schemas.microsoft.com/office/drawing/2014/main" val="4159857754"/>
                    </a:ext>
                  </a:extLst>
                </a:gridCol>
                <a:gridCol w="1545894">
                  <a:extLst>
                    <a:ext uri="{9D8B030D-6E8A-4147-A177-3AD203B41FA5}">
                      <a16:colId xmlns:a16="http://schemas.microsoft.com/office/drawing/2014/main" val="2039767063"/>
                    </a:ext>
                  </a:extLst>
                </a:gridCol>
                <a:gridCol w="1803888">
                  <a:extLst>
                    <a:ext uri="{9D8B030D-6E8A-4147-A177-3AD203B41FA5}">
                      <a16:colId xmlns:a16="http://schemas.microsoft.com/office/drawing/2014/main" val="3426356532"/>
                    </a:ext>
                  </a:extLst>
                </a:gridCol>
              </a:tblGrid>
              <a:tr h="93238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Component-1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Component-2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Component-3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9339"/>
                  </a:ext>
                </a:extLst>
              </a:tr>
              <a:tr h="9323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(in Marks)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   (in Marks)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(in Marks)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1910677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b="1" baseline="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 Test 1</a:t>
                      </a: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IN" sz="1800" b="1" baseline="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Test 2</a:t>
                      </a: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Presentation/Case Study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48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195944"/>
            <a:ext cx="6782937" cy="6823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Pedagogy (Practical)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22270"/>
              </p:ext>
            </p:extLst>
          </p:nvPr>
        </p:nvGraphicFramePr>
        <p:xfrm>
          <a:off x="382137" y="1160059"/>
          <a:ext cx="10836324" cy="35106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00767">
                  <a:extLst>
                    <a:ext uri="{9D8B030D-6E8A-4147-A177-3AD203B41FA5}">
                      <a16:colId xmlns:a16="http://schemas.microsoft.com/office/drawing/2014/main" val="879020978"/>
                    </a:ext>
                  </a:extLst>
                </a:gridCol>
                <a:gridCol w="1866921">
                  <a:extLst>
                    <a:ext uri="{9D8B030D-6E8A-4147-A177-3AD203B41FA5}">
                      <a16:colId xmlns:a16="http://schemas.microsoft.com/office/drawing/2014/main" val="3655056496"/>
                    </a:ext>
                  </a:extLst>
                </a:gridCol>
                <a:gridCol w="1973560">
                  <a:extLst>
                    <a:ext uri="{9D8B030D-6E8A-4147-A177-3AD203B41FA5}">
                      <a16:colId xmlns:a16="http://schemas.microsoft.com/office/drawing/2014/main" val="589937173"/>
                    </a:ext>
                  </a:extLst>
                </a:gridCol>
                <a:gridCol w="2145294">
                  <a:extLst>
                    <a:ext uri="{9D8B030D-6E8A-4147-A177-3AD203B41FA5}">
                      <a16:colId xmlns:a16="http://schemas.microsoft.com/office/drawing/2014/main" val="4159857754"/>
                    </a:ext>
                  </a:extLst>
                </a:gridCol>
                <a:gridCol w="1545894">
                  <a:extLst>
                    <a:ext uri="{9D8B030D-6E8A-4147-A177-3AD203B41FA5}">
                      <a16:colId xmlns:a16="http://schemas.microsoft.com/office/drawing/2014/main" val="2039767063"/>
                    </a:ext>
                  </a:extLst>
                </a:gridCol>
                <a:gridCol w="1803888">
                  <a:extLst>
                    <a:ext uri="{9D8B030D-6E8A-4147-A177-3AD203B41FA5}">
                      <a16:colId xmlns:a16="http://schemas.microsoft.com/office/drawing/2014/main" val="3426356532"/>
                    </a:ext>
                  </a:extLst>
                </a:gridCol>
              </a:tblGrid>
              <a:tr h="93238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Component-1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Component-2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Component-3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9339"/>
                  </a:ext>
                </a:extLst>
              </a:tr>
              <a:tr h="9323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(in Marks)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   (in Marks)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Weightage   (in Marks)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1910677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Lab</a:t>
                      </a:r>
                      <a:r>
                        <a:rPr lang="en-IN" sz="1600" b="1" baseline="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performance</a:t>
                      </a:r>
                      <a:endParaRPr lang="en-IN" sz="1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en-IN" sz="1800" b="1" baseline="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page write up on latest issues in IoT</a:t>
                      </a: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48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3733462"/>
              </p:ext>
            </p:extLst>
          </p:nvPr>
        </p:nvGraphicFramePr>
        <p:xfrm>
          <a:off x="624840" y="1579150"/>
          <a:ext cx="10966704" cy="458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2812">
                  <a:extLst>
                    <a:ext uri="{9D8B030D-6E8A-4147-A177-3AD203B41FA5}">
                      <a16:colId xmlns:a16="http://schemas.microsoft.com/office/drawing/2014/main" val="282276706"/>
                    </a:ext>
                  </a:extLst>
                </a:gridCol>
                <a:gridCol w="9193892">
                  <a:extLst>
                    <a:ext uri="{9D8B030D-6E8A-4147-A177-3AD203B41FA5}">
                      <a16:colId xmlns:a16="http://schemas.microsoft.com/office/drawing/2014/main" val="4016156766"/>
                    </a:ext>
                  </a:extLst>
                </a:gridCol>
              </a:tblGrid>
              <a:tr h="904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CO1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Analyze and utilization of </a:t>
                      </a:r>
                      <a:r>
                        <a:rPr lang="en-US" sz="2200" dirty="0" err="1">
                          <a:effectLst/>
                        </a:rPr>
                        <a:t>IoT</a:t>
                      </a:r>
                      <a:r>
                        <a:rPr lang="en-US" sz="2200" dirty="0">
                          <a:effectLst/>
                        </a:rPr>
                        <a:t> for latest trend in IT sector.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233598"/>
                  </a:ext>
                </a:extLst>
              </a:tr>
              <a:tr h="754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CO2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Provide an understanding of the technologies and the standards relating to the Internet of Things.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474527"/>
                  </a:ext>
                </a:extLst>
              </a:tr>
              <a:tr h="904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CO3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Integration of Existing technology for development of </a:t>
                      </a:r>
                      <a:r>
                        <a:rPr lang="en-US" sz="2200" dirty="0" err="1">
                          <a:effectLst/>
                        </a:rPr>
                        <a:t>IoT</a:t>
                      </a:r>
                      <a:r>
                        <a:rPr lang="en-US" sz="2200" dirty="0">
                          <a:effectLst/>
                        </a:rPr>
                        <a:t> Applications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440638"/>
                  </a:ext>
                </a:extLst>
              </a:tr>
              <a:tr h="904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CO4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Student will be able to make program which works on Sensors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135400"/>
                  </a:ext>
                </a:extLst>
              </a:tr>
              <a:tr h="904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CO5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Addressing security, privacy and </a:t>
                      </a:r>
                      <a:r>
                        <a:rPr lang="en-US" sz="2200" dirty="0" smtClean="0">
                          <a:effectLst/>
                        </a:rPr>
                        <a:t>standardization </a:t>
                      </a:r>
                      <a:r>
                        <a:rPr lang="en-US" sz="2200" dirty="0">
                          <a:effectLst/>
                        </a:rPr>
                        <a:t>issues in implementation of </a:t>
                      </a:r>
                      <a:r>
                        <a:rPr lang="en-US" sz="2200" dirty="0" err="1">
                          <a:effectLst/>
                        </a:rPr>
                        <a:t>IoT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92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195944"/>
            <a:ext cx="8393373" cy="6823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Innovation in teaching &amp;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518" y="2003339"/>
            <a:ext cx="11300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Project-based learning(Group of students have to implement using ESP-32 board,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Cooja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Simulator or as per Students Project requirement)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 and help them in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lab evaluation for lab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 in lab twice in semester on IOT issues that directly impact society.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1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5" y="91442"/>
            <a:ext cx="8393373" cy="6823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TOPICS Beyond Syllabus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1" y="1282306"/>
            <a:ext cx="11300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 of Microcontroller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Embedded 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Self study topic: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studies on home automation, Industrial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Smart City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0" i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6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1180" y="2784144"/>
            <a:ext cx="331640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343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</TotalTime>
  <Words>295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Perpetua</vt:lpstr>
      <vt:lpstr>Times New Roman</vt:lpstr>
      <vt:lpstr>Wingdings 2</vt:lpstr>
      <vt:lpstr>Equity</vt:lpstr>
      <vt:lpstr>Innovation in Pedagogy</vt:lpstr>
      <vt:lpstr> Prerequisite of subject</vt:lpstr>
      <vt:lpstr>Teaching scheme</vt:lpstr>
      <vt:lpstr>Pedagogy (Theory)</vt:lpstr>
      <vt:lpstr>Pedagogy (Practical)</vt:lpstr>
      <vt:lpstr>Course Outcome</vt:lpstr>
      <vt:lpstr>Innovation in teaching &amp; learning</vt:lpstr>
      <vt:lpstr>TOPICS Beyond Syllabus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Mrugendra</dc:creator>
  <cp:lastModifiedBy>nilesh</cp:lastModifiedBy>
  <cp:revision>56</cp:revision>
  <dcterms:created xsi:type="dcterms:W3CDTF">2018-02-14T04:38:13Z</dcterms:created>
  <dcterms:modified xsi:type="dcterms:W3CDTF">2022-07-06T03:55:16Z</dcterms:modified>
</cp:coreProperties>
</file>