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BEB5-2BBE-44BB-838E-C114609D2D7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18F49-5021-4B29-837F-915801B6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9E62DF4-CA5C-4E12-8240-E4C176D59580}" type="slidenum">
              <a:rPr lang="ar-SA" altLang="ar-JO" sz="1200"/>
              <a:pPr/>
              <a:t>3</a:t>
            </a:fld>
            <a:endParaRPr lang="en-US" altLang="ar-JO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altLang="ar-JO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9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3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6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60B3-94A7-49CF-AE5C-52E10232FC2D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6443-825B-46A7-8970-6D00F183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9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</a:rPr>
              <a:t>Introduction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90" y="952499"/>
            <a:ext cx="9231810" cy="59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Reinforcement Learning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4"/>
            <a:ext cx="10515600" cy="4975960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computer program interacts with a dynamic environment in which it must perform a certain goal. The program is provided feedback in terms of rewards and punishments as it navigates its problem space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Policies</a:t>
            </a:r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 actions should an agent take in a particular situation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Utility estimation: how good is a state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used by policy)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No supervised output but delayed reward</a:t>
            </a:r>
          </a:p>
          <a:p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Credit assignment problem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(what was responsible for the outcome)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Applications: 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Game playing</a:t>
            </a:r>
          </a:p>
          <a:p>
            <a:pPr lvl="1"/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Robot in a maze</a:t>
            </a:r>
          </a:p>
          <a:p>
            <a:pPr lvl="1"/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Multiple agents, partial observability, </a:t>
            </a:r>
            <a:r>
              <a:rPr lang="tr-TR" dirty="0" smtClean="0"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272" y="4032136"/>
            <a:ext cx="2919127" cy="28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68" y="904009"/>
            <a:ext cx="11236731" cy="49010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4764" y="6547807"/>
            <a:ext cx="9407236" cy="310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Image Source: https</a:t>
            </a:r>
            <a:r>
              <a:rPr lang="en-US" sz="1400" dirty="0">
                <a:latin typeface="Cambria" panose="02040503050406030204" pitchFamily="18" charset="0"/>
              </a:rPr>
              <a:t>://towardsdatascience.com/types-of-machine-learning-algorithms-you-should-know-953a08248861</a:t>
            </a:r>
          </a:p>
        </p:txBody>
      </p:sp>
    </p:spTree>
    <p:extLst>
      <p:ext uri="{BB962C8B-B14F-4D97-AF65-F5344CB8AC3E}">
        <p14:creationId xmlns:p14="http://schemas.microsoft.com/office/powerpoint/2010/main" val="9601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amples of real-life problems in the context of supervised and unsupervised learning tasks: Spam filtering as a classification task and House price estimation as a regression task are part of supervised learning; Clustering is part of unsupervised learning in which customers are grouped into three different categories based on their purchasing behavior.Â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4" y="1437689"/>
            <a:ext cx="12025745" cy="309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6579" y="5015345"/>
            <a:ext cx="1083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Examples of real-life problems in the context of supervised and unsupervised learning tasks: Spam filtering as a classification task and House price estimation as a regression task are part of supervised learning; Clustering is part of unsupervised learning in which customers are grouped into three different categories based on their purchasing behavior.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634" y="6542990"/>
            <a:ext cx="1253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Image Source: DEEP </a:t>
            </a:r>
            <a:r>
              <a:rPr lang="en-US" sz="1400" dirty="0">
                <a:latin typeface="Cambria" panose="02040503050406030204" pitchFamily="18" charset="0"/>
              </a:rPr>
              <a:t>GENERATIVE MODELS FOR SYNTHETIC RETINAL IMAGE GENERATION, Lappeenranta University of </a:t>
            </a:r>
            <a:r>
              <a:rPr lang="en-US" sz="1400" dirty="0" smtClean="0">
                <a:latin typeface="Cambria" panose="02040503050406030204" pitchFamily="18" charset="0"/>
              </a:rPr>
              <a:t>Technology, July </a:t>
            </a:r>
            <a:r>
              <a:rPr lang="en-US" sz="1400" dirty="0">
                <a:latin typeface="Cambria" panose="02040503050406030204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5386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Research issues in Machine Learning	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Handling large amount of data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Training Time is more (Hours or Days)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Labeling of data or labeling of Images &amp; Videos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Processing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Performance for Training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Testing (Validating)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Accessing Reference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– Transfer Learning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Optimizing Hyper parameters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Rapid and Optimized deployment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Curse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Modularity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 Imbalance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Feature Engineering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Variance and Bias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Applications specific training – Less Generalization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980"/>
            <a:ext cx="10515600" cy="10618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Growth of Machine </a:t>
            </a: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Learning – Current State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Machine learning is preferred approach to</a:t>
            </a: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Speech recognition, Natural language processing</a:t>
            </a: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Computer vision</a:t>
            </a: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Medical outcomes analysis</a:t>
            </a: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Robot control</a:t>
            </a: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Computational biology</a:t>
            </a:r>
          </a:p>
          <a:p>
            <a:pPr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trend is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accelerating – Deep Learning…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Improved machine learning algorithms</a:t>
            </a: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Improved data capture, networking, faster computers</a:t>
            </a: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Software too complex to write by hand</a:t>
            </a: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New sensors / IO devices</a:t>
            </a:r>
          </a:p>
          <a:p>
            <a:pPr lvl="1"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Demand for self-customization to user,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environment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Deep Learning – A Definition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4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Cambria" panose="02040503050406030204" pitchFamily="18" charset="0"/>
              </a:rPr>
              <a:t>Deep Learning is a subﬁeld of Machine Learning which uses computational models, with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hierarchical architectures composed by multiple processing layers</a:t>
            </a:r>
            <a:r>
              <a:rPr lang="en-US" dirty="0" smtClean="0">
                <a:latin typeface="Cambria" panose="02040503050406030204" pitchFamily="18" charset="0"/>
              </a:rPr>
              <a:t>, to learn representations of complex data such as images, sound and text.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2567" y="6550223"/>
            <a:ext cx="1087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Image Source:</a:t>
            </a:r>
            <a:r>
              <a:rPr lang="en-US" sz="1400" dirty="0" smtClean="0">
                <a:latin typeface="Cambria" panose="02040503050406030204" pitchFamily="18" charset="0"/>
                <a:cs typeface="Arial" panose="020B0604020202020204" pitchFamily="34" charset="0"/>
              </a:rPr>
              <a:t> https://www.linkedin.com/pulse/intuition-deep-neural-networks-abhishek-parbhakar</a:t>
            </a:r>
            <a:endParaRPr lang="en-US" sz="14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27" y="3295072"/>
            <a:ext cx="7588884" cy="29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Difference between ML and DL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52" y="1325563"/>
            <a:ext cx="9152696" cy="44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26129" y="6523136"/>
            <a:ext cx="1087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Image Source: </a:t>
            </a:r>
            <a:r>
              <a:rPr lang="en-US" sz="1400" dirty="0" smtClean="0">
                <a:latin typeface="Cambria" panose="02040503050406030204" pitchFamily="18" charset="0"/>
                <a:cs typeface="Arial" panose="020B0604020202020204" pitchFamily="34" charset="0"/>
              </a:rPr>
              <a:t>https://www.xenonstack.com/blog/log-analytics-with-deep-learning-and-machine-learning</a:t>
            </a:r>
            <a:endParaRPr lang="en-US" sz="14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1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Pipelines </a:t>
            </a:r>
            <a:r>
              <a:rPr lang="en-US" dirty="0" smtClean="0"/>
              <a:t>(Huge </a:t>
            </a:r>
            <a:r>
              <a:rPr lang="en-US" dirty="0"/>
              <a:t>amount of data)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Domain Expertise</a:t>
            </a:r>
          </a:p>
          <a:p>
            <a:r>
              <a:rPr lang="en-US" dirty="0"/>
              <a:t>Computer Vision</a:t>
            </a:r>
          </a:p>
          <a:p>
            <a:r>
              <a:rPr lang="en-US" dirty="0" smtClean="0"/>
              <a:t>Predictive </a:t>
            </a:r>
            <a:r>
              <a:rPr lang="en-US" dirty="0"/>
              <a:t>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GB" altLang="ar-JO" smtClean="0">
                <a:latin typeface="Cambria" panose="02040503050406030204" pitchFamily="18" charset="0"/>
              </a:rPr>
              <a:t>The main topics in AI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ar-JO" sz="2400" dirty="0">
                <a:latin typeface="Cambria" panose="02040503050406030204" pitchFamily="18" charset="0"/>
              </a:rPr>
              <a:t>	Artificial intelligence can be considered under a number of headings: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Search (includes Game Playing).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Representing  Knowledge and Reasoning with it.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Planning.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Machine Learning.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Natural language processing.</a:t>
            </a:r>
            <a:endParaRPr lang="en-GB" altLang="ar-JO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Expert Systems.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Interacting with the Environment </a:t>
            </a:r>
            <a:b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altLang="ar-JO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		(e.g. Vision, Speech recognition, Robotics)</a:t>
            </a:r>
          </a:p>
        </p:txBody>
      </p:sp>
    </p:spTree>
    <p:extLst>
      <p:ext uri="{BB962C8B-B14F-4D97-AF65-F5344CB8AC3E}">
        <p14:creationId xmlns:p14="http://schemas.microsoft.com/office/powerpoint/2010/main" val="1511114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0212" y="365127"/>
            <a:ext cx="8791576" cy="1162049"/>
          </a:xfrm>
        </p:spPr>
        <p:txBody>
          <a:bodyPr/>
          <a:lstStyle/>
          <a:p>
            <a:pPr eaLnBrk="1" hangingPunct="1"/>
            <a:r>
              <a:rPr lang="en-US" altLang="ar-JO" dirty="0" smtClean="0">
                <a:latin typeface="Cambria" panose="02040503050406030204" pitchFamily="18" charset="0"/>
              </a:rPr>
              <a:t>Areas of AI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98726" y="2546351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ar-JO" altLang="ar-JO" sz="1800">
              <a:latin typeface="Tahoma" panose="020B060403050404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438400" y="2209800"/>
            <a:ext cx="1219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Search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419600" y="5562600"/>
            <a:ext cx="1143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Vision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400800" y="3810000"/>
            <a:ext cx="1524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>
                <a:latin typeface="Times New Roman" panose="02020603050405020304" pitchFamily="18" charset="0"/>
              </a:rPr>
              <a:t>Planning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810000" y="3581401"/>
            <a:ext cx="1676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Machine Learning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239000" y="1905001"/>
            <a:ext cx="26670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Knowledge Representation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029200" y="2209800"/>
            <a:ext cx="1066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Logic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8382000" y="5257801"/>
            <a:ext cx="15240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Expert Systems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096000" y="5562600"/>
            <a:ext cx="1600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Robotics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438400" y="5562600"/>
            <a:ext cx="990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r-JO" dirty="0">
                <a:latin typeface="Cambria" panose="02040503050406030204" pitchFamily="18" charset="0"/>
              </a:rPr>
              <a:t>NLP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895600" y="2743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657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657600" y="2743200"/>
            <a:ext cx="2743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276600" y="2743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3657600" y="1831976"/>
            <a:ext cx="3505200" cy="377825"/>
          </a:xfrm>
          <a:custGeom>
            <a:avLst/>
            <a:gdLst>
              <a:gd name="T0" fmla="*/ 0 w 2208"/>
              <a:gd name="T1" fmla="*/ 377825 h 238"/>
              <a:gd name="T2" fmla="*/ 1698625 w 2208"/>
              <a:gd name="T3" fmla="*/ 25400 h 238"/>
              <a:gd name="T4" fmla="*/ 3505200 w 2208"/>
              <a:gd name="T5" fmla="*/ 225425 h 238"/>
              <a:gd name="T6" fmla="*/ 0 60000 65536"/>
              <a:gd name="T7" fmla="*/ 0 60000 65536"/>
              <a:gd name="T8" fmla="*/ 0 60000 65536"/>
              <a:gd name="T9" fmla="*/ 0 w 2208"/>
              <a:gd name="T10" fmla="*/ 0 h 238"/>
              <a:gd name="T11" fmla="*/ 2208 w 2208"/>
              <a:gd name="T12" fmla="*/ 238 h 2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238">
                <a:moveTo>
                  <a:pt x="0" y="238"/>
                </a:moveTo>
                <a:cubicBezTo>
                  <a:pt x="178" y="201"/>
                  <a:pt x="702" y="32"/>
                  <a:pt x="1070" y="16"/>
                </a:cubicBezTo>
                <a:cubicBezTo>
                  <a:pt x="1438" y="0"/>
                  <a:pt x="1971" y="116"/>
                  <a:pt x="2208" y="1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>
            <a:off x="3048000" y="2743200"/>
            <a:ext cx="1371600" cy="3048000"/>
          </a:xfrm>
          <a:custGeom>
            <a:avLst/>
            <a:gdLst>
              <a:gd name="T0" fmla="*/ 0 w 864"/>
              <a:gd name="T1" fmla="*/ 0 h 1920"/>
              <a:gd name="T2" fmla="*/ 457200 w 864"/>
              <a:gd name="T3" fmla="*/ 2209800 h 1920"/>
              <a:gd name="T4" fmla="*/ 1371600 w 864"/>
              <a:gd name="T5" fmla="*/ 3048000 h 1920"/>
              <a:gd name="T6" fmla="*/ 0 60000 65536"/>
              <a:gd name="T7" fmla="*/ 0 60000 65536"/>
              <a:gd name="T8" fmla="*/ 0 60000 65536"/>
              <a:gd name="T9" fmla="*/ 0 w 864"/>
              <a:gd name="T10" fmla="*/ 0 h 1920"/>
              <a:gd name="T11" fmla="*/ 864 w 864"/>
              <a:gd name="T12" fmla="*/ 1920 h 1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0">
                <a:moveTo>
                  <a:pt x="0" y="0"/>
                </a:moveTo>
                <a:cubicBezTo>
                  <a:pt x="72" y="536"/>
                  <a:pt x="144" y="1072"/>
                  <a:pt x="288" y="1392"/>
                </a:cubicBezTo>
                <a:cubicBezTo>
                  <a:pt x="432" y="1712"/>
                  <a:pt x="648" y="1816"/>
                  <a:pt x="864" y="1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6096000" y="27432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2006600" y="2743200"/>
            <a:ext cx="3022600" cy="2819400"/>
          </a:xfrm>
          <a:custGeom>
            <a:avLst/>
            <a:gdLst>
              <a:gd name="T0" fmla="*/ 3022600 w 1904"/>
              <a:gd name="T1" fmla="*/ 0 h 1776"/>
              <a:gd name="T2" fmla="*/ 431800 w 1904"/>
              <a:gd name="T3" fmla="*/ 1143000 h 1776"/>
              <a:gd name="T4" fmla="*/ 431800 w 1904"/>
              <a:gd name="T5" fmla="*/ 2819400 h 1776"/>
              <a:gd name="T6" fmla="*/ 0 60000 65536"/>
              <a:gd name="T7" fmla="*/ 0 60000 65536"/>
              <a:gd name="T8" fmla="*/ 0 60000 65536"/>
              <a:gd name="T9" fmla="*/ 0 w 1904"/>
              <a:gd name="T10" fmla="*/ 0 h 1776"/>
              <a:gd name="T11" fmla="*/ 1904 w 1904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4" h="1776">
                <a:moveTo>
                  <a:pt x="1904" y="0"/>
                </a:moveTo>
                <a:cubicBezTo>
                  <a:pt x="1224" y="212"/>
                  <a:pt x="544" y="424"/>
                  <a:pt x="272" y="720"/>
                </a:cubicBezTo>
                <a:cubicBezTo>
                  <a:pt x="0" y="1016"/>
                  <a:pt x="136" y="1396"/>
                  <a:pt x="272" y="1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6096000" y="2743200"/>
            <a:ext cx="4000500" cy="2514600"/>
          </a:xfrm>
          <a:custGeom>
            <a:avLst/>
            <a:gdLst>
              <a:gd name="T0" fmla="*/ 0 w 2520"/>
              <a:gd name="T1" fmla="*/ 0 h 1584"/>
              <a:gd name="T2" fmla="*/ 3390900 w 2520"/>
              <a:gd name="T3" fmla="*/ 825500 h 1584"/>
              <a:gd name="T4" fmla="*/ 3657600 w 2520"/>
              <a:gd name="T5" fmla="*/ 2514600 h 1584"/>
              <a:gd name="T6" fmla="*/ 0 60000 65536"/>
              <a:gd name="T7" fmla="*/ 0 60000 65536"/>
              <a:gd name="T8" fmla="*/ 0 60000 65536"/>
              <a:gd name="T9" fmla="*/ 0 w 2520"/>
              <a:gd name="T10" fmla="*/ 0 h 1584"/>
              <a:gd name="T11" fmla="*/ 2520 w 2520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0" h="1584">
                <a:moveTo>
                  <a:pt x="0" y="0"/>
                </a:moveTo>
                <a:cubicBezTo>
                  <a:pt x="356" y="87"/>
                  <a:pt x="1752" y="256"/>
                  <a:pt x="2136" y="520"/>
                </a:cubicBezTo>
                <a:cubicBezTo>
                  <a:pt x="2520" y="784"/>
                  <a:pt x="2269" y="1362"/>
                  <a:pt x="2304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8839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4800600" y="4572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7086600" y="4343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Freeform 25"/>
          <p:cNvSpPr>
            <a:spLocks/>
          </p:cNvSpPr>
          <p:nvPr/>
        </p:nvSpPr>
        <p:spPr bwMode="auto">
          <a:xfrm>
            <a:off x="3429000" y="2895600"/>
            <a:ext cx="3810000" cy="2667000"/>
          </a:xfrm>
          <a:custGeom>
            <a:avLst/>
            <a:gdLst>
              <a:gd name="T0" fmla="*/ 3810000 w 2400"/>
              <a:gd name="T1" fmla="*/ 0 h 1680"/>
              <a:gd name="T2" fmla="*/ 2628900 w 2400"/>
              <a:gd name="T3" fmla="*/ 914400 h 1680"/>
              <a:gd name="T4" fmla="*/ 2006600 w 2400"/>
              <a:gd name="T5" fmla="*/ 2070100 h 1680"/>
              <a:gd name="T6" fmla="*/ 0 w 2400"/>
              <a:gd name="T7" fmla="*/ 2667000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1680"/>
              <a:gd name="T14" fmla="*/ 2400 w 2400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1680">
                <a:moveTo>
                  <a:pt x="2400" y="0"/>
                </a:moveTo>
                <a:cubicBezTo>
                  <a:pt x="2276" y="96"/>
                  <a:pt x="1845" y="359"/>
                  <a:pt x="1656" y="576"/>
                </a:cubicBezTo>
                <a:cubicBezTo>
                  <a:pt x="1467" y="793"/>
                  <a:pt x="1540" y="1120"/>
                  <a:pt x="1264" y="1304"/>
                </a:cubicBezTo>
                <a:cubicBezTo>
                  <a:pt x="988" y="1488"/>
                  <a:pt x="263" y="1602"/>
                  <a:pt x="0" y="16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Why Machine Learning?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No human experts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industrial/manufacturing control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mass spectrometer analysis, drug design, astronomic discovery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Black-box human expertise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face/handwriting/speech recognition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driving a car, flying a plane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Rapidly changing phenomena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credit scoring, financial modeling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diagnosis, fraud detection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Need for customization/personalization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personalized news reader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movie/book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Dimensions of Learning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Systems in ML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Type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feedback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Supervised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(labeled examples)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Unsupervised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(unlabeled examples)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Reinforcement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(reward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Semi-supervised learning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Representation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Attribute-based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(feature vector)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(first-order logic)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knowledge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Empirical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(knowledge-free) 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Analytical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(knowledge-guided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Learning Methods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Cambria" panose="02040503050406030204" pitchFamily="18" charset="0"/>
                <a:ea typeface="Cambria" panose="02040503050406030204" pitchFamily="18" charset="0"/>
              </a:rPr>
              <a:t>Supervised learning 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(                                        </a:t>
            </a:r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en-US" altLang="zh-TW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</a:p>
          <a:p>
            <a:pPr lvl="1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Classification (discrete labels), Regression (real values)</a:t>
            </a:r>
          </a:p>
          <a:p>
            <a:r>
              <a:rPr lang="en-US" altLang="zh-TW" sz="2400" b="1" dirty="0">
                <a:latin typeface="Cambria" panose="02040503050406030204" pitchFamily="18" charset="0"/>
                <a:ea typeface="Cambria" panose="02040503050406030204" pitchFamily="18" charset="0"/>
              </a:rPr>
              <a:t>Unsupervised learning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 (                          )</a:t>
            </a:r>
          </a:p>
          <a:p>
            <a:pPr lvl="1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Clustering</a:t>
            </a:r>
          </a:p>
          <a:p>
            <a:pPr lvl="1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Probability distribution estimation</a:t>
            </a:r>
          </a:p>
          <a:p>
            <a:pPr lvl="1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Finding association (in features)</a:t>
            </a:r>
          </a:p>
          <a:p>
            <a:pPr lvl="1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Dimension reduction </a:t>
            </a:r>
          </a:p>
          <a:p>
            <a:r>
              <a:rPr lang="en-US" altLang="zh-TW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Semi-supervised learning</a:t>
            </a:r>
          </a:p>
          <a:p>
            <a:r>
              <a:rPr lang="en-US" altLang="zh-TW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Reinforcement learning</a:t>
            </a:r>
          </a:p>
          <a:p>
            <a:pPr lvl="1"/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Decision making (robot, chess machine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zh-TW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80736" y="1825625"/>
            <a:ext cx="2714625" cy="371475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49225" y="2974210"/>
            <a:ext cx="173355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49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ambria" panose="02040503050406030204" pitchFamily="18" charset="0"/>
                <a:ea typeface="Cambria" panose="02040503050406030204" pitchFamily="18" charset="0"/>
              </a:rPr>
              <a:t>Supervised learning categories and </a:t>
            </a:r>
            <a:r>
              <a:rPr lang="en-US" altLang="zh-TW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techniques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811978"/>
            <a:ext cx="10515600" cy="4351338"/>
          </a:xfrm>
        </p:spPr>
        <p:txBody>
          <a:bodyPr/>
          <a:lstStyle/>
          <a:p>
            <a:pPr lvl="1"/>
            <a:r>
              <a:rPr lang="en-US" altLang="zh-TW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Linear </a:t>
            </a:r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classifier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(numerical functions)</a:t>
            </a:r>
            <a:r>
              <a:rPr lang="en-US" altLang="zh-TW" sz="1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lvl="1"/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Parametric</a:t>
            </a:r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 (Probabilistic functions) </a:t>
            </a: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Naïve Bayes, Gaussian discriminant analysis (GDA), Hidden Markov models (HMM), Probabilistic graphical models 	</a:t>
            </a:r>
          </a:p>
          <a:p>
            <a:pPr lvl="1"/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Non-parametric</a:t>
            </a:r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 (Instance-based functions)</a:t>
            </a:r>
            <a:r>
              <a:rPr lang="en-US" altLang="zh-TW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2"/>
            <a:r>
              <a:rPr lang="en-US" altLang="zh-TW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-nearest neighbors, Kernel regression, Kernel density estimation, Local regression</a:t>
            </a:r>
          </a:p>
          <a:p>
            <a:pPr lvl="1"/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Non-metric</a:t>
            </a:r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 (Symbolic functions) </a:t>
            </a: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Classification and regression tree (CART), decision tree </a:t>
            </a:r>
            <a:r>
              <a:rPr lang="en-US" altLang="zh-TW" sz="1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Aggregation</a:t>
            </a: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Bagging (bootstrap + aggregation),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Adaboost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, Random forest </a:t>
            </a:r>
            <a:endParaRPr lang="en-US" altLang="zh-TW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Cambria" panose="02040503050406030204" pitchFamily="18" charset="0"/>
                <a:ea typeface="Cambria" panose="02040503050406030204" pitchFamily="18" charset="0"/>
              </a:rPr>
              <a:t>Unsupervised learning categories and </a:t>
            </a:r>
            <a:r>
              <a:rPr lang="en-US" altLang="zh-TW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techniques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Clustering</a:t>
            </a:r>
            <a:endParaRPr lang="en-US" altLang="zh-TW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K-means clustering</a:t>
            </a: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Spectral clustering </a:t>
            </a:r>
            <a:r>
              <a:rPr lang="en-US" altLang="zh-TW" sz="1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Density Estimation </a:t>
            </a:r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Gaussian mixture model (GMM) 	</a:t>
            </a: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Graphical models </a:t>
            </a:r>
          </a:p>
          <a:p>
            <a:pPr lvl="1"/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Dimensionality reduction </a:t>
            </a:r>
            <a:r>
              <a:rPr lang="en-US" altLang="zh-TW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Principal component analysis (PCA) 	</a:t>
            </a: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Factor analysis 	</a:t>
            </a:r>
          </a:p>
        </p:txBody>
      </p:sp>
    </p:spTree>
    <p:extLst>
      <p:ext uri="{BB962C8B-B14F-4D97-AF65-F5344CB8AC3E}">
        <p14:creationId xmlns:p14="http://schemas.microsoft.com/office/powerpoint/2010/main" val="34507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569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Tahoma</vt:lpstr>
      <vt:lpstr>Times</vt:lpstr>
      <vt:lpstr>Times New Roman</vt:lpstr>
      <vt:lpstr>Wingdings</vt:lpstr>
      <vt:lpstr>Office Theme</vt:lpstr>
      <vt:lpstr>Introduction</vt:lpstr>
      <vt:lpstr>AI </vt:lpstr>
      <vt:lpstr>The main topics in AI</vt:lpstr>
      <vt:lpstr>Areas of AI</vt:lpstr>
      <vt:lpstr>Why Machine Learning?</vt:lpstr>
      <vt:lpstr>Dimensions of Learning Systems in ML</vt:lpstr>
      <vt:lpstr>Learning Methods</vt:lpstr>
      <vt:lpstr>Supervised learning categories and techniques</vt:lpstr>
      <vt:lpstr>Unsupervised learning categories and techniques</vt:lpstr>
      <vt:lpstr>Reinforcement Learning</vt:lpstr>
      <vt:lpstr>PowerPoint Presentation</vt:lpstr>
      <vt:lpstr>PowerPoint Presentation</vt:lpstr>
      <vt:lpstr>Research issues in Machine Learning </vt:lpstr>
      <vt:lpstr>Growth of Machine Learning – Current State</vt:lpstr>
      <vt:lpstr>Deep Learning – A Definition</vt:lpstr>
      <vt:lpstr>Difference between ML and 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Amit</dc:creator>
  <cp:lastModifiedBy>Amit</cp:lastModifiedBy>
  <cp:revision>2</cp:revision>
  <dcterms:created xsi:type="dcterms:W3CDTF">2019-09-04T07:42:51Z</dcterms:created>
  <dcterms:modified xsi:type="dcterms:W3CDTF">2019-09-04T10:54:18Z</dcterms:modified>
</cp:coreProperties>
</file>