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6" r:id="rId5"/>
    <p:sldId id="267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319A4-7320-48C0-8C73-05FA8EB9149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13F67-00FA-470A-9D46-E42B14FB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9E62DF4-CA5C-4E12-8240-E4C176D59580}" type="slidenum">
              <a:rPr lang="ar-SA" altLang="ar-JO" sz="1200"/>
              <a:pPr/>
              <a:t>8</a:t>
            </a:fld>
            <a:endParaRPr lang="en-US" altLang="ar-JO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altLang="ar-JO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7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065C-D3C5-4D62-94FA-28DC926463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EE06-FEE3-4254-AC89-2EF12C8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065C-D3C5-4D62-94FA-28DC926463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EE06-FEE3-4254-AC89-2EF12C8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6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065C-D3C5-4D62-94FA-28DC926463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EE06-FEE3-4254-AC89-2EF12C8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065C-D3C5-4D62-94FA-28DC926463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EE06-FEE3-4254-AC89-2EF12C8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1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065C-D3C5-4D62-94FA-28DC926463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EE06-FEE3-4254-AC89-2EF12C8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065C-D3C5-4D62-94FA-28DC926463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EE06-FEE3-4254-AC89-2EF12C8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065C-D3C5-4D62-94FA-28DC926463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EE06-FEE3-4254-AC89-2EF12C8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065C-D3C5-4D62-94FA-28DC926463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EE06-FEE3-4254-AC89-2EF12C8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065C-D3C5-4D62-94FA-28DC926463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EE06-FEE3-4254-AC89-2EF12C8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065C-D3C5-4D62-94FA-28DC926463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EE06-FEE3-4254-AC89-2EF12C8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065C-D3C5-4D62-94FA-28DC926463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EE06-FEE3-4254-AC89-2EF12C8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065C-D3C5-4D62-94FA-28DC926463B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EE06-FEE3-4254-AC89-2EF12C8C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9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anose="02040503050406030204" pitchFamily="18" charset="0"/>
              </a:rPr>
              <a:t>Introduction</a:t>
            </a:r>
            <a:endParaRPr lang="en-US" sz="4000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90" y="952499"/>
            <a:ext cx="9231810" cy="59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0212" y="365127"/>
            <a:ext cx="8791576" cy="1162049"/>
          </a:xfrm>
        </p:spPr>
        <p:txBody>
          <a:bodyPr/>
          <a:lstStyle/>
          <a:p>
            <a:pPr eaLnBrk="1" hangingPunct="1"/>
            <a:r>
              <a:rPr lang="en-US" altLang="ar-JO" dirty="0" smtClean="0">
                <a:latin typeface="Cambria" panose="02040503050406030204" pitchFamily="18" charset="0"/>
              </a:rPr>
              <a:t>Areas of AI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498726" y="2546351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ar-JO" altLang="ar-JO" sz="1800">
              <a:latin typeface="Tahoma" panose="020B0604030504040204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438400" y="2209800"/>
            <a:ext cx="1219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Search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419600" y="5562600"/>
            <a:ext cx="1143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Vision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400800" y="3810000"/>
            <a:ext cx="1524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JO">
                <a:latin typeface="Times New Roman" panose="02020603050405020304" pitchFamily="18" charset="0"/>
              </a:rPr>
              <a:t>Planning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810000" y="3581401"/>
            <a:ext cx="16764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Machine Learning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239000" y="1905001"/>
            <a:ext cx="26670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Knowledge Representation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029200" y="2209800"/>
            <a:ext cx="1066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Logic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8382000" y="5257801"/>
            <a:ext cx="15240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Expert Systems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096000" y="5562600"/>
            <a:ext cx="1600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Robotics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438400" y="5562600"/>
            <a:ext cx="990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NLP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895600" y="27432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6576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657600" y="2743200"/>
            <a:ext cx="2743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3276600" y="27432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Freeform 17"/>
          <p:cNvSpPr>
            <a:spLocks/>
          </p:cNvSpPr>
          <p:nvPr/>
        </p:nvSpPr>
        <p:spPr bwMode="auto">
          <a:xfrm>
            <a:off x="3657600" y="1831976"/>
            <a:ext cx="3505200" cy="377825"/>
          </a:xfrm>
          <a:custGeom>
            <a:avLst/>
            <a:gdLst>
              <a:gd name="T0" fmla="*/ 0 w 2208"/>
              <a:gd name="T1" fmla="*/ 377825 h 238"/>
              <a:gd name="T2" fmla="*/ 1698625 w 2208"/>
              <a:gd name="T3" fmla="*/ 25400 h 238"/>
              <a:gd name="T4" fmla="*/ 3505200 w 2208"/>
              <a:gd name="T5" fmla="*/ 225425 h 238"/>
              <a:gd name="T6" fmla="*/ 0 60000 65536"/>
              <a:gd name="T7" fmla="*/ 0 60000 65536"/>
              <a:gd name="T8" fmla="*/ 0 60000 65536"/>
              <a:gd name="T9" fmla="*/ 0 w 2208"/>
              <a:gd name="T10" fmla="*/ 0 h 238"/>
              <a:gd name="T11" fmla="*/ 2208 w 2208"/>
              <a:gd name="T12" fmla="*/ 238 h 2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238">
                <a:moveTo>
                  <a:pt x="0" y="238"/>
                </a:moveTo>
                <a:cubicBezTo>
                  <a:pt x="178" y="201"/>
                  <a:pt x="702" y="32"/>
                  <a:pt x="1070" y="16"/>
                </a:cubicBezTo>
                <a:cubicBezTo>
                  <a:pt x="1438" y="0"/>
                  <a:pt x="1971" y="116"/>
                  <a:pt x="2208" y="14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Freeform 18"/>
          <p:cNvSpPr>
            <a:spLocks/>
          </p:cNvSpPr>
          <p:nvPr/>
        </p:nvSpPr>
        <p:spPr bwMode="auto">
          <a:xfrm>
            <a:off x="3048000" y="2743200"/>
            <a:ext cx="1371600" cy="3048000"/>
          </a:xfrm>
          <a:custGeom>
            <a:avLst/>
            <a:gdLst>
              <a:gd name="T0" fmla="*/ 0 w 864"/>
              <a:gd name="T1" fmla="*/ 0 h 1920"/>
              <a:gd name="T2" fmla="*/ 457200 w 864"/>
              <a:gd name="T3" fmla="*/ 2209800 h 1920"/>
              <a:gd name="T4" fmla="*/ 1371600 w 864"/>
              <a:gd name="T5" fmla="*/ 3048000 h 1920"/>
              <a:gd name="T6" fmla="*/ 0 60000 65536"/>
              <a:gd name="T7" fmla="*/ 0 60000 65536"/>
              <a:gd name="T8" fmla="*/ 0 60000 65536"/>
              <a:gd name="T9" fmla="*/ 0 w 864"/>
              <a:gd name="T10" fmla="*/ 0 h 1920"/>
              <a:gd name="T11" fmla="*/ 864 w 864"/>
              <a:gd name="T12" fmla="*/ 1920 h 19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920">
                <a:moveTo>
                  <a:pt x="0" y="0"/>
                </a:moveTo>
                <a:cubicBezTo>
                  <a:pt x="72" y="536"/>
                  <a:pt x="144" y="1072"/>
                  <a:pt x="288" y="1392"/>
                </a:cubicBezTo>
                <a:cubicBezTo>
                  <a:pt x="432" y="1712"/>
                  <a:pt x="648" y="1816"/>
                  <a:pt x="864" y="1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6096000" y="27432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2006600" y="2743200"/>
            <a:ext cx="3022600" cy="2819400"/>
          </a:xfrm>
          <a:custGeom>
            <a:avLst/>
            <a:gdLst>
              <a:gd name="T0" fmla="*/ 3022600 w 1904"/>
              <a:gd name="T1" fmla="*/ 0 h 1776"/>
              <a:gd name="T2" fmla="*/ 431800 w 1904"/>
              <a:gd name="T3" fmla="*/ 1143000 h 1776"/>
              <a:gd name="T4" fmla="*/ 431800 w 1904"/>
              <a:gd name="T5" fmla="*/ 2819400 h 1776"/>
              <a:gd name="T6" fmla="*/ 0 60000 65536"/>
              <a:gd name="T7" fmla="*/ 0 60000 65536"/>
              <a:gd name="T8" fmla="*/ 0 60000 65536"/>
              <a:gd name="T9" fmla="*/ 0 w 1904"/>
              <a:gd name="T10" fmla="*/ 0 h 1776"/>
              <a:gd name="T11" fmla="*/ 1904 w 1904"/>
              <a:gd name="T12" fmla="*/ 1776 h 1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4" h="1776">
                <a:moveTo>
                  <a:pt x="1904" y="0"/>
                </a:moveTo>
                <a:cubicBezTo>
                  <a:pt x="1224" y="212"/>
                  <a:pt x="544" y="424"/>
                  <a:pt x="272" y="720"/>
                </a:cubicBezTo>
                <a:cubicBezTo>
                  <a:pt x="0" y="1016"/>
                  <a:pt x="136" y="1396"/>
                  <a:pt x="272" y="1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6096000" y="2743200"/>
            <a:ext cx="4000500" cy="2514600"/>
          </a:xfrm>
          <a:custGeom>
            <a:avLst/>
            <a:gdLst>
              <a:gd name="T0" fmla="*/ 0 w 2520"/>
              <a:gd name="T1" fmla="*/ 0 h 1584"/>
              <a:gd name="T2" fmla="*/ 3390900 w 2520"/>
              <a:gd name="T3" fmla="*/ 825500 h 1584"/>
              <a:gd name="T4" fmla="*/ 3657600 w 2520"/>
              <a:gd name="T5" fmla="*/ 2514600 h 1584"/>
              <a:gd name="T6" fmla="*/ 0 60000 65536"/>
              <a:gd name="T7" fmla="*/ 0 60000 65536"/>
              <a:gd name="T8" fmla="*/ 0 60000 65536"/>
              <a:gd name="T9" fmla="*/ 0 w 2520"/>
              <a:gd name="T10" fmla="*/ 0 h 1584"/>
              <a:gd name="T11" fmla="*/ 2520 w 2520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0" h="1584">
                <a:moveTo>
                  <a:pt x="0" y="0"/>
                </a:moveTo>
                <a:cubicBezTo>
                  <a:pt x="356" y="87"/>
                  <a:pt x="1752" y="256"/>
                  <a:pt x="2136" y="520"/>
                </a:cubicBezTo>
                <a:cubicBezTo>
                  <a:pt x="2520" y="784"/>
                  <a:pt x="2269" y="1362"/>
                  <a:pt x="2304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8839200" y="2895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4800600" y="4572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7086600" y="4343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Freeform 25"/>
          <p:cNvSpPr>
            <a:spLocks/>
          </p:cNvSpPr>
          <p:nvPr/>
        </p:nvSpPr>
        <p:spPr bwMode="auto">
          <a:xfrm>
            <a:off x="3429000" y="2895600"/>
            <a:ext cx="3810000" cy="2667000"/>
          </a:xfrm>
          <a:custGeom>
            <a:avLst/>
            <a:gdLst>
              <a:gd name="T0" fmla="*/ 3810000 w 2400"/>
              <a:gd name="T1" fmla="*/ 0 h 1680"/>
              <a:gd name="T2" fmla="*/ 2628900 w 2400"/>
              <a:gd name="T3" fmla="*/ 914400 h 1680"/>
              <a:gd name="T4" fmla="*/ 2006600 w 2400"/>
              <a:gd name="T5" fmla="*/ 2070100 h 1680"/>
              <a:gd name="T6" fmla="*/ 0 w 2400"/>
              <a:gd name="T7" fmla="*/ 2667000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1680"/>
              <a:gd name="T14" fmla="*/ 2400 w 2400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1680">
                <a:moveTo>
                  <a:pt x="2400" y="0"/>
                </a:moveTo>
                <a:cubicBezTo>
                  <a:pt x="2276" y="96"/>
                  <a:pt x="1845" y="359"/>
                  <a:pt x="1656" y="576"/>
                </a:cubicBezTo>
                <a:cubicBezTo>
                  <a:pt x="1467" y="793"/>
                  <a:pt x="1540" y="1120"/>
                  <a:pt x="1264" y="1304"/>
                </a:cubicBezTo>
                <a:cubicBezTo>
                  <a:pt x="988" y="1488"/>
                  <a:pt x="263" y="1602"/>
                  <a:pt x="0" y="16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74AEE-1213-4EF6-801B-41EC1F35F1D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1143000"/>
          </a:xfrm>
        </p:spPr>
        <p:txBody>
          <a:bodyPr/>
          <a:lstStyle/>
          <a:p>
            <a:r>
              <a:rPr lang="nl-NL" altLang="en-US"/>
              <a:t>Choice of the material.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05800" cy="5334000"/>
          </a:xfrm>
          <a:gradFill rotWithShape="0">
            <a:gsLst>
              <a:gs pos="0">
                <a:srgbClr val="FFFF66"/>
              </a:gs>
              <a:gs pos="100000">
                <a:schemeClr val="bg1"/>
              </a:gs>
            </a:gsLst>
            <a:lin ang="2700000" scaled="1"/>
          </a:gra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0000"/>
              </a:buClr>
            </a:pPr>
            <a:r>
              <a:rPr lang="nl-NL" altLang="en-US" u="sng">
                <a:solidFill>
                  <a:srgbClr val="CC0000"/>
                </a:solidFill>
              </a:rPr>
              <a:t>Few books are really adequate:</a:t>
            </a:r>
            <a:endParaRPr lang="nl-NL" altLang="en-US">
              <a:solidFill>
                <a:srgbClr val="CC0000"/>
              </a:solidFill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1981200" y="1752600"/>
            <a:ext cx="8305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¤"/>
              <a:defRPr sz="24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è"/>
              <a:defRPr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u"/>
              <a:defRPr sz="220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buClr>
                <a:srgbClr val="800080"/>
              </a:buClr>
            </a:pPr>
            <a:r>
              <a:rPr lang="nl-NL" altLang="en-US" dirty="0"/>
              <a:t> </a:t>
            </a:r>
            <a:r>
              <a:rPr lang="nl-NL" altLang="en-US" dirty="0">
                <a:solidFill>
                  <a:srgbClr val="800080"/>
                </a:solidFill>
              </a:rPr>
              <a:t>E. Rich ( “Artificial Intelligence’’):</a:t>
            </a:r>
            <a:endParaRPr lang="nl-NL" altLang="en-US" dirty="0"/>
          </a:p>
          <a:p>
            <a:pPr lvl="2"/>
            <a:r>
              <a:rPr lang="nl-NL" altLang="en-US" dirty="0"/>
              <a:t> </a:t>
            </a:r>
            <a:r>
              <a:rPr lang="nl-NL" altLang="en-US" dirty="0">
                <a:solidFill>
                  <a:srgbClr val="006600"/>
                </a:solidFill>
              </a:rPr>
              <a:t>good for some parts (search, introduction, 	knowledge representation), outdated</a:t>
            </a:r>
            <a:endParaRPr lang="nl-NL" altLang="en-US" dirty="0"/>
          </a:p>
          <a:p>
            <a:pPr lvl="1">
              <a:buClr>
                <a:srgbClr val="800080"/>
              </a:buClr>
            </a:pPr>
            <a:r>
              <a:rPr lang="nl-NL" altLang="en-US" dirty="0"/>
              <a:t> </a:t>
            </a:r>
            <a:r>
              <a:rPr lang="nl-NL" altLang="en-US" dirty="0">
                <a:solidFill>
                  <a:srgbClr val="800080"/>
                </a:solidFill>
              </a:rPr>
              <a:t>P.Winston ( “Artificial Intelligence’’):</a:t>
            </a:r>
          </a:p>
          <a:p>
            <a:pPr lvl="2"/>
            <a:r>
              <a:rPr lang="nl-NL" altLang="en-US" dirty="0"/>
              <a:t> </a:t>
            </a:r>
            <a:r>
              <a:rPr lang="nl-NL" altLang="en-US" dirty="0">
                <a:solidFill>
                  <a:srgbClr val="006600"/>
                </a:solidFill>
              </a:rPr>
              <a:t>didactically VERY good, but lacks technical depth. Somewhat outdated.</a:t>
            </a:r>
          </a:p>
          <a:p>
            <a:pPr lvl="1">
              <a:buClr>
                <a:srgbClr val="800080"/>
              </a:buClr>
            </a:pPr>
            <a:r>
              <a:rPr lang="nl-NL" altLang="en-US" dirty="0"/>
              <a:t> </a:t>
            </a:r>
            <a:r>
              <a:rPr lang="nl-NL" altLang="en-US" dirty="0">
                <a:solidFill>
                  <a:srgbClr val="800080"/>
                </a:solidFill>
              </a:rPr>
              <a:t>Norvig &amp; Russel ( ‘”AI: a modern approach’’):</a:t>
            </a:r>
          </a:p>
          <a:p>
            <a:pPr lvl="2">
              <a:buClr>
                <a:srgbClr val="663300"/>
              </a:buClr>
            </a:pPr>
            <a:r>
              <a:rPr lang="nl-NL" altLang="en-US" dirty="0"/>
              <a:t> </a:t>
            </a:r>
            <a:r>
              <a:rPr lang="nl-NL" altLang="en-US" dirty="0">
                <a:solidFill>
                  <a:srgbClr val="006600"/>
                </a:solidFill>
              </a:rPr>
              <a:t>encyclopedic, misses depth.</a:t>
            </a:r>
          </a:p>
          <a:p>
            <a:pPr lvl="1">
              <a:buClr>
                <a:srgbClr val="800080"/>
              </a:buClr>
            </a:pPr>
            <a:r>
              <a:rPr lang="nl-NL" altLang="en-US" dirty="0"/>
              <a:t> </a:t>
            </a:r>
            <a:r>
              <a:rPr lang="nl-NL" altLang="en-US" dirty="0">
                <a:solidFill>
                  <a:srgbClr val="800080"/>
                </a:solidFill>
              </a:rPr>
              <a:t>Poole et. Al (‘ “Computational Intelligence’’):</a:t>
            </a:r>
          </a:p>
          <a:p>
            <a:pPr lvl="2">
              <a:buClr>
                <a:srgbClr val="663300"/>
              </a:buClr>
            </a:pPr>
            <a:r>
              <a:rPr lang="nl-NL" altLang="en-US" dirty="0"/>
              <a:t> </a:t>
            </a:r>
            <a:r>
              <a:rPr lang="nl-NL" altLang="en-US" dirty="0">
                <a:solidFill>
                  <a:srgbClr val="006600"/>
                </a:solidFill>
              </a:rPr>
              <a:t>very formal and technical. Good for logic.</a:t>
            </a:r>
          </a:p>
          <a:p>
            <a:pPr>
              <a:buClr>
                <a:srgbClr val="CC0000"/>
              </a:buClr>
            </a:pPr>
            <a:r>
              <a:rPr lang="nl-NL" altLang="en-US" u="sng" dirty="0">
                <a:solidFill>
                  <a:srgbClr val="CC0000"/>
                </a:solidFill>
              </a:rPr>
              <a:t>Selection and synthesis of the best parts of different books.</a:t>
            </a:r>
          </a:p>
        </p:txBody>
      </p:sp>
    </p:spTree>
    <p:extLst>
      <p:ext uri="{BB962C8B-B14F-4D97-AF65-F5344CB8AC3E}">
        <p14:creationId xmlns:p14="http://schemas.microsoft.com/office/powerpoint/2010/main" val="12847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5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5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5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5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5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5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5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autoUpdateAnimBg="0" advAuto="0"/>
      <p:bldP spid="375812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457200"/>
            <a:ext cx="7010400" cy="1143000"/>
          </a:xfrm>
        </p:spPr>
        <p:txBody>
          <a:bodyPr/>
          <a:lstStyle/>
          <a:p>
            <a:r>
              <a:rPr lang="en-US" altLang="en-US" smtClean="0"/>
              <a:t>What is AI?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2946" y="1600200"/>
            <a:ext cx="8001000" cy="45720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Various definitions:</a:t>
            </a:r>
          </a:p>
          <a:p>
            <a:pPr lvl="1"/>
            <a:r>
              <a:rPr lang="en-US" altLang="en-US" dirty="0" smtClean="0"/>
              <a:t>Building intelligent entities.</a:t>
            </a:r>
          </a:p>
          <a:p>
            <a:pPr lvl="1"/>
            <a:r>
              <a:rPr lang="en-US" altLang="en-US" dirty="0" smtClean="0"/>
              <a:t>Getting computers to do tasks which require human intelligence.</a:t>
            </a:r>
          </a:p>
          <a:p>
            <a:r>
              <a:rPr lang="en-US" altLang="en-US" dirty="0" smtClean="0"/>
              <a:t>But what is “intelligence”?</a:t>
            </a:r>
          </a:p>
          <a:p>
            <a:r>
              <a:rPr lang="en-US" altLang="en-US" dirty="0" smtClean="0"/>
              <a:t>Simple things turn out to be the hardest to automate:</a:t>
            </a:r>
          </a:p>
          <a:p>
            <a:pPr lvl="1"/>
            <a:r>
              <a:rPr lang="en-US" altLang="en-US" dirty="0" smtClean="0"/>
              <a:t>Recognising a face.</a:t>
            </a:r>
          </a:p>
          <a:p>
            <a:pPr lvl="1"/>
            <a:r>
              <a:rPr lang="en-US" altLang="en-US" dirty="0" smtClean="0"/>
              <a:t>Navigating a busy street.</a:t>
            </a:r>
          </a:p>
          <a:p>
            <a:pPr lvl="1"/>
            <a:r>
              <a:rPr lang="en-US" altLang="en-US" dirty="0" smtClean="0"/>
              <a:t>Understanding what someone says.</a:t>
            </a:r>
          </a:p>
          <a:p>
            <a:r>
              <a:rPr lang="en-US" altLang="en-US" dirty="0" smtClean="0"/>
              <a:t>All tasks require reasoning on knowledge.</a:t>
            </a:r>
          </a:p>
        </p:txBody>
      </p:sp>
    </p:spTree>
    <p:extLst>
      <p:ext uri="{BB962C8B-B14F-4D97-AF65-F5344CB8AC3E}">
        <p14:creationId xmlns:p14="http://schemas.microsoft.com/office/powerpoint/2010/main" val="9765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609600"/>
            <a:ext cx="7772400" cy="1143000"/>
          </a:xfrm>
        </p:spPr>
        <p:txBody>
          <a:bodyPr/>
          <a:lstStyle/>
          <a:p>
            <a:r>
              <a:rPr lang="en-US" altLang="en-US" smtClean="0"/>
              <a:t>Why do AI?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865290"/>
            <a:ext cx="7696200" cy="4114800"/>
          </a:xfrm>
        </p:spPr>
        <p:txBody>
          <a:bodyPr/>
          <a:lstStyle/>
          <a:p>
            <a:r>
              <a:rPr lang="en-US" altLang="en-US" dirty="0" smtClean="0"/>
              <a:t>Two main goals of AI:</a:t>
            </a:r>
          </a:p>
          <a:p>
            <a:pPr lvl="1"/>
            <a:r>
              <a:rPr lang="en-US" altLang="en-US" dirty="0" smtClean="0"/>
              <a:t>To understand human intelligence better. We test theories of human intelligence by writing programs which emulate it.</a:t>
            </a:r>
          </a:p>
          <a:p>
            <a:pPr lvl="1"/>
            <a:r>
              <a:rPr lang="en-US" altLang="en-US" dirty="0" smtClean="0"/>
              <a:t>To create useful “smart” programs able to do tasks that would normally require a human expert.</a:t>
            </a:r>
          </a:p>
        </p:txBody>
      </p:sp>
    </p:spTree>
    <p:extLst>
      <p:ext uri="{BB962C8B-B14F-4D97-AF65-F5344CB8AC3E}">
        <p14:creationId xmlns:p14="http://schemas.microsoft.com/office/powerpoint/2010/main" val="18618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09600"/>
            <a:ext cx="8077200" cy="1143000"/>
          </a:xfrm>
        </p:spPr>
        <p:txBody>
          <a:bodyPr/>
          <a:lstStyle/>
          <a:p>
            <a:r>
              <a:rPr lang="en-US" altLang="en-US" smtClean="0"/>
              <a:t>Who does AI?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8966" y="2032716"/>
            <a:ext cx="7772400" cy="4114800"/>
          </a:xfrm>
        </p:spPr>
        <p:txBody>
          <a:bodyPr/>
          <a:lstStyle/>
          <a:p>
            <a:r>
              <a:rPr lang="en-US" altLang="en-US" dirty="0" smtClean="0"/>
              <a:t>Many disciplines contribute to goal of creating/modelling intelligent entities:</a:t>
            </a:r>
          </a:p>
          <a:p>
            <a:pPr lvl="1"/>
            <a:r>
              <a:rPr lang="en-US" altLang="en-US" dirty="0" smtClean="0"/>
              <a:t>Computer Science</a:t>
            </a:r>
          </a:p>
          <a:p>
            <a:pPr lvl="1"/>
            <a:r>
              <a:rPr lang="en-US" altLang="en-US" dirty="0" smtClean="0"/>
              <a:t>Psychology (human reasoning)</a:t>
            </a:r>
          </a:p>
          <a:p>
            <a:pPr lvl="1"/>
            <a:r>
              <a:rPr lang="en-US" altLang="en-US" dirty="0" smtClean="0"/>
              <a:t>Philosophy (nature of belief, rationality,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Linguistics (structure and meaning of language)</a:t>
            </a:r>
          </a:p>
          <a:p>
            <a:pPr lvl="1"/>
            <a:r>
              <a:rPr lang="en-US" altLang="en-US" dirty="0" smtClean="0"/>
              <a:t>Human Biology (how brain works)</a:t>
            </a:r>
          </a:p>
          <a:p>
            <a:r>
              <a:rPr lang="en-US" altLang="en-US" dirty="0" smtClean="0"/>
              <a:t>Subject draws on ideas from each discipline.</a:t>
            </a:r>
          </a:p>
        </p:txBody>
      </p:sp>
    </p:spTree>
    <p:extLst>
      <p:ext uri="{BB962C8B-B14F-4D97-AF65-F5344CB8AC3E}">
        <p14:creationId xmlns:p14="http://schemas.microsoft.com/office/powerpoint/2010/main" val="273437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7543800" cy="1143000"/>
          </a:xfrm>
        </p:spPr>
        <p:txBody>
          <a:bodyPr/>
          <a:lstStyle/>
          <a:p>
            <a:r>
              <a:rPr lang="en-US" altLang="en-US" smtClean="0"/>
              <a:t>Typical AI Problems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3949" y="1143000"/>
            <a:ext cx="8839200" cy="4953000"/>
          </a:xfrm>
        </p:spPr>
        <p:txBody>
          <a:bodyPr/>
          <a:lstStyle/>
          <a:p>
            <a:r>
              <a:rPr lang="en-US" altLang="en-US" dirty="0" smtClean="0"/>
              <a:t>Intelligent entities (or “agents”) need to be able to do both “mundane” and “expert” tasks:</a:t>
            </a:r>
          </a:p>
          <a:p>
            <a:r>
              <a:rPr lang="en-US" altLang="en-US" dirty="0" smtClean="0"/>
              <a:t>Mundane tasks - consider going shopping:</a:t>
            </a:r>
          </a:p>
          <a:p>
            <a:pPr lvl="1"/>
            <a:r>
              <a:rPr lang="en-US" altLang="en-US" i="1" dirty="0" smtClean="0"/>
              <a:t>Planning</a:t>
            </a:r>
            <a:r>
              <a:rPr lang="en-US" altLang="en-US" dirty="0" smtClean="0"/>
              <a:t> a route, and sequence of shops to visit!</a:t>
            </a:r>
          </a:p>
          <a:p>
            <a:pPr lvl="1"/>
            <a:r>
              <a:rPr lang="en-US" altLang="en-US" i="1" dirty="0" smtClean="0"/>
              <a:t>Recognising</a:t>
            </a:r>
            <a:r>
              <a:rPr lang="en-US" altLang="en-US" dirty="0" smtClean="0"/>
              <a:t> (through </a:t>
            </a:r>
            <a:r>
              <a:rPr lang="en-US" altLang="en-US" i="1" dirty="0" smtClean="0"/>
              <a:t>vision</a:t>
            </a:r>
            <a:r>
              <a:rPr lang="en-US" altLang="en-US" dirty="0" smtClean="0"/>
              <a:t>) buses, people.</a:t>
            </a:r>
          </a:p>
          <a:p>
            <a:pPr lvl="1"/>
            <a:r>
              <a:rPr lang="en-US" altLang="en-US" dirty="0" smtClean="0"/>
              <a:t>Communicating (through </a:t>
            </a:r>
            <a:r>
              <a:rPr lang="en-US" altLang="en-US" i="1" dirty="0" smtClean="0"/>
              <a:t>natural language</a:t>
            </a:r>
            <a:r>
              <a:rPr lang="en-US" altLang="en-US" dirty="0" smtClean="0"/>
              <a:t>).</a:t>
            </a:r>
          </a:p>
          <a:p>
            <a:pPr lvl="1"/>
            <a:r>
              <a:rPr lang="en-US" altLang="en-US" i="1" dirty="0" smtClean="0"/>
              <a:t>Navigating</a:t>
            </a:r>
            <a:r>
              <a:rPr lang="en-US" altLang="en-US" dirty="0" smtClean="0"/>
              <a:t> round obstacles on the street, and </a:t>
            </a:r>
            <a:r>
              <a:rPr lang="en-US" altLang="en-US" i="1" dirty="0" smtClean="0"/>
              <a:t>manipulating</a:t>
            </a:r>
            <a:r>
              <a:rPr lang="en-US" altLang="en-US" dirty="0" smtClean="0"/>
              <a:t> objects for purchase.</a:t>
            </a:r>
          </a:p>
          <a:p>
            <a:r>
              <a:rPr lang="en-US" altLang="en-US" dirty="0" smtClean="0"/>
              <a:t>Expert tasks are things like:</a:t>
            </a:r>
          </a:p>
          <a:p>
            <a:pPr lvl="1"/>
            <a:r>
              <a:rPr lang="en-US" altLang="en-US" dirty="0" smtClean="0"/>
              <a:t>medical diagnosis.</a:t>
            </a:r>
          </a:p>
          <a:p>
            <a:pPr lvl="1"/>
            <a:r>
              <a:rPr lang="en-US" altLang="en-US" dirty="0" smtClean="0"/>
              <a:t>equipment repair.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37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696200" cy="1143000"/>
          </a:xfrm>
        </p:spPr>
        <p:txBody>
          <a:bodyPr/>
          <a:lstStyle/>
          <a:p>
            <a:r>
              <a:rPr lang="en-US" altLang="en-US" smtClean="0"/>
              <a:t>Philosophical Issues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6653" y="1594834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What is intelligence?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Can a machine be truly “intelligent”? Is there more to human intelligence than rules, data and calculations?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Tests: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Turing Test: Can someone tell which is the machine, when communicating to human and to a machine in another room? If not, can we call the machine intelligent?</a:t>
            </a:r>
          </a:p>
        </p:txBody>
      </p:sp>
    </p:spTree>
    <p:extLst>
      <p:ext uri="{BB962C8B-B14F-4D97-AF65-F5344CB8AC3E}">
        <p14:creationId xmlns:p14="http://schemas.microsoft.com/office/powerpoint/2010/main" val="14712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perception (Input Processing) in the brain may be due to one learning algorithm.</a:t>
            </a:r>
          </a:p>
          <a:p>
            <a:r>
              <a:rPr lang="en-US" dirty="0"/>
              <a:t>Build learning algorithms that mimic the brain</a:t>
            </a:r>
          </a:p>
          <a:p>
            <a:r>
              <a:rPr lang="en-US" dirty="0"/>
              <a:t>Most human intelligence due to one learning algorithm</a:t>
            </a:r>
          </a:p>
          <a:p>
            <a:r>
              <a:rPr lang="en-US" dirty="0"/>
              <a:t>Learning from tagged data (Supervised Learning)</a:t>
            </a:r>
          </a:p>
          <a:p>
            <a:r>
              <a:rPr lang="en-US" dirty="0"/>
              <a:t>Bigger Data – More training is better</a:t>
            </a:r>
          </a:p>
          <a:p>
            <a:r>
              <a:rPr lang="en-US" dirty="0"/>
              <a:t>Untagged data (Unsupervised Learning)</a:t>
            </a:r>
          </a:p>
          <a:p>
            <a:r>
              <a:rPr lang="en-US" dirty="0"/>
              <a:t>Deep Learning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AI-ML-DL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AI- Any program that passes Turing Test </a:t>
            </a:r>
            <a:r>
              <a:rPr lang="en-US" dirty="0" smtClean="0"/>
              <a:t>it means </a:t>
            </a:r>
            <a:r>
              <a:rPr lang="en-US" dirty="0"/>
              <a:t>any machine makes you believe its human i.e. AI (Mimic Human and Pass the Turing Test)</a:t>
            </a:r>
          </a:p>
          <a:p>
            <a:r>
              <a:rPr lang="en-US" dirty="0"/>
              <a:t>ML- </a:t>
            </a:r>
            <a:r>
              <a:rPr lang="en-US" dirty="0" smtClean="0"/>
              <a:t>Learning </a:t>
            </a:r>
            <a:r>
              <a:rPr lang="en-US" dirty="0"/>
              <a:t>with Experience</a:t>
            </a:r>
          </a:p>
          <a:p>
            <a:r>
              <a:rPr lang="en-US" dirty="0"/>
              <a:t>DL- Self </a:t>
            </a:r>
            <a:r>
              <a:rPr lang="en-US" dirty="0" smtClean="0"/>
              <a:t>Learning </a:t>
            </a:r>
            <a:r>
              <a:rPr lang="en-US" dirty="0"/>
              <a:t>with more </a:t>
            </a:r>
            <a:r>
              <a:rPr lang="en-US" dirty="0" smtClean="0"/>
              <a:t>data</a:t>
            </a:r>
          </a:p>
          <a:p>
            <a:r>
              <a:rPr lang="en-US" dirty="0"/>
              <a:t>In ML, Lots of data need to be parsed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37F1-857F-47D9-B4EF-4272A22730B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655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7772400" cy="762000"/>
          </a:xfrm>
        </p:spPr>
        <p:txBody>
          <a:bodyPr/>
          <a:lstStyle/>
          <a:p>
            <a:r>
              <a:rPr lang="en-US" altLang="en-US"/>
              <a:t>The long term goal:</a:t>
            </a:r>
          </a:p>
        </p:txBody>
      </p:sp>
      <p:sp>
        <p:nvSpPr>
          <p:cNvPr id="3655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2743200" cy="533400"/>
          </a:xfrm>
          <a:gradFill rotWithShape="0">
            <a:gsLst>
              <a:gs pos="0">
                <a:srgbClr val="99FFCC"/>
              </a:gs>
              <a:gs pos="100000">
                <a:schemeClr val="bg1"/>
              </a:gs>
            </a:gsLst>
            <a:lin ang="2700000" scaled="1"/>
          </a:gra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/>
              <a:t>The Turing Test</a:t>
            </a:r>
          </a:p>
          <a:p>
            <a:endParaRPr lang="en-US" altLang="en-US"/>
          </a:p>
        </p:txBody>
      </p:sp>
      <p:pic>
        <p:nvPicPr>
          <p:cNvPr id="365572" name="Picture 1028" descr="C:\WINNT\Profiles\deraedt\Desktop\KiFigures\tu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762000"/>
            <a:ext cx="4589463" cy="6019800"/>
          </a:xfrm>
          <a:prstGeom prst="rect">
            <a:avLst/>
          </a:prstGeom>
          <a:solidFill>
            <a:srgbClr val="FFFFCC"/>
          </a:solidFill>
        </p:spPr>
      </p:pic>
      <p:pic>
        <p:nvPicPr>
          <p:cNvPr id="365573" name="Picture 1029" descr="C:\WINNT\Profiles\deraedt\Desktop\KiFigures\Gold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264953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8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A17E2-8D85-4A5C-A7C4-D494954B62B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772400" cy="1143000"/>
          </a:xfrm>
        </p:spPr>
        <p:txBody>
          <a:bodyPr/>
          <a:lstStyle/>
          <a:p>
            <a:r>
              <a:rPr lang="nl-NL" altLang="en-US"/>
              <a:t>Artificial Intelligence is ...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7924800" cy="2057400"/>
          </a:xfrm>
          <a:gradFill rotWithShape="0">
            <a:gsLst>
              <a:gs pos="0">
                <a:srgbClr val="FFFF66"/>
              </a:gs>
              <a:gs pos="100000">
                <a:schemeClr val="bg1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l-NL" altLang="en-US" u="sng"/>
              <a:t>In Engineering and Computer Science:</a:t>
            </a:r>
          </a:p>
          <a:p>
            <a:pPr lvl="1"/>
            <a:r>
              <a:rPr lang="nl-NL" altLang="en-US"/>
              <a:t>The development and the study of advanced computer applications, aimed at solving tasks that - for the moment - are still better preformed by humans.</a:t>
            </a:r>
          </a:p>
        </p:txBody>
      </p:sp>
    </p:spTree>
    <p:extLst>
      <p:ext uri="{BB962C8B-B14F-4D97-AF65-F5344CB8AC3E}">
        <p14:creationId xmlns:p14="http://schemas.microsoft.com/office/powerpoint/2010/main" val="273324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Intelligence v/s Artificial Intelligence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/>
              <a:t>Learning</a:t>
            </a:r>
          </a:p>
          <a:p>
            <a:r>
              <a:rPr lang="en-US" dirty="0"/>
              <a:t>Symbolic Learning/Image Processing (Robotics, Computer Vision)</a:t>
            </a:r>
          </a:p>
          <a:p>
            <a:r>
              <a:rPr lang="en-US" dirty="0"/>
              <a:t>Pattern Recognition (Statistics, DL) </a:t>
            </a:r>
          </a:p>
          <a:p>
            <a:r>
              <a:rPr lang="en-US" dirty="0"/>
              <a:t>Statistics (Speech, NLP)</a:t>
            </a:r>
          </a:p>
          <a:p>
            <a:r>
              <a:rPr lang="en-US" dirty="0"/>
              <a:t>DL (CNN, RNN)</a:t>
            </a:r>
          </a:p>
          <a:p>
            <a:r>
              <a:rPr lang="en-US" dirty="0"/>
              <a:t>CNN (Computer Vision, Object Recognition)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Pipelines </a:t>
            </a:r>
            <a:r>
              <a:rPr lang="en-US" dirty="0" smtClean="0"/>
              <a:t>(Huge </a:t>
            </a:r>
            <a:r>
              <a:rPr lang="en-US" dirty="0"/>
              <a:t>amount of data)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Domain Expertise</a:t>
            </a:r>
          </a:p>
          <a:p>
            <a:r>
              <a:rPr lang="en-US" dirty="0"/>
              <a:t>Computer Vision</a:t>
            </a:r>
          </a:p>
          <a:p>
            <a:r>
              <a:rPr lang="en-US" dirty="0" smtClean="0"/>
              <a:t>Predictive </a:t>
            </a:r>
            <a:r>
              <a:rPr lang="en-US" dirty="0"/>
              <a:t>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GB" altLang="ar-JO" smtClean="0">
                <a:latin typeface="Cambria" panose="02040503050406030204" pitchFamily="18" charset="0"/>
              </a:rPr>
              <a:t>The main topics in AI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ar-JO" sz="2400" dirty="0">
                <a:latin typeface="Cambria" panose="02040503050406030204" pitchFamily="18" charset="0"/>
              </a:rPr>
              <a:t>	Artificial intelligence can be considered under a number of headings: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Search (includes Game Playing).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Representing  Knowledge and Reasoning with it.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Planning.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Machine Learning.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Natural language processing.</a:t>
            </a:r>
            <a:endParaRPr lang="en-GB" altLang="ar-JO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Expert Systems.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Interacting with the Environment </a:t>
            </a:r>
            <a:b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		(e.g. Vision, Speech recognition, Robotics)</a:t>
            </a:r>
          </a:p>
        </p:txBody>
      </p:sp>
    </p:spTree>
    <p:extLst>
      <p:ext uri="{BB962C8B-B14F-4D97-AF65-F5344CB8AC3E}">
        <p14:creationId xmlns:p14="http://schemas.microsoft.com/office/powerpoint/2010/main" val="4249947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Dimensions of Learning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Type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feedback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Supervised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(labeled examples)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Unsupervised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(unlabeled examples)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Reinforcement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(reward)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Representation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Attribute-based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(feature vector)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Relational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(first-order logic)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Use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knowledge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Empirical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(knowledge-free) 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Analytical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(knowledge-guided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617</Words>
  <Application>Microsoft Office PowerPoint</Application>
  <PresentationFormat>Widescreen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Comic Sans MS</vt:lpstr>
      <vt:lpstr>Monotype Sorts</vt:lpstr>
      <vt:lpstr>Tahoma</vt:lpstr>
      <vt:lpstr>Times</vt:lpstr>
      <vt:lpstr>Times New Roman</vt:lpstr>
      <vt:lpstr>Wingdings</vt:lpstr>
      <vt:lpstr>Office Theme</vt:lpstr>
      <vt:lpstr>Introduction</vt:lpstr>
      <vt:lpstr>Learning…</vt:lpstr>
      <vt:lpstr>AI-ML-DL</vt:lpstr>
      <vt:lpstr>The long term goal:</vt:lpstr>
      <vt:lpstr>Artificial Intelligence is ...</vt:lpstr>
      <vt:lpstr>Human Intelligence v/s Artificial Intelligence </vt:lpstr>
      <vt:lpstr>AI </vt:lpstr>
      <vt:lpstr>The main topics in AI</vt:lpstr>
      <vt:lpstr>Dimensions of Learning Systems</vt:lpstr>
      <vt:lpstr>Areas of AI</vt:lpstr>
      <vt:lpstr>Choice of the material.</vt:lpstr>
      <vt:lpstr>What is AI?</vt:lpstr>
      <vt:lpstr>Why do AI?</vt:lpstr>
      <vt:lpstr>Who does AI?</vt:lpstr>
      <vt:lpstr>Typical AI Problems</vt:lpstr>
      <vt:lpstr>Philosophical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Amit</dc:creator>
  <cp:lastModifiedBy>Amit</cp:lastModifiedBy>
  <cp:revision>2</cp:revision>
  <dcterms:created xsi:type="dcterms:W3CDTF">2019-06-26T04:11:17Z</dcterms:created>
  <dcterms:modified xsi:type="dcterms:W3CDTF">2019-06-26T06:42:57Z</dcterms:modified>
</cp:coreProperties>
</file>