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30"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281" r:id="rId17"/>
    <p:sldId id="276" r:id="rId18"/>
    <p:sldId id="315" r:id="rId19"/>
    <p:sldId id="277" r:id="rId20"/>
    <p:sldId id="278" r:id="rId21"/>
    <p:sldId id="279" r:id="rId22"/>
    <p:sldId id="280"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24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C01DE-6FD7-47CB-998B-1B2FFD61295C}" type="datetimeFigureOut">
              <a:rPr lang="en-US" smtClean="0"/>
              <a:t>10/5/2019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934D7-0129-4E18-AE56-3981B1BD0B8E}" type="slidenum">
              <a:rPr lang="en-US" smtClean="0"/>
              <a:t>‹#›</a:t>
            </a:fld>
            <a:endParaRPr lang="en-US"/>
          </a:p>
        </p:txBody>
      </p:sp>
    </p:spTree>
    <p:extLst>
      <p:ext uri="{BB962C8B-B14F-4D97-AF65-F5344CB8AC3E}">
        <p14:creationId xmlns:p14="http://schemas.microsoft.com/office/powerpoint/2010/main" val="3468743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AD93DC-6DF0-4CE6-AD40-60BF619023FD}"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3EFB2-E53E-4365-9E52-7E8D6DCB085C}" type="slidenum">
              <a:rPr lang="en-US" smtClean="0"/>
              <a:t>‹#›</a:t>
            </a:fld>
            <a:endParaRPr lang="en-US"/>
          </a:p>
        </p:txBody>
      </p:sp>
    </p:spTree>
    <p:extLst>
      <p:ext uri="{BB962C8B-B14F-4D97-AF65-F5344CB8AC3E}">
        <p14:creationId xmlns:p14="http://schemas.microsoft.com/office/powerpoint/2010/main" val="3442592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AD93DC-6DF0-4CE6-AD40-60BF619023FD}"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3EFB2-E53E-4365-9E52-7E8D6DCB085C}" type="slidenum">
              <a:rPr lang="en-US" smtClean="0"/>
              <a:t>‹#›</a:t>
            </a:fld>
            <a:endParaRPr lang="en-US"/>
          </a:p>
        </p:txBody>
      </p:sp>
    </p:spTree>
    <p:extLst>
      <p:ext uri="{BB962C8B-B14F-4D97-AF65-F5344CB8AC3E}">
        <p14:creationId xmlns:p14="http://schemas.microsoft.com/office/powerpoint/2010/main" val="3550486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AD93DC-6DF0-4CE6-AD40-60BF619023FD}"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3EFB2-E53E-4365-9E52-7E8D6DCB085C}" type="slidenum">
              <a:rPr lang="en-US" smtClean="0"/>
              <a:t>‹#›</a:t>
            </a:fld>
            <a:endParaRPr lang="en-US"/>
          </a:p>
        </p:txBody>
      </p:sp>
    </p:spTree>
    <p:extLst>
      <p:ext uri="{BB962C8B-B14F-4D97-AF65-F5344CB8AC3E}">
        <p14:creationId xmlns:p14="http://schemas.microsoft.com/office/powerpoint/2010/main" val="36615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AD93DC-6DF0-4CE6-AD40-60BF619023FD}"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3EFB2-E53E-4365-9E52-7E8D6DCB085C}" type="slidenum">
              <a:rPr lang="en-US" smtClean="0"/>
              <a:t>‹#›</a:t>
            </a:fld>
            <a:endParaRPr lang="en-US"/>
          </a:p>
        </p:txBody>
      </p:sp>
    </p:spTree>
    <p:extLst>
      <p:ext uri="{BB962C8B-B14F-4D97-AF65-F5344CB8AC3E}">
        <p14:creationId xmlns:p14="http://schemas.microsoft.com/office/powerpoint/2010/main" val="3536689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AD93DC-6DF0-4CE6-AD40-60BF619023FD}"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3EFB2-E53E-4365-9E52-7E8D6DCB085C}" type="slidenum">
              <a:rPr lang="en-US" smtClean="0"/>
              <a:t>‹#›</a:t>
            </a:fld>
            <a:endParaRPr lang="en-US"/>
          </a:p>
        </p:txBody>
      </p:sp>
    </p:spTree>
    <p:extLst>
      <p:ext uri="{BB962C8B-B14F-4D97-AF65-F5344CB8AC3E}">
        <p14:creationId xmlns:p14="http://schemas.microsoft.com/office/powerpoint/2010/main" val="304293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AD93DC-6DF0-4CE6-AD40-60BF619023FD}" type="datetimeFigureOut">
              <a:rPr lang="en-US" smtClean="0"/>
              <a:t>10/5/2019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3EFB2-E53E-4365-9E52-7E8D6DCB085C}" type="slidenum">
              <a:rPr lang="en-US" smtClean="0"/>
              <a:t>‹#›</a:t>
            </a:fld>
            <a:endParaRPr lang="en-US"/>
          </a:p>
        </p:txBody>
      </p:sp>
    </p:spTree>
    <p:extLst>
      <p:ext uri="{BB962C8B-B14F-4D97-AF65-F5344CB8AC3E}">
        <p14:creationId xmlns:p14="http://schemas.microsoft.com/office/powerpoint/2010/main" val="2376574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AD93DC-6DF0-4CE6-AD40-60BF619023FD}" type="datetimeFigureOut">
              <a:rPr lang="en-US" smtClean="0"/>
              <a:t>10/5/2019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3EFB2-E53E-4365-9E52-7E8D6DCB085C}" type="slidenum">
              <a:rPr lang="en-US" smtClean="0"/>
              <a:t>‹#›</a:t>
            </a:fld>
            <a:endParaRPr lang="en-US"/>
          </a:p>
        </p:txBody>
      </p:sp>
    </p:spTree>
    <p:extLst>
      <p:ext uri="{BB962C8B-B14F-4D97-AF65-F5344CB8AC3E}">
        <p14:creationId xmlns:p14="http://schemas.microsoft.com/office/powerpoint/2010/main" val="662710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AD93DC-6DF0-4CE6-AD40-60BF619023FD}" type="datetimeFigureOut">
              <a:rPr lang="en-US" smtClean="0"/>
              <a:t>10/5/2019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3EFB2-E53E-4365-9E52-7E8D6DCB085C}" type="slidenum">
              <a:rPr lang="en-US" smtClean="0"/>
              <a:t>‹#›</a:t>
            </a:fld>
            <a:endParaRPr lang="en-US"/>
          </a:p>
        </p:txBody>
      </p:sp>
    </p:spTree>
    <p:extLst>
      <p:ext uri="{BB962C8B-B14F-4D97-AF65-F5344CB8AC3E}">
        <p14:creationId xmlns:p14="http://schemas.microsoft.com/office/powerpoint/2010/main" val="205565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D93DC-6DF0-4CE6-AD40-60BF619023FD}" type="datetimeFigureOut">
              <a:rPr lang="en-US" smtClean="0"/>
              <a:t>10/5/2019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3EFB2-E53E-4365-9E52-7E8D6DCB085C}" type="slidenum">
              <a:rPr lang="en-US" smtClean="0"/>
              <a:t>‹#›</a:t>
            </a:fld>
            <a:endParaRPr lang="en-US"/>
          </a:p>
        </p:txBody>
      </p:sp>
    </p:spTree>
    <p:extLst>
      <p:ext uri="{BB962C8B-B14F-4D97-AF65-F5344CB8AC3E}">
        <p14:creationId xmlns:p14="http://schemas.microsoft.com/office/powerpoint/2010/main" val="263843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AD93DC-6DF0-4CE6-AD40-60BF619023FD}" type="datetimeFigureOut">
              <a:rPr lang="en-US" smtClean="0"/>
              <a:t>10/5/2019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3EFB2-E53E-4365-9E52-7E8D6DCB085C}" type="slidenum">
              <a:rPr lang="en-US" smtClean="0"/>
              <a:t>‹#›</a:t>
            </a:fld>
            <a:endParaRPr lang="en-US"/>
          </a:p>
        </p:txBody>
      </p:sp>
    </p:spTree>
    <p:extLst>
      <p:ext uri="{BB962C8B-B14F-4D97-AF65-F5344CB8AC3E}">
        <p14:creationId xmlns:p14="http://schemas.microsoft.com/office/powerpoint/2010/main" val="412520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AD93DC-6DF0-4CE6-AD40-60BF619023FD}" type="datetimeFigureOut">
              <a:rPr lang="en-US" smtClean="0"/>
              <a:t>10/5/2019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3EFB2-E53E-4365-9E52-7E8D6DCB085C}" type="slidenum">
              <a:rPr lang="en-US" smtClean="0"/>
              <a:t>‹#›</a:t>
            </a:fld>
            <a:endParaRPr lang="en-US"/>
          </a:p>
        </p:txBody>
      </p:sp>
    </p:spTree>
    <p:extLst>
      <p:ext uri="{BB962C8B-B14F-4D97-AF65-F5344CB8AC3E}">
        <p14:creationId xmlns:p14="http://schemas.microsoft.com/office/powerpoint/2010/main" val="2299867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D93DC-6DF0-4CE6-AD40-60BF619023FD}" type="datetimeFigureOut">
              <a:rPr lang="en-US" smtClean="0"/>
              <a:t>10/5/2019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3EFB2-E53E-4365-9E52-7E8D6DCB085C}" type="slidenum">
              <a:rPr lang="en-US" smtClean="0"/>
              <a:t>‹#›</a:t>
            </a:fld>
            <a:endParaRPr lang="en-US"/>
          </a:p>
        </p:txBody>
      </p:sp>
    </p:spTree>
    <p:extLst>
      <p:ext uri="{BB962C8B-B14F-4D97-AF65-F5344CB8AC3E}">
        <p14:creationId xmlns:p14="http://schemas.microsoft.com/office/powerpoint/2010/main" val="4049776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745"/>
            <a:ext cx="10515600" cy="5581218"/>
          </a:xfrm>
        </p:spPr>
        <p:txBody>
          <a:bodyPr>
            <a:normAutofit/>
          </a:bodyPr>
          <a:lstStyle/>
          <a:p>
            <a:pPr marL="0" indent="0" algn="ctr">
              <a:buNone/>
            </a:pPr>
            <a:endParaRPr lang="en-US" sz="4800" dirty="0" smtClean="0"/>
          </a:p>
          <a:p>
            <a:pPr marL="0" indent="0" algn="ctr">
              <a:buNone/>
            </a:pPr>
            <a:endParaRPr lang="en-US" sz="4800" dirty="0"/>
          </a:p>
          <a:p>
            <a:pPr marL="0" indent="0" algn="ctr">
              <a:buNone/>
            </a:pPr>
            <a:r>
              <a:rPr lang="en-US" sz="4800" dirty="0" smtClean="0"/>
              <a:t>Deep Neural Networks </a:t>
            </a:r>
          </a:p>
          <a:p>
            <a:pPr marL="0" indent="0" algn="ctr">
              <a:buNone/>
            </a:pPr>
            <a:r>
              <a:rPr lang="en-US" sz="4800" dirty="0" smtClean="0"/>
              <a:t>and </a:t>
            </a:r>
          </a:p>
          <a:p>
            <a:pPr marL="0" indent="0" algn="ctr">
              <a:buNone/>
            </a:pPr>
            <a:r>
              <a:rPr lang="en-US" sz="4800" dirty="0" smtClean="0"/>
              <a:t>Transfer Learning </a:t>
            </a:r>
            <a:endParaRPr lang="en-US" sz="4800" dirty="0"/>
          </a:p>
        </p:txBody>
      </p:sp>
    </p:spTree>
    <p:extLst>
      <p:ext uri="{BB962C8B-B14F-4D97-AF65-F5344CB8AC3E}">
        <p14:creationId xmlns:p14="http://schemas.microsoft.com/office/powerpoint/2010/main" val="892864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576" y="201353"/>
            <a:ext cx="10515600" cy="440092"/>
          </a:xfrm>
        </p:spPr>
        <p:txBody>
          <a:bodyPr>
            <a:normAutofit fontScale="90000"/>
          </a:bodyPr>
          <a:lstStyle/>
          <a:p>
            <a:pPr algn="r"/>
            <a:r>
              <a:rPr lang="en-US" sz="3600" dirty="0" smtClean="0">
                <a:latin typeface="Cambria" panose="02040503050406030204" pitchFamily="18" charset="0"/>
                <a:ea typeface="Cambria" panose="02040503050406030204" pitchFamily="18" charset="0"/>
              </a:rPr>
              <a:t>Continue…</a:t>
            </a:r>
            <a:endParaRPr lang="en-US" sz="3600" dirty="0">
              <a:latin typeface="Cambria" panose="02040503050406030204" pitchFamily="18" charset="0"/>
              <a:ea typeface="Cambria" panose="02040503050406030204" pitchFamily="18" charset="0"/>
            </a:endParaRPr>
          </a:p>
        </p:txBody>
      </p:sp>
      <p:sp>
        <p:nvSpPr>
          <p:cNvPr id="6" name="TextBox 5"/>
          <p:cNvSpPr txBox="1"/>
          <p:nvPr/>
        </p:nvSpPr>
        <p:spPr>
          <a:xfrm>
            <a:off x="838200" y="864203"/>
            <a:ext cx="10515600" cy="584775"/>
          </a:xfrm>
          <a:prstGeom prst="rect">
            <a:avLst/>
          </a:prstGeom>
          <a:solidFill>
            <a:schemeClr val="accent1"/>
          </a:solidFill>
        </p:spPr>
        <p:txBody>
          <a:bodyPr wrap="square" rtlCol="0">
            <a:spAutoFit/>
          </a:bodyPr>
          <a:lstStyle/>
          <a:p>
            <a:r>
              <a:rPr lang="en-US" sz="3200" b="1" dirty="0">
                <a:latin typeface="Cambria" panose="02040503050406030204" pitchFamily="18" charset="0"/>
                <a:ea typeface="Cambria" panose="02040503050406030204" pitchFamily="18" charset="0"/>
              </a:rPr>
              <a:t>Execution time</a:t>
            </a:r>
          </a:p>
        </p:txBody>
      </p:sp>
      <p:sp>
        <p:nvSpPr>
          <p:cNvPr id="7" name="Content Placeholder 3"/>
          <p:cNvSpPr>
            <a:spLocks noGrp="1"/>
          </p:cNvSpPr>
          <p:nvPr>
            <p:ph sz="half" idx="1"/>
          </p:nvPr>
        </p:nvSpPr>
        <p:spPr>
          <a:xfrm>
            <a:off x="838200" y="1671735"/>
            <a:ext cx="5181600" cy="4505228"/>
          </a:xfrm>
          <a:ln>
            <a:solidFill>
              <a:schemeClr val="accent1"/>
            </a:solidFill>
          </a:ln>
        </p:spPr>
        <p:txBody>
          <a:bodyPr/>
          <a:lstStyle/>
          <a:p>
            <a:pPr marL="0" indent="0" algn="just">
              <a:buNone/>
            </a:pPr>
            <a:r>
              <a:rPr lang="en-US" b="1" u="sng" dirty="0" smtClean="0">
                <a:latin typeface="Cambria" panose="02040503050406030204" pitchFamily="18" charset="0"/>
                <a:ea typeface="Cambria" panose="02040503050406030204" pitchFamily="18" charset="0"/>
              </a:rPr>
              <a:t>ML</a:t>
            </a:r>
          </a:p>
          <a:p>
            <a:pPr algn="just"/>
            <a:r>
              <a:rPr lang="en-US" dirty="0" smtClean="0">
                <a:latin typeface="Cambria" panose="02040503050406030204" pitchFamily="18" charset="0"/>
                <a:ea typeface="Cambria" panose="02040503050406030204" pitchFamily="18" charset="0"/>
              </a:rPr>
              <a:t>Machine learning comparatively </a:t>
            </a:r>
            <a:r>
              <a:rPr lang="en-US" dirty="0">
                <a:latin typeface="Cambria" panose="02040503050406030204" pitchFamily="18" charset="0"/>
                <a:ea typeface="Cambria" panose="02040503050406030204" pitchFamily="18" charset="0"/>
              </a:rPr>
              <a:t>takes much less time to train, ranging from a few seconds to a few hours.</a:t>
            </a:r>
          </a:p>
        </p:txBody>
      </p:sp>
      <p:sp>
        <p:nvSpPr>
          <p:cNvPr id="8" name="Content Placeholder 4"/>
          <p:cNvSpPr txBox="1">
            <a:spLocks/>
          </p:cNvSpPr>
          <p:nvPr/>
        </p:nvSpPr>
        <p:spPr>
          <a:xfrm>
            <a:off x="6172200" y="1671735"/>
            <a:ext cx="5181600" cy="4505227"/>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u="sng" dirty="0" smtClean="0">
                <a:latin typeface="Cambria" panose="02040503050406030204" pitchFamily="18" charset="0"/>
                <a:ea typeface="Cambria" panose="02040503050406030204" pitchFamily="18" charset="0"/>
              </a:rPr>
              <a:t>DL</a:t>
            </a:r>
          </a:p>
          <a:p>
            <a:pPr algn="just"/>
            <a:r>
              <a:rPr lang="en-US" dirty="0">
                <a:latin typeface="Cambria" panose="02040503050406030204" pitchFamily="18" charset="0"/>
                <a:ea typeface="Cambria" panose="02040503050406030204" pitchFamily="18" charset="0"/>
              </a:rPr>
              <a:t>A</a:t>
            </a:r>
            <a:r>
              <a:rPr lang="en-US" dirty="0" smtClean="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deep learning algorithm takes a long time to train. This is because there are so many parameters in a deep learning algorithm that training them takes longer than usual. </a:t>
            </a:r>
            <a:endParaRPr lang="en-US" dirty="0" smtClean="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State of the art deep learning algorithm </a:t>
            </a:r>
            <a:r>
              <a:rPr lang="en-US" dirty="0" err="1">
                <a:latin typeface="Cambria" panose="02040503050406030204" pitchFamily="18" charset="0"/>
                <a:ea typeface="Cambria" panose="02040503050406030204" pitchFamily="18" charset="0"/>
              </a:rPr>
              <a:t>ResNet</a:t>
            </a:r>
            <a:r>
              <a:rPr lang="en-US" dirty="0">
                <a:latin typeface="Cambria" panose="02040503050406030204" pitchFamily="18" charset="0"/>
                <a:ea typeface="Cambria" panose="02040503050406030204" pitchFamily="18" charset="0"/>
              </a:rPr>
              <a:t> takes about two weeks to train completely from </a:t>
            </a:r>
            <a:r>
              <a:rPr lang="en-US" dirty="0" smtClean="0">
                <a:latin typeface="Cambria" panose="02040503050406030204" pitchFamily="18" charset="0"/>
                <a:ea typeface="Cambria" panose="02040503050406030204" pitchFamily="18" charset="0"/>
              </a:rPr>
              <a:t>scratch.</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41561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576" y="201353"/>
            <a:ext cx="10515600" cy="440092"/>
          </a:xfrm>
        </p:spPr>
        <p:txBody>
          <a:bodyPr>
            <a:normAutofit fontScale="90000"/>
          </a:bodyPr>
          <a:lstStyle/>
          <a:p>
            <a:pPr algn="r"/>
            <a:r>
              <a:rPr lang="en-US" sz="3600" dirty="0" smtClean="0">
                <a:latin typeface="Cambria" panose="02040503050406030204" pitchFamily="18" charset="0"/>
                <a:ea typeface="Cambria" panose="02040503050406030204" pitchFamily="18" charset="0"/>
              </a:rPr>
              <a:t>Continue…</a:t>
            </a:r>
            <a:endParaRPr lang="en-US" sz="3600" dirty="0">
              <a:latin typeface="Cambria" panose="02040503050406030204" pitchFamily="18" charset="0"/>
              <a:ea typeface="Cambria" panose="02040503050406030204" pitchFamily="18" charset="0"/>
            </a:endParaRPr>
          </a:p>
        </p:txBody>
      </p:sp>
      <p:sp>
        <p:nvSpPr>
          <p:cNvPr id="6" name="TextBox 5"/>
          <p:cNvSpPr txBox="1"/>
          <p:nvPr/>
        </p:nvSpPr>
        <p:spPr>
          <a:xfrm>
            <a:off x="838200" y="864203"/>
            <a:ext cx="10515600" cy="584775"/>
          </a:xfrm>
          <a:prstGeom prst="rect">
            <a:avLst/>
          </a:prstGeom>
          <a:solidFill>
            <a:schemeClr val="accent1"/>
          </a:solidFill>
        </p:spPr>
        <p:txBody>
          <a:bodyPr wrap="square" rtlCol="0">
            <a:spAutoFit/>
          </a:bodyPr>
          <a:lstStyle/>
          <a:p>
            <a:r>
              <a:rPr lang="en-US" sz="3200" b="1" dirty="0">
                <a:latin typeface="Cambria" panose="02040503050406030204" pitchFamily="18" charset="0"/>
                <a:ea typeface="Cambria" panose="02040503050406030204" pitchFamily="18" charset="0"/>
              </a:rPr>
              <a:t>Interpretability</a:t>
            </a:r>
          </a:p>
        </p:txBody>
      </p:sp>
      <p:sp>
        <p:nvSpPr>
          <p:cNvPr id="7" name="Content Placeholder 3"/>
          <p:cNvSpPr>
            <a:spLocks noGrp="1"/>
          </p:cNvSpPr>
          <p:nvPr>
            <p:ph sz="half" idx="1"/>
          </p:nvPr>
        </p:nvSpPr>
        <p:spPr>
          <a:xfrm>
            <a:off x="838200" y="1671735"/>
            <a:ext cx="5181600" cy="1794796"/>
          </a:xfrm>
          <a:ln>
            <a:solidFill>
              <a:schemeClr val="accent1"/>
            </a:solidFill>
          </a:ln>
        </p:spPr>
        <p:txBody>
          <a:bodyPr/>
          <a:lstStyle/>
          <a:p>
            <a:pPr marL="0" indent="0" algn="just">
              <a:buNone/>
            </a:pPr>
            <a:r>
              <a:rPr lang="en-US" b="1" u="sng" dirty="0" smtClean="0">
                <a:latin typeface="Cambria" panose="02040503050406030204" pitchFamily="18" charset="0"/>
                <a:ea typeface="Cambria" panose="02040503050406030204" pitchFamily="18" charset="0"/>
              </a:rPr>
              <a:t>ML</a:t>
            </a:r>
          </a:p>
          <a:p>
            <a:pPr algn="just"/>
            <a:r>
              <a:rPr lang="en-US" dirty="0">
                <a:latin typeface="Cambria" panose="02040503050406030204" pitchFamily="18" charset="0"/>
                <a:ea typeface="Cambria" panose="02040503050406030204" pitchFamily="18" charset="0"/>
              </a:rPr>
              <a:t>E</a:t>
            </a:r>
            <a:r>
              <a:rPr lang="en-US" dirty="0" smtClean="0">
                <a:latin typeface="Cambria" panose="02040503050406030204" pitchFamily="18" charset="0"/>
                <a:ea typeface="Cambria" panose="02040503050406030204" pitchFamily="18" charset="0"/>
              </a:rPr>
              <a:t>asy </a:t>
            </a:r>
            <a:r>
              <a:rPr lang="en-US" dirty="0">
                <a:latin typeface="Cambria" panose="02040503050406030204" pitchFamily="18" charset="0"/>
                <a:ea typeface="Cambria" panose="02040503050406030204" pitchFamily="18" charset="0"/>
              </a:rPr>
              <a:t>to interpret the reasoning behind it.</a:t>
            </a:r>
          </a:p>
        </p:txBody>
      </p:sp>
      <p:sp>
        <p:nvSpPr>
          <p:cNvPr id="8" name="Content Placeholder 4"/>
          <p:cNvSpPr txBox="1">
            <a:spLocks/>
          </p:cNvSpPr>
          <p:nvPr/>
        </p:nvSpPr>
        <p:spPr>
          <a:xfrm>
            <a:off x="6172200" y="1671736"/>
            <a:ext cx="5181600" cy="1794796"/>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u="sng" dirty="0" smtClean="0">
                <a:latin typeface="Cambria" panose="02040503050406030204" pitchFamily="18" charset="0"/>
                <a:ea typeface="Cambria" panose="02040503050406030204" pitchFamily="18" charset="0"/>
              </a:rPr>
              <a:t>DL</a:t>
            </a:r>
          </a:p>
          <a:p>
            <a:pPr algn="just"/>
            <a:r>
              <a:rPr lang="en-US" dirty="0" smtClean="0">
                <a:latin typeface="Cambria" panose="02040503050406030204" pitchFamily="18" charset="0"/>
                <a:ea typeface="Cambria" panose="02040503050406030204" pitchFamily="18" charset="0"/>
              </a:rPr>
              <a:t>No one interprets what happens in a node of DL model.</a:t>
            </a:r>
            <a:endParaRPr lang="en-US" dirty="0">
              <a:latin typeface="Cambria" panose="02040503050406030204" pitchFamily="18" charset="0"/>
              <a:ea typeface="Cambria" panose="02040503050406030204" pitchFamily="18" charset="0"/>
            </a:endParaRPr>
          </a:p>
        </p:txBody>
      </p:sp>
      <p:sp>
        <p:nvSpPr>
          <p:cNvPr id="3" name="TextBox 2"/>
          <p:cNvSpPr txBox="1"/>
          <p:nvPr/>
        </p:nvSpPr>
        <p:spPr>
          <a:xfrm>
            <a:off x="323850" y="3689288"/>
            <a:ext cx="11480326" cy="31700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000" b="1" dirty="0">
                <a:latin typeface="Cambria" panose="02040503050406030204" pitchFamily="18" charset="0"/>
                <a:ea typeface="Cambria" panose="02040503050406030204" pitchFamily="18" charset="0"/>
              </a:rPr>
              <a:t>Let’s take an example. </a:t>
            </a:r>
            <a:r>
              <a:rPr lang="en-US" sz="2000" dirty="0">
                <a:latin typeface="Cambria" panose="02040503050406030204" pitchFamily="18" charset="0"/>
                <a:ea typeface="Cambria" panose="02040503050406030204" pitchFamily="18" charset="0"/>
              </a:rPr>
              <a:t>Suppose we use deep learning to give automated scoring to essays. The performance it gives in scoring is quite excellent and is near human performance. But there’s is an issue. It does not reveal why it has given that score. Indeed mathematically you can find out which nodes of a deep neural network were activated, but we don’t know what there neurons were supposed to model and what these layers of neurons were doing collectively. So we fail to interpret the results</a:t>
            </a:r>
            <a:r>
              <a:rPr lang="en-US" sz="2000" dirty="0" smtClean="0">
                <a:latin typeface="Cambria" panose="02040503050406030204" pitchFamily="18" charset="0"/>
                <a:ea typeface="Cambria" panose="02040503050406030204" pitchFamily="18" charset="0"/>
              </a:rPr>
              <a:t>.</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On the other hand, machine learning algorithms like decision trees give us crisp rules as to why it chose what it chose, so it is particularly easy to interpret the reasoning behind it. Therefore, algorithms like decision trees and linear/logistic regression are primarily used in industry for interpretability.</a:t>
            </a:r>
          </a:p>
          <a:p>
            <a:pPr algn="just"/>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21714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Why Deep Learning taking off?</a:t>
            </a:r>
            <a:endParaRPr lang="en-US" dirty="0">
              <a:latin typeface="Cambria" panose="02040503050406030204" pitchFamily="18" charset="0"/>
            </a:endParaRPr>
          </a:p>
        </p:txBody>
      </p:sp>
      <p:pic>
        <p:nvPicPr>
          <p:cNvPr id="7" name="Picture 6"/>
          <p:cNvPicPr>
            <a:picLocks noChangeAspect="1"/>
          </p:cNvPicPr>
          <p:nvPr/>
        </p:nvPicPr>
        <p:blipFill>
          <a:blip r:embed="rId2"/>
          <a:stretch>
            <a:fillRect/>
          </a:stretch>
        </p:blipFill>
        <p:spPr>
          <a:xfrm>
            <a:off x="5139697" y="1787856"/>
            <a:ext cx="6214103" cy="4377578"/>
          </a:xfrm>
          <a:prstGeom prst="rect">
            <a:avLst/>
          </a:prstGeom>
        </p:spPr>
      </p:pic>
      <p:sp>
        <p:nvSpPr>
          <p:cNvPr id="6" name="TextBox 5"/>
          <p:cNvSpPr txBox="1"/>
          <p:nvPr/>
        </p:nvSpPr>
        <p:spPr>
          <a:xfrm>
            <a:off x="264994" y="1825625"/>
            <a:ext cx="4702791" cy="3293209"/>
          </a:xfrm>
          <a:prstGeom prst="rect">
            <a:avLst/>
          </a:prstGeom>
          <a:noFill/>
        </p:spPr>
        <p:txBody>
          <a:bodyPr wrap="square" rtlCol="0">
            <a:spAutoFit/>
          </a:bodyPr>
          <a:lstStyle/>
          <a:p>
            <a:pPr marL="342900" indent="-342900">
              <a:lnSpc>
                <a:spcPct val="200000"/>
              </a:lnSpc>
              <a:buAutoNum type="arabicPeriod"/>
            </a:pPr>
            <a:r>
              <a:rPr lang="en-US" sz="2800" dirty="0" smtClean="0">
                <a:latin typeface="Cambria" panose="02040503050406030204" pitchFamily="18" charset="0"/>
              </a:rPr>
              <a:t>Lots of Data – </a:t>
            </a:r>
            <a:r>
              <a:rPr lang="en-US" sz="2000" dirty="0" smtClean="0">
                <a:latin typeface="Cambria" panose="02040503050406030204" pitchFamily="18" charset="0"/>
              </a:rPr>
              <a:t>Structured and Unstructured</a:t>
            </a:r>
            <a:endParaRPr lang="en-US" sz="2800" dirty="0" smtClean="0">
              <a:latin typeface="Cambria" panose="02040503050406030204" pitchFamily="18" charset="0"/>
            </a:endParaRPr>
          </a:p>
          <a:p>
            <a:pPr marL="342900" indent="-342900">
              <a:lnSpc>
                <a:spcPct val="200000"/>
              </a:lnSpc>
              <a:buAutoNum type="arabicPeriod"/>
            </a:pPr>
            <a:r>
              <a:rPr lang="en-US" sz="2800" dirty="0" smtClean="0">
                <a:latin typeface="Cambria" panose="02040503050406030204" pitchFamily="18" charset="0"/>
              </a:rPr>
              <a:t>Computation Power – </a:t>
            </a:r>
            <a:r>
              <a:rPr lang="en-US" sz="2000" dirty="0" smtClean="0">
                <a:latin typeface="Cambria" panose="02040503050406030204" pitchFamily="18" charset="0"/>
              </a:rPr>
              <a:t>GPU</a:t>
            </a:r>
            <a:endParaRPr lang="en-US" sz="2800" dirty="0" smtClean="0">
              <a:latin typeface="Cambria" panose="02040503050406030204" pitchFamily="18" charset="0"/>
            </a:endParaRPr>
          </a:p>
          <a:p>
            <a:pPr marL="342900" indent="-342900">
              <a:lnSpc>
                <a:spcPct val="200000"/>
              </a:lnSpc>
              <a:buAutoNum type="arabicPeriod"/>
            </a:pPr>
            <a:r>
              <a:rPr lang="en-US" sz="2800" dirty="0" smtClean="0">
                <a:latin typeface="Cambria" panose="02040503050406030204" pitchFamily="18" charset="0"/>
              </a:rPr>
              <a:t>Efficient Algorithms</a:t>
            </a:r>
            <a:endParaRPr lang="en-US" sz="2800" dirty="0">
              <a:latin typeface="Cambria" panose="02040503050406030204" pitchFamily="18" charset="0"/>
            </a:endParaRPr>
          </a:p>
        </p:txBody>
      </p:sp>
    </p:spTree>
    <p:extLst>
      <p:ext uri="{BB962C8B-B14F-4D97-AF65-F5344CB8AC3E}">
        <p14:creationId xmlns:p14="http://schemas.microsoft.com/office/powerpoint/2010/main" val="1230897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Why deep representations?</a:t>
            </a:r>
          </a:p>
        </p:txBody>
      </p:sp>
      <p:sp>
        <p:nvSpPr>
          <p:cNvPr id="3" name="Content Placeholder 2"/>
          <p:cNvSpPr>
            <a:spLocks noGrp="1"/>
          </p:cNvSpPr>
          <p:nvPr>
            <p:ph idx="1"/>
          </p:nvPr>
        </p:nvSpPr>
        <p:spPr>
          <a:xfrm>
            <a:off x="838200" y="1690688"/>
            <a:ext cx="10796752" cy="4764361"/>
          </a:xfrm>
        </p:spPr>
        <p:txBody>
          <a:bodyPr>
            <a:normAutofit/>
          </a:bodyPr>
          <a:lstStyle/>
          <a:p>
            <a:r>
              <a:rPr lang="en-US" dirty="0">
                <a:latin typeface="Cambria" panose="02040503050406030204" pitchFamily="18" charset="0"/>
              </a:rPr>
              <a:t>Deep NN makes relations with data from simpler to complex. </a:t>
            </a:r>
            <a:endParaRPr lang="en-US" dirty="0" smtClean="0">
              <a:latin typeface="Cambria" panose="02040503050406030204" pitchFamily="18" charset="0"/>
            </a:endParaRPr>
          </a:p>
          <a:p>
            <a:r>
              <a:rPr lang="en-US" dirty="0" smtClean="0">
                <a:latin typeface="Cambria" panose="02040503050406030204" pitchFamily="18" charset="0"/>
              </a:rPr>
              <a:t>In </a:t>
            </a:r>
            <a:r>
              <a:rPr lang="en-US" dirty="0">
                <a:latin typeface="Cambria" panose="02040503050406030204" pitchFamily="18" charset="0"/>
              </a:rPr>
              <a:t>each layer it tries to make a relations between the previous layer. </a:t>
            </a:r>
            <a:endParaRPr lang="en-US" dirty="0" smtClean="0">
              <a:latin typeface="Cambria" panose="02040503050406030204" pitchFamily="18" charset="0"/>
            </a:endParaRPr>
          </a:p>
          <a:p>
            <a:r>
              <a:rPr lang="en-US" dirty="0" smtClean="0">
                <a:latin typeface="Cambria" panose="02040503050406030204" pitchFamily="18" charset="0"/>
              </a:rPr>
              <a:t>Face </a:t>
            </a:r>
            <a:r>
              <a:rPr lang="en-US" dirty="0">
                <a:latin typeface="Cambria" panose="02040503050406030204" pitchFamily="18" charset="0"/>
              </a:rPr>
              <a:t>recognition application: </a:t>
            </a:r>
          </a:p>
          <a:p>
            <a:pPr lvl="1"/>
            <a:r>
              <a:rPr lang="en-US" dirty="0" smtClean="0">
                <a:latin typeface="Cambria" panose="02040503050406030204" pitchFamily="18" charset="0"/>
              </a:rPr>
              <a:t>Image </a:t>
            </a:r>
            <a:r>
              <a:rPr lang="en-US" dirty="0">
                <a:latin typeface="Cambria" panose="02040503050406030204" pitchFamily="18" charset="0"/>
              </a:rPr>
              <a:t>==&gt; Edges ==&gt; Face parts ==&gt; Faces ==&gt; desired face </a:t>
            </a:r>
            <a:endParaRPr lang="en-US" dirty="0" smtClean="0">
              <a:latin typeface="Cambria" panose="02040503050406030204" pitchFamily="18" charset="0"/>
            </a:endParaRPr>
          </a:p>
          <a:p>
            <a:r>
              <a:rPr lang="en-US" dirty="0" smtClean="0">
                <a:latin typeface="Cambria" panose="02040503050406030204" pitchFamily="18" charset="0"/>
              </a:rPr>
              <a:t>Audio </a:t>
            </a:r>
            <a:r>
              <a:rPr lang="en-US" dirty="0">
                <a:latin typeface="Cambria" panose="02040503050406030204" pitchFamily="18" charset="0"/>
              </a:rPr>
              <a:t>recognition application: </a:t>
            </a:r>
            <a:endParaRPr lang="en-US" dirty="0" smtClean="0">
              <a:latin typeface="Cambria" panose="02040503050406030204" pitchFamily="18" charset="0"/>
            </a:endParaRPr>
          </a:p>
          <a:p>
            <a:pPr lvl="1"/>
            <a:r>
              <a:rPr lang="en-US" dirty="0" smtClean="0">
                <a:latin typeface="Cambria" panose="02040503050406030204" pitchFamily="18" charset="0"/>
              </a:rPr>
              <a:t>Audio </a:t>
            </a:r>
            <a:r>
              <a:rPr lang="en-US" dirty="0">
                <a:latin typeface="Cambria" panose="02040503050406030204" pitchFamily="18" charset="0"/>
              </a:rPr>
              <a:t>==&gt; Low level sound </a:t>
            </a:r>
            <a:r>
              <a:rPr lang="en-US" dirty="0" smtClean="0">
                <a:latin typeface="Cambria" panose="02040503050406030204" pitchFamily="18" charset="0"/>
              </a:rPr>
              <a:t>features </a:t>
            </a:r>
            <a:r>
              <a:rPr lang="en-US" dirty="0">
                <a:latin typeface="Cambria" panose="02040503050406030204" pitchFamily="18" charset="0"/>
              </a:rPr>
              <a:t>==&gt; Phonemes ==&gt; Words ==&gt; Sentences </a:t>
            </a:r>
            <a:endParaRPr lang="en-US" dirty="0" smtClean="0">
              <a:latin typeface="Cambria" panose="02040503050406030204" pitchFamily="18" charset="0"/>
            </a:endParaRPr>
          </a:p>
          <a:p>
            <a:r>
              <a:rPr lang="en-US" dirty="0" smtClean="0">
                <a:latin typeface="Cambria" panose="02040503050406030204" pitchFamily="18" charset="0"/>
              </a:rPr>
              <a:t>Neural </a:t>
            </a:r>
            <a:r>
              <a:rPr lang="en-US" dirty="0">
                <a:latin typeface="Cambria" panose="02040503050406030204" pitchFamily="18" charset="0"/>
              </a:rPr>
              <a:t>Researchers thinks that deep neural networks thinks like brains (Simple ==&gt; Complex)</a:t>
            </a:r>
          </a:p>
        </p:txBody>
      </p:sp>
    </p:spTree>
    <p:extLst>
      <p:ext uri="{BB962C8B-B14F-4D97-AF65-F5344CB8AC3E}">
        <p14:creationId xmlns:p14="http://schemas.microsoft.com/office/powerpoint/2010/main" val="2296230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0946" y="1108364"/>
            <a:ext cx="7549466" cy="4488872"/>
          </a:xfrm>
          <a:prstGeom prst="rect">
            <a:avLst/>
          </a:prstGeom>
        </p:spPr>
      </p:pic>
      <p:sp>
        <p:nvSpPr>
          <p:cNvPr id="8" name="Rectangle 7"/>
          <p:cNvSpPr/>
          <p:nvPr/>
        </p:nvSpPr>
        <p:spPr>
          <a:xfrm>
            <a:off x="0" y="6550223"/>
            <a:ext cx="9850582" cy="307777"/>
          </a:xfrm>
          <a:prstGeom prst="rect">
            <a:avLst/>
          </a:prstGeom>
        </p:spPr>
        <p:txBody>
          <a:bodyPr wrap="square">
            <a:spAutoFit/>
          </a:bodyPr>
          <a:lstStyle/>
          <a:p>
            <a:r>
              <a:rPr lang="en-US" sz="1400" dirty="0" smtClean="0">
                <a:latin typeface="Cambria" panose="02040503050406030204" pitchFamily="18" charset="0"/>
              </a:rPr>
              <a:t>Image Source: https</a:t>
            </a:r>
            <a:r>
              <a:rPr lang="en-US" sz="1400" dirty="0">
                <a:latin typeface="Cambria" panose="02040503050406030204" pitchFamily="18" charset="0"/>
              </a:rPr>
              <a:t>://www.kiv.zcu.cz/studies/predmety/uir/NS/Neocognitron/en/hierarch-det.html</a:t>
            </a:r>
          </a:p>
        </p:txBody>
      </p:sp>
      <p:pic>
        <p:nvPicPr>
          <p:cNvPr id="9" name="Picture 2" descr="Image result for facial recognition using deep learni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438865" y="0"/>
            <a:ext cx="375313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45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smtClean="0">
                <a:latin typeface="Cambria" panose="02040503050406030204" pitchFamily="18" charset="0"/>
              </a:rPr>
              <a:t>Iterations, Epoch and Batch Size</a:t>
            </a:r>
            <a:endParaRPr lang="en-US" sz="4000" dirty="0">
              <a:latin typeface="Cambria" panose="02040503050406030204" pitchFamily="18" charset="0"/>
            </a:endParaRPr>
          </a:p>
        </p:txBody>
      </p:sp>
      <p:sp>
        <p:nvSpPr>
          <p:cNvPr id="3" name="Content Placeholder 2"/>
          <p:cNvSpPr>
            <a:spLocks noGrp="1"/>
          </p:cNvSpPr>
          <p:nvPr>
            <p:ph idx="1"/>
          </p:nvPr>
        </p:nvSpPr>
        <p:spPr>
          <a:xfrm>
            <a:off x="838200" y="1087821"/>
            <a:ext cx="10515600" cy="5089142"/>
          </a:xfrm>
        </p:spPr>
        <p:txBody>
          <a:bodyPr>
            <a:normAutofit fontScale="92500" lnSpcReduction="10000"/>
          </a:bodyPr>
          <a:lstStyle/>
          <a:p>
            <a:r>
              <a:rPr lang="en-US" b="1" dirty="0" smtClean="0">
                <a:solidFill>
                  <a:srgbClr val="FF0000"/>
                </a:solidFill>
                <a:latin typeface="Cambria" panose="02040503050406030204" pitchFamily="18" charset="0"/>
              </a:rPr>
              <a:t>batch </a:t>
            </a:r>
            <a:r>
              <a:rPr lang="en-US" b="1" dirty="0">
                <a:solidFill>
                  <a:srgbClr val="FF0000"/>
                </a:solidFill>
                <a:latin typeface="Cambria" panose="02040503050406030204" pitchFamily="18" charset="0"/>
              </a:rPr>
              <a:t>size</a:t>
            </a:r>
            <a:r>
              <a:rPr lang="en-US" dirty="0">
                <a:latin typeface="Cambria" panose="02040503050406030204" pitchFamily="18" charset="0"/>
              </a:rPr>
              <a:t> = the number of training examples in one forward/backward pass. The higher the batch size, the more memory space you'll need.</a:t>
            </a:r>
          </a:p>
          <a:p>
            <a:r>
              <a:rPr lang="en-US" dirty="0">
                <a:latin typeface="Cambria" panose="02040503050406030204" pitchFamily="18" charset="0"/>
              </a:rPr>
              <a:t>number of </a:t>
            </a:r>
            <a:r>
              <a:rPr lang="en-US" b="1" dirty="0">
                <a:solidFill>
                  <a:srgbClr val="FF0000"/>
                </a:solidFill>
                <a:latin typeface="Cambria" panose="02040503050406030204" pitchFamily="18" charset="0"/>
              </a:rPr>
              <a:t>iterations</a:t>
            </a:r>
            <a:r>
              <a:rPr lang="en-US" dirty="0">
                <a:latin typeface="Cambria" panose="02040503050406030204" pitchFamily="18" charset="0"/>
              </a:rPr>
              <a:t> = number of passes, each pass using [batch size] number of examples. To be clear, one pass = one forward pass + one backward pass (we do not count the forward pass and backward pass as two different passes</a:t>
            </a:r>
            <a:r>
              <a:rPr lang="en-US" dirty="0" smtClean="0">
                <a:latin typeface="Cambria" panose="02040503050406030204" pitchFamily="18" charset="0"/>
              </a:rPr>
              <a:t>).</a:t>
            </a:r>
          </a:p>
          <a:p>
            <a:r>
              <a:rPr lang="en-US" dirty="0">
                <a:latin typeface="Cambria" panose="02040503050406030204" pitchFamily="18" charset="0"/>
              </a:rPr>
              <a:t>one </a:t>
            </a:r>
            <a:r>
              <a:rPr lang="en-US" b="1" dirty="0">
                <a:solidFill>
                  <a:srgbClr val="FF0000"/>
                </a:solidFill>
                <a:latin typeface="Cambria" panose="02040503050406030204" pitchFamily="18" charset="0"/>
              </a:rPr>
              <a:t>epoch</a:t>
            </a:r>
            <a:r>
              <a:rPr lang="en-US" dirty="0">
                <a:latin typeface="Cambria" panose="02040503050406030204" pitchFamily="18" charset="0"/>
              </a:rPr>
              <a:t> = one forward pass and one backward pass of </a:t>
            </a:r>
            <a:r>
              <a:rPr lang="en-US" i="1" dirty="0">
                <a:latin typeface="Cambria" panose="02040503050406030204" pitchFamily="18" charset="0"/>
              </a:rPr>
              <a:t>all</a:t>
            </a:r>
            <a:r>
              <a:rPr lang="en-US" dirty="0">
                <a:latin typeface="Cambria" panose="02040503050406030204" pitchFamily="18" charset="0"/>
              </a:rPr>
              <a:t> the training </a:t>
            </a:r>
            <a:r>
              <a:rPr lang="en-US" dirty="0" smtClean="0">
                <a:latin typeface="Cambria" panose="02040503050406030204" pitchFamily="18" charset="0"/>
              </a:rPr>
              <a:t>examples.</a:t>
            </a:r>
            <a:endParaRPr lang="en-US" dirty="0">
              <a:latin typeface="Cambria" panose="02040503050406030204" pitchFamily="18" charset="0"/>
            </a:endParaRPr>
          </a:p>
          <a:p>
            <a:r>
              <a:rPr lang="en-US" b="1" dirty="0">
                <a:latin typeface="Cambria" panose="02040503050406030204" pitchFamily="18" charset="0"/>
              </a:rPr>
              <a:t>Example</a:t>
            </a:r>
            <a:r>
              <a:rPr lang="en-US" dirty="0">
                <a:latin typeface="Cambria" panose="02040503050406030204" pitchFamily="18" charset="0"/>
              </a:rPr>
              <a:t>: if you have </a:t>
            </a:r>
            <a:r>
              <a:rPr lang="en-US" dirty="0" smtClean="0">
                <a:latin typeface="Cambria" panose="02040503050406030204" pitchFamily="18" charset="0"/>
              </a:rPr>
              <a:t>5000 </a:t>
            </a:r>
            <a:r>
              <a:rPr lang="en-US" dirty="0">
                <a:latin typeface="Cambria" panose="02040503050406030204" pitchFamily="18" charset="0"/>
              </a:rPr>
              <a:t>training examples, and your batch size is </a:t>
            </a:r>
            <a:r>
              <a:rPr lang="en-US" dirty="0" smtClean="0">
                <a:latin typeface="Cambria" panose="02040503050406030204" pitchFamily="18" charset="0"/>
              </a:rPr>
              <a:t>32, </a:t>
            </a:r>
            <a:r>
              <a:rPr lang="en-US" dirty="0">
                <a:latin typeface="Cambria" panose="02040503050406030204" pitchFamily="18" charset="0"/>
              </a:rPr>
              <a:t>then it will take </a:t>
            </a:r>
            <a:r>
              <a:rPr lang="en-US" dirty="0" smtClean="0">
                <a:latin typeface="Cambria" panose="02040503050406030204" pitchFamily="18" charset="0"/>
              </a:rPr>
              <a:t>157 </a:t>
            </a:r>
            <a:r>
              <a:rPr lang="en-US" dirty="0">
                <a:latin typeface="Cambria" panose="02040503050406030204" pitchFamily="18" charset="0"/>
              </a:rPr>
              <a:t>iterations to complete 1 epoch</a:t>
            </a:r>
            <a:r>
              <a:rPr lang="en-US" dirty="0" smtClean="0">
                <a:latin typeface="Cambria" panose="02040503050406030204" pitchFamily="18" charset="0"/>
              </a:rPr>
              <a:t>.</a:t>
            </a:r>
          </a:p>
          <a:p>
            <a:r>
              <a:rPr lang="en-US" b="1" dirty="0" smtClean="0">
                <a:latin typeface="Cambria" panose="02040503050406030204" pitchFamily="18" charset="0"/>
              </a:rPr>
              <a:t>5000/32 = 156.25 =157 </a:t>
            </a:r>
            <a:r>
              <a:rPr lang="en-US" b="1" dirty="0">
                <a:latin typeface="Cambria" panose="02040503050406030204" pitchFamily="18" charset="0"/>
              </a:rPr>
              <a:t>iterations </a:t>
            </a:r>
            <a:r>
              <a:rPr lang="en-US" b="1" dirty="0" smtClean="0">
                <a:latin typeface="Cambria" panose="02040503050406030204" pitchFamily="18" charset="0"/>
              </a:rPr>
              <a:t>(156 x 32 + 1 x 8)</a:t>
            </a:r>
          </a:p>
          <a:p>
            <a:r>
              <a:rPr lang="en-US" b="1" dirty="0" smtClean="0">
                <a:latin typeface="Cambria" panose="02040503050406030204" pitchFamily="18" charset="0"/>
              </a:rPr>
              <a:t>If you set epoch = 20, 20 x 157 = 3140 </a:t>
            </a:r>
            <a:r>
              <a:rPr lang="en-US" b="1" dirty="0">
                <a:latin typeface="Cambria" panose="02040503050406030204" pitchFamily="18" charset="0"/>
              </a:rPr>
              <a:t>iterations </a:t>
            </a:r>
          </a:p>
          <a:p>
            <a:endParaRPr lang="en-US" dirty="0">
              <a:latin typeface="Cambria" panose="02040503050406030204" pitchFamily="18" charset="0"/>
            </a:endParaRPr>
          </a:p>
        </p:txBody>
      </p:sp>
    </p:spTree>
    <p:extLst>
      <p:ext uri="{BB962C8B-B14F-4D97-AF65-F5344CB8AC3E}">
        <p14:creationId xmlns:p14="http://schemas.microsoft.com/office/powerpoint/2010/main" val="3625671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018" y="-112547"/>
            <a:ext cx="10515600" cy="1325563"/>
          </a:xfrm>
        </p:spPr>
        <p:txBody>
          <a:bodyPr/>
          <a:lstStyle/>
          <a:p>
            <a:r>
              <a:rPr lang="en-US" dirty="0">
                <a:latin typeface="Cambria" panose="02040503050406030204" pitchFamily="18" charset="0"/>
                <a:ea typeface="Cambria" panose="02040503050406030204" pitchFamily="18" charset="0"/>
              </a:rPr>
              <a:t>List of Parameters and </a:t>
            </a:r>
            <a:r>
              <a:rPr lang="en-US" dirty="0" err="1">
                <a:latin typeface="Cambria" panose="02040503050406030204" pitchFamily="18" charset="0"/>
                <a:ea typeface="Cambria" panose="02040503050406030204" pitchFamily="18" charset="0"/>
              </a:rPr>
              <a:t>Hyperparameters</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51848" y="1677046"/>
            <a:ext cx="4675495" cy="4351338"/>
          </a:xfrm>
        </p:spPr>
        <p:txBody>
          <a:bodyPr>
            <a:noAutofit/>
          </a:bodyPr>
          <a:lstStyle/>
          <a:p>
            <a:pPr marL="800100" lvl="1" indent="-342900">
              <a:lnSpc>
                <a:spcPct val="100000"/>
              </a:lnSpc>
              <a:buFont typeface="+mj-lt"/>
              <a:buAutoNum type="arabicPeriod"/>
            </a:pPr>
            <a:r>
              <a:rPr lang="en-US" sz="1800" dirty="0" smtClean="0">
                <a:latin typeface="Cambria" panose="02040503050406030204" pitchFamily="18" charset="0"/>
                <a:ea typeface="Cambria" panose="02040503050406030204" pitchFamily="18" charset="0"/>
              </a:rPr>
              <a:t>No </a:t>
            </a:r>
            <a:r>
              <a:rPr lang="en-US" sz="1800" dirty="0">
                <a:latin typeface="Cambria" panose="02040503050406030204" pitchFamily="18" charset="0"/>
                <a:ea typeface="Cambria" panose="02040503050406030204" pitchFamily="18" charset="0"/>
              </a:rPr>
              <a:t>of hidden layers - Try and error</a:t>
            </a:r>
          </a:p>
          <a:p>
            <a:pPr marL="800100" lvl="1" indent="-342900">
              <a:lnSpc>
                <a:spcPct val="100000"/>
              </a:lnSpc>
              <a:buFont typeface="+mj-lt"/>
              <a:buAutoNum type="arabicPeriod"/>
            </a:pPr>
            <a:r>
              <a:rPr lang="en-US" sz="1800" dirty="0">
                <a:latin typeface="Cambria" panose="02040503050406030204" pitchFamily="18" charset="0"/>
                <a:ea typeface="Cambria" panose="02040503050406030204" pitchFamily="18" charset="0"/>
              </a:rPr>
              <a:t>No of neurons in each hidden layer - Try and error</a:t>
            </a:r>
          </a:p>
          <a:p>
            <a:pPr marL="800100" lvl="1" indent="-342900">
              <a:lnSpc>
                <a:spcPct val="100000"/>
              </a:lnSpc>
              <a:buFont typeface="+mj-lt"/>
              <a:buAutoNum type="arabicPeriod"/>
            </a:pPr>
            <a:r>
              <a:rPr lang="en-US" sz="1800" dirty="0">
                <a:latin typeface="Cambria" panose="02040503050406030204" pitchFamily="18" charset="0"/>
                <a:ea typeface="Cambria" panose="02040503050406030204" pitchFamily="18" charset="0"/>
              </a:rPr>
              <a:t>Learning rate. (The most important parameter) – 0.1, 0.01, 0.001, 0.0001, .00001</a:t>
            </a:r>
          </a:p>
          <a:p>
            <a:pPr marL="800100" lvl="1" indent="-342900">
              <a:lnSpc>
                <a:spcPct val="100000"/>
              </a:lnSpc>
              <a:buFont typeface="+mj-lt"/>
              <a:buAutoNum type="arabicPeriod"/>
            </a:pPr>
            <a:r>
              <a:rPr lang="en-US" sz="1800" dirty="0">
                <a:latin typeface="Cambria" panose="02040503050406030204" pitchFamily="18" charset="0"/>
                <a:ea typeface="Cambria" panose="02040503050406030204" pitchFamily="18" charset="0"/>
              </a:rPr>
              <a:t>Activation functions – Sigmoid, </a:t>
            </a:r>
            <a:r>
              <a:rPr lang="en-US" sz="1800" dirty="0" err="1">
                <a:latin typeface="Cambria" panose="02040503050406030204" pitchFamily="18" charset="0"/>
                <a:ea typeface="Cambria" panose="02040503050406030204" pitchFamily="18" charset="0"/>
              </a:rPr>
              <a:t>Relu</a:t>
            </a:r>
            <a:r>
              <a:rPr lang="en-US" sz="1800" dirty="0">
                <a:latin typeface="Cambria" panose="02040503050406030204" pitchFamily="18" charset="0"/>
                <a:ea typeface="Cambria" panose="02040503050406030204" pitchFamily="18" charset="0"/>
              </a:rPr>
              <a:t>, Leaky </a:t>
            </a:r>
            <a:r>
              <a:rPr lang="en-US" sz="1800" dirty="0" err="1">
                <a:latin typeface="Cambria" panose="02040503050406030204" pitchFamily="18" charset="0"/>
                <a:ea typeface="Cambria" panose="02040503050406030204" pitchFamily="18" charset="0"/>
              </a:rPr>
              <a:t>Relu</a:t>
            </a:r>
            <a:r>
              <a:rPr lang="en-US" sz="1800" dirty="0">
                <a:latin typeface="Cambria" panose="02040503050406030204" pitchFamily="18" charset="0"/>
                <a:ea typeface="Cambria" panose="02040503050406030204" pitchFamily="18" charset="0"/>
              </a:rPr>
              <a:t>, </a:t>
            </a:r>
            <a:r>
              <a:rPr lang="en-US" sz="1800" dirty="0" err="1">
                <a:latin typeface="Cambria" panose="02040503050406030204" pitchFamily="18" charset="0"/>
                <a:ea typeface="Cambria" panose="02040503050406030204" pitchFamily="18" charset="0"/>
              </a:rPr>
              <a:t>Tanh</a:t>
            </a:r>
            <a:endParaRPr lang="en-US" sz="1800" dirty="0">
              <a:latin typeface="Cambria" panose="02040503050406030204" pitchFamily="18" charset="0"/>
              <a:ea typeface="Cambria" panose="02040503050406030204" pitchFamily="18" charset="0"/>
            </a:endParaRPr>
          </a:p>
          <a:p>
            <a:pPr marL="800100" lvl="1" indent="-342900">
              <a:lnSpc>
                <a:spcPct val="100000"/>
              </a:lnSpc>
              <a:buFont typeface="+mj-lt"/>
              <a:buAutoNum type="arabicPeriod"/>
            </a:pPr>
            <a:r>
              <a:rPr lang="en-US" sz="1800" dirty="0">
                <a:latin typeface="Cambria" panose="02040503050406030204" pitchFamily="18" charset="0"/>
                <a:ea typeface="Cambria" panose="02040503050406030204" pitchFamily="18" charset="0"/>
              </a:rPr>
              <a:t>Number of iteration – Try and error</a:t>
            </a:r>
          </a:p>
          <a:p>
            <a:pPr marL="800100" lvl="1" indent="-342900">
              <a:lnSpc>
                <a:spcPct val="100000"/>
              </a:lnSpc>
              <a:buFont typeface="+mj-lt"/>
              <a:buAutoNum type="arabicPeriod"/>
            </a:pPr>
            <a:r>
              <a:rPr lang="en-US" sz="1800" dirty="0">
                <a:latin typeface="Cambria" panose="02040503050406030204" pitchFamily="18" charset="0"/>
                <a:ea typeface="Cambria" panose="02040503050406030204" pitchFamily="18" charset="0"/>
              </a:rPr>
              <a:t>Epoch – Try and error</a:t>
            </a:r>
          </a:p>
          <a:p>
            <a:pPr marL="800100" lvl="1" indent="-342900">
              <a:lnSpc>
                <a:spcPct val="100000"/>
              </a:lnSpc>
              <a:buFont typeface="+mj-lt"/>
              <a:buAutoNum type="arabicPeriod"/>
            </a:pPr>
            <a:r>
              <a:rPr lang="en-US" sz="1800" dirty="0">
                <a:latin typeface="Cambria" panose="02040503050406030204" pitchFamily="18" charset="0"/>
                <a:ea typeface="Cambria" panose="02040503050406030204" pitchFamily="18" charset="0"/>
              </a:rPr>
              <a:t>Batch size – 4, 8, 16, 32, 64, 128… (Power of 2)</a:t>
            </a:r>
          </a:p>
          <a:p>
            <a:pPr marL="800100" lvl="1" indent="-342900">
              <a:lnSpc>
                <a:spcPct val="100000"/>
              </a:lnSpc>
              <a:buFont typeface="+mj-lt"/>
              <a:buAutoNum type="arabicPeriod"/>
            </a:pPr>
            <a:r>
              <a:rPr lang="en-US" sz="1800" dirty="0">
                <a:latin typeface="Cambria" panose="02040503050406030204" pitchFamily="18" charset="0"/>
                <a:ea typeface="Cambria" panose="02040503050406030204" pitchFamily="18" charset="0"/>
              </a:rPr>
              <a:t>Regularization – Dropout, L1, L2</a:t>
            </a:r>
          </a:p>
          <a:p>
            <a:pPr marL="800100" lvl="1" indent="-342900">
              <a:lnSpc>
                <a:spcPct val="100000"/>
              </a:lnSpc>
              <a:buFont typeface="+mj-lt"/>
              <a:buAutoNum type="arabicPeriod"/>
            </a:pPr>
            <a:r>
              <a:rPr lang="en-US" sz="1800" dirty="0">
                <a:latin typeface="Cambria" panose="02040503050406030204" pitchFamily="18" charset="0"/>
                <a:ea typeface="Cambria" panose="02040503050406030204" pitchFamily="18" charset="0"/>
              </a:rPr>
              <a:t>Regularization Rate and Dropout lambda</a:t>
            </a:r>
          </a:p>
        </p:txBody>
      </p:sp>
      <p:sp>
        <p:nvSpPr>
          <p:cNvPr id="4" name="Content Placeholder 2"/>
          <p:cNvSpPr txBox="1">
            <a:spLocks/>
          </p:cNvSpPr>
          <p:nvPr/>
        </p:nvSpPr>
        <p:spPr>
          <a:xfrm>
            <a:off x="6722659" y="1677046"/>
            <a:ext cx="414095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startAt="10"/>
            </a:pPr>
            <a:r>
              <a:rPr lang="en-US" sz="1800" dirty="0" smtClean="0">
                <a:latin typeface="Cambria" panose="02040503050406030204" pitchFamily="18" charset="0"/>
                <a:ea typeface="Cambria" panose="02040503050406030204" pitchFamily="18" charset="0"/>
              </a:rPr>
              <a:t>Normalizing inputs – Min-max, mean, Z-Score</a:t>
            </a:r>
          </a:p>
          <a:p>
            <a:pPr marL="342900" indent="-342900">
              <a:lnSpc>
                <a:spcPct val="100000"/>
              </a:lnSpc>
              <a:buFont typeface="+mj-lt"/>
              <a:buAutoNum type="arabicPeriod" startAt="10"/>
            </a:pPr>
            <a:r>
              <a:rPr lang="en-US" sz="1800" dirty="0" smtClean="0">
                <a:latin typeface="Cambria" panose="02040503050406030204" pitchFamily="18" charset="0"/>
                <a:ea typeface="Cambria" panose="02040503050406030204" pitchFamily="18" charset="0"/>
              </a:rPr>
              <a:t>Weights and Bias Initialization – Zero, Random, He</a:t>
            </a:r>
          </a:p>
          <a:p>
            <a:pPr marL="342900" indent="-342900">
              <a:lnSpc>
                <a:spcPct val="100000"/>
              </a:lnSpc>
              <a:buFont typeface="+mj-lt"/>
              <a:buAutoNum type="arabicPeriod" startAt="10"/>
            </a:pPr>
            <a:r>
              <a:rPr lang="en-US" sz="1800" dirty="0" smtClean="0">
                <a:latin typeface="Cambria" panose="02040503050406030204" pitchFamily="18" charset="0"/>
                <a:ea typeface="Cambria" panose="02040503050406030204" pitchFamily="18" charset="0"/>
              </a:rPr>
              <a:t>Optimization algorithm – SGD, ADAM, </a:t>
            </a:r>
            <a:r>
              <a:rPr lang="en-US" sz="1800" dirty="0" err="1" smtClean="0">
                <a:latin typeface="Cambria" panose="02040503050406030204" pitchFamily="18" charset="0"/>
                <a:ea typeface="Cambria" panose="02040503050406030204" pitchFamily="18" charset="0"/>
              </a:rPr>
              <a:t>RMSProp</a:t>
            </a:r>
            <a:endParaRPr lang="en-US" sz="1800" dirty="0" smtClean="0">
              <a:latin typeface="Cambria" panose="02040503050406030204" pitchFamily="18" charset="0"/>
              <a:ea typeface="Cambria" panose="02040503050406030204" pitchFamily="18" charset="0"/>
            </a:endParaRPr>
          </a:p>
          <a:p>
            <a:pPr marL="342900" indent="-342900">
              <a:lnSpc>
                <a:spcPct val="100000"/>
              </a:lnSpc>
              <a:buFont typeface="+mj-lt"/>
              <a:buAutoNum type="arabicPeriod" startAt="10"/>
            </a:pPr>
            <a:r>
              <a:rPr lang="en-US" sz="1800" dirty="0" smtClean="0">
                <a:latin typeface="Cambria" panose="02040503050406030204" pitchFamily="18" charset="0"/>
                <a:ea typeface="Cambria" panose="02040503050406030204" pitchFamily="18" charset="0"/>
              </a:rPr>
              <a:t>Learning Rate decay</a:t>
            </a:r>
          </a:p>
          <a:p>
            <a:pPr marL="342900" indent="-342900">
              <a:lnSpc>
                <a:spcPct val="100000"/>
              </a:lnSpc>
              <a:buFont typeface="+mj-lt"/>
              <a:buAutoNum type="arabicPeriod" startAt="10"/>
            </a:pPr>
            <a:r>
              <a:rPr lang="en-US" sz="1800" dirty="0" smtClean="0">
                <a:latin typeface="Cambria" panose="02040503050406030204" pitchFamily="18" charset="0"/>
                <a:ea typeface="Cambria" panose="02040503050406030204" pitchFamily="18" charset="0"/>
              </a:rPr>
              <a:t>Momentum – 0.9</a:t>
            </a:r>
          </a:p>
          <a:p>
            <a:pPr marL="342900" indent="-342900">
              <a:lnSpc>
                <a:spcPct val="100000"/>
              </a:lnSpc>
              <a:buFont typeface="+mj-lt"/>
              <a:buAutoNum type="arabicPeriod" startAt="10"/>
            </a:pPr>
            <a:r>
              <a:rPr lang="en-US" sz="1800" dirty="0" err="1" smtClean="0">
                <a:latin typeface="Cambria" panose="02040503050406030204" pitchFamily="18" charset="0"/>
                <a:ea typeface="Cambria" panose="02040503050406030204" pitchFamily="18" charset="0"/>
              </a:rPr>
              <a:t>Kernal</a:t>
            </a:r>
            <a:r>
              <a:rPr lang="en-US" sz="1800" dirty="0" smtClean="0">
                <a:latin typeface="Cambria" panose="02040503050406030204" pitchFamily="18" charset="0"/>
                <a:ea typeface="Cambria" panose="02040503050406030204" pitchFamily="18" charset="0"/>
              </a:rPr>
              <a:t> size - 3 x 3 or 5 x 5</a:t>
            </a:r>
          </a:p>
          <a:p>
            <a:pPr marL="342900" indent="-342900">
              <a:lnSpc>
                <a:spcPct val="100000"/>
              </a:lnSpc>
              <a:buFont typeface="+mj-lt"/>
              <a:buAutoNum type="arabicPeriod" startAt="10"/>
            </a:pPr>
            <a:r>
              <a:rPr lang="en-US" sz="1800" dirty="0" smtClean="0">
                <a:latin typeface="Cambria" panose="02040503050406030204" pitchFamily="18" charset="0"/>
                <a:ea typeface="Cambria" panose="02040503050406030204" pitchFamily="18" charset="0"/>
              </a:rPr>
              <a:t>Number of filters - 32, 64, 128, etc..</a:t>
            </a:r>
          </a:p>
          <a:p>
            <a:pPr marL="342900" indent="-342900">
              <a:lnSpc>
                <a:spcPct val="100000"/>
              </a:lnSpc>
              <a:buFont typeface="+mj-lt"/>
              <a:buAutoNum type="arabicPeriod" startAt="10"/>
            </a:pPr>
            <a:r>
              <a:rPr lang="en-US" sz="1800" dirty="0" smtClean="0">
                <a:latin typeface="Cambria" panose="02040503050406030204" pitchFamily="18" charset="0"/>
                <a:ea typeface="Cambria" panose="02040503050406030204" pitchFamily="18" charset="0"/>
              </a:rPr>
              <a:t>Stride - 1, 2 or 3</a:t>
            </a:r>
          </a:p>
          <a:p>
            <a:pPr marL="342900" indent="-342900">
              <a:lnSpc>
                <a:spcPct val="100000"/>
              </a:lnSpc>
              <a:buFont typeface="+mj-lt"/>
              <a:buAutoNum type="arabicPeriod" startAt="10"/>
            </a:pPr>
            <a:r>
              <a:rPr lang="en-US" sz="1800" dirty="0" smtClean="0">
                <a:latin typeface="Cambria" panose="02040503050406030204" pitchFamily="18" charset="0"/>
                <a:ea typeface="Cambria" panose="02040503050406030204" pitchFamily="18" charset="0"/>
              </a:rPr>
              <a:t>Padding size - 0, 1, 2</a:t>
            </a:r>
          </a:p>
          <a:p>
            <a:pPr marL="342900" indent="-342900">
              <a:lnSpc>
                <a:spcPct val="100000"/>
              </a:lnSpc>
              <a:buFont typeface="+mj-lt"/>
              <a:buAutoNum type="arabicPeriod" startAt="10"/>
            </a:pPr>
            <a:r>
              <a:rPr lang="en-US" sz="1800" dirty="0" smtClean="0">
                <a:latin typeface="Cambria" panose="02040503050406030204" pitchFamily="18" charset="0"/>
                <a:ea typeface="Cambria" panose="02040503050406030204" pitchFamily="18" charset="0"/>
              </a:rPr>
              <a:t>Number of iterations, epoch and batch size</a:t>
            </a:r>
            <a:endParaRPr lang="en-US" sz="1800" dirty="0">
              <a:latin typeface="Cambria" panose="02040503050406030204" pitchFamily="18" charset="0"/>
              <a:ea typeface="Cambria" panose="02040503050406030204" pitchFamily="18" charset="0"/>
            </a:endParaRPr>
          </a:p>
        </p:txBody>
      </p:sp>
      <p:sp>
        <p:nvSpPr>
          <p:cNvPr id="5" name="TextBox 4"/>
          <p:cNvSpPr txBox="1"/>
          <p:nvPr/>
        </p:nvSpPr>
        <p:spPr>
          <a:xfrm>
            <a:off x="729018" y="983366"/>
            <a:ext cx="6794938" cy="923330"/>
          </a:xfrm>
          <a:prstGeom prst="rect">
            <a:avLst/>
          </a:prstGeom>
          <a:noFill/>
        </p:spPr>
        <p:txBody>
          <a:bodyPr wrap="square" rtlCol="0">
            <a:spAutoFit/>
          </a:bodyPr>
          <a:lstStyle/>
          <a:p>
            <a:pPr>
              <a:buFont typeface="Wingdings" panose="05000000000000000000" pitchFamily="2" charset="2"/>
              <a:buChar char="v"/>
            </a:pPr>
            <a:r>
              <a:rPr lang="en-US" b="1" dirty="0" smtClean="0">
                <a:solidFill>
                  <a:srgbClr val="C00000"/>
                </a:solidFill>
                <a:latin typeface="Cambria" panose="02040503050406030204" pitchFamily="18" charset="0"/>
                <a:ea typeface="Cambria" panose="02040503050406030204" pitchFamily="18" charset="0"/>
              </a:rPr>
              <a:t>  Parameters</a:t>
            </a:r>
            <a:r>
              <a:rPr lang="en-US" b="1" dirty="0" smtClean="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 Weight and Bias</a:t>
            </a:r>
          </a:p>
          <a:p>
            <a:pPr>
              <a:buFont typeface="Wingdings" panose="05000000000000000000" pitchFamily="2" charset="2"/>
              <a:buChar char="v"/>
            </a:pPr>
            <a:r>
              <a:rPr lang="en-US" b="1" dirty="0" smtClean="0">
                <a:solidFill>
                  <a:srgbClr val="C00000"/>
                </a:solidFill>
                <a:latin typeface="Cambria" panose="02040503050406030204" pitchFamily="18" charset="0"/>
                <a:ea typeface="Cambria" panose="02040503050406030204" pitchFamily="18" charset="0"/>
              </a:rPr>
              <a:t>  </a:t>
            </a:r>
            <a:r>
              <a:rPr lang="en-US" b="1" dirty="0" err="1" smtClean="0">
                <a:solidFill>
                  <a:srgbClr val="C00000"/>
                </a:solidFill>
                <a:latin typeface="Cambria" panose="02040503050406030204" pitchFamily="18" charset="0"/>
                <a:ea typeface="Cambria" panose="02040503050406030204" pitchFamily="18" charset="0"/>
              </a:rPr>
              <a:t>Hyperparameters</a:t>
            </a:r>
            <a:r>
              <a:rPr lang="en-US" b="1" dirty="0" smtClean="0">
                <a:solidFill>
                  <a:srgbClr val="C00000"/>
                </a:solidFill>
                <a:latin typeface="Cambria" panose="02040503050406030204" pitchFamily="18" charset="0"/>
                <a:ea typeface="Cambria" panose="02040503050406030204" pitchFamily="18" charset="0"/>
              </a:rPr>
              <a:t> </a:t>
            </a:r>
            <a:r>
              <a:rPr lang="en-US" dirty="0">
                <a:solidFill>
                  <a:schemeClr val="accent5"/>
                </a:solidFill>
                <a:latin typeface="Cambria" panose="02040503050406030204" pitchFamily="18" charset="0"/>
                <a:ea typeface="Cambria" panose="02040503050406030204" pitchFamily="18" charset="0"/>
              </a:rPr>
              <a:t>(parameters that control the algorithm):</a:t>
            </a:r>
          </a:p>
          <a:p>
            <a:endParaRPr lang="en-US" dirty="0"/>
          </a:p>
        </p:txBody>
      </p:sp>
    </p:spTree>
    <p:extLst>
      <p:ext uri="{BB962C8B-B14F-4D97-AF65-F5344CB8AC3E}">
        <p14:creationId xmlns:p14="http://schemas.microsoft.com/office/powerpoint/2010/main" val="694388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302" y="0"/>
            <a:ext cx="10515600" cy="832513"/>
          </a:xfrm>
        </p:spPr>
        <p:txBody>
          <a:bodyPr>
            <a:normAutofit/>
          </a:bodyPr>
          <a:lstStyle/>
          <a:p>
            <a:r>
              <a:rPr lang="en-US" sz="3600" dirty="0" smtClean="0">
                <a:latin typeface="Cambria" panose="02040503050406030204" pitchFamily="18" charset="0"/>
              </a:rPr>
              <a:t> Comparison </a:t>
            </a:r>
            <a:r>
              <a:rPr lang="en-US" sz="3600" dirty="0">
                <a:latin typeface="Cambria" panose="02040503050406030204" pitchFamily="18" charset="0"/>
              </a:rPr>
              <a:t>of Deep Learning </a:t>
            </a:r>
            <a:r>
              <a:rPr lang="en-US" sz="3600" dirty="0" smtClean="0">
                <a:latin typeface="Cambria" panose="02040503050406030204" pitchFamily="18" charset="0"/>
              </a:rPr>
              <a:t>Library</a:t>
            </a:r>
            <a:endParaRPr lang="en-US" sz="3600" dirty="0">
              <a:latin typeface="Cambria" panose="020405030504060302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2567003"/>
              </p:ext>
            </p:extLst>
          </p:nvPr>
        </p:nvGraphicFramePr>
        <p:xfrm>
          <a:off x="723331" y="832515"/>
          <a:ext cx="10522424" cy="6041274"/>
        </p:xfrm>
        <a:graphic>
          <a:graphicData uri="http://schemas.openxmlformats.org/drawingml/2006/table">
            <a:tbl>
              <a:tblPr firstRow="1" firstCol="1" bandRow="1">
                <a:tableStyleId>{5C22544A-7EE6-4342-B048-85BDC9FD1C3A}</a:tableStyleId>
              </a:tblPr>
              <a:tblGrid>
                <a:gridCol w="1404731">
                  <a:extLst>
                    <a:ext uri="{9D8B030D-6E8A-4147-A177-3AD203B41FA5}">
                      <a16:colId xmlns:a16="http://schemas.microsoft.com/office/drawing/2014/main" val="20000"/>
                    </a:ext>
                  </a:extLst>
                </a:gridCol>
                <a:gridCol w="1127962">
                  <a:extLst>
                    <a:ext uri="{9D8B030D-6E8A-4147-A177-3AD203B41FA5}">
                      <a16:colId xmlns:a16="http://schemas.microsoft.com/office/drawing/2014/main" val="20001"/>
                    </a:ext>
                  </a:extLst>
                </a:gridCol>
                <a:gridCol w="1033964">
                  <a:extLst>
                    <a:ext uri="{9D8B030D-6E8A-4147-A177-3AD203B41FA5}">
                      <a16:colId xmlns:a16="http://schemas.microsoft.com/office/drawing/2014/main" val="20002"/>
                    </a:ext>
                  </a:extLst>
                </a:gridCol>
                <a:gridCol w="845970">
                  <a:extLst>
                    <a:ext uri="{9D8B030D-6E8A-4147-A177-3AD203B41FA5}">
                      <a16:colId xmlns:a16="http://schemas.microsoft.com/office/drawing/2014/main" val="20003"/>
                    </a:ext>
                  </a:extLst>
                </a:gridCol>
                <a:gridCol w="1670011">
                  <a:extLst>
                    <a:ext uri="{9D8B030D-6E8A-4147-A177-3AD203B41FA5}">
                      <a16:colId xmlns:a16="http://schemas.microsoft.com/office/drawing/2014/main" val="20004"/>
                    </a:ext>
                  </a:extLst>
                </a:gridCol>
                <a:gridCol w="1337890">
                  <a:extLst>
                    <a:ext uri="{9D8B030D-6E8A-4147-A177-3AD203B41FA5}">
                      <a16:colId xmlns:a16="http://schemas.microsoft.com/office/drawing/2014/main" val="20005"/>
                    </a:ext>
                  </a:extLst>
                </a:gridCol>
                <a:gridCol w="2161927">
                  <a:extLst>
                    <a:ext uri="{9D8B030D-6E8A-4147-A177-3AD203B41FA5}">
                      <a16:colId xmlns:a16="http://schemas.microsoft.com/office/drawing/2014/main" val="20006"/>
                    </a:ext>
                  </a:extLst>
                </a:gridCol>
                <a:gridCol w="939969">
                  <a:extLst>
                    <a:ext uri="{9D8B030D-6E8A-4147-A177-3AD203B41FA5}">
                      <a16:colId xmlns:a16="http://schemas.microsoft.com/office/drawing/2014/main" val="20007"/>
                    </a:ext>
                  </a:extLst>
                </a:gridCol>
              </a:tblGrid>
              <a:tr h="473850">
                <a:tc>
                  <a:txBody>
                    <a:bodyPr/>
                    <a:lstStyle/>
                    <a:p>
                      <a:pPr marL="0" marR="0" algn="ctr">
                        <a:lnSpc>
                          <a:spcPct val="115000"/>
                        </a:lnSpc>
                        <a:spcBef>
                          <a:spcPts val="0"/>
                        </a:spcBef>
                        <a:spcAft>
                          <a:spcPts val="0"/>
                        </a:spcAft>
                      </a:pPr>
                      <a:r>
                        <a:rPr lang="en-US" sz="1400" dirty="0">
                          <a:effectLst/>
                          <a:latin typeface="Cambria" panose="02040503050406030204" pitchFamily="18" charset="0"/>
                        </a:rPr>
                        <a:t>Software</a:t>
                      </a:r>
                      <a:endParaRPr lang="en-US" sz="1400" dirty="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Creator</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Software license</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Open source</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Platform</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Written in</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Interface</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CUDA </a:t>
                      </a:r>
                      <a:br>
                        <a:rPr lang="en-US" sz="1400">
                          <a:effectLst/>
                          <a:latin typeface="Cambria" panose="02040503050406030204" pitchFamily="18" charset="0"/>
                        </a:rPr>
                      </a:br>
                      <a:r>
                        <a:rPr lang="en-US" sz="1400">
                          <a:effectLst/>
                          <a:latin typeface="Cambria" panose="02040503050406030204" pitchFamily="18" charset="0"/>
                        </a:rPr>
                        <a:t>support</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extLst>
                  <a:ext uri="{0D108BD9-81ED-4DB2-BD59-A6C34878D82A}">
                    <a16:rowId xmlns:a16="http://schemas.microsoft.com/office/drawing/2014/main" val="10000"/>
                  </a:ext>
                </a:extLst>
              </a:tr>
              <a:tr h="710776">
                <a:tc>
                  <a:txBody>
                    <a:bodyPr/>
                    <a:lstStyle/>
                    <a:p>
                      <a:pPr marL="0" marR="0" algn="ctr">
                        <a:lnSpc>
                          <a:spcPct val="115000"/>
                        </a:lnSpc>
                        <a:spcBef>
                          <a:spcPts val="0"/>
                        </a:spcBef>
                        <a:spcAft>
                          <a:spcPts val="0"/>
                        </a:spcAft>
                      </a:pPr>
                      <a:r>
                        <a:rPr lang="en-US" sz="1400" dirty="0" err="1">
                          <a:effectLst/>
                          <a:latin typeface="Cambria" panose="02040503050406030204" pitchFamily="18" charset="0"/>
                        </a:rPr>
                        <a:t>TensorFlow</a:t>
                      </a:r>
                      <a:r>
                        <a:rPr lang="en-US" sz="1400" dirty="0">
                          <a:effectLst/>
                          <a:latin typeface="Cambria" panose="02040503050406030204" pitchFamily="18" charset="0"/>
                        </a:rPr>
                        <a:t> </a:t>
                      </a:r>
                      <a:r>
                        <a:rPr lang="en-US" sz="1400" dirty="0" smtClean="0">
                          <a:effectLst/>
                          <a:latin typeface="Cambria" panose="02040503050406030204" pitchFamily="18" charset="0"/>
                        </a:rPr>
                        <a:t>[27]</a:t>
                      </a:r>
                      <a:endParaRPr lang="en-US" sz="1400" dirty="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Google Brainteam</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Apache 2.0</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Yes</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Linux, Mac OS, Windows</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C++,Python</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Python, (C/C++public API only for executing graphs)</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Yes</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extLst>
                  <a:ext uri="{0D108BD9-81ED-4DB2-BD59-A6C34878D82A}">
                    <a16:rowId xmlns:a16="http://schemas.microsoft.com/office/drawing/2014/main" val="10001"/>
                  </a:ext>
                </a:extLst>
              </a:tr>
              <a:tr h="473850">
                <a:tc>
                  <a:txBody>
                    <a:bodyPr/>
                    <a:lstStyle/>
                    <a:p>
                      <a:pPr marL="0" marR="0" algn="ctr">
                        <a:lnSpc>
                          <a:spcPct val="115000"/>
                        </a:lnSpc>
                        <a:spcBef>
                          <a:spcPts val="0"/>
                        </a:spcBef>
                        <a:spcAft>
                          <a:spcPts val="0"/>
                        </a:spcAft>
                      </a:pPr>
                      <a:r>
                        <a:rPr lang="en-US" sz="1400" dirty="0" err="1">
                          <a:effectLst/>
                          <a:latin typeface="Cambria" panose="02040503050406030204" pitchFamily="18" charset="0"/>
                        </a:rPr>
                        <a:t>Keras</a:t>
                      </a:r>
                      <a:r>
                        <a:rPr lang="en-US" sz="1400" dirty="0">
                          <a:effectLst/>
                          <a:latin typeface="Cambria" panose="02040503050406030204" pitchFamily="18" charset="0"/>
                        </a:rPr>
                        <a:t> </a:t>
                      </a:r>
                      <a:r>
                        <a:rPr lang="en-US" sz="1400" dirty="0" smtClean="0">
                          <a:effectLst/>
                          <a:latin typeface="Cambria" panose="02040503050406030204" pitchFamily="18" charset="0"/>
                        </a:rPr>
                        <a:t>[28]</a:t>
                      </a:r>
                      <a:endParaRPr lang="en-US" sz="1400" dirty="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François Chollet</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MIT license</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Yes</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Linux, Mac OS, Windows</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Python</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Python</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Yes</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extLst>
                  <a:ext uri="{0D108BD9-81ED-4DB2-BD59-A6C34878D82A}">
                    <a16:rowId xmlns:a16="http://schemas.microsoft.com/office/drawing/2014/main" val="10002"/>
                  </a:ext>
                </a:extLst>
              </a:tr>
              <a:tr h="947700">
                <a:tc>
                  <a:txBody>
                    <a:bodyPr/>
                    <a:lstStyle/>
                    <a:p>
                      <a:pPr marL="0" marR="0" algn="ctr">
                        <a:lnSpc>
                          <a:spcPct val="115000"/>
                        </a:lnSpc>
                        <a:spcBef>
                          <a:spcPts val="0"/>
                        </a:spcBef>
                        <a:spcAft>
                          <a:spcPts val="0"/>
                        </a:spcAft>
                      </a:pPr>
                      <a:r>
                        <a:rPr lang="en-US" sz="1400" dirty="0">
                          <a:effectLst/>
                          <a:latin typeface="Cambria" panose="02040503050406030204" pitchFamily="18" charset="0"/>
                        </a:rPr>
                        <a:t>Deeplearning4j </a:t>
                      </a:r>
                      <a:r>
                        <a:rPr lang="en-US" sz="1400" dirty="0" smtClean="0">
                          <a:effectLst/>
                          <a:latin typeface="Cambria" panose="02040503050406030204" pitchFamily="18" charset="0"/>
                        </a:rPr>
                        <a:t>[29]</a:t>
                      </a:r>
                      <a:endParaRPr lang="en-US" sz="1400" dirty="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Adam Gibson</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Apache 2.0</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Yes</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Linux, Mac OS, Windows,</a:t>
                      </a:r>
                    </a:p>
                    <a:p>
                      <a:pPr marL="0" marR="0" algn="ctr">
                        <a:lnSpc>
                          <a:spcPct val="115000"/>
                        </a:lnSpc>
                        <a:spcBef>
                          <a:spcPts val="0"/>
                        </a:spcBef>
                        <a:spcAft>
                          <a:spcPts val="0"/>
                        </a:spcAft>
                      </a:pPr>
                      <a:r>
                        <a:rPr lang="en-US" sz="1400">
                          <a:effectLst/>
                          <a:latin typeface="Cambria" panose="02040503050406030204" pitchFamily="18" charset="0"/>
                        </a:rPr>
                        <a:t>Android (Cross-platform)</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C, C++</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Java, Scala</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Yes</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extLst>
                  <a:ext uri="{0D108BD9-81ED-4DB2-BD59-A6C34878D82A}">
                    <a16:rowId xmlns:a16="http://schemas.microsoft.com/office/drawing/2014/main" val="10003"/>
                  </a:ext>
                </a:extLst>
              </a:tr>
              <a:tr h="473850">
                <a:tc>
                  <a:txBody>
                    <a:bodyPr/>
                    <a:lstStyle/>
                    <a:p>
                      <a:pPr marL="0" marR="0" algn="ctr">
                        <a:lnSpc>
                          <a:spcPct val="115000"/>
                        </a:lnSpc>
                        <a:spcBef>
                          <a:spcPts val="0"/>
                        </a:spcBef>
                        <a:spcAft>
                          <a:spcPts val="0"/>
                        </a:spcAft>
                      </a:pPr>
                      <a:r>
                        <a:rPr lang="en-US" sz="1400" dirty="0" err="1">
                          <a:effectLst/>
                          <a:latin typeface="Cambria" panose="02040503050406030204" pitchFamily="18" charset="0"/>
                        </a:rPr>
                        <a:t>Caffe</a:t>
                      </a:r>
                      <a:r>
                        <a:rPr lang="en-US" sz="1400" dirty="0">
                          <a:effectLst/>
                          <a:latin typeface="Cambria" panose="02040503050406030204" pitchFamily="18" charset="0"/>
                        </a:rPr>
                        <a:t> </a:t>
                      </a:r>
                      <a:r>
                        <a:rPr lang="en-US" sz="1400" dirty="0" smtClean="0">
                          <a:effectLst/>
                          <a:latin typeface="Cambria" panose="02040503050406030204" pitchFamily="18" charset="0"/>
                        </a:rPr>
                        <a:t>[30]</a:t>
                      </a:r>
                      <a:endParaRPr lang="en-US" sz="1400" dirty="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Yangqing Jia</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BSD License</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Yes</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Linux, Mac OS, Windows</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C++</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Python, Matlab</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Yes</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extLst>
                  <a:ext uri="{0D108BD9-81ED-4DB2-BD59-A6C34878D82A}">
                    <a16:rowId xmlns:a16="http://schemas.microsoft.com/office/drawing/2014/main" val="10004"/>
                  </a:ext>
                </a:extLst>
              </a:tr>
              <a:tr h="710776">
                <a:tc>
                  <a:txBody>
                    <a:bodyPr/>
                    <a:lstStyle/>
                    <a:p>
                      <a:pPr marL="0" marR="0" algn="ctr">
                        <a:lnSpc>
                          <a:spcPct val="115000"/>
                        </a:lnSpc>
                        <a:spcBef>
                          <a:spcPts val="0"/>
                        </a:spcBef>
                        <a:spcAft>
                          <a:spcPts val="0"/>
                        </a:spcAft>
                      </a:pPr>
                      <a:r>
                        <a:rPr lang="en-US" sz="1400" dirty="0" err="1">
                          <a:effectLst/>
                          <a:latin typeface="Cambria" panose="02040503050406030204" pitchFamily="18" charset="0"/>
                        </a:rPr>
                        <a:t>Theano</a:t>
                      </a:r>
                      <a:r>
                        <a:rPr lang="en-US" sz="1400" dirty="0">
                          <a:effectLst/>
                          <a:latin typeface="Cambria" panose="02040503050406030204" pitchFamily="18" charset="0"/>
                        </a:rPr>
                        <a:t> </a:t>
                      </a:r>
                      <a:r>
                        <a:rPr lang="en-US" sz="1400" dirty="0" smtClean="0">
                          <a:effectLst/>
                          <a:latin typeface="Cambria" panose="02040503050406030204" pitchFamily="18" charset="0"/>
                        </a:rPr>
                        <a:t>[31]</a:t>
                      </a:r>
                      <a:endParaRPr lang="en-US" sz="1400" dirty="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Université de Montréal</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dirty="0">
                          <a:effectLst/>
                          <a:latin typeface="Cambria" panose="02040503050406030204" pitchFamily="18" charset="0"/>
                        </a:rPr>
                        <a:t>BSD License</a:t>
                      </a:r>
                      <a:endParaRPr lang="en-US" sz="1400" dirty="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Yes</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Cross-platform</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Python</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Python</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Yes</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extLst>
                  <a:ext uri="{0D108BD9-81ED-4DB2-BD59-A6C34878D82A}">
                    <a16:rowId xmlns:a16="http://schemas.microsoft.com/office/drawing/2014/main" val="10005"/>
                  </a:ext>
                </a:extLst>
              </a:tr>
              <a:tr h="1184626">
                <a:tc>
                  <a:txBody>
                    <a:bodyPr/>
                    <a:lstStyle/>
                    <a:p>
                      <a:pPr marL="0" marR="0" algn="ctr">
                        <a:lnSpc>
                          <a:spcPct val="115000"/>
                        </a:lnSpc>
                        <a:spcBef>
                          <a:spcPts val="0"/>
                        </a:spcBef>
                        <a:spcAft>
                          <a:spcPts val="0"/>
                        </a:spcAft>
                      </a:pPr>
                      <a:r>
                        <a:rPr lang="en-US" sz="1400" dirty="0">
                          <a:effectLst/>
                          <a:latin typeface="Cambria" panose="02040503050406030204" pitchFamily="18" charset="0"/>
                        </a:rPr>
                        <a:t>Torch </a:t>
                      </a:r>
                      <a:r>
                        <a:rPr lang="en-US" sz="1400" dirty="0" smtClean="0">
                          <a:effectLst/>
                          <a:latin typeface="Cambria" panose="02040503050406030204" pitchFamily="18" charset="0"/>
                        </a:rPr>
                        <a:t>[32]</a:t>
                      </a:r>
                      <a:endParaRPr lang="en-US" sz="1400" dirty="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Ronan Collobert,Kavukcuoglu, Clement</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BSD License</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Yes</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Linux, Mac OS, Windows, Android, iOS</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C, Lua</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Lua, C, utility library for C++/OpenCL</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Yes</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extLst>
                  <a:ext uri="{0D108BD9-81ED-4DB2-BD59-A6C34878D82A}">
                    <a16:rowId xmlns:a16="http://schemas.microsoft.com/office/drawing/2014/main" val="10006"/>
                  </a:ext>
                </a:extLst>
              </a:tr>
              <a:tr h="947700">
                <a:tc>
                  <a:txBody>
                    <a:bodyPr/>
                    <a:lstStyle/>
                    <a:p>
                      <a:pPr marL="0" marR="0" algn="ctr">
                        <a:lnSpc>
                          <a:spcPct val="115000"/>
                        </a:lnSpc>
                        <a:spcBef>
                          <a:spcPts val="0"/>
                        </a:spcBef>
                        <a:spcAft>
                          <a:spcPts val="0"/>
                        </a:spcAft>
                      </a:pPr>
                      <a:r>
                        <a:rPr lang="en-US" sz="1400" dirty="0">
                          <a:effectLst/>
                          <a:latin typeface="Cambria" panose="02040503050406030204" pitchFamily="18" charset="0"/>
                        </a:rPr>
                        <a:t>Microsoft Cognitive Toolkit - CNTK </a:t>
                      </a:r>
                      <a:r>
                        <a:rPr lang="en-US" sz="1400" dirty="0" smtClean="0">
                          <a:effectLst/>
                          <a:latin typeface="Cambria" panose="02040503050406030204" pitchFamily="18" charset="0"/>
                        </a:rPr>
                        <a:t>[33]</a:t>
                      </a:r>
                      <a:endParaRPr lang="en-US" sz="1400" dirty="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Microsoft Research</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MIT license</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Yes</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Windows, Linux</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C++</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a:effectLst/>
                          <a:latin typeface="Cambria" panose="02040503050406030204" pitchFamily="18" charset="0"/>
                        </a:rPr>
                        <a:t>Python, C++,</a:t>
                      </a:r>
                    </a:p>
                    <a:p>
                      <a:pPr marL="0" marR="0" algn="ctr">
                        <a:lnSpc>
                          <a:spcPct val="115000"/>
                        </a:lnSpc>
                        <a:spcBef>
                          <a:spcPts val="0"/>
                        </a:spcBef>
                        <a:spcAft>
                          <a:spcPts val="0"/>
                        </a:spcAft>
                      </a:pPr>
                      <a:r>
                        <a:rPr lang="en-US" sz="1400">
                          <a:effectLst/>
                          <a:latin typeface="Cambria" panose="02040503050406030204" pitchFamily="18" charset="0"/>
                        </a:rPr>
                        <a:t>Command line, BrainScript(.NET on roadmap)</a:t>
                      </a:r>
                      <a:endParaRPr lang="en-US" sz="140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tc>
                  <a:txBody>
                    <a:bodyPr/>
                    <a:lstStyle/>
                    <a:p>
                      <a:pPr marL="0" marR="0" algn="ctr">
                        <a:lnSpc>
                          <a:spcPct val="115000"/>
                        </a:lnSpc>
                        <a:spcBef>
                          <a:spcPts val="0"/>
                        </a:spcBef>
                        <a:spcAft>
                          <a:spcPts val="0"/>
                        </a:spcAft>
                      </a:pPr>
                      <a:r>
                        <a:rPr lang="en-US" sz="1400" dirty="0">
                          <a:effectLst/>
                          <a:latin typeface="Cambria" panose="02040503050406030204" pitchFamily="18" charset="0"/>
                        </a:rPr>
                        <a:t>Yes</a:t>
                      </a:r>
                      <a:endParaRPr lang="en-US" sz="1400" dirty="0">
                        <a:effectLst/>
                        <a:latin typeface="Cambria" panose="02040503050406030204" pitchFamily="18" charset="0"/>
                        <a:ea typeface="Calibri" panose="020F0502020204030204" pitchFamily="34" charset="0"/>
                        <a:cs typeface="Times New Roman" panose="02020603050405020304" pitchFamily="18" charset="0"/>
                      </a:endParaRPr>
                    </a:p>
                  </a:txBody>
                  <a:tcPr marL="68108" marR="68108"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586372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423" y="-47429"/>
            <a:ext cx="11047387" cy="1325563"/>
          </a:xfrm>
        </p:spPr>
        <p:txBody>
          <a:bodyPr/>
          <a:lstStyle/>
          <a:p>
            <a:r>
              <a:rPr lang="en-US" dirty="0" smtClean="0">
                <a:latin typeface="Cambria" panose="02040503050406030204" pitchFamily="18" charset="0"/>
                <a:ea typeface="Cambria" panose="02040503050406030204" pitchFamily="18" charset="0"/>
              </a:rPr>
              <a:t>Mathematical Definition of Transfer Learning</a:t>
            </a:r>
            <a:endParaRPr lang="en-US"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25563"/>
                <a:ext cx="10515600" cy="4351338"/>
              </a:xfrm>
            </p:spPr>
            <p:txBody>
              <a:bodyPr/>
              <a:lstStyle/>
              <a:p>
                <a:r>
                  <a:rPr lang="en-US" dirty="0" smtClean="0">
                    <a:latin typeface="Cambria" panose="02040503050406030204" pitchFamily="18" charset="0"/>
                    <a:ea typeface="Cambria" panose="02040503050406030204" pitchFamily="18" charset="0"/>
                  </a:rPr>
                  <a:t>D (Domain) : Feature space χ and P(X), where X = {x</a:t>
                </a:r>
                <a:r>
                  <a:rPr lang="en-US" baseline="-25000" dirty="0">
                    <a:latin typeface="Cambria" panose="02040503050406030204" pitchFamily="18" charset="0"/>
                    <a:ea typeface="Cambria" panose="02040503050406030204" pitchFamily="18" charset="0"/>
                  </a:rPr>
                  <a:t>1</a:t>
                </a:r>
                <a:r>
                  <a:rPr lang="en-US" dirty="0" smtClean="0">
                    <a:latin typeface="Cambria" panose="02040503050406030204" pitchFamily="18" charset="0"/>
                    <a:ea typeface="Cambria" panose="02040503050406030204" pitchFamily="18" charset="0"/>
                  </a:rPr>
                  <a:t>, ..., </a:t>
                </a:r>
                <a:r>
                  <a:rPr lang="en-US" dirty="0" err="1" smtClean="0">
                    <a:latin typeface="Cambria" panose="02040503050406030204" pitchFamily="18" charset="0"/>
                    <a:ea typeface="Cambria" panose="02040503050406030204" pitchFamily="18" charset="0"/>
                  </a:rPr>
                  <a:t>x</a:t>
                </a:r>
                <a:r>
                  <a:rPr lang="en-US" baseline="-25000" dirty="0" err="1" smtClean="0">
                    <a:latin typeface="Cambria" panose="02040503050406030204" pitchFamily="18" charset="0"/>
                    <a:ea typeface="Cambria" panose="02040503050406030204" pitchFamily="18" charset="0"/>
                  </a:rPr>
                  <a:t>n</a:t>
                </a:r>
                <a:r>
                  <a:rPr lang="en-US" dirty="0" smtClean="0">
                    <a:latin typeface="Cambria" panose="02040503050406030204" pitchFamily="18" charset="0"/>
                    <a:ea typeface="Cambria" panose="02040503050406030204" pitchFamily="18" charset="0"/>
                  </a:rPr>
                  <a:t>} ∈ χ </a:t>
                </a:r>
              </a:p>
              <a:p>
                <a:r>
                  <a:rPr lang="en-US" dirty="0">
                    <a:latin typeface="Cambria" panose="02040503050406030204" pitchFamily="18" charset="0"/>
                    <a:ea typeface="Cambria" panose="02040503050406030204" pitchFamily="18" charset="0"/>
                  </a:rPr>
                  <a:t>S</a:t>
                </a:r>
                <a:r>
                  <a:rPr lang="en-US" dirty="0" smtClean="0">
                    <a:latin typeface="Cambria" panose="02040503050406030204" pitchFamily="18" charset="0"/>
                    <a:ea typeface="Cambria" panose="02040503050406030204" pitchFamily="18" charset="0"/>
                  </a:rPr>
                  <a:t>upervised </a:t>
                </a:r>
                <a:r>
                  <a:rPr lang="en-US" dirty="0">
                    <a:latin typeface="Cambria" panose="02040503050406030204" pitchFamily="18" charset="0"/>
                    <a:ea typeface="Cambria" panose="02040503050406030204" pitchFamily="18" charset="0"/>
                  </a:rPr>
                  <a:t>L</a:t>
                </a:r>
                <a:r>
                  <a:rPr lang="en-US" dirty="0" smtClean="0">
                    <a:latin typeface="Cambria" panose="02040503050406030204" pitchFamily="18" charset="0"/>
                    <a:ea typeface="Cambria" panose="02040503050406030204" pitchFamily="18" charset="0"/>
                  </a:rPr>
                  <a:t>earning Task: [D = {χ, P(X)}, T = {Y, f(.)}] [7]</a:t>
                </a:r>
              </a:p>
              <a:p>
                <a:pPr marL="0" indent="0">
                  <a:buNone/>
                </a:pP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                                   where, Y =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err="1" smtClean="0">
                    <a:latin typeface="Cambria" panose="02040503050406030204" pitchFamily="18" charset="0"/>
                    <a:ea typeface="Cambria" panose="02040503050406030204" pitchFamily="18" charset="0"/>
                  </a:rPr>
                  <a:t>y</a:t>
                </a:r>
                <a:r>
                  <a:rPr lang="en-US" baseline="-25000" dirty="0" err="1">
                    <a:latin typeface="Cambria" panose="02040503050406030204" pitchFamily="18" charset="0"/>
                    <a:ea typeface="Cambria" panose="02040503050406030204" pitchFamily="18" charset="0"/>
                  </a:rPr>
                  <a:t>i</a:t>
                </a:r>
                <a:r>
                  <a:rPr lang="en-US" sz="2000" dirty="0" smtClean="0">
                    <a:latin typeface="Cambria" panose="02040503050406030204" pitchFamily="18" charset="0"/>
                    <a:ea typeface="Cambria" panose="02040503050406030204" pitchFamily="18" charset="0"/>
                  </a:rPr>
                  <a:t>, </a:t>
                </a:r>
              </a:p>
              <a:p>
                <a:pPr marL="0" indent="0">
                  <a:buNone/>
                </a:pP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		 f(.) = </a:t>
                </a:r>
                <a14:m>
                  <m:oMath xmlns:m="http://schemas.openxmlformats.org/officeDocument/2006/math">
                    <m:r>
                      <a:rPr lang="en-US" i="1" smtClean="0">
                        <a:latin typeface="Cambria Math" panose="02040503050406030204" pitchFamily="18" charset="0"/>
                        <a:ea typeface="Cambria Math" panose="02040503050406030204" pitchFamily="18" charset="0"/>
                      </a:rPr>
                      <m:t>𝜏</m:t>
                    </m:r>
                  </m:oMath>
                </a14:m>
                <a:r>
                  <a:rPr lang="en-US" sz="2000" dirty="0" smtClean="0">
                    <a:latin typeface="Cambria" panose="02040503050406030204" pitchFamily="18" charset="0"/>
                    <a:ea typeface="Cambria" panose="02040503050406030204" pitchFamily="18" charset="0"/>
                  </a:rPr>
                  <a:t>{x</a:t>
                </a:r>
                <a:r>
                  <a:rPr lang="en-US" baseline="-25000" dirty="0" smtClean="0">
                    <a:latin typeface="Cambria" panose="02040503050406030204" pitchFamily="18" charset="0"/>
                    <a:ea typeface="Cambria" panose="02040503050406030204" pitchFamily="18" charset="0"/>
                  </a:rPr>
                  <a:t>i</a:t>
                </a:r>
                <a:r>
                  <a:rPr lang="en-US" sz="2000" dirty="0" smtClean="0">
                    <a:latin typeface="Cambria" panose="02040503050406030204" pitchFamily="18" charset="0"/>
                    <a:ea typeface="Cambria" panose="02040503050406030204" pitchFamily="18" charset="0"/>
                  </a:rPr>
                  <a:t>, </a:t>
                </a:r>
                <a:r>
                  <a:rPr lang="en-US" sz="2000" dirty="0" err="1" smtClean="0">
                    <a:latin typeface="Cambria" panose="02040503050406030204" pitchFamily="18" charset="0"/>
                    <a:ea typeface="Cambria" panose="02040503050406030204" pitchFamily="18" charset="0"/>
                  </a:rPr>
                  <a:t>y</a:t>
                </a:r>
                <a:r>
                  <a:rPr lang="en-US" baseline="-25000" dirty="0" err="1" smtClean="0">
                    <a:latin typeface="Cambria" panose="02040503050406030204" pitchFamily="18" charset="0"/>
                    <a:ea typeface="Cambria" panose="02040503050406030204" pitchFamily="18" charset="0"/>
                  </a:rPr>
                  <a:t>i</a:t>
                </a:r>
                <a:r>
                  <a:rPr lang="en-US" sz="2000" dirty="0" smtClean="0">
                    <a:latin typeface="Cambria" panose="02040503050406030204" pitchFamily="18" charset="0"/>
                    <a:ea typeface="Cambria" panose="02040503050406030204" pitchFamily="18" charset="0"/>
                  </a:rPr>
                  <a:t>}, where </a:t>
                </a:r>
                <a14:m>
                  <m:oMath xmlns:m="http://schemas.openxmlformats.org/officeDocument/2006/math">
                    <m:r>
                      <a:rPr lang="en-US" sz="2000" i="1" smtClean="0">
                        <a:latin typeface="Cambria Math" panose="02040503050406030204" pitchFamily="18" charset="0"/>
                        <a:ea typeface="Cambria Math" panose="02040503050406030204" pitchFamily="18" charset="0"/>
                      </a:rPr>
                      <m:t>𝜏</m:t>
                    </m:r>
                    <m:r>
                      <a:rPr lang="en-US" sz="2000" i="1" smtClean="0">
                        <a:latin typeface="Cambria Math" panose="02040503050406030204" pitchFamily="18" charset="0"/>
                        <a:ea typeface="Cambria Math" panose="02040503050406030204" pitchFamily="18" charset="0"/>
                      </a:rPr>
                      <m:t> </m:t>
                    </m:r>
                  </m:oMath>
                </a14:m>
                <a:r>
                  <a:rPr lang="en-US" sz="2000" dirty="0" smtClean="0">
                    <a:latin typeface="Cambria" panose="02040503050406030204" pitchFamily="18" charset="0"/>
                    <a:ea typeface="Cambria" panose="02040503050406030204" pitchFamily="18" charset="0"/>
                  </a:rPr>
                  <a:t>is training model, x</a:t>
                </a:r>
                <a:r>
                  <a:rPr lang="en-US" baseline="-25000" dirty="0" smtClean="0">
                    <a:latin typeface="Cambria" panose="02040503050406030204" pitchFamily="18" charset="0"/>
                    <a:ea typeface="Cambria" panose="02040503050406030204" pitchFamily="18" charset="0"/>
                  </a:rPr>
                  <a:t>i </a:t>
                </a:r>
                <a:r>
                  <a:rPr lang="en-US" sz="2000" dirty="0" smtClean="0">
                    <a:latin typeface="Cambria" panose="02040503050406030204" pitchFamily="18" charset="0"/>
                    <a:ea typeface="Cambria" panose="02040503050406030204" pitchFamily="18" charset="0"/>
                  </a:rPr>
                  <a:t>∈ X and </a:t>
                </a:r>
                <a:r>
                  <a:rPr lang="en-US" sz="2000" dirty="0" err="1" smtClean="0">
                    <a:latin typeface="Cambria" panose="02040503050406030204" pitchFamily="18" charset="0"/>
                    <a:ea typeface="Cambria" panose="02040503050406030204" pitchFamily="18" charset="0"/>
                  </a:rPr>
                  <a:t>y</a:t>
                </a:r>
                <a:r>
                  <a:rPr lang="en-US" baseline="-25000" dirty="0" err="1">
                    <a:latin typeface="Cambria" panose="02040503050406030204" pitchFamily="18" charset="0"/>
                    <a:ea typeface="Cambria" panose="02040503050406030204" pitchFamily="18" charset="0"/>
                  </a:rPr>
                  <a:t>i</a:t>
                </a:r>
                <a:r>
                  <a:rPr lang="en-US" sz="2000" dirty="0" smtClean="0">
                    <a:latin typeface="Cambria" panose="02040503050406030204" pitchFamily="18" charset="0"/>
                    <a:ea typeface="Cambria" panose="02040503050406030204" pitchFamily="18" charset="0"/>
                  </a:rPr>
                  <a:t> ∈ 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25563"/>
                <a:ext cx="10515600" cy="4351338"/>
              </a:xfrm>
              <a:blipFill rotWithShape="0">
                <a:blip r:embed="rId2"/>
                <a:stretch>
                  <a:fillRect l="-1043" t="-238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172677" y="3501232"/>
            <a:ext cx="5846645" cy="3070747"/>
          </a:xfrm>
          <a:prstGeom prst="rect">
            <a:avLst/>
          </a:prstGeom>
        </p:spPr>
      </p:pic>
      <p:sp>
        <p:nvSpPr>
          <p:cNvPr id="5" name="Rectangle 4"/>
          <p:cNvSpPr/>
          <p:nvPr/>
        </p:nvSpPr>
        <p:spPr>
          <a:xfrm>
            <a:off x="3682734" y="3981314"/>
            <a:ext cx="453970" cy="400110"/>
          </a:xfrm>
          <a:prstGeom prst="rect">
            <a:avLst/>
          </a:prstGeom>
        </p:spPr>
        <p:txBody>
          <a:bodyPr wrap="none">
            <a:spAutoFit/>
          </a:bodyPr>
          <a:lstStyle/>
          <a:p>
            <a:r>
              <a:rPr lang="en-US" sz="2000" b="1" dirty="0" smtClean="0">
                <a:latin typeface="Cambria" panose="02040503050406030204" pitchFamily="18" charset="0"/>
                <a:ea typeface="Cambria" panose="02040503050406030204" pitchFamily="18" charset="0"/>
              </a:rPr>
              <a:t>D</a:t>
            </a:r>
            <a:r>
              <a:rPr lang="en-US" sz="2000" b="1" baseline="-25000" dirty="0" smtClean="0">
                <a:latin typeface="Cambria" panose="02040503050406030204" pitchFamily="18" charset="0"/>
                <a:ea typeface="Cambria" panose="02040503050406030204" pitchFamily="18" charset="0"/>
              </a:rPr>
              <a:t>S</a:t>
            </a:r>
            <a:endParaRPr lang="en-US" sz="2000" b="1" dirty="0">
              <a:latin typeface="Cambria" panose="02040503050406030204" pitchFamily="18" charset="0"/>
              <a:ea typeface="Cambria" panose="02040503050406030204" pitchFamily="18" charset="0"/>
            </a:endParaRPr>
          </a:p>
        </p:txBody>
      </p:sp>
      <p:sp>
        <p:nvSpPr>
          <p:cNvPr id="6" name="Rectangle 5"/>
          <p:cNvSpPr/>
          <p:nvPr/>
        </p:nvSpPr>
        <p:spPr>
          <a:xfrm>
            <a:off x="6812066" y="3390469"/>
            <a:ext cx="433067" cy="400110"/>
          </a:xfrm>
          <a:prstGeom prst="rect">
            <a:avLst/>
          </a:prstGeom>
        </p:spPr>
        <p:txBody>
          <a:bodyPr wrap="none">
            <a:spAutoFit/>
          </a:bodyPr>
          <a:lstStyle/>
          <a:p>
            <a:r>
              <a:rPr lang="en-US" sz="2000" b="1" dirty="0" smtClean="0">
                <a:latin typeface="Cambria" panose="02040503050406030204" pitchFamily="18" charset="0"/>
                <a:ea typeface="Cambria" panose="02040503050406030204" pitchFamily="18" charset="0"/>
              </a:rPr>
              <a:t>T</a:t>
            </a:r>
            <a:r>
              <a:rPr lang="en-US" sz="2000" b="1" baseline="-25000" dirty="0" smtClean="0">
                <a:latin typeface="Cambria" panose="02040503050406030204" pitchFamily="18" charset="0"/>
                <a:ea typeface="Cambria" panose="02040503050406030204" pitchFamily="18" charset="0"/>
              </a:rPr>
              <a:t>S</a:t>
            </a:r>
            <a:endParaRPr lang="en-US" sz="2000" b="1" dirty="0">
              <a:latin typeface="Cambria" panose="02040503050406030204" pitchFamily="18" charset="0"/>
              <a:ea typeface="Cambria" panose="02040503050406030204" pitchFamily="18" charset="0"/>
            </a:endParaRPr>
          </a:p>
        </p:txBody>
      </p:sp>
      <p:sp>
        <p:nvSpPr>
          <p:cNvPr id="7" name="Rectangle 6"/>
          <p:cNvSpPr/>
          <p:nvPr/>
        </p:nvSpPr>
        <p:spPr>
          <a:xfrm>
            <a:off x="3647316" y="5939289"/>
            <a:ext cx="468783" cy="400110"/>
          </a:xfrm>
          <a:prstGeom prst="rect">
            <a:avLst/>
          </a:prstGeom>
        </p:spPr>
        <p:txBody>
          <a:bodyPr wrap="none">
            <a:spAutoFit/>
          </a:bodyPr>
          <a:lstStyle/>
          <a:p>
            <a:r>
              <a:rPr lang="en-US" sz="2000" b="1" dirty="0" smtClean="0">
                <a:latin typeface="Cambria" panose="02040503050406030204" pitchFamily="18" charset="0"/>
                <a:ea typeface="Cambria" panose="02040503050406030204" pitchFamily="18" charset="0"/>
              </a:rPr>
              <a:t>D</a:t>
            </a:r>
            <a:r>
              <a:rPr lang="en-US" sz="2000" b="1" baseline="-25000" dirty="0" smtClean="0">
                <a:latin typeface="Cambria" panose="02040503050406030204" pitchFamily="18" charset="0"/>
                <a:ea typeface="Cambria" panose="02040503050406030204" pitchFamily="18" charset="0"/>
              </a:rPr>
              <a:t>T</a:t>
            </a:r>
            <a:endParaRPr lang="en-US" sz="2000" b="1" dirty="0">
              <a:latin typeface="Cambria" panose="02040503050406030204" pitchFamily="18" charset="0"/>
              <a:ea typeface="Cambria" panose="02040503050406030204" pitchFamily="18" charset="0"/>
            </a:endParaRPr>
          </a:p>
        </p:txBody>
      </p:sp>
      <p:sp>
        <p:nvSpPr>
          <p:cNvPr id="8" name="Rectangle 7"/>
          <p:cNvSpPr/>
          <p:nvPr/>
        </p:nvSpPr>
        <p:spPr>
          <a:xfrm>
            <a:off x="6863079" y="6282632"/>
            <a:ext cx="457176" cy="400110"/>
          </a:xfrm>
          <a:prstGeom prst="rect">
            <a:avLst/>
          </a:prstGeom>
        </p:spPr>
        <p:txBody>
          <a:bodyPr wrap="none">
            <a:spAutoFit/>
          </a:bodyPr>
          <a:lstStyle/>
          <a:p>
            <a:r>
              <a:rPr lang="en-US" sz="2000" b="1" dirty="0" smtClean="0">
                <a:latin typeface="Cambria" panose="02040503050406030204" pitchFamily="18" charset="0"/>
                <a:ea typeface="Cambria" panose="02040503050406030204" pitchFamily="18" charset="0"/>
              </a:rPr>
              <a:t>T</a:t>
            </a:r>
            <a:r>
              <a:rPr lang="en-US" sz="2000" b="1" baseline="-25000" dirty="0" smtClean="0">
                <a:latin typeface="Cambria" panose="02040503050406030204" pitchFamily="18" charset="0"/>
                <a:ea typeface="Cambria" panose="02040503050406030204" pitchFamily="18" charset="0"/>
              </a:rPr>
              <a:t>T</a:t>
            </a:r>
            <a:endParaRPr lang="en-US" sz="2000" b="1" dirty="0">
              <a:latin typeface="Cambria" panose="02040503050406030204" pitchFamily="18" charset="0"/>
              <a:ea typeface="Cambria" panose="02040503050406030204" pitchFamily="18" charset="0"/>
            </a:endParaRPr>
          </a:p>
        </p:txBody>
      </p:sp>
      <p:sp>
        <p:nvSpPr>
          <p:cNvPr id="9" name="Rectangle 8"/>
          <p:cNvSpPr/>
          <p:nvPr/>
        </p:nvSpPr>
        <p:spPr>
          <a:xfrm>
            <a:off x="8328127" y="5307569"/>
            <a:ext cx="700833" cy="400110"/>
          </a:xfrm>
          <a:prstGeom prst="rect">
            <a:avLst/>
          </a:prstGeom>
        </p:spPr>
        <p:txBody>
          <a:bodyPr wrap="none">
            <a:spAutoFit/>
          </a:bodyPr>
          <a:lstStyle/>
          <a:p>
            <a:r>
              <a:rPr lang="en-US" sz="2000" b="1" dirty="0" err="1" smtClean="0">
                <a:latin typeface="Cambria" panose="02040503050406030204" pitchFamily="18" charset="0"/>
                <a:ea typeface="Cambria" panose="02040503050406030204" pitchFamily="18" charset="0"/>
              </a:rPr>
              <a:t>f</a:t>
            </a:r>
            <a:r>
              <a:rPr lang="en-US" sz="2000" b="1" baseline="-25000" dirty="0" err="1" smtClean="0">
                <a:latin typeface="Cambria" panose="02040503050406030204" pitchFamily="18" charset="0"/>
                <a:ea typeface="Cambria" panose="02040503050406030204" pitchFamily="18" charset="0"/>
              </a:rPr>
              <a:t>T</a:t>
            </a:r>
            <a:r>
              <a:rPr lang="en-US" sz="2000" b="1" dirty="0" smtClean="0">
                <a:latin typeface="Cambria" panose="02040503050406030204" pitchFamily="18" charset="0"/>
                <a:ea typeface="Cambria" panose="02040503050406030204" pitchFamily="18" charset="0"/>
              </a:rPr>
              <a:t>(.) </a:t>
            </a:r>
            <a:endParaRPr lang="en-US" sz="2000" b="1" dirty="0">
              <a:latin typeface="Cambria" panose="02040503050406030204" pitchFamily="18" charset="0"/>
              <a:ea typeface="Cambria" panose="02040503050406030204" pitchFamily="18" charset="0"/>
            </a:endParaRPr>
          </a:p>
        </p:txBody>
      </p:sp>
      <p:sp>
        <p:nvSpPr>
          <p:cNvPr id="10" name="Rectangle 9"/>
          <p:cNvSpPr/>
          <p:nvPr/>
        </p:nvSpPr>
        <p:spPr>
          <a:xfrm>
            <a:off x="8624843" y="6124440"/>
            <a:ext cx="3002360" cy="400110"/>
          </a:xfrm>
          <a:prstGeom prst="rect">
            <a:avLst/>
          </a:prstGeom>
        </p:spPr>
        <p:txBody>
          <a:bodyPr wrap="none">
            <a:spAutoFit/>
          </a:bodyPr>
          <a:lstStyle/>
          <a:p>
            <a:r>
              <a:rPr lang="en-US" sz="2000" b="1" dirty="0" smtClean="0">
                <a:latin typeface="Cambria" panose="02040503050406030204" pitchFamily="18" charset="0"/>
                <a:ea typeface="Cambria" panose="02040503050406030204" pitchFamily="18" charset="0"/>
              </a:rPr>
              <a:t>where D</a:t>
            </a:r>
            <a:r>
              <a:rPr lang="en-US" sz="2000" b="1" baseline="-25000" dirty="0" smtClean="0">
                <a:latin typeface="Cambria" panose="02040503050406030204" pitchFamily="18" charset="0"/>
                <a:ea typeface="Cambria" panose="02040503050406030204" pitchFamily="18" charset="0"/>
              </a:rPr>
              <a:t>S</a:t>
            </a:r>
            <a:r>
              <a:rPr lang="en-US" sz="2000" b="1" dirty="0" smtClean="0">
                <a:latin typeface="Cambria" panose="02040503050406030204" pitchFamily="18" charset="0"/>
                <a:ea typeface="Cambria" panose="02040503050406030204" pitchFamily="18" charset="0"/>
              </a:rPr>
              <a:t> ≠ D</a:t>
            </a:r>
            <a:r>
              <a:rPr lang="en-US" sz="2000" b="1" baseline="-25000" dirty="0" smtClean="0">
                <a:latin typeface="Cambria" panose="02040503050406030204" pitchFamily="18" charset="0"/>
                <a:ea typeface="Cambria" panose="02040503050406030204" pitchFamily="18" charset="0"/>
              </a:rPr>
              <a:t>T</a:t>
            </a:r>
            <a:r>
              <a:rPr lang="en-US" sz="2000" b="1" dirty="0" smtClean="0">
                <a:latin typeface="Cambria" panose="02040503050406030204" pitchFamily="18" charset="0"/>
                <a:ea typeface="Cambria" panose="02040503050406030204" pitchFamily="18" charset="0"/>
              </a:rPr>
              <a:t>, or T</a:t>
            </a:r>
            <a:r>
              <a:rPr lang="en-US" sz="2000" b="1" baseline="-25000" dirty="0" smtClean="0">
                <a:latin typeface="Cambria" panose="02040503050406030204" pitchFamily="18" charset="0"/>
                <a:ea typeface="Cambria" panose="02040503050406030204" pitchFamily="18" charset="0"/>
              </a:rPr>
              <a:t>S</a:t>
            </a:r>
            <a:r>
              <a:rPr lang="en-US" sz="2000" b="1" dirty="0" smtClean="0">
                <a:latin typeface="Cambria" panose="02040503050406030204" pitchFamily="18" charset="0"/>
                <a:ea typeface="Cambria" panose="02040503050406030204" pitchFamily="18" charset="0"/>
              </a:rPr>
              <a:t> ≠ T</a:t>
            </a:r>
            <a:r>
              <a:rPr lang="en-US" sz="2000" b="1" baseline="-25000" dirty="0" smtClean="0">
                <a:latin typeface="Cambria" panose="02040503050406030204" pitchFamily="18" charset="0"/>
                <a:ea typeface="Cambria" panose="02040503050406030204" pitchFamily="18" charset="0"/>
              </a:rPr>
              <a:t>T</a:t>
            </a:r>
            <a:endParaRPr lang="en-US" sz="2000" b="1" dirty="0">
              <a:latin typeface="Cambria" panose="02040503050406030204" pitchFamily="18" charset="0"/>
              <a:ea typeface="Cambria" panose="02040503050406030204" pitchFamily="18" charset="0"/>
            </a:endParaRPr>
          </a:p>
        </p:txBody>
      </p:sp>
      <p:sp>
        <p:nvSpPr>
          <p:cNvPr id="11" name="Rectangle 10"/>
          <p:cNvSpPr/>
          <p:nvPr/>
        </p:nvSpPr>
        <p:spPr>
          <a:xfrm>
            <a:off x="259783" y="4132197"/>
            <a:ext cx="2937214" cy="1323439"/>
          </a:xfrm>
          <a:prstGeom prst="rect">
            <a:avLst/>
          </a:prstGeom>
        </p:spPr>
        <p:txBody>
          <a:bodyPr wrap="none">
            <a:spAutoFit/>
          </a:bodyPr>
          <a:lstStyle/>
          <a:p>
            <a:r>
              <a:rPr lang="en-US" sz="2000" b="1" dirty="0" smtClean="0">
                <a:latin typeface="Cambria" panose="02040503050406030204" pitchFamily="18" charset="0"/>
                <a:ea typeface="Cambria" panose="02040503050406030204" pitchFamily="18" charset="0"/>
              </a:rPr>
              <a:t>D</a:t>
            </a:r>
            <a:r>
              <a:rPr lang="en-US" sz="2000" b="1" baseline="-25000" dirty="0" smtClean="0">
                <a:latin typeface="Cambria" panose="02040503050406030204" pitchFamily="18" charset="0"/>
                <a:ea typeface="Cambria" panose="02040503050406030204" pitchFamily="18" charset="0"/>
              </a:rPr>
              <a:t>S</a:t>
            </a:r>
            <a:r>
              <a:rPr lang="en-US" sz="2000" baseline="-25000" dirty="0" smtClean="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 Source Domain</a:t>
            </a:r>
          </a:p>
          <a:p>
            <a:r>
              <a:rPr lang="en-US" sz="2000" b="1" dirty="0" smtClean="0">
                <a:latin typeface="Cambria" panose="02040503050406030204" pitchFamily="18" charset="0"/>
                <a:ea typeface="Cambria" panose="02040503050406030204" pitchFamily="18" charset="0"/>
              </a:rPr>
              <a:t>T</a:t>
            </a:r>
            <a:r>
              <a:rPr lang="en-US" sz="2000" b="1" baseline="-25000" dirty="0" smtClean="0">
                <a:latin typeface="Cambria" panose="02040503050406030204" pitchFamily="18" charset="0"/>
                <a:ea typeface="Cambria" panose="02040503050406030204" pitchFamily="18" charset="0"/>
              </a:rPr>
              <a:t>S</a:t>
            </a:r>
            <a:r>
              <a:rPr lang="en-US" sz="2000" dirty="0" smtClean="0">
                <a:latin typeface="Cambria" panose="02040503050406030204" pitchFamily="18" charset="0"/>
                <a:ea typeface="Cambria" panose="02040503050406030204" pitchFamily="18" charset="0"/>
              </a:rPr>
              <a:t> : Source Learning Task</a:t>
            </a:r>
          </a:p>
          <a:p>
            <a:r>
              <a:rPr lang="en-US" sz="2000" b="1" dirty="0" smtClean="0">
                <a:latin typeface="Cambria" panose="02040503050406030204" pitchFamily="18" charset="0"/>
                <a:ea typeface="Cambria" panose="02040503050406030204" pitchFamily="18" charset="0"/>
              </a:rPr>
              <a:t>D</a:t>
            </a:r>
            <a:r>
              <a:rPr lang="en-US" sz="2000" b="1" baseline="-25000" dirty="0" smtClean="0">
                <a:latin typeface="Cambria" panose="02040503050406030204" pitchFamily="18" charset="0"/>
                <a:ea typeface="Cambria" panose="02040503050406030204" pitchFamily="18" charset="0"/>
              </a:rPr>
              <a:t>T</a:t>
            </a:r>
            <a:r>
              <a:rPr lang="en-US" sz="2000" baseline="-25000" dirty="0" smtClean="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 Target Domain </a:t>
            </a:r>
          </a:p>
          <a:p>
            <a:r>
              <a:rPr lang="en-US" sz="2000" b="1" dirty="0" smtClean="0">
                <a:latin typeface="Cambria" panose="02040503050406030204" pitchFamily="18" charset="0"/>
                <a:ea typeface="Cambria" panose="02040503050406030204" pitchFamily="18" charset="0"/>
              </a:rPr>
              <a:t>T</a:t>
            </a:r>
            <a:r>
              <a:rPr lang="en-US" sz="2000" b="1" baseline="-25000" dirty="0" smtClean="0">
                <a:latin typeface="Cambria" panose="02040503050406030204" pitchFamily="18" charset="0"/>
                <a:ea typeface="Cambria" panose="02040503050406030204" pitchFamily="18" charset="0"/>
              </a:rPr>
              <a:t>T </a:t>
            </a:r>
            <a:r>
              <a:rPr lang="en-US" sz="2000" dirty="0" smtClean="0">
                <a:latin typeface="Cambria" panose="02040503050406030204" pitchFamily="18" charset="0"/>
                <a:ea typeface="Cambria" panose="02040503050406030204" pitchFamily="18" charset="0"/>
              </a:rPr>
              <a:t>: Target Learning Task</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819575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962" y="0"/>
            <a:ext cx="10515600" cy="1325563"/>
          </a:xfrm>
        </p:spPr>
        <p:txBody>
          <a:bodyPr/>
          <a:lstStyle/>
          <a:p>
            <a:r>
              <a:rPr lang="en-US" dirty="0" smtClean="0">
                <a:latin typeface="Cambria" panose="02040503050406030204" pitchFamily="18" charset="0"/>
                <a:ea typeface="Cambria" panose="02040503050406030204" pitchFamily="18" charset="0"/>
              </a:rPr>
              <a:t>Types of Transfer Learning</a:t>
            </a:r>
            <a:endParaRPr lang="en-US" dirty="0">
              <a:latin typeface="Cambria" panose="02040503050406030204" pitchFamily="18" charset="0"/>
              <a:ea typeface="Cambria" panose="02040503050406030204" pitchFamily="18" charset="0"/>
            </a:endParaRPr>
          </a:p>
        </p:txBody>
      </p:sp>
      <p:pic>
        <p:nvPicPr>
          <p:cNvPr id="3074" name="imag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4" y="1099317"/>
            <a:ext cx="8683675" cy="5139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993694" y="6238635"/>
            <a:ext cx="3644203" cy="410882"/>
          </a:xfrm>
          <a:prstGeom prst="rect">
            <a:avLst/>
          </a:prstGeom>
        </p:spPr>
        <p:txBody>
          <a:bodyPr wrap="none">
            <a:spAutoFit/>
          </a:bodyPr>
          <a:lstStyle/>
          <a:p>
            <a:pPr algn="ctr">
              <a:lnSpc>
                <a:spcPct val="115000"/>
              </a:lnSpc>
            </a:pPr>
            <a:r>
              <a:rPr lang="en-US" b="1" dirty="0" smtClean="0">
                <a:effectLst/>
                <a:highlight>
                  <a:srgbClr val="FFFFFF"/>
                </a:highlight>
                <a:latin typeface="Cambria" panose="02040503050406030204" pitchFamily="18" charset="0"/>
                <a:ea typeface="Cambria" panose="02040503050406030204" pitchFamily="18" charset="0"/>
              </a:rPr>
              <a:t>Transfer Learning </a:t>
            </a:r>
            <a:r>
              <a:rPr lang="en-US" b="1" dirty="0" smtClean="0">
                <a:effectLst/>
                <a:latin typeface="Cambria" panose="02040503050406030204" pitchFamily="18" charset="0"/>
                <a:ea typeface="Cambria" panose="02040503050406030204" pitchFamily="18" charset="0"/>
              </a:rPr>
              <a:t>Strategies[24]</a:t>
            </a:r>
            <a:endParaRPr lang="en-US" sz="240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51272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48"/>
            <a:ext cx="10515600" cy="982262"/>
          </a:xfrm>
        </p:spPr>
        <p:txBody>
          <a:bodyPr>
            <a:normAutofit/>
          </a:bodyPr>
          <a:lstStyle/>
          <a:p>
            <a:r>
              <a:rPr lang="en-US" sz="3600" b="1" dirty="0" smtClean="0">
                <a:latin typeface="Cambria" panose="02040503050406030204" pitchFamily="18" charset="0"/>
              </a:rPr>
              <a:t>Deep Learning</a:t>
            </a:r>
            <a:endParaRPr lang="en-US" sz="3600" b="1" dirty="0">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1472559" y="1210910"/>
            <a:ext cx="9537418" cy="5421902"/>
          </a:xfrm>
          <a:prstGeom prst="rect">
            <a:avLst/>
          </a:prstGeom>
        </p:spPr>
      </p:pic>
    </p:spTree>
    <p:extLst>
      <p:ext uri="{BB962C8B-B14F-4D97-AF65-F5344CB8AC3E}">
        <p14:creationId xmlns:p14="http://schemas.microsoft.com/office/powerpoint/2010/main" val="901307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292" y="25565"/>
            <a:ext cx="10515600" cy="1011665"/>
          </a:xfrm>
        </p:spPr>
        <p:txBody>
          <a:bodyPr/>
          <a:lstStyle/>
          <a:p>
            <a:pPr algn="r"/>
            <a:r>
              <a:rPr lang="en-US" dirty="0" err="1" smtClean="0">
                <a:latin typeface="Cambria" panose="02040503050406030204" pitchFamily="18" charset="0"/>
                <a:ea typeface="Cambria" panose="02040503050406030204" pitchFamily="18" charset="0"/>
              </a:rPr>
              <a:t>Contd</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351128"/>
            <a:ext cx="10515600" cy="5336275"/>
          </a:xfrm>
        </p:spPr>
        <p:txBody>
          <a:bodyPr>
            <a:normAutofit/>
          </a:bodyPr>
          <a:lstStyle/>
          <a:p>
            <a:pPr algn="just">
              <a:lnSpc>
                <a:spcPct val="100000"/>
              </a:lnSpc>
              <a:buFont typeface="Wingdings" panose="05000000000000000000" pitchFamily="2" charset="2"/>
              <a:buChar char="v"/>
            </a:pPr>
            <a:r>
              <a:rPr lang="en-US" b="1" dirty="0">
                <a:latin typeface="Cambria" panose="02040503050406030204" pitchFamily="18" charset="0"/>
                <a:ea typeface="Cambria" panose="02040503050406030204" pitchFamily="18" charset="0"/>
              </a:rPr>
              <a:t>Karl Weiss et. </a:t>
            </a:r>
            <a:r>
              <a:rPr lang="en-US" dirty="0">
                <a:latin typeface="Cambria" panose="02040503050406030204" pitchFamily="18" charset="0"/>
                <a:ea typeface="Cambria" panose="02040503050406030204" pitchFamily="18" charset="0"/>
              </a:rPr>
              <a:t>al is divided transfer learning in two type of approaches which are homogeneous transfer learning and heterogeneous learning </a:t>
            </a:r>
            <a:r>
              <a:rPr lang="en-US" dirty="0" smtClean="0">
                <a:latin typeface="Cambria" panose="02040503050406030204" pitchFamily="18" charset="0"/>
                <a:ea typeface="Cambria" panose="02040503050406030204" pitchFamily="18" charset="0"/>
              </a:rPr>
              <a:t>[</a:t>
            </a:r>
            <a:r>
              <a:rPr lang="en-US" dirty="0" smtClean="0">
                <a:solidFill>
                  <a:srgbClr val="C00000"/>
                </a:solidFill>
                <a:latin typeface="Cambria" panose="02040503050406030204" pitchFamily="18" charset="0"/>
                <a:ea typeface="Cambria" panose="02040503050406030204" pitchFamily="18" charset="0"/>
              </a:rPr>
              <a:t>25</a:t>
            </a:r>
            <a:r>
              <a:rPr lang="en-US" dirty="0" smtClean="0">
                <a:latin typeface="Cambria" panose="02040503050406030204" pitchFamily="18" charset="0"/>
                <a:ea typeface="Cambria" panose="02040503050406030204" pitchFamily="18" charset="0"/>
              </a:rPr>
              <a:t>].</a:t>
            </a:r>
          </a:p>
          <a:p>
            <a:pPr marL="0" indent="0" algn="just">
              <a:lnSpc>
                <a:spcPct val="100000"/>
              </a:lnSpc>
              <a:buNone/>
            </a:pPr>
            <a:endParaRPr lang="en-US" dirty="0">
              <a:latin typeface="Cambria" panose="02040503050406030204" pitchFamily="18" charset="0"/>
              <a:ea typeface="Cambria" panose="02040503050406030204" pitchFamily="18" charset="0"/>
            </a:endParaRPr>
          </a:p>
          <a:p>
            <a:pPr lvl="1" algn="just">
              <a:lnSpc>
                <a:spcPct val="100000"/>
              </a:lnSpc>
            </a:pPr>
            <a:r>
              <a:rPr lang="en-US" b="1" dirty="0">
                <a:latin typeface="Cambria" panose="02040503050406030204" pitchFamily="18" charset="0"/>
                <a:ea typeface="Cambria" panose="02040503050406030204" pitchFamily="18" charset="0"/>
              </a:rPr>
              <a:t>Homogeneous transfer learning: </a:t>
            </a:r>
            <a:r>
              <a:rPr lang="en-US" dirty="0">
                <a:latin typeface="Cambria" panose="02040503050406030204" pitchFamily="18" charset="0"/>
                <a:ea typeface="Cambria" panose="02040503050406030204" pitchFamily="18" charset="0"/>
              </a:rPr>
              <a:t>The heterogeneous transfer learning solutions are focused on aligning the input spaces of the source and target domains with the assumption that the domain distributions are the same. </a:t>
            </a:r>
            <a:r>
              <a:rPr lang="en-US" b="1" dirty="0">
                <a:latin typeface="Cambria" panose="02040503050406030204" pitchFamily="18" charset="0"/>
                <a:ea typeface="Cambria" panose="02040503050406030204" pitchFamily="18" charset="0"/>
              </a:rPr>
              <a:t> </a:t>
            </a:r>
            <a:endParaRPr lang="en-US" b="1" dirty="0" smtClean="0">
              <a:latin typeface="Cambria" panose="02040503050406030204" pitchFamily="18" charset="0"/>
              <a:ea typeface="Cambria" panose="02040503050406030204" pitchFamily="18" charset="0"/>
            </a:endParaRPr>
          </a:p>
          <a:p>
            <a:pPr marL="457200" lvl="1" indent="0" algn="just">
              <a:lnSpc>
                <a:spcPct val="100000"/>
              </a:lnSpc>
              <a:buNone/>
            </a:pPr>
            <a:endParaRPr lang="en-US" dirty="0">
              <a:latin typeface="Cambria" panose="02040503050406030204" pitchFamily="18" charset="0"/>
              <a:ea typeface="Cambria" panose="02040503050406030204" pitchFamily="18" charset="0"/>
            </a:endParaRPr>
          </a:p>
          <a:p>
            <a:pPr lvl="1" algn="just">
              <a:lnSpc>
                <a:spcPct val="100000"/>
              </a:lnSpc>
            </a:pPr>
            <a:r>
              <a:rPr lang="en-US" b="1" dirty="0">
                <a:latin typeface="Cambria" panose="02040503050406030204" pitchFamily="18" charset="0"/>
                <a:ea typeface="Cambria" panose="02040503050406030204" pitchFamily="18" charset="0"/>
              </a:rPr>
              <a:t>Heterogeneous transfer learning</a:t>
            </a:r>
            <a:r>
              <a:rPr lang="en-US" dirty="0">
                <a:latin typeface="Cambria" panose="02040503050406030204" pitchFamily="18" charset="0"/>
                <a:ea typeface="Cambria" panose="02040503050406030204" pitchFamily="18" charset="0"/>
              </a:rPr>
              <a:t>: Heterogeneous transfer learning is the scenario where the source and target domains are represented in different feature spaces. </a:t>
            </a:r>
          </a:p>
          <a:p>
            <a:pPr algn="just"/>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13015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fontScale="90000"/>
          </a:bodyPr>
          <a:lstStyle/>
          <a:p>
            <a:r>
              <a:rPr lang="en-US" dirty="0" smtClean="0">
                <a:latin typeface="Cambria" panose="02040503050406030204" pitchFamily="18" charset="0"/>
                <a:ea typeface="Cambria" panose="02040503050406030204" pitchFamily="18" charset="0"/>
              </a:rPr>
              <a:t>The three major Transfer Learning scenarios are as follows [26]:</a:t>
            </a:r>
            <a:br>
              <a:rPr lang="en-US" dirty="0" smtClean="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825624"/>
            <a:ext cx="10515600" cy="4602471"/>
          </a:xfrm>
        </p:spPr>
        <p:txBody>
          <a:bodyPr>
            <a:normAutofit lnSpcReduction="10000"/>
          </a:bodyPr>
          <a:lstStyle/>
          <a:p>
            <a:pPr lvl="0">
              <a:lnSpc>
                <a:spcPct val="100000"/>
              </a:lnSpc>
              <a:buFont typeface="Wingdings" panose="05000000000000000000" pitchFamily="2" charset="2"/>
              <a:buChar char="v"/>
            </a:pPr>
            <a:r>
              <a:rPr lang="en-US" b="1" dirty="0" smtClean="0">
                <a:latin typeface="Cambria" panose="02040503050406030204" pitchFamily="18" charset="0"/>
                <a:ea typeface="Cambria" panose="02040503050406030204" pitchFamily="18" charset="0"/>
              </a:rPr>
              <a:t>  </a:t>
            </a:r>
            <a:r>
              <a:rPr lang="en-US" b="1" dirty="0" err="1" smtClean="0">
                <a:latin typeface="Cambria" panose="02040503050406030204" pitchFamily="18" charset="0"/>
                <a:ea typeface="Cambria" panose="02040503050406030204" pitchFamily="18" charset="0"/>
              </a:rPr>
              <a:t>ConvNet</a:t>
            </a:r>
            <a:r>
              <a:rPr lang="en-US" b="1" dirty="0" smtClean="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as fixed feature extractor</a:t>
            </a:r>
            <a:r>
              <a:rPr lang="en-US" dirty="0">
                <a:latin typeface="Cambria" panose="02040503050406030204" pitchFamily="18" charset="0"/>
                <a:ea typeface="Cambria" panose="02040503050406030204" pitchFamily="18" charset="0"/>
              </a:rPr>
              <a:t> - Remove the output layer and then use the entire network as a fixed feature extractor for the new data set</a:t>
            </a:r>
            <a:r>
              <a:rPr lang="en-US" dirty="0" smtClean="0">
                <a:latin typeface="Cambria" panose="02040503050406030204" pitchFamily="18" charset="0"/>
                <a:ea typeface="Cambria" panose="02040503050406030204" pitchFamily="18" charset="0"/>
              </a:rPr>
              <a:t>.</a:t>
            </a:r>
          </a:p>
          <a:p>
            <a:pPr lvl="0">
              <a:lnSpc>
                <a:spcPct val="100000"/>
              </a:lnSpc>
              <a:buFont typeface="Wingdings" panose="05000000000000000000" pitchFamily="2" charset="2"/>
              <a:buChar char="v"/>
            </a:pPr>
            <a:endParaRPr lang="en-US" dirty="0">
              <a:latin typeface="Cambria" panose="02040503050406030204" pitchFamily="18" charset="0"/>
              <a:ea typeface="Cambria" panose="02040503050406030204" pitchFamily="18" charset="0"/>
            </a:endParaRPr>
          </a:p>
          <a:p>
            <a:pPr lvl="0">
              <a:lnSpc>
                <a:spcPct val="100000"/>
              </a:lnSpc>
              <a:buFont typeface="Wingdings" panose="05000000000000000000" pitchFamily="2" charset="2"/>
              <a:buChar char="v"/>
            </a:pPr>
            <a:r>
              <a:rPr lang="en-US" b="1" dirty="0" smtClean="0">
                <a:latin typeface="Cambria" panose="02040503050406030204" pitchFamily="18" charset="0"/>
                <a:ea typeface="Cambria" panose="02040503050406030204" pitchFamily="18" charset="0"/>
              </a:rPr>
              <a:t>  Fine-tuning </a:t>
            </a:r>
            <a:r>
              <a:rPr lang="en-US" b="1" dirty="0">
                <a:latin typeface="Cambria" panose="02040503050406030204" pitchFamily="18" charset="0"/>
                <a:ea typeface="Cambria" panose="02040503050406030204" pitchFamily="18" charset="0"/>
              </a:rPr>
              <a:t>the </a:t>
            </a:r>
            <a:r>
              <a:rPr lang="en-US" b="1" dirty="0" err="1">
                <a:latin typeface="Cambria" panose="02040503050406030204" pitchFamily="18" charset="0"/>
                <a:ea typeface="Cambria" panose="02040503050406030204" pitchFamily="18" charset="0"/>
              </a:rPr>
              <a:t>ConvNet</a:t>
            </a:r>
            <a:r>
              <a:rPr lang="en-US" dirty="0">
                <a:latin typeface="Cambria" panose="02040503050406030204" pitchFamily="18" charset="0"/>
                <a:ea typeface="Cambria" panose="02040503050406030204" pitchFamily="18" charset="0"/>
              </a:rPr>
              <a:t> - Keep the weights of initial layers of the model frozen while we retrain only the higher layers</a:t>
            </a:r>
            <a:r>
              <a:rPr lang="en-US" dirty="0" smtClean="0">
                <a:latin typeface="Cambria" panose="02040503050406030204" pitchFamily="18" charset="0"/>
                <a:ea typeface="Cambria" panose="02040503050406030204" pitchFamily="18" charset="0"/>
              </a:rPr>
              <a:t>.</a:t>
            </a:r>
          </a:p>
          <a:p>
            <a:pPr marL="0" lvl="0" indent="0">
              <a:lnSpc>
                <a:spcPct val="100000"/>
              </a:lnSpc>
              <a:buNone/>
            </a:pPr>
            <a:endParaRPr lang="en-US" dirty="0">
              <a:latin typeface="Cambria" panose="02040503050406030204" pitchFamily="18" charset="0"/>
              <a:ea typeface="Cambria" panose="02040503050406030204" pitchFamily="18" charset="0"/>
            </a:endParaRPr>
          </a:p>
          <a:p>
            <a:pPr lvl="0">
              <a:lnSpc>
                <a:spcPct val="100000"/>
              </a:lnSpc>
              <a:buFont typeface="Wingdings" panose="05000000000000000000" pitchFamily="2" charset="2"/>
              <a:buChar char="v"/>
            </a:pPr>
            <a:r>
              <a:rPr lang="en-US" b="1" dirty="0" smtClean="0">
                <a:latin typeface="Cambria" panose="02040503050406030204" pitchFamily="18" charset="0"/>
                <a:ea typeface="Cambria" panose="02040503050406030204" pitchFamily="18" charset="0"/>
              </a:rPr>
              <a:t>  </a:t>
            </a:r>
            <a:r>
              <a:rPr lang="en-US" b="1" dirty="0" err="1" smtClean="0">
                <a:latin typeface="Cambria" panose="02040503050406030204" pitchFamily="18" charset="0"/>
                <a:ea typeface="Cambria" panose="02040503050406030204" pitchFamily="18" charset="0"/>
              </a:rPr>
              <a:t>Pretrained</a:t>
            </a:r>
            <a:r>
              <a:rPr lang="en-US" b="1" dirty="0" smtClean="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models</a:t>
            </a:r>
            <a:r>
              <a:rPr lang="en-US" dirty="0">
                <a:latin typeface="Cambria" panose="02040503050406030204" pitchFamily="18" charset="0"/>
                <a:ea typeface="Cambria" panose="02040503050406030204" pitchFamily="18" charset="0"/>
              </a:rPr>
              <a:t> - Use architecture of the model while initializing all the weights randomly and train the model according to new dataset</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30805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445" y="283238"/>
            <a:ext cx="10918208" cy="1325563"/>
          </a:xfrm>
        </p:spPr>
        <p:txBody>
          <a:bodyPr>
            <a:normAutofit fontScale="90000"/>
          </a:bodyPr>
          <a:lstStyle/>
          <a:p>
            <a:r>
              <a:rPr lang="en-US" dirty="0" smtClean="0">
                <a:latin typeface="Cambria" panose="02040503050406030204" pitchFamily="18" charset="0"/>
                <a:ea typeface="Cambria" panose="02040503050406030204" pitchFamily="18" charset="0"/>
              </a:rPr>
              <a:t/>
            </a:r>
            <a:br>
              <a:rPr lang="en-US" dirty="0" smtClean="0">
                <a:latin typeface="Cambria" panose="02040503050406030204" pitchFamily="18" charset="0"/>
                <a:ea typeface="Cambria" panose="02040503050406030204" pitchFamily="18" charset="0"/>
              </a:rPr>
            </a:br>
            <a:r>
              <a:rPr lang="en-US" dirty="0" smtClean="0">
                <a:latin typeface="Cambria" panose="02040503050406030204" pitchFamily="18" charset="0"/>
                <a:ea typeface="Cambria" panose="02040503050406030204" pitchFamily="18" charset="0"/>
              </a:rPr>
              <a:t>Ways </a:t>
            </a:r>
            <a:r>
              <a:rPr lang="en-US" dirty="0">
                <a:latin typeface="Cambria" panose="02040503050406030204" pitchFamily="18" charset="0"/>
                <a:ea typeface="Cambria" panose="02040503050406030204" pitchFamily="18" charset="0"/>
              </a:rPr>
              <a:t>to proceed on using the </a:t>
            </a:r>
            <a:r>
              <a:rPr lang="en-US" dirty="0" smtClean="0">
                <a:latin typeface="Cambria" panose="02040503050406030204" pitchFamily="18" charset="0"/>
                <a:ea typeface="Cambria" panose="02040503050406030204" pitchFamily="18" charset="0"/>
              </a:rPr>
              <a:t>pre-trained model</a:t>
            </a:r>
            <a:r>
              <a:rPr lang="en-US" dirty="0">
                <a:latin typeface="Cambria" panose="02040503050406030204" pitchFamily="18" charset="0"/>
                <a:ea typeface="Cambria" panose="02040503050406030204" pitchFamily="18" charset="0"/>
              </a:rPr>
              <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76439989"/>
              </p:ext>
            </p:extLst>
          </p:nvPr>
        </p:nvGraphicFramePr>
        <p:xfrm>
          <a:off x="704850" y="1924050"/>
          <a:ext cx="10287000" cy="4171949"/>
        </p:xfrm>
        <a:graphic>
          <a:graphicData uri="http://schemas.openxmlformats.org/drawingml/2006/table">
            <a:tbl>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1235214">
                <a:tc>
                  <a:txBody>
                    <a:bodyPr/>
                    <a:lstStyle/>
                    <a:p>
                      <a:pPr marL="0" marR="0" algn="ctr">
                        <a:lnSpc>
                          <a:spcPct val="107000"/>
                        </a:lnSpc>
                        <a:spcBef>
                          <a:spcPts val="0"/>
                        </a:spcBef>
                        <a:spcAft>
                          <a:spcPts val="0"/>
                        </a:spcAft>
                      </a:pPr>
                      <a:r>
                        <a:rPr lang="en-US" sz="2400" b="1" dirty="0">
                          <a:effectLst/>
                          <a:highlight>
                            <a:srgbClr val="FFFFFF"/>
                          </a:highlight>
                          <a:latin typeface="Cambria" panose="02040503050406030204" pitchFamily="18" charset="0"/>
                          <a:ea typeface="Cambria" panose="02040503050406030204" pitchFamily="18" charset="0"/>
                        </a:rPr>
                        <a:t>Transfer Learning on New Dataset</a:t>
                      </a:r>
                      <a:endParaRPr lang="en-US" sz="2000" dirty="0">
                        <a:effectLst/>
                        <a:latin typeface="Cambria" panose="02040503050406030204" pitchFamily="18" charset="0"/>
                        <a:ea typeface="Cambria" panose="020405030504060302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800"/>
                        </a:spcAft>
                      </a:pPr>
                      <a:r>
                        <a:rPr lang="en-US" sz="2400" b="1" dirty="0">
                          <a:effectLst/>
                          <a:highlight>
                            <a:srgbClr val="FFFFFF"/>
                          </a:highlight>
                          <a:latin typeface="Cambria" panose="02040503050406030204" pitchFamily="18" charset="0"/>
                          <a:ea typeface="Cambria" panose="02040503050406030204" pitchFamily="18" charset="0"/>
                        </a:rPr>
                        <a:t>Similar to the original dataset</a:t>
                      </a:r>
                      <a:endParaRPr lang="en-US" sz="2000" dirty="0">
                        <a:effectLst/>
                        <a:latin typeface="Cambria" panose="02040503050406030204" pitchFamily="18" charset="0"/>
                        <a:ea typeface="Cambria" panose="020405030504060302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800"/>
                        </a:spcAft>
                      </a:pPr>
                      <a:r>
                        <a:rPr lang="en-US" sz="2400" b="1" dirty="0">
                          <a:effectLst/>
                          <a:highlight>
                            <a:srgbClr val="FFFFFF"/>
                          </a:highlight>
                          <a:latin typeface="Cambria" panose="02040503050406030204" pitchFamily="18" charset="0"/>
                          <a:ea typeface="Cambria" panose="02040503050406030204" pitchFamily="18" charset="0"/>
                        </a:rPr>
                        <a:t>Very different from the original dataset</a:t>
                      </a:r>
                      <a:endParaRPr lang="en-US" sz="2000" dirty="0">
                        <a:effectLst/>
                        <a:latin typeface="Cambria" panose="02040503050406030204" pitchFamily="18" charset="0"/>
                        <a:ea typeface="Cambria" panose="020405030504060302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1701521">
                <a:tc>
                  <a:txBody>
                    <a:bodyPr/>
                    <a:lstStyle/>
                    <a:p>
                      <a:pPr marL="0" marR="0" algn="ctr">
                        <a:lnSpc>
                          <a:spcPct val="107000"/>
                        </a:lnSpc>
                        <a:spcBef>
                          <a:spcPts val="0"/>
                        </a:spcBef>
                        <a:spcAft>
                          <a:spcPts val="800"/>
                        </a:spcAft>
                      </a:pPr>
                      <a:r>
                        <a:rPr lang="en-US" sz="2400" dirty="0" smtClean="0">
                          <a:effectLst/>
                          <a:highlight>
                            <a:srgbClr val="FFFFFF"/>
                          </a:highlight>
                          <a:latin typeface="Cambria" panose="02040503050406030204" pitchFamily="18" charset="0"/>
                          <a:ea typeface="Cambria" panose="02040503050406030204" pitchFamily="18" charset="0"/>
                        </a:rPr>
                        <a:t>Small</a:t>
                      </a:r>
                      <a:endParaRPr lang="en-US" sz="2000" dirty="0">
                        <a:effectLst/>
                        <a:latin typeface="Cambria" panose="02040503050406030204" pitchFamily="18" charset="0"/>
                        <a:ea typeface="Cambria" panose="020405030504060302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just">
                        <a:lnSpc>
                          <a:spcPct val="107000"/>
                        </a:lnSpc>
                        <a:spcBef>
                          <a:spcPts val="0"/>
                        </a:spcBef>
                        <a:spcAft>
                          <a:spcPts val="800"/>
                        </a:spcAft>
                      </a:pPr>
                      <a:r>
                        <a:rPr lang="en-US" sz="2400" dirty="0">
                          <a:effectLst/>
                          <a:highlight>
                            <a:srgbClr val="FFFFFF"/>
                          </a:highlight>
                          <a:latin typeface="Cambria" panose="02040503050406030204" pitchFamily="18" charset="0"/>
                          <a:ea typeface="Cambria" panose="02040503050406030204" pitchFamily="18" charset="0"/>
                        </a:rPr>
                        <a:t>Fine-tune the fully-connected and output dense layers of pre-trained model</a:t>
                      </a:r>
                      <a:endParaRPr lang="en-US" sz="2000" dirty="0">
                        <a:effectLst/>
                        <a:latin typeface="Cambria" panose="02040503050406030204" pitchFamily="18" charset="0"/>
                        <a:ea typeface="Cambria" panose="020405030504060302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US" sz="2400" dirty="0">
                          <a:effectLst/>
                          <a:highlight>
                            <a:srgbClr val="FFFFFF"/>
                          </a:highlight>
                          <a:latin typeface="Cambria" panose="02040503050406030204" pitchFamily="18" charset="0"/>
                          <a:ea typeface="Cambria" panose="02040503050406030204" pitchFamily="18" charset="0"/>
                        </a:rPr>
                        <a:t>Fine-tune the initial layers of pre-trained model</a:t>
                      </a:r>
                      <a:endParaRPr lang="en-US" sz="2000" dirty="0">
                        <a:effectLst/>
                        <a:latin typeface="Cambria" panose="02040503050406030204" pitchFamily="18" charset="0"/>
                        <a:ea typeface="Cambria" panose="020405030504060302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35214">
                <a:tc>
                  <a:txBody>
                    <a:bodyPr/>
                    <a:lstStyle/>
                    <a:p>
                      <a:pPr marL="0" marR="0" algn="ctr">
                        <a:lnSpc>
                          <a:spcPct val="107000"/>
                        </a:lnSpc>
                        <a:spcBef>
                          <a:spcPts val="0"/>
                        </a:spcBef>
                        <a:spcAft>
                          <a:spcPts val="800"/>
                        </a:spcAft>
                      </a:pPr>
                      <a:r>
                        <a:rPr lang="en-US" sz="2400" dirty="0">
                          <a:effectLst/>
                          <a:highlight>
                            <a:srgbClr val="FFFFFF"/>
                          </a:highlight>
                          <a:latin typeface="Cambria" panose="02040503050406030204" pitchFamily="18" charset="0"/>
                          <a:ea typeface="Cambria" panose="02040503050406030204" pitchFamily="18" charset="0"/>
                        </a:rPr>
                        <a:t>Large</a:t>
                      </a:r>
                      <a:endParaRPr lang="en-US" sz="2000" dirty="0">
                        <a:effectLst/>
                        <a:latin typeface="Cambria" panose="02040503050406030204" pitchFamily="18" charset="0"/>
                        <a:ea typeface="Cambria" panose="020405030504060302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just">
                        <a:lnSpc>
                          <a:spcPct val="107000"/>
                        </a:lnSpc>
                        <a:spcBef>
                          <a:spcPts val="0"/>
                        </a:spcBef>
                        <a:spcAft>
                          <a:spcPts val="800"/>
                        </a:spcAft>
                      </a:pPr>
                      <a:r>
                        <a:rPr lang="en-US" sz="2400" dirty="0">
                          <a:effectLst/>
                          <a:highlight>
                            <a:srgbClr val="FFFFFF"/>
                          </a:highlight>
                          <a:latin typeface="Cambria" panose="02040503050406030204" pitchFamily="18" charset="0"/>
                          <a:ea typeface="Cambria" panose="02040503050406030204" pitchFamily="18" charset="0"/>
                        </a:rPr>
                        <a:t>Fine-tune through the full network.</a:t>
                      </a:r>
                      <a:endParaRPr lang="en-US" sz="2000" dirty="0">
                        <a:effectLst/>
                        <a:latin typeface="Cambria" panose="02040503050406030204" pitchFamily="18" charset="0"/>
                        <a:ea typeface="Cambria" panose="020405030504060302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US" sz="2400" dirty="0">
                          <a:effectLst/>
                          <a:highlight>
                            <a:srgbClr val="FFFFFF"/>
                          </a:highlight>
                          <a:latin typeface="Cambria" panose="02040503050406030204" pitchFamily="18" charset="0"/>
                          <a:ea typeface="Cambria" panose="02040503050406030204" pitchFamily="18" charset="0"/>
                        </a:rPr>
                        <a:t>Train a </a:t>
                      </a:r>
                      <a:r>
                        <a:rPr lang="en-US" sz="2400" dirty="0" err="1">
                          <a:effectLst/>
                          <a:highlight>
                            <a:srgbClr val="FFFFFF"/>
                          </a:highlight>
                          <a:latin typeface="Cambria" panose="02040503050406030204" pitchFamily="18" charset="0"/>
                          <a:ea typeface="Cambria" panose="02040503050406030204" pitchFamily="18" charset="0"/>
                        </a:rPr>
                        <a:t>ConvNet</a:t>
                      </a:r>
                      <a:r>
                        <a:rPr lang="en-US" sz="2400" dirty="0">
                          <a:effectLst/>
                          <a:highlight>
                            <a:srgbClr val="FFFFFF"/>
                          </a:highlight>
                          <a:latin typeface="Cambria" panose="02040503050406030204" pitchFamily="18" charset="0"/>
                          <a:ea typeface="Cambria" panose="02040503050406030204" pitchFamily="18" charset="0"/>
                        </a:rPr>
                        <a:t> from scratch</a:t>
                      </a:r>
                      <a:endParaRPr lang="en-US" sz="2000" dirty="0">
                        <a:effectLst/>
                        <a:latin typeface="Cambria" panose="02040503050406030204" pitchFamily="18" charset="0"/>
                        <a:ea typeface="Cambria" panose="020405030504060302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40297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sz="4000" dirty="0" smtClean="0">
                <a:latin typeface="Cambria" panose="02040503050406030204" pitchFamily="18" charset="0"/>
                <a:ea typeface="Cambria" panose="02040503050406030204" pitchFamily="18" charset="0"/>
              </a:rPr>
              <a:t>3) </a:t>
            </a:r>
            <a:r>
              <a:rPr lang="en-US" sz="4000" dirty="0" smtClean="0">
                <a:latin typeface="Cambria" panose="02040503050406030204" pitchFamily="18" charset="0"/>
                <a:ea typeface="Cambria" panose="02040503050406030204" pitchFamily="18" charset="0"/>
              </a:rPr>
              <a:t>Research issues of Transfer </a:t>
            </a:r>
            <a:r>
              <a:rPr lang="en-US" sz="4000" dirty="0" smtClean="0">
                <a:latin typeface="Cambria" panose="02040503050406030204" pitchFamily="18" charset="0"/>
                <a:ea typeface="Cambria" panose="02040503050406030204" pitchFamily="18" charset="0"/>
              </a:rPr>
              <a:t>Learning                                        </a:t>
            </a:r>
            <a:endParaRPr lang="en-US" sz="32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325562"/>
            <a:ext cx="10515600" cy="5532437"/>
          </a:xfrm>
        </p:spPr>
        <p:txBody>
          <a:bodyPr>
            <a:normAutofit fontScale="92500" lnSpcReduction="20000"/>
          </a:bodyPr>
          <a:lstStyle/>
          <a:p>
            <a:pPr marL="514350" lvl="0" indent="-514350">
              <a:lnSpc>
                <a:spcPct val="120000"/>
              </a:lnSpc>
              <a:buFont typeface="+mj-lt"/>
              <a:buAutoNum type="arabicParenR"/>
            </a:pPr>
            <a:r>
              <a:rPr lang="en-US" b="1" dirty="0">
                <a:solidFill>
                  <a:schemeClr val="accent5">
                    <a:lumMod val="75000"/>
                  </a:schemeClr>
                </a:solidFill>
                <a:latin typeface="Cambria" panose="02040503050406030204" pitchFamily="18" charset="0"/>
                <a:ea typeface="Cambria" panose="02040503050406030204" pitchFamily="18" charset="0"/>
              </a:rPr>
              <a:t>How many layers needs to freeze and re-train/fine-tuned the number of layers?</a:t>
            </a:r>
          </a:p>
          <a:p>
            <a:pPr marL="514350" lvl="0" indent="-514350">
              <a:lnSpc>
                <a:spcPct val="120000"/>
              </a:lnSpc>
              <a:buFont typeface="+mj-lt"/>
              <a:buAutoNum type="arabicParenR"/>
            </a:pPr>
            <a:r>
              <a:rPr lang="en-US" dirty="0">
                <a:latin typeface="Cambria" panose="02040503050406030204" pitchFamily="18" charset="0"/>
                <a:ea typeface="Cambria" panose="02040503050406030204" pitchFamily="18" charset="0"/>
              </a:rPr>
              <a:t>Change in values of </a:t>
            </a:r>
            <a:r>
              <a:rPr lang="en-US" dirty="0" err="1">
                <a:latin typeface="Cambria" panose="02040503050406030204" pitchFamily="18" charset="0"/>
                <a:ea typeface="Cambria" panose="02040503050406030204" pitchFamily="18" charset="0"/>
              </a:rPr>
              <a:t>hyperparameters</a:t>
            </a:r>
            <a:r>
              <a:rPr lang="en-US" dirty="0">
                <a:latin typeface="Cambria" panose="02040503050406030204" pitchFamily="18" charset="0"/>
                <a:ea typeface="Cambria" panose="02040503050406030204" pitchFamily="18" charset="0"/>
              </a:rPr>
              <a:t> or number of layers</a:t>
            </a:r>
          </a:p>
          <a:p>
            <a:pPr marL="514350" lvl="0" indent="-514350">
              <a:lnSpc>
                <a:spcPct val="120000"/>
              </a:lnSpc>
              <a:buFont typeface="+mj-lt"/>
              <a:buAutoNum type="arabicParenR"/>
            </a:pPr>
            <a:r>
              <a:rPr lang="en-US" dirty="0">
                <a:latin typeface="Cambria" panose="02040503050406030204" pitchFamily="18" charset="0"/>
                <a:ea typeface="Cambria" panose="02040503050406030204" pitchFamily="18" charset="0"/>
              </a:rPr>
              <a:t>Sample Data Similarity</a:t>
            </a:r>
          </a:p>
          <a:p>
            <a:pPr marL="514350" lvl="0" indent="-514350">
              <a:lnSpc>
                <a:spcPct val="120000"/>
              </a:lnSpc>
              <a:buFont typeface="+mj-lt"/>
              <a:buAutoNum type="arabicParenR"/>
            </a:pPr>
            <a:r>
              <a:rPr lang="en-US" dirty="0">
                <a:latin typeface="Cambria" panose="02040503050406030204" pitchFamily="18" charset="0"/>
                <a:ea typeface="Cambria" panose="02040503050406030204" pitchFamily="18" charset="0"/>
              </a:rPr>
              <a:t>One shot/ Few Learning - Where the training sample(s) is/are one/less</a:t>
            </a:r>
          </a:p>
          <a:p>
            <a:pPr marL="514350" lvl="0" indent="-514350">
              <a:lnSpc>
                <a:spcPct val="120000"/>
              </a:lnSpc>
              <a:buFont typeface="+mj-lt"/>
              <a:buAutoNum type="arabicParenR"/>
            </a:pPr>
            <a:r>
              <a:rPr lang="en-US" b="1" dirty="0" smtClean="0">
                <a:solidFill>
                  <a:schemeClr val="accent5">
                    <a:lumMod val="75000"/>
                  </a:schemeClr>
                </a:solidFill>
                <a:latin typeface="Cambria" panose="02040503050406030204" pitchFamily="18" charset="0"/>
                <a:ea typeface="Cambria" panose="02040503050406030204" pitchFamily="18" charset="0"/>
              </a:rPr>
              <a:t>Trained </a:t>
            </a:r>
            <a:r>
              <a:rPr lang="en-US" b="1" dirty="0">
                <a:solidFill>
                  <a:schemeClr val="accent5">
                    <a:lumMod val="75000"/>
                  </a:schemeClr>
                </a:solidFill>
                <a:latin typeface="Cambria" panose="02040503050406030204" pitchFamily="18" charset="0"/>
                <a:ea typeface="Cambria" panose="02040503050406030204" pitchFamily="18" charset="0"/>
              </a:rPr>
              <a:t>model parameters for real-time video </a:t>
            </a:r>
            <a:r>
              <a:rPr lang="en-US" b="1" dirty="0" smtClean="0">
                <a:solidFill>
                  <a:schemeClr val="accent5">
                    <a:lumMod val="75000"/>
                  </a:schemeClr>
                </a:solidFill>
                <a:latin typeface="Cambria" panose="02040503050406030204" pitchFamily="18" charset="0"/>
                <a:ea typeface="Cambria" panose="02040503050406030204" pitchFamily="18" charset="0"/>
              </a:rPr>
              <a:t>analysis </a:t>
            </a:r>
            <a:r>
              <a:rPr lang="en-US" b="1" dirty="0">
                <a:solidFill>
                  <a:schemeClr val="accent5">
                    <a:lumMod val="75000"/>
                  </a:schemeClr>
                </a:solidFill>
                <a:latin typeface="Cambria" panose="02040503050406030204" pitchFamily="18" charset="0"/>
                <a:ea typeface="Cambria" panose="02040503050406030204" pitchFamily="18" charset="0"/>
              </a:rPr>
              <a:t>- BFLOPs</a:t>
            </a:r>
          </a:p>
          <a:p>
            <a:pPr marL="514350" lvl="0" indent="-514350">
              <a:lnSpc>
                <a:spcPct val="120000"/>
              </a:lnSpc>
              <a:buFont typeface="+mj-lt"/>
              <a:buAutoNum type="arabicParenR"/>
            </a:pPr>
            <a:r>
              <a:rPr lang="en-US" dirty="0">
                <a:latin typeface="Cambria" panose="02040503050406030204" pitchFamily="18" charset="0"/>
                <a:ea typeface="Cambria" panose="02040503050406030204" pitchFamily="18" charset="0"/>
              </a:rPr>
              <a:t>Transfer the knowledge from video to video</a:t>
            </a:r>
          </a:p>
          <a:p>
            <a:pPr marL="514350" lvl="0" indent="-514350">
              <a:lnSpc>
                <a:spcPct val="120000"/>
              </a:lnSpc>
              <a:buFont typeface="+mj-lt"/>
              <a:buAutoNum type="arabicParenR"/>
            </a:pPr>
            <a:r>
              <a:rPr lang="en-US" b="1" dirty="0" smtClean="0">
                <a:solidFill>
                  <a:schemeClr val="accent5">
                    <a:lumMod val="75000"/>
                  </a:schemeClr>
                </a:solidFill>
                <a:latin typeface="Cambria" panose="02040503050406030204" pitchFamily="18" charset="0"/>
                <a:ea typeface="Cambria" panose="02040503050406030204" pitchFamily="18" charset="0"/>
              </a:rPr>
              <a:t>Negative </a:t>
            </a:r>
            <a:r>
              <a:rPr lang="en-US" b="1" dirty="0">
                <a:solidFill>
                  <a:schemeClr val="accent5">
                    <a:lumMod val="75000"/>
                  </a:schemeClr>
                </a:solidFill>
                <a:latin typeface="Cambria" panose="02040503050406030204" pitchFamily="18" charset="0"/>
                <a:ea typeface="Cambria" panose="02040503050406030204" pitchFamily="18" charset="0"/>
              </a:rPr>
              <a:t>transfer learning</a:t>
            </a:r>
          </a:p>
          <a:p>
            <a:pPr marL="514350" lvl="0" indent="-514350">
              <a:lnSpc>
                <a:spcPct val="120000"/>
              </a:lnSpc>
              <a:buFont typeface="+mj-lt"/>
              <a:buAutoNum type="arabicParenR"/>
            </a:pPr>
            <a:r>
              <a:rPr lang="en-US" b="1" dirty="0">
                <a:solidFill>
                  <a:schemeClr val="accent5">
                    <a:lumMod val="75000"/>
                  </a:schemeClr>
                </a:solidFill>
                <a:latin typeface="Cambria" panose="02040503050406030204" pitchFamily="18" charset="0"/>
                <a:ea typeface="Cambria" panose="02040503050406030204" pitchFamily="18" charset="0"/>
              </a:rPr>
              <a:t>Transfer learning from multiple source domains</a:t>
            </a:r>
            <a:r>
              <a:rPr lang="en-US" b="1" dirty="0">
                <a:latin typeface="Cambria" panose="02040503050406030204" pitchFamily="18" charset="0"/>
                <a:ea typeface="Cambria" panose="02040503050406030204" pitchFamily="18" charset="0"/>
              </a:rPr>
              <a:t>.</a:t>
            </a:r>
          </a:p>
          <a:p>
            <a:pPr marL="514350" lvl="0" indent="-514350">
              <a:lnSpc>
                <a:spcPct val="120000"/>
              </a:lnSpc>
              <a:buFont typeface="+mj-lt"/>
              <a:buAutoNum type="arabicParenR"/>
            </a:pPr>
            <a:r>
              <a:rPr lang="en-US" b="1" dirty="0">
                <a:solidFill>
                  <a:schemeClr val="accent5">
                    <a:lumMod val="75000"/>
                  </a:schemeClr>
                </a:solidFill>
                <a:latin typeface="Cambria" panose="02040503050406030204" pitchFamily="18" charset="0"/>
                <a:ea typeface="Cambria" panose="02040503050406030204" pitchFamily="18" charset="0"/>
              </a:rPr>
              <a:t>Total weights or size of trained </a:t>
            </a:r>
            <a:r>
              <a:rPr lang="en-US" b="1" dirty="0" smtClean="0">
                <a:solidFill>
                  <a:schemeClr val="accent5">
                    <a:lumMod val="75000"/>
                  </a:schemeClr>
                </a:solidFill>
                <a:latin typeface="Cambria" panose="02040503050406030204" pitchFamily="18" charset="0"/>
                <a:ea typeface="Cambria" panose="02040503050406030204" pitchFamily="18" charset="0"/>
              </a:rPr>
              <a:t>file.</a:t>
            </a:r>
            <a:endParaRPr lang="en-US" b="1" dirty="0">
              <a:solidFill>
                <a:schemeClr val="accent5">
                  <a:lumMod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77750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637" y="0"/>
            <a:ext cx="10515600" cy="1325563"/>
          </a:xfrm>
        </p:spPr>
        <p:txBody>
          <a:bodyPr/>
          <a:lstStyle/>
          <a:p>
            <a:r>
              <a:rPr lang="en-US" dirty="0">
                <a:latin typeface="Cambria" panose="02040503050406030204" pitchFamily="18" charset="0"/>
                <a:ea typeface="Cambria" panose="02040503050406030204" pitchFamily="18" charset="0"/>
              </a:rPr>
              <a:t>Biological Inspiration</a:t>
            </a:r>
            <a:endParaRPr lang="en-US" dirty="0"/>
          </a:p>
        </p:txBody>
      </p:sp>
      <p:pic>
        <p:nvPicPr>
          <p:cNvPr id="921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865" y="2040082"/>
            <a:ext cx="5968135" cy="34051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588328" y="6474571"/>
            <a:ext cx="8742218" cy="307777"/>
          </a:xfrm>
          <a:prstGeom prst="rect">
            <a:avLst/>
          </a:prstGeom>
        </p:spPr>
        <p:txBody>
          <a:bodyPr wrap="square">
            <a:spAutoFit/>
          </a:bodyPr>
          <a:lstStyle/>
          <a:p>
            <a:r>
              <a:rPr lang="en-US" sz="1400" dirty="0" smtClean="0">
                <a:latin typeface="Cambria" panose="02040503050406030204" pitchFamily="18" charset="0"/>
              </a:rPr>
              <a:t>Image Source: http</a:t>
            </a:r>
            <a:r>
              <a:rPr lang="en-US" sz="1400" dirty="0">
                <a:latin typeface="Cambria" panose="02040503050406030204" pitchFamily="18" charset="0"/>
              </a:rPr>
              <a:t>://www.andreykurenkov.com/writing/ai/a-brief-history-of-neural-nets-and-deep-learning/</a:t>
            </a:r>
          </a:p>
        </p:txBody>
      </p:sp>
      <p:pic>
        <p:nvPicPr>
          <p:cNvPr id="3" name="Picture 2"/>
          <p:cNvPicPr>
            <a:picLocks noChangeAspect="1"/>
          </p:cNvPicPr>
          <p:nvPr/>
        </p:nvPicPr>
        <p:blipFill>
          <a:blip r:embed="rId3"/>
          <a:stretch>
            <a:fillRect/>
          </a:stretch>
        </p:blipFill>
        <p:spPr>
          <a:xfrm>
            <a:off x="47187" y="1664145"/>
            <a:ext cx="5724525" cy="4295775"/>
          </a:xfrm>
          <a:prstGeom prst="rect">
            <a:avLst/>
          </a:prstGeom>
        </p:spPr>
      </p:pic>
    </p:spTree>
    <p:extLst>
      <p:ext uri="{BB962C8B-B14F-4D97-AF65-F5344CB8AC3E}">
        <p14:creationId xmlns:p14="http://schemas.microsoft.com/office/powerpoint/2010/main" val="2409819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Cambria" panose="02040503050406030204" pitchFamily="18" charset="0"/>
              </a:rPr>
              <a:t>Deep Learning – A Definition</a:t>
            </a:r>
            <a:endParaRPr lang="en-US" sz="3600" dirty="0">
              <a:latin typeface="Cambria" panose="02040503050406030204" pitchFamily="18" charset="0"/>
            </a:endParaRPr>
          </a:p>
        </p:txBody>
      </p:sp>
      <p:sp>
        <p:nvSpPr>
          <p:cNvPr id="3" name="Content Placeholder 2"/>
          <p:cNvSpPr>
            <a:spLocks noGrp="1"/>
          </p:cNvSpPr>
          <p:nvPr>
            <p:ph idx="1"/>
          </p:nvPr>
        </p:nvSpPr>
        <p:spPr>
          <a:xfrm>
            <a:off x="838200" y="1484431"/>
            <a:ext cx="10515600" cy="4351338"/>
          </a:xfrm>
        </p:spPr>
        <p:txBody>
          <a:bodyPr/>
          <a:lstStyle/>
          <a:p>
            <a:pPr marL="0" indent="0" algn="just">
              <a:buNone/>
            </a:pPr>
            <a:r>
              <a:rPr lang="en-US" dirty="0" smtClean="0">
                <a:latin typeface="Cambria" panose="02040503050406030204" pitchFamily="18" charset="0"/>
              </a:rPr>
              <a:t>Deep Learning is a subﬁeld of Machine Learning which uses computational models, with </a:t>
            </a:r>
            <a:r>
              <a:rPr lang="en-US" b="1" dirty="0" smtClean="0">
                <a:solidFill>
                  <a:srgbClr val="FF0000"/>
                </a:solidFill>
                <a:latin typeface="Cambria" panose="02040503050406030204" pitchFamily="18" charset="0"/>
              </a:rPr>
              <a:t>hierarchical architectures composed by multiple processing layers</a:t>
            </a:r>
            <a:r>
              <a:rPr lang="en-US" dirty="0" smtClean="0">
                <a:latin typeface="Cambria" panose="02040503050406030204" pitchFamily="18" charset="0"/>
              </a:rPr>
              <a:t>, to learn representations of complex data such as images, sound and text.</a:t>
            </a:r>
            <a:endParaRPr lang="en-US" dirty="0">
              <a:latin typeface="Cambria" panose="02040503050406030204" pitchFamily="18" charset="0"/>
            </a:endParaRPr>
          </a:p>
        </p:txBody>
      </p:sp>
      <p:sp>
        <p:nvSpPr>
          <p:cNvPr id="4" name="TextBox 3"/>
          <p:cNvSpPr txBox="1"/>
          <p:nvPr/>
        </p:nvSpPr>
        <p:spPr>
          <a:xfrm>
            <a:off x="4162567" y="6550223"/>
            <a:ext cx="10876128" cy="307777"/>
          </a:xfrm>
          <a:prstGeom prst="rect">
            <a:avLst/>
          </a:prstGeom>
          <a:noFill/>
        </p:spPr>
        <p:txBody>
          <a:bodyPr wrap="square" rtlCol="0">
            <a:spAutoFit/>
          </a:bodyPr>
          <a:lstStyle/>
          <a:p>
            <a:r>
              <a:rPr lang="en-US" sz="1400" b="1" dirty="0" smtClean="0">
                <a:latin typeface="Cambria" panose="02040503050406030204" pitchFamily="18" charset="0"/>
                <a:cs typeface="Arial" panose="020B0604020202020204" pitchFamily="34" charset="0"/>
              </a:rPr>
              <a:t>Image Source:</a:t>
            </a:r>
            <a:r>
              <a:rPr lang="en-US" sz="1400" dirty="0" smtClean="0">
                <a:latin typeface="Cambria" panose="02040503050406030204" pitchFamily="18" charset="0"/>
                <a:cs typeface="Arial" panose="020B0604020202020204" pitchFamily="34" charset="0"/>
              </a:rPr>
              <a:t> https://www.linkedin.com/pulse/intuition-deep-neural-networks-abhishek-parbhakar</a:t>
            </a:r>
            <a:endParaRPr lang="en-US" sz="1400" dirty="0">
              <a:latin typeface="Cambria" panose="02040503050406030204" pitchFamily="18"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559627" y="3295072"/>
            <a:ext cx="7588884" cy="2925621"/>
          </a:xfrm>
          <a:prstGeom prst="rect">
            <a:avLst/>
          </a:prstGeom>
        </p:spPr>
      </p:pic>
    </p:spTree>
    <p:extLst>
      <p:ext uri="{BB962C8B-B14F-4D97-AF65-F5344CB8AC3E}">
        <p14:creationId xmlns:p14="http://schemas.microsoft.com/office/powerpoint/2010/main" val="521363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3600" dirty="0" smtClean="0">
                <a:latin typeface="Cambria" panose="02040503050406030204" pitchFamily="18" charset="0"/>
              </a:rPr>
              <a:t>Difference between ML and DL</a:t>
            </a:r>
            <a:endParaRPr lang="en-US" sz="3600" dirty="0">
              <a:latin typeface="Cambria" panose="02040503050406030204" pitchFamily="18" charset="0"/>
            </a:endParaRP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652" y="1325563"/>
            <a:ext cx="9152696" cy="44640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26129" y="6523136"/>
            <a:ext cx="10876128" cy="307777"/>
          </a:xfrm>
          <a:prstGeom prst="rect">
            <a:avLst/>
          </a:prstGeom>
          <a:noFill/>
        </p:spPr>
        <p:txBody>
          <a:bodyPr wrap="square" rtlCol="0">
            <a:spAutoFit/>
          </a:bodyPr>
          <a:lstStyle/>
          <a:p>
            <a:r>
              <a:rPr lang="en-US" sz="1400" b="1" dirty="0" smtClean="0">
                <a:latin typeface="Cambria" panose="02040503050406030204" pitchFamily="18" charset="0"/>
                <a:cs typeface="Arial" panose="020B0604020202020204" pitchFamily="34" charset="0"/>
              </a:rPr>
              <a:t>Image Source: </a:t>
            </a:r>
            <a:r>
              <a:rPr lang="en-US" sz="1400" dirty="0" smtClean="0">
                <a:latin typeface="Cambria" panose="02040503050406030204" pitchFamily="18" charset="0"/>
                <a:cs typeface="Arial" panose="020B0604020202020204" pitchFamily="34" charset="0"/>
              </a:rPr>
              <a:t>https://www.xenonstack.com/blog/log-analytics-with-deep-learning-and-machine-learning</a:t>
            </a:r>
            <a:endParaRPr lang="en-US" sz="1400" dirty="0">
              <a:latin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2956629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576" y="201353"/>
            <a:ext cx="10515600" cy="440092"/>
          </a:xfrm>
        </p:spPr>
        <p:txBody>
          <a:bodyPr>
            <a:normAutofit fontScale="90000"/>
          </a:bodyPr>
          <a:lstStyle/>
          <a:p>
            <a:pPr algn="r"/>
            <a:r>
              <a:rPr lang="en-US" sz="3600" dirty="0" smtClean="0">
                <a:latin typeface="Cambria" panose="02040503050406030204" pitchFamily="18" charset="0"/>
                <a:ea typeface="Cambria" panose="02040503050406030204" pitchFamily="18" charset="0"/>
              </a:rPr>
              <a:t>Continue…</a:t>
            </a:r>
            <a:endParaRPr lang="en-US" sz="3600" dirty="0">
              <a:latin typeface="Cambria" panose="02040503050406030204" pitchFamily="18" charset="0"/>
              <a:ea typeface="Cambria" panose="02040503050406030204" pitchFamily="18" charset="0"/>
            </a:endParaRPr>
          </a:p>
        </p:txBody>
      </p:sp>
      <p:sp>
        <p:nvSpPr>
          <p:cNvPr id="6" name="TextBox 5"/>
          <p:cNvSpPr txBox="1"/>
          <p:nvPr/>
        </p:nvSpPr>
        <p:spPr>
          <a:xfrm>
            <a:off x="838200" y="864203"/>
            <a:ext cx="10515600" cy="584775"/>
          </a:xfrm>
          <a:prstGeom prst="rect">
            <a:avLst/>
          </a:prstGeom>
          <a:solidFill>
            <a:schemeClr val="accent1"/>
          </a:solidFill>
        </p:spPr>
        <p:txBody>
          <a:bodyPr wrap="square" rtlCol="0">
            <a:spAutoFit/>
          </a:bodyPr>
          <a:lstStyle/>
          <a:p>
            <a:r>
              <a:rPr lang="en-US" sz="3200" b="1" dirty="0">
                <a:latin typeface="Cambria" panose="02040503050406030204" pitchFamily="18" charset="0"/>
                <a:ea typeface="Cambria" panose="02040503050406030204" pitchFamily="18" charset="0"/>
              </a:rPr>
              <a:t>Data </a:t>
            </a:r>
            <a:r>
              <a:rPr lang="en-US" sz="3200" b="1" dirty="0" smtClean="0">
                <a:latin typeface="Cambria" panose="02040503050406030204" pitchFamily="18" charset="0"/>
                <a:ea typeface="Cambria" panose="02040503050406030204" pitchFamily="18" charset="0"/>
              </a:rPr>
              <a:t>dependencies</a:t>
            </a:r>
            <a:endParaRPr lang="en-US" sz="3200" b="1" dirty="0">
              <a:latin typeface="Cambria" panose="02040503050406030204" pitchFamily="18" charset="0"/>
              <a:ea typeface="Cambria" panose="02040503050406030204" pitchFamily="18" charset="0"/>
            </a:endParaRPr>
          </a:p>
        </p:txBody>
      </p:sp>
      <p:sp>
        <p:nvSpPr>
          <p:cNvPr id="7" name="Content Placeholder 3"/>
          <p:cNvSpPr>
            <a:spLocks noGrp="1"/>
          </p:cNvSpPr>
          <p:nvPr>
            <p:ph sz="half" idx="1"/>
          </p:nvPr>
        </p:nvSpPr>
        <p:spPr>
          <a:xfrm>
            <a:off x="838200" y="1671735"/>
            <a:ext cx="5181600" cy="4505228"/>
          </a:xfrm>
          <a:ln>
            <a:solidFill>
              <a:schemeClr val="accent1"/>
            </a:solidFill>
          </a:ln>
        </p:spPr>
        <p:txBody>
          <a:bodyPr/>
          <a:lstStyle/>
          <a:p>
            <a:pPr marL="0" indent="0" algn="just">
              <a:buNone/>
            </a:pPr>
            <a:r>
              <a:rPr lang="en-US" b="1" u="sng" dirty="0" smtClean="0">
                <a:latin typeface="Cambria" panose="02040503050406030204" pitchFamily="18" charset="0"/>
                <a:ea typeface="Cambria" panose="02040503050406030204" pitchFamily="18" charset="0"/>
              </a:rPr>
              <a:t>ML</a:t>
            </a:r>
          </a:p>
          <a:p>
            <a:pPr algn="just"/>
            <a:r>
              <a:rPr lang="en-US" dirty="0" smtClean="0">
                <a:latin typeface="Cambria" panose="02040503050406030204" pitchFamily="18" charset="0"/>
                <a:ea typeface="Cambria" panose="02040503050406030204" pitchFamily="18" charset="0"/>
              </a:rPr>
              <a:t>Traditional </a:t>
            </a:r>
            <a:r>
              <a:rPr lang="en-US" dirty="0">
                <a:latin typeface="Cambria" panose="02040503050406030204" pitchFamily="18" charset="0"/>
                <a:ea typeface="Cambria" panose="02040503050406030204" pitchFamily="18" charset="0"/>
              </a:rPr>
              <a:t>machine learning algorithms with their handcrafted rules </a:t>
            </a:r>
            <a:r>
              <a:rPr lang="en-US" dirty="0" smtClean="0">
                <a:latin typeface="Cambria" panose="02040503050406030204" pitchFamily="18" charset="0"/>
                <a:ea typeface="Cambria" panose="02040503050406030204" pitchFamily="18" charset="0"/>
              </a:rPr>
              <a:t>succeed </a:t>
            </a:r>
            <a:r>
              <a:rPr lang="en-US" dirty="0">
                <a:latin typeface="Cambria" panose="02040503050406030204" pitchFamily="18" charset="0"/>
                <a:ea typeface="Cambria" panose="02040503050406030204" pitchFamily="18" charset="0"/>
              </a:rPr>
              <a:t>in this scenario.</a:t>
            </a:r>
          </a:p>
        </p:txBody>
      </p:sp>
      <p:sp>
        <p:nvSpPr>
          <p:cNvPr id="8" name="Content Placeholder 4"/>
          <p:cNvSpPr txBox="1">
            <a:spLocks/>
          </p:cNvSpPr>
          <p:nvPr/>
        </p:nvSpPr>
        <p:spPr>
          <a:xfrm>
            <a:off x="6172200" y="1671735"/>
            <a:ext cx="5181600" cy="4505227"/>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u="sng" dirty="0" smtClean="0">
                <a:latin typeface="Cambria" panose="02040503050406030204" pitchFamily="18" charset="0"/>
                <a:ea typeface="Cambria" panose="02040503050406030204" pitchFamily="18" charset="0"/>
              </a:rPr>
              <a:t>DL</a:t>
            </a:r>
          </a:p>
          <a:p>
            <a:pPr algn="just"/>
            <a:r>
              <a:rPr lang="en-US" dirty="0" smtClean="0">
                <a:latin typeface="Cambria" panose="02040503050406030204" pitchFamily="18" charset="0"/>
                <a:ea typeface="Cambria" panose="02040503050406030204" pitchFamily="18" charset="0"/>
              </a:rPr>
              <a:t>When the data is small, deep learning algorithms don’t perform that well. This is because deep learning algorithms need a large amount of data to understand it perfectly.</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17045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576" y="201353"/>
            <a:ext cx="10515600" cy="440092"/>
          </a:xfrm>
        </p:spPr>
        <p:txBody>
          <a:bodyPr>
            <a:normAutofit fontScale="90000"/>
          </a:bodyPr>
          <a:lstStyle/>
          <a:p>
            <a:pPr algn="r"/>
            <a:r>
              <a:rPr lang="en-US" sz="3600" dirty="0" smtClean="0">
                <a:latin typeface="Cambria" panose="02040503050406030204" pitchFamily="18" charset="0"/>
                <a:ea typeface="Cambria" panose="02040503050406030204" pitchFamily="18" charset="0"/>
              </a:rPr>
              <a:t>Continue…</a:t>
            </a:r>
            <a:endParaRPr lang="en-US" sz="3600" dirty="0">
              <a:latin typeface="Cambria" panose="02040503050406030204" pitchFamily="18" charset="0"/>
              <a:ea typeface="Cambria" panose="02040503050406030204" pitchFamily="18" charset="0"/>
            </a:endParaRPr>
          </a:p>
        </p:txBody>
      </p:sp>
      <p:sp>
        <p:nvSpPr>
          <p:cNvPr id="6" name="TextBox 5"/>
          <p:cNvSpPr txBox="1"/>
          <p:nvPr/>
        </p:nvSpPr>
        <p:spPr>
          <a:xfrm>
            <a:off x="838200" y="864203"/>
            <a:ext cx="10515600" cy="584775"/>
          </a:xfrm>
          <a:prstGeom prst="rect">
            <a:avLst/>
          </a:prstGeom>
          <a:solidFill>
            <a:schemeClr val="accent1"/>
          </a:solidFill>
        </p:spPr>
        <p:txBody>
          <a:bodyPr wrap="square" rtlCol="0">
            <a:spAutoFit/>
          </a:bodyPr>
          <a:lstStyle/>
          <a:p>
            <a:r>
              <a:rPr lang="en-US" sz="3200" b="1" dirty="0">
                <a:latin typeface="Cambria" panose="02040503050406030204" pitchFamily="18" charset="0"/>
                <a:ea typeface="Cambria" panose="02040503050406030204" pitchFamily="18" charset="0"/>
              </a:rPr>
              <a:t>Hardware dependencies</a:t>
            </a:r>
          </a:p>
        </p:txBody>
      </p:sp>
      <p:sp>
        <p:nvSpPr>
          <p:cNvPr id="7" name="Content Placeholder 3"/>
          <p:cNvSpPr>
            <a:spLocks noGrp="1"/>
          </p:cNvSpPr>
          <p:nvPr>
            <p:ph sz="half" idx="1"/>
          </p:nvPr>
        </p:nvSpPr>
        <p:spPr>
          <a:xfrm>
            <a:off x="838200" y="1671735"/>
            <a:ext cx="5181600" cy="4505228"/>
          </a:xfrm>
          <a:ln>
            <a:solidFill>
              <a:schemeClr val="accent1"/>
            </a:solidFill>
          </a:ln>
        </p:spPr>
        <p:txBody>
          <a:bodyPr/>
          <a:lstStyle/>
          <a:p>
            <a:pPr marL="0" indent="0" algn="just">
              <a:buNone/>
            </a:pPr>
            <a:r>
              <a:rPr lang="en-US" b="1" u="sng" dirty="0" smtClean="0">
                <a:latin typeface="Cambria" panose="02040503050406030204" pitchFamily="18" charset="0"/>
                <a:ea typeface="Cambria" panose="02040503050406030204" pitchFamily="18" charset="0"/>
              </a:rPr>
              <a:t>ML</a:t>
            </a:r>
          </a:p>
          <a:p>
            <a:pPr algn="just"/>
            <a:r>
              <a:rPr lang="en-US" dirty="0">
                <a:latin typeface="Cambria" panose="02040503050406030204" pitchFamily="18" charset="0"/>
              </a:rPr>
              <a:t>T</a:t>
            </a:r>
            <a:r>
              <a:rPr lang="en-US" dirty="0" smtClean="0">
                <a:latin typeface="Cambria" panose="02040503050406030204" pitchFamily="18" charset="0"/>
              </a:rPr>
              <a:t>raditional </a:t>
            </a:r>
            <a:r>
              <a:rPr lang="en-US" dirty="0">
                <a:latin typeface="Cambria" panose="02040503050406030204" pitchFamily="18" charset="0"/>
              </a:rPr>
              <a:t>machine learning </a:t>
            </a:r>
            <a:r>
              <a:rPr lang="en-US" dirty="0" smtClean="0">
                <a:latin typeface="Cambria" panose="02040503050406030204" pitchFamily="18" charset="0"/>
              </a:rPr>
              <a:t>algorithms can </a:t>
            </a:r>
            <a:r>
              <a:rPr lang="en-US" dirty="0">
                <a:latin typeface="Cambria" panose="02040503050406030204" pitchFamily="18" charset="0"/>
              </a:rPr>
              <a:t>work on low-end machines.</a:t>
            </a:r>
            <a:endParaRPr lang="en-US" dirty="0">
              <a:latin typeface="Cambria" panose="02040503050406030204" pitchFamily="18" charset="0"/>
              <a:ea typeface="Cambria" panose="02040503050406030204" pitchFamily="18" charset="0"/>
            </a:endParaRPr>
          </a:p>
        </p:txBody>
      </p:sp>
      <p:sp>
        <p:nvSpPr>
          <p:cNvPr id="8" name="Content Placeholder 4"/>
          <p:cNvSpPr txBox="1">
            <a:spLocks/>
          </p:cNvSpPr>
          <p:nvPr/>
        </p:nvSpPr>
        <p:spPr>
          <a:xfrm>
            <a:off x="6172200" y="1671735"/>
            <a:ext cx="5181600" cy="4505227"/>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u="sng" dirty="0" smtClean="0">
                <a:latin typeface="Cambria" panose="02040503050406030204" pitchFamily="18" charset="0"/>
                <a:ea typeface="Cambria" panose="02040503050406030204" pitchFamily="18" charset="0"/>
              </a:rPr>
              <a:t>DL</a:t>
            </a:r>
          </a:p>
          <a:p>
            <a:pPr algn="just"/>
            <a:r>
              <a:rPr lang="en-US" dirty="0">
                <a:latin typeface="Cambria" panose="02040503050406030204" pitchFamily="18" charset="0"/>
              </a:rPr>
              <a:t>Deep learning algorithms heavily depend on high-end </a:t>
            </a:r>
            <a:r>
              <a:rPr lang="en-US" dirty="0" smtClean="0">
                <a:latin typeface="Cambria" panose="02040503050406030204" pitchFamily="18" charset="0"/>
              </a:rPr>
              <a:t>machines because deep </a:t>
            </a:r>
            <a:r>
              <a:rPr lang="en-US" dirty="0">
                <a:latin typeface="Cambria" panose="02040503050406030204" pitchFamily="18" charset="0"/>
              </a:rPr>
              <a:t>learning algorithms inherently do a large amount of matrix multiplication operations</a:t>
            </a:r>
            <a:r>
              <a:rPr lang="en-US" dirty="0" smtClean="0">
                <a:latin typeface="Cambria" panose="02040503050406030204" pitchFamily="18" charset="0"/>
              </a:rPr>
              <a:t>. </a:t>
            </a:r>
            <a:r>
              <a:rPr lang="en-US" dirty="0">
                <a:latin typeface="Cambria" panose="02040503050406030204" pitchFamily="18" charset="0"/>
              </a:rPr>
              <a:t>These operations can be efficiently optimized using a GPU because GPU is built for this purpose.</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87464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576" y="201353"/>
            <a:ext cx="10515600" cy="440092"/>
          </a:xfrm>
        </p:spPr>
        <p:txBody>
          <a:bodyPr>
            <a:normAutofit fontScale="90000"/>
          </a:bodyPr>
          <a:lstStyle/>
          <a:p>
            <a:pPr algn="r"/>
            <a:r>
              <a:rPr lang="en-US" sz="3600" dirty="0" smtClean="0">
                <a:latin typeface="Cambria" panose="02040503050406030204" pitchFamily="18" charset="0"/>
                <a:ea typeface="Cambria" panose="02040503050406030204" pitchFamily="18" charset="0"/>
              </a:rPr>
              <a:t>Continue…</a:t>
            </a:r>
            <a:endParaRPr lang="en-US" sz="3600" dirty="0">
              <a:latin typeface="Cambria" panose="02040503050406030204" pitchFamily="18" charset="0"/>
              <a:ea typeface="Cambria" panose="02040503050406030204" pitchFamily="18" charset="0"/>
            </a:endParaRPr>
          </a:p>
        </p:txBody>
      </p:sp>
      <p:sp>
        <p:nvSpPr>
          <p:cNvPr id="6" name="TextBox 5"/>
          <p:cNvSpPr txBox="1"/>
          <p:nvPr/>
        </p:nvSpPr>
        <p:spPr>
          <a:xfrm>
            <a:off x="838200" y="864203"/>
            <a:ext cx="10515600" cy="584775"/>
          </a:xfrm>
          <a:prstGeom prst="rect">
            <a:avLst/>
          </a:prstGeom>
          <a:solidFill>
            <a:schemeClr val="accent1"/>
          </a:solidFill>
        </p:spPr>
        <p:txBody>
          <a:bodyPr wrap="square" rtlCol="0">
            <a:spAutoFit/>
          </a:bodyPr>
          <a:lstStyle/>
          <a:p>
            <a:r>
              <a:rPr lang="en-US" sz="3200" b="1" dirty="0">
                <a:latin typeface="Cambria" panose="02040503050406030204" pitchFamily="18" charset="0"/>
                <a:ea typeface="Cambria" panose="02040503050406030204" pitchFamily="18" charset="0"/>
              </a:rPr>
              <a:t>Feature engineering</a:t>
            </a:r>
          </a:p>
        </p:txBody>
      </p:sp>
      <p:sp>
        <p:nvSpPr>
          <p:cNvPr id="7" name="Content Placeholder 3"/>
          <p:cNvSpPr>
            <a:spLocks noGrp="1"/>
          </p:cNvSpPr>
          <p:nvPr>
            <p:ph sz="half" idx="1"/>
          </p:nvPr>
        </p:nvSpPr>
        <p:spPr>
          <a:xfrm>
            <a:off x="838200" y="1671735"/>
            <a:ext cx="5181600" cy="4505228"/>
          </a:xfrm>
          <a:ln>
            <a:solidFill>
              <a:schemeClr val="accent1"/>
            </a:solidFill>
          </a:ln>
        </p:spPr>
        <p:txBody>
          <a:bodyPr>
            <a:normAutofit/>
          </a:bodyPr>
          <a:lstStyle/>
          <a:p>
            <a:pPr marL="0" indent="0" algn="just">
              <a:buNone/>
            </a:pPr>
            <a:r>
              <a:rPr lang="en-US" b="1" u="sng" dirty="0" smtClean="0">
                <a:latin typeface="Cambria" panose="02040503050406030204" pitchFamily="18" charset="0"/>
                <a:ea typeface="Cambria" panose="02040503050406030204" pitchFamily="18" charset="0"/>
              </a:rPr>
              <a:t>ML</a:t>
            </a:r>
          </a:p>
          <a:p>
            <a:pPr algn="just"/>
            <a:r>
              <a:rPr lang="en-US" sz="2400" dirty="0">
                <a:latin typeface="Cambria" panose="02040503050406030204" pitchFamily="18" charset="0"/>
                <a:ea typeface="Cambria" panose="02040503050406030204" pitchFamily="18" charset="0"/>
              </a:rPr>
              <a:t>M</a:t>
            </a:r>
            <a:r>
              <a:rPr lang="en-US" sz="2400" dirty="0" smtClean="0">
                <a:latin typeface="Cambria" panose="02040503050406030204" pitchFamily="18" charset="0"/>
                <a:ea typeface="Cambria" panose="02040503050406030204" pitchFamily="18" charset="0"/>
              </a:rPr>
              <a:t>ost </a:t>
            </a:r>
            <a:r>
              <a:rPr lang="en-US" sz="2400" dirty="0">
                <a:latin typeface="Cambria" panose="02040503050406030204" pitchFamily="18" charset="0"/>
                <a:ea typeface="Cambria" panose="02040503050406030204" pitchFamily="18" charset="0"/>
              </a:rPr>
              <a:t>of the applied features need to be identified by an expert and then hand-coded as per the domain and data type</a:t>
            </a:r>
            <a:r>
              <a:rPr lang="en-US" sz="2400" dirty="0" smtClean="0">
                <a:latin typeface="Cambria" panose="02040503050406030204" pitchFamily="18" charset="0"/>
                <a:ea typeface="Cambria" panose="02040503050406030204" pitchFamily="18" charset="0"/>
              </a:rPr>
              <a:t>.</a:t>
            </a:r>
          </a:p>
          <a:p>
            <a:pPr algn="just"/>
            <a:r>
              <a:rPr lang="en-US" sz="2400" dirty="0">
                <a:latin typeface="Cambria" panose="02040503050406030204" pitchFamily="18" charset="0"/>
                <a:ea typeface="Cambria" panose="02040503050406030204" pitchFamily="18" charset="0"/>
              </a:rPr>
              <a:t>For example, features can be pixel values, shape, textures, position and orientation. The performance of most of the Machine Learning algorithm depends on how accurately the features are identified and extracted.</a:t>
            </a:r>
          </a:p>
        </p:txBody>
      </p:sp>
      <p:sp>
        <p:nvSpPr>
          <p:cNvPr id="8" name="Content Placeholder 4"/>
          <p:cNvSpPr txBox="1">
            <a:spLocks/>
          </p:cNvSpPr>
          <p:nvPr/>
        </p:nvSpPr>
        <p:spPr>
          <a:xfrm>
            <a:off x="6172200" y="1671735"/>
            <a:ext cx="5181600" cy="4505227"/>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u="sng" dirty="0" smtClean="0">
                <a:latin typeface="Cambria" panose="02040503050406030204" pitchFamily="18" charset="0"/>
                <a:ea typeface="Cambria" panose="02040503050406030204" pitchFamily="18" charset="0"/>
              </a:rPr>
              <a:t>DL</a:t>
            </a:r>
          </a:p>
          <a:p>
            <a:pPr algn="just"/>
            <a:r>
              <a:rPr lang="en-US" sz="2400" dirty="0">
                <a:latin typeface="Cambria" panose="02040503050406030204" pitchFamily="18" charset="0"/>
                <a:ea typeface="Cambria" panose="02040503050406030204" pitchFamily="18" charset="0"/>
              </a:rPr>
              <a:t>Deep learning algorithms try to learn high-level features from data. </a:t>
            </a:r>
            <a:endParaRPr lang="en-US" sz="2400" dirty="0" smtClean="0">
              <a:latin typeface="Cambria" panose="02040503050406030204" pitchFamily="18"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rPr>
              <a:t>deep learning reduces the task of developing new feature extractor for every problem. Like, Convolutional NN will try to learn low-level features such as edges and lines in early layers then parts of faces of people and then high-level representation of a face.</a:t>
            </a:r>
          </a:p>
        </p:txBody>
      </p:sp>
      <p:sp>
        <p:nvSpPr>
          <p:cNvPr id="3" name="AutoShape 2" descr="https://s3-ap-south-1.amazonaws.com/av-blog-media/wp-content/uploads/2017/04/04085912/dl4.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78080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576" y="201353"/>
            <a:ext cx="10515600" cy="440092"/>
          </a:xfrm>
        </p:spPr>
        <p:txBody>
          <a:bodyPr>
            <a:normAutofit fontScale="90000"/>
          </a:bodyPr>
          <a:lstStyle/>
          <a:p>
            <a:pPr algn="r"/>
            <a:r>
              <a:rPr lang="en-US" sz="3600" dirty="0" smtClean="0">
                <a:latin typeface="Cambria" panose="02040503050406030204" pitchFamily="18" charset="0"/>
                <a:ea typeface="Cambria" panose="02040503050406030204" pitchFamily="18" charset="0"/>
              </a:rPr>
              <a:t>Continue…</a:t>
            </a:r>
            <a:endParaRPr lang="en-US" sz="3600" dirty="0">
              <a:latin typeface="Cambria" panose="02040503050406030204" pitchFamily="18" charset="0"/>
              <a:ea typeface="Cambria" panose="02040503050406030204" pitchFamily="18" charset="0"/>
            </a:endParaRPr>
          </a:p>
        </p:txBody>
      </p:sp>
      <p:sp>
        <p:nvSpPr>
          <p:cNvPr id="6" name="TextBox 5"/>
          <p:cNvSpPr txBox="1"/>
          <p:nvPr/>
        </p:nvSpPr>
        <p:spPr>
          <a:xfrm>
            <a:off x="838200" y="864203"/>
            <a:ext cx="10515600" cy="584775"/>
          </a:xfrm>
          <a:prstGeom prst="rect">
            <a:avLst/>
          </a:prstGeom>
          <a:solidFill>
            <a:schemeClr val="accent1"/>
          </a:solidFill>
        </p:spPr>
        <p:txBody>
          <a:bodyPr wrap="square" rtlCol="0">
            <a:spAutoFit/>
          </a:bodyPr>
          <a:lstStyle/>
          <a:p>
            <a:r>
              <a:rPr lang="en-US" sz="3200" b="1" dirty="0">
                <a:latin typeface="Cambria" panose="02040503050406030204" pitchFamily="18" charset="0"/>
                <a:ea typeface="Cambria" panose="02040503050406030204" pitchFamily="18" charset="0"/>
              </a:rPr>
              <a:t>Problem Solving approach</a:t>
            </a:r>
          </a:p>
        </p:txBody>
      </p:sp>
      <p:sp>
        <p:nvSpPr>
          <p:cNvPr id="7" name="Content Placeholder 3"/>
          <p:cNvSpPr>
            <a:spLocks noGrp="1"/>
          </p:cNvSpPr>
          <p:nvPr>
            <p:ph sz="half" idx="1"/>
          </p:nvPr>
        </p:nvSpPr>
        <p:spPr>
          <a:xfrm>
            <a:off x="838200" y="1671735"/>
            <a:ext cx="5181600" cy="4505228"/>
          </a:xfrm>
          <a:ln>
            <a:solidFill>
              <a:schemeClr val="accent1"/>
            </a:solidFill>
          </a:ln>
        </p:spPr>
        <p:txBody>
          <a:bodyPr>
            <a:normAutofit lnSpcReduction="10000"/>
          </a:bodyPr>
          <a:lstStyle/>
          <a:p>
            <a:pPr marL="0" indent="0" algn="just">
              <a:buNone/>
            </a:pPr>
            <a:r>
              <a:rPr lang="en-US" b="1" u="sng" dirty="0" smtClean="0">
                <a:latin typeface="Cambria" panose="02040503050406030204" pitchFamily="18" charset="0"/>
                <a:ea typeface="Cambria" panose="02040503050406030204" pitchFamily="18" charset="0"/>
              </a:rPr>
              <a:t>ML</a:t>
            </a:r>
          </a:p>
          <a:p>
            <a:pPr algn="just"/>
            <a:r>
              <a:rPr lang="en-US" dirty="0" smtClean="0">
                <a:latin typeface="Cambria" panose="02040503050406030204" pitchFamily="18" charset="0"/>
                <a:ea typeface="Cambria" panose="02040503050406030204" pitchFamily="18" charset="0"/>
              </a:rPr>
              <a:t>Traditional </a:t>
            </a:r>
            <a:r>
              <a:rPr lang="en-US" dirty="0">
                <a:latin typeface="Cambria" panose="02040503050406030204" pitchFamily="18" charset="0"/>
                <a:ea typeface="Cambria" panose="02040503050406030204" pitchFamily="18" charset="0"/>
              </a:rPr>
              <a:t>machine learning </a:t>
            </a:r>
            <a:r>
              <a:rPr lang="en-US" dirty="0" smtClean="0">
                <a:latin typeface="Cambria" panose="02040503050406030204" pitchFamily="18" charset="0"/>
                <a:ea typeface="Cambria" panose="02040503050406030204" pitchFamily="18" charset="0"/>
              </a:rPr>
              <a:t>is </a:t>
            </a:r>
            <a:r>
              <a:rPr lang="en-US" dirty="0">
                <a:latin typeface="Cambria" panose="02040503050406030204" pitchFamily="18" charset="0"/>
                <a:ea typeface="Cambria" panose="02040503050406030204" pitchFamily="18" charset="0"/>
              </a:rPr>
              <a:t>generally recommended to break the problem down into different parts, solve them individually and combine them to get the result</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For object detection problem, you </a:t>
            </a:r>
            <a:r>
              <a:rPr lang="en-US" dirty="0">
                <a:latin typeface="Cambria" panose="02040503050406030204" pitchFamily="18" charset="0"/>
                <a:ea typeface="Cambria" panose="02040503050406030204" pitchFamily="18" charset="0"/>
              </a:rPr>
              <a:t>would divide the problem into two steps, object detection and object recognition.</a:t>
            </a:r>
          </a:p>
        </p:txBody>
      </p:sp>
      <p:sp>
        <p:nvSpPr>
          <p:cNvPr id="8" name="Content Placeholder 4"/>
          <p:cNvSpPr txBox="1">
            <a:spLocks/>
          </p:cNvSpPr>
          <p:nvPr/>
        </p:nvSpPr>
        <p:spPr>
          <a:xfrm>
            <a:off x="6172200" y="1671735"/>
            <a:ext cx="5181600" cy="4505227"/>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u="sng" dirty="0" smtClean="0">
                <a:latin typeface="Cambria" panose="02040503050406030204" pitchFamily="18" charset="0"/>
                <a:ea typeface="Cambria" panose="02040503050406030204" pitchFamily="18" charset="0"/>
              </a:rPr>
              <a:t>DL</a:t>
            </a:r>
          </a:p>
          <a:p>
            <a:pPr algn="just"/>
            <a:r>
              <a:rPr lang="en-US" dirty="0">
                <a:latin typeface="Cambria" panose="02040503050406030204" pitchFamily="18" charset="0"/>
                <a:ea typeface="Cambria" panose="02040503050406030204" pitchFamily="18" charset="0"/>
              </a:rPr>
              <a:t>Deep learning in contrast advocates to solve the problem end-to-end</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Image </a:t>
            </a:r>
            <a:r>
              <a:rPr lang="en-US" dirty="0">
                <a:latin typeface="Cambria" panose="02040503050406030204" pitchFamily="18" charset="0"/>
                <a:ea typeface="Cambria" panose="02040503050406030204" pitchFamily="18" charset="0"/>
              </a:rPr>
              <a:t>would </a:t>
            </a:r>
            <a:r>
              <a:rPr lang="en-US" dirty="0" smtClean="0">
                <a:latin typeface="Cambria" panose="02040503050406030204" pitchFamily="18" charset="0"/>
                <a:ea typeface="Cambria" panose="02040503050406030204" pitchFamily="18" charset="0"/>
              </a:rPr>
              <a:t>be passed to network as an input, </a:t>
            </a:r>
            <a:r>
              <a:rPr lang="en-US" dirty="0">
                <a:latin typeface="Cambria" panose="02040503050406030204" pitchFamily="18" charset="0"/>
                <a:ea typeface="Cambria" panose="02040503050406030204" pitchFamily="18" charset="0"/>
              </a:rPr>
              <a:t>and it would give out the location along with the name of object</a:t>
            </a:r>
            <a:r>
              <a:rPr lang="en-US" dirty="0" smtClean="0">
                <a:latin typeface="Cambria" panose="02040503050406030204" pitchFamily="18" charset="0"/>
                <a:ea typeface="Cambria" panose="02040503050406030204" pitchFamily="18" charset="0"/>
              </a:rPr>
              <a:t>. (i.e. YOLO net)</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05493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1409</TotalTime>
  <Words>1402</Words>
  <Application>Microsoft Office PowerPoint</Application>
  <PresentationFormat>Widescreen</PresentationFormat>
  <Paragraphs>215</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Cambria</vt:lpstr>
      <vt:lpstr>Cambria Math</vt:lpstr>
      <vt:lpstr>Times New Roman</vt:lpstr>
      <vt:lpstr>Wingdings</vt:lpstr>
      <vt:lpstr>Office Theme</vt:lpstr>
      <vt:lpstr>PowerPoint Presentation</vt:lpstr>
      <vt:lpstr>Deep Learning</vt:lpstr>
      <vt:lpstr>Biological Inspiration</vt:lpstr>
      <vt:lpstr>Deep Learning – A Definition</vt:lpstr>
      <vt:lpstr>Difference between ML and DL</vt:lpstr>
      <vt:lpstr>Continue…</vt:lpstr>
      <vt:lpstr>Continue…</vt:lpstr>
      <vt:lpstr>Continue…</vt:lpstr>
      <vt:lpstr>Continue…</vt:lpstr>
      <vt:lpstr>Continue…</vt:lpstr>
      <vt:lpstr>Continue…</vt:lpstr>
      <vt:lpstr>Why Deep Learning taking off?</vt:lpstr>
      <vt:lpstr>Why deep representations?</vt:lpstr>
      <vt:lpstr>PowerPoint Presentation</vt:lpstr>
      <vt:lpstr>Iterations, Epoch and Batch Size</vt:lpstr>
      <vt:lpstr>List of Parameters and Hyperparameters</vt:lpstr>
      <vt:lpstr> Comparison of Deep Learning Library</vt:lpstr>
      <vt:lpstr>Mathematical Definition of Transfer Learning</vt:lpstr>
      <vt:lpstr>Types of Transfer Learning</vt:lpstr>
      <vt:lpstr>Contd…</vt:lpstr>
      <vt:lpstr>The three major Transfer Learning scenarios are as follows [26]: </vt:lpstr>
      <vt:lpstr> Ways to proceed on using the pre-trained model </vt:lpstr>
      <vt:lpstr>3) Research issues of Transfer Learning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Convolution Neural Networks using Transfer Learning for Real-Time Video Analytics </dc:title>
  <dc:creator>Parth Goel</dc:creator>
  <cp:lastModifiedBy>resources</cp:lastModifiedBy>
  <cp:revision>180</cp:revision>
  <dcterms:created xsi:type="dcterms:W3CDTF">2019-05-26T04:46:04Z</dcterms:created>
  <dcterms:modified xsi:type="dcterms:W3CDTF">2019-10-05T04:43:03Z</dcterms:modified>
</cp:coreProperties>
</file>