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795A-A82D-4971-BC8B-4FFAECC602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CB4619-715D-475D-97E7-4D9EA851E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F78021-1D1B-4011-85DE-061DC3D44E36}"/>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5" name="Footer Placeholder 4">
            <a:extLst>
              <a:ext uri="{FF2B5EF4-FFF2-40B4-BE49-F238E27FC236}">
                <a16:creationId xmlns:a16="http://schemas.microsoft.com/office/drawing/2014/main" id="{A3AC5BDE-5DED-41B9-80DA-0E4FEC106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A450-8373-4143-AE09-C47549C2CF9C}"/>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170218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603B8-A6AD-4712-AC9F-CB03C781F5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056AF0-0C76-4431-85B2-229175198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C6476-D65F-4F6D-B508-AE1D6D332B42}"/>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5" name="Footer Placeholder 4">
            <a:extLst>
              <a:ext uri="{FF2B5EF4-FFF2-40B4-BE49-F238E27FC236}">
                <a16:creationId xmlns:a16="http://schemas.microsoft.com/office/drawing/2014/main" id="{82E30F66-0953-4DD1-B5CE-73361030A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C95CD-B5F7-40D4-B7DA-936EC4CD08F2}"/>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426836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A37A9-70DB-49BC-A476-64BBC3A82F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606843-E379-4485-AB45-24143F700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C5AEB-6577-429D-9867-CC4814F25FDB}"/>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5" name="Footer Placeholder 4">
            <a:extLst>
              <a:ext uri="{FF2B5EF4-FFF2-40B4-BE49-F238E27FC236}">
                <a16:creationId xmlns:a16="http://schemas.microsoft.com/office/drawing/2014/main" id="{EF3F9F14-86DD-4689-A168-D2004EBA7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DF094-2B79-4323-8674-2E7BCE7DC851}"/>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296976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32EC-85FB-4E98-8D38-25314ADE8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268BAD-8DA6-4E65-AE19-098C191FA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D4EAF-C022-4DF4-83FA-BD2E24FA7CBD}"/>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5" name="Footer Placeholder 4">
            <a:extLst>
              <a:ext uri="{FF2B5EF4-FFF2-40B4-BE49-F238E27FC236}">
                <a16:creationId xmlns:a16="http://schemas.microsoft.com/office/drawing/2014/main" id="{6FE0B0E7-A493-4204-A198-21210CED5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A7EED-8B6B-4229-A7AD-93B1E86396A4}"/>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124464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419A-DA00-4ABE-8863-3F982879F5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77BC1C-42AC-49A8-8773-3107ADB41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6070A9-104E-4F72-A7FA-6A9D901271BB}"/>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5" name="Footer Placeholder 4">
            <a:extLst>
              <a:ext uri="{FF2B5EF4-FFF2-40B4-BE49-F238E27FC236}">
                <a16:creationId xmlns:a16="http://schemas.microsoft.com/office/drawing/2014/main" id="{8E1CAAFC-9E48-4E7C-9B57-E82F5EBE7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E3768-357A-4835-B78C-C96C57C907B1}"/>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304487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FE68-DA3D-4B7B-8DBD-E88C48745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902FF-A31A-4C19-B9D2-572C14E27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012654-63C3-430E-9B9F-01AAB36B76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BD8798-D2E1-4D62-9924-19210D049281}"/>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6" name="Footer Placeholder 5">
            <a:extLst>
              <a:ext uri="{FF2B5EF4-FFF2-40B4-BE49-F238E27FC236}">
                <a16:creationId xmlns:a16="http://schemas.microsoft.com/office/drawing/2014/main" id="{0C344DF5-315F-4D66-89D2-7008451BC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87BFC-3691-4596-922C-D1B82568652D}"/>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214997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511A-163A-4D96-9307-BEE49CB69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36B01A-1875-456E-BD6B-A17CC47AB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FFA827-A599-41D1-AC9D-87F37E8B1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4B2834-D1BB-48BF-A066-7716F04B8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638251-9F51-46B9-B781-50B99F6C5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DF9434-50B2-41F3-8303-FB6456C11FFB}"/>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8" name="Footer Placeholder 7">
            <a:extLst>
              <a:ext uri="{FF2B5EF4-FFF2-40B4-BE49-F238E27FC236}">
                <a16:creationId xmlns:a16="http://schemas.microsoft.com/office/drawing/2014/main" id="{FEF966B1-89E5-4A8C-B9BA-A5CAE4FB1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B2B05-01B0-42A5-877E-9EFB1806B6D5}"/>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326398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6EEC-9980-4768-91D9-4F32B04306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BA6269-8105-4B81-90F5-C7A9260DB650}"/>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4" name="Footer Placeholder 3">
            <a:extLst>
              <a:ext uri="{FF2B5EF4-FFF2-40B4-BE49-F238E27FC236}">
                <a16:creationId xmlns:a16="http://schemas.microsoft.com/office/drawing/2014/main" id="{97ABC1B1-6EA1-4746-BA18-4F8D7E65C6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BB7D8B-B5A2-4B81-BCD7-DC9170D39D2A}"/>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31636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8DB1D-1470-4F28-827B-47E3074A51CC}"/>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3" name="Footer Placeholder 2">
            <a:extLst>
              <a:ext uri="{FF2B5EF4-FFF2-40B4-BE49-F238E27FC236}">
                <a16:creationId xmlns:a16="http://schemas.microsoft.com/office/drawing/2014/main" id="{F8D75D10-E02E-4B56-80C3-9BAB940635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DEAF38-487A-4D14-8F6C-55171D6D6A96}"/>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401639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0DE-3368-4377-99B4-E043A6572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35E2D5-0719-4B9A-A7CA-5F8862814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638024-C0D1-417D-AC42-A420EBD76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A8FE5E-A81A-4834-939C-3FD000262B7A}"/>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6" name="Footer Placeholder 5">
            <a:extLst>
              <a:ext uri="{FF2B5EF4-FFF2-40B4-BE49-F238E27FC236}">
                <a16:creationId xmlns:a16="http://schemas.microsoft.com/office/drawing/2014/main" id="{C6535CF3-EDE7-4F3E-A7B5-42A84207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EE5AF-F8CD-4C9E-BA2D-674841A8BD57}"/>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400775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6E89-D67B-4EC1-8914-A83844C05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E939F-6177-48BE-B890-17A9DB391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211898-6953-4C18-A937-6CCA22CEA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3DF11-5F15-40D4-818E-68E0F0F21634}"/>
              </a:ext>
            </a:extLst>
          </p:cNvPr>
          <p:cNvSpPr>
            <a:spLocks noGrp="1"/>
          </p:cNvSpPr>
          <p:nvPr>
            <p:ph type="dt" sz="half" idx="10"/>
          </p:nvPr>
        </p:nvSpPr>
        <p:spPr/>
        <p:txBody>
          <a:bodyPr/>
          <a:lstStyle/>
          <a:p>
            <a:fld id="{AC355673-8809-47A3-ABD8-55762B3594E9}" type="datetimeFigureOut">
              <a:rPr lang="en-US" smtClean="0"/>
              <a:t>9/16/2020</a:t>
            </a:fld>
            <a:endParaRPr lang="en-US"/>
          </a:p>
        </p:txBody>
      </p:sp>
      <p:sp>
        <p:nvSpPr>
          <p:cNvPr id="6" name="Footer Placeholder 5">
            <a:extLst>
              <a:ext uri="{FF2B5EF4-FFF2-40B4-BE49-F238E27FC236}">
                <a16:creationId xmlns:a16="http://schemas.microsoft.com/office/drawing/2014/main" id="{DD3F145F-F7F6-4952-9FF9-3CC3F15EE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950B9-924E-4FA7-B390-C1C7C4302872}"/>
              </a:ext>
            </a:extLst>
          </p:cNvPr>
          <p:cNvSpPr>
            <a:spLocks noGrp="1"/>
          </p:cNvSpPr>
          <p:nvPr>
            <p:ph type="sldNum" sz="quarter" idx="12"/>
          </p:nvPr>
        </p:nvSpPr>
        <p:spPr/>
        <p:txBody>
          <a:bodyPr/>
          <a:lstStyle/>
          <a:p>
            <a:fld id="{DB036B61-BA6A-4D8A-AF3F-E030886038A7}" type="slidenum">
              <a:rPr lang="en-US" smtClean="0"/>
              <a:t>‹#›</a:t>
            </a:fld>
            <a:endParaRPr lang="en-US"/>
          </a:p>
        </p:txBody>
      </p:sp>
    </p:spTree>
    <p:extLst>
      <p:ext uri="{BB962C8B-B14F-4D97-AF65-F5344CB8AC3E}">
        <p14:creationId xmlns:p14="http://schemas.microsoft.com/office/powerpoint/2010/main" val="632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66202-0424-4441-95C1-51C8A6769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7678F8-0958-4DB8-84F3-F083906BDC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1601C-1E67-4295-9E2F-3454987EF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55673-8809-47A3-ABD8-55762B3594E9}" type="datetimeFigureOut">
              <a:rPr lang="en-US" smtClean="0"/>
              <a:t>9/16/2020</a:t>
            </a:fld>
            <a:endParaRPr lang="en-US"/>
          </a:p>
        </p:txBody>
      </p:sp>
      <p:sp>
        <p:nvSpPr>
          <p:cNvPr id="5" name="Footer Placeholder 4">
            <a:extLst>
              <a:ext uri="{FF2B5EF4-FFF2-40B4-BE49-F238E27FC236}">
                <a16:creationId xmlns:a16="http://schemas.microsoft.com/office/drawing/2014/main" id="{5DD13FC4-C5CC-4CC6-B0CE-8EF70FFE3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73FBCF-43D9-4D6C-B64F-6A04344CEE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36B61-BA6A-4D8A-AF3F-E030886038A7}" type="slidenum">
              <a:rPr lang="en-US" smtClean="0"/>
              <a:t>‹#›</a:t>
            </a:fld>
            <a:endParaRPr lang="en-US"/>
          </a:p>
        </p:txBody>
      </p:sp>
    </p:spTree>
    <p:extLst>
      <p:ext uri="{BB962C8B-B14F-4D97-AF65-F5344CB8AC3E}">
        <p14:creationId xmlns:p14="http://schemas.microsoft.com/office/powerpoint/2010/main" val="93658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tionary.org/wiki/%E2%88%91" TargetMode="External"/><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hyperlink" Target="https://cs.wmich.edu/alfuqaha/summer14/cs6530/lectures/ClusteringAnalysi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BDC652-4EF9-4BAA-8A75-3435A5B1E4D1}"/>
              </a:ext>
            </a:extLst>
          </p:cNvPr>
          <p:cNvSpPr>
            <a:spLocks noGrp="1"/>
          </p:cNvSpPr>
          <p:nvPr>
            <p:ph type="subTitle" idx="1"/>
          </p:nvPr>
        </p:nvSpPr>
        <p:spPr>
          <a:xfrm>
            <a:off x="0" y="2898474"/>
            <a:ext cx="12192000" cy="810883"/>
          </a:xfrm>
          <a:solidFill>
            <a:srgbClr val="0070C0"/>
          </a:solidFill>
        </p:spPr>
        <p:txBody>
          <a:bodyPr>
            <a:normAutofit fontScale="92500" lnSpcReduction="10000"/>
          </a:bodyPr>
          <a:lstStyle/>
          <a:p>
            <a:pPr>
              <a:spcBef>
                <a:spcPts val="1200"/>
              </a:spcBef>
            </a:pPr>
            <a:r>
              <a:rPr lang="en-US" sz="6000" b="1" dirty="0">
                <a:solidFill>
                  <a:schemeClr val="bg1"/>
                </a:solidFill>
              </a:rPr>
              <a:t>Hierarchical Clustering</a:t>
            </a:r>
          </a:p>
        </p:txBody>
      </p:sp>
      <p:sp>
        <p:nvSpPr>
          <p:cNvPr id="4" name="Rectangle 3">
            <a:extLst>
              <a:ext uri="{FF2B5EF4-FFF2-40B4-BE49-F238E27FC236}">
                <a16:creationId xmlns:a16="http://schemas.microsoft.com/office/drawing/2014/main" id="{32740BEE-9612-459A-B29E-4E9C24722E91}"/>
              </a:ext>
            </a:extLst>
          </p:cNvPr>
          <p:cNvSpPr/>
          <p:nvPr/>
        </p:nvSpPr>
        <p:spPr>
          <a:xfrm>
            <a:off x="267419" y="5227609"/>
            <a:ext cx="5667556" cy="1371600"/>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dirty="0"/>
              <a:t>Asst. Prof. Priyalba Vaghela</a:t>
            </a:r>
          </a:p>
          <a:p>
            <a:r>
              <a:rPr lang="en-US" dirty="0"/>
              <a:t>Devang Patel Institute of advance Technology &amp; research</a:t>
            </a:r>
          </a:p>
          <a:p>
            <a:r>
              <a:rPr lang="en-US" dirty="0"/>
              <a:t>Faculty of Technology</a:t>
            </a:r>
          </a:p>
          <a:p>
            <a:r>
              <a:rPr lang="en-US" dirty="0"/>
              <a:t>Charotar University of science &amp; Technology</a:t>
            </a:r>
          </a:p>
        </p:txBody>
      </p:sp>
    </p:spTree>
    <p:extLst>
      <p:ext uri="{BB962C8B-B14F-4D97-AF65-F5344CB8AC3E}">
        <p14:creationId xmlns:p14="http://schemas.microsoft.com/office/powerpoint/2010/main" val="119836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3BAC5E-A6F3-4B8D-AEA4-FA695949EEC9}"/>
              </a:ext>
            </a:extLst>
          </p:cNvPr>
          <p:cNvSpPr/>
          <p:nvPr/>
        </p:nvSpPr>
        <p:spPr>
          <a:xfrm>
            <a:off x="0" y="0"/>
            <a:ext cx="12102860" cy="117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Cluster</a:t>
            </a:r>
          </a:p>
        </p:txBody>
      </p:sp>
      <p:sp>
        <p:nvSpPr>
          <p:cNvPr id="6" name="Rectangle 5">
            <a:extLst>
              <a:ext uri="{FF2B5EF4-FFF2-40B4-BE49-F238E27FC236}">
                <a16:creationId xmlns:a16="http://schemas.microsoft.com/office/drawing/2014/main" id="{79FB2773-C3CD-4C99-A8E2-1050F1DEDE16}"/>
              </a:ext>
            </a:extLst>
          </p:cNvPr>
          <p:cNvSpPr/>
          <p:nvPr/>
        </p:nvSpPr>
        <p:spPr>
          <a:xfrm>
            <a:off x="192657" y="1400849"/>
            <a:ext cx="11789434" cy="646331"/>
          </a:xfrm>
          <a:prstGeom prst="rect">
            <a:avLst/>
          </a:prstGeom>
        </p:spPr>
        <p:txBody>
          <a:bodyPr wrap="square">
            <a:spAutoFit/>
          </a:bodyPr>
          <a:lstStyle/>
          <a:p>
            <a:r>
              <a:rPr lang="en-US" b="1" i="0" dirty="0">
                <a:solidFill>
                  <a:srgbClr val="111111"/>
                </a:solidFill>
                <a:effectLst/>
                <a:latin typeface="Open Sans"/>
              </a:rPr>
              <a:t>Clustering </a:t>
            </a:r>
            <a:r>
              <a:rPr lang="en-US" b="0" i="0" dirty="0">
                <a:solidFill>
                  <a:srgbClr val="111111"/>
                </a:solidFill>
                <a:effectLst/>
                <a:latin typeface="Open Sans"/>
              </a:rPr>
              <a:t>is a technique that groups similar objects such that the objects in the same group are more similar to each other than the objects in the other groups. The group of similar objects is called a </a:t>
            </a:r>
            <a:r>
              <a:rPr lang="en-US" b="1" i="0" dirty="0">
                <a:solidFill>
                  <a:srgbClr val="111111"/>
                </a:solidFill>
                <a:effectLst/>
                <a:latin typeface="Open Sans"/>
              </a:rPr>
              <a:t>Cluster.</a:t>
            </a:r>
            <a:endParaRPr lang="en-US" dirty="0"/>
          </a:p>
        </p:txBody>
      </p:sp>
      <p:pic>
        <p:nvPicPr>
          <p:cNvPr id="1026" name="Picture 2" descr="Figure">
            <a:extLst>
              <a:ext uri="{FF2B5EF4-FFF2-40B4-BE49-F238E27FC236}">
                <a16:creationId xmlns:a16="http://schemas.microsoft.com/office/drawing/2014/main" id="{F02E957F-EE64-42B9-BD51-D091A5A76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02" y="2449901"/>
            <a:ext cx="4405888" cy="32985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788EC2F-D200-4494-B9D4-553C9C5287C4}"/>
              </a:ext>
            </a:extLst>
          </p:cNvPr>
          <p:cNvSpPr/>
          <p:nvPr/>
        </p:nvSpPr>
        <p:spPr>
          <a:xfrm>
            <a:off x="5108828" y="2672724"/>
            <a:ext cx="6356341" cy="3511859"/>
          </a:xfrm>
          <a:prstGeom prst="rect">
            <a:avLst/>
          </a:prstGeom>
        </p:spPr>
        <p:txBody>
          <a:bodyPr wrap="square">
            <a:spAutoFit/>
          </a:bodyPr>
          <a:lstStyle/>
          <a:p>
            <a:r>
              <a:rPr lang="en-US" b="1" i="0" dirty="0">
                <a:solidFill>
                  <a:srgbClr val="111111"/>
                </a:solidFill>
                <a:effectLst/>
                <a:latin typeface="Open Sans"/>
              </a:rPr>
              <a:t>Types of Clustering</a:t>
            </a:r>
          </a:p>
          <a:p>
            <a:endParaRPr lang="en-US" b="1" i="0" dirty="0">
              <a:solidFill>
                <a:srgbClr val="111111"/>
              </a:solidFill>
              <a:effectLst/>
              <a:latin typeface="Open Sans"/>
            </a:endParaRPr>
          </a:p>
          <a:p>
            <a:pPr marL="285750" indent="-285750">
              <a:lnSpc>
                <a:spcPct val="150000"/>
              </a:lnSpc>
              <a:buFont typeface="Arial" panose="020B0604020202020204" pitchFamily="34" charset="0"/>
              <a:buChar char="•"/>
            </a:pPr>
            <a:r>
              <a:rPr lang="en-US" i="0" dirty="0">
                <a:solidFill>
                  <a:srgbClr val="111111"/>
                </a:solidFill>
                <a:effectLst/>
                <a:latin typeface="+mj-lt"/>
              </a:rPr>
              <a:t>K-Means Clustering</a:t>
            </a:r>
          </a:p>
          <a:p>
            <a:pPr marL="285750" indent="-285750">
              <a:lnSpc>
                <a:spcPct val="150000"/>
              </a:lnSpc>
              <a:buFont typeface="Arial" panose="020B0604020202020204" pitchFamily="34" charset="0"/>
              <a:buChar char="•"/>
            </a:pPr>
            <a:r>
              <a:rPr lang="en-US" b="1" dirty="0">
                <a:latin typeface="+mj-lt"/>
              </a:rPr>
              <a:t>Hierarchical Clustering</a:t>
            </a:r>
          </a:p>
          <a:p>
            <a:pPr marL="285750" indent="-285750">
              <a:lnSpc>
                <a:spcPct val="150000"/>
              </a:lnSpc>
              <a:buFont typeface="Arial" panose="020B0604020202020204" pitchFamily="34" charset="0"/>
              <a:buChar char="•"/>
            </a:pPr>
            <a:r>
              <a:rPr lang="en-US" dirty="0">
                <a:latin typeface="+mj-lt"/>
              </a:rPr>
              <a:t>Mean-Shift Clustering</a:t>
            </a:r>
          </a:p>
          <a:p>
            <a:pPr marL="285750" indent="-285750">
              <a:lnSpc>
                <a:spcPct val="150000"/>
              </a:lnSpc>
              <a:buFont typeface="Arial" panose="020B0604020202020204" pitchFamily="34" charset="0"/>
              <a:buChar char="•"/>
            </a:pPr>
            <a:r>
              <a:rPr lang="en-US" dirty="0">
                <a:latin typeface="+mj-lt"/>
              </a:rPr>
              <a:t>Density-Based Spatial Clustering of Applications with Noise (DBSCAN)</a:t>
            </a:r>
          </a:p>
          <a:p>
            <a:pPr marL="285750" indent="-285750">
              <a:lnSpc>
                <a:spcPct val="150000"/>
              </a:lnSpc>
              <a:buFont typeface="Arial" panose="020B0604020202020204" pitchFamily="34" charset="0"/>
              <a:buChar char="•"/>
            </a:pPr>
            <a:r>
              <a:rPr lang="en-US" dirty="0">
                <a:latin typeface="+mj-lt"/>
              </a:rPr>
              <a:t>Expectation-Maximization (EM) Clustering using Gaussian Mixture Models (GMM)</a:t>
            </a:r>
          </a:p>
        </p:txBody>
      </p:sp>
    </p:spTree>
    <p:extLst>
      <p:ext uri="{BB962C8B-B14F-4D97-AF65-F5344CB8AC3E}">
        <p14:creationId xmlns:p14="http://schemas.microsoft.com/office/powerpoint/2010/main" val="428038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3BAC5E-A6F3-4B8D-AEA4-FA695949EEC9}"/>
              </a:ext>
            </a:extLst>
          </p:cNvPr>
          <p:cNvSpPr/>
          <p:nvPr/>
        </p:nvSpPr>
        <p:spPr>
          <a:xfrm>
            <a:off x="0" y="0"/>
            <a:ext cx="12102860" cy="117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Hierarchical Clustering</a:t>
            </a:r>
          </a:p>
        </p:txBody>
      </p:sp>
      <p:sp>
        <p:nvSpPr>
          <p:cNvPr id="6" name="Rectangle 5">
            <a:extLst>
              <a:ext uri="{FF2B5EF4-FFF2-40B4-BE49-F238E27FC236}">
                <a16:creationId xmlns:a16="http://schemas.microsoft.com/office/drawing/2014/main" id="{79FB2773-C3CD-4C99-A8E2-1050F1DEDE16}"/>
              </a:ext>
            </a:extLst>
          </p:cNvPr>
          <p:cNvSpPr/>
          <p:nvPr/>
        </p:nvSpPr>
        <p:spPr>
          <a:xfrm>
            <a:off x="192657" y="1400849"/>
            <a:ext cx="11789434" cy="4247317"/>
          </a:xfrm>
          <a:prstGeom prst="rect">
            <a:avLst/>
          </a:prstGeom>
        </p:spPr>
        <p:txBody>
          <a:bodyPr wrap="square">
            <a:spAutoFit/>
          </a:bodyPr>
          <a:lstStyle/>
          <a:p>
            <a:r>
              <a:rPr lang="en-US" dirty="0"/>
              <a:t>It is an unsupervised clustering algorithm which involves creating clusters that have predominant ordering from top to bottom.</a:t>
            </a:r>
          </a:p>
          <a:p>
            <a:endParaRPr lang="en-US" dirty="0"/>
          </a:p>
          <a:p>
            <a:r>
              <a:rPr lang="en-US" dirty="0"/>
              <a:t>For </a:t>
            </a:r>
            <a:r>
              <a:rPr lang="en-US" dirty="0" err="1"/>
              <a:t>e.g</a:t>
            </a:r>
            <a:r>
              <a:rPr lang="en-US" dirty="0"/>
              <a:t>: All files and folders on our hard disk are organized in a hierarchy.</a:t>
            </a:r>
          </a:p>
          <a:p>
            <a:endParaRPr lang="en-US" dirty="0"/>
          </a:p>
          <a:p>
            <a:r>
              <a:rPr lang="en-US" dirty="0"/>
              <a:t>The algorithm groups similar objects into groups called </a:t>
            </a:r>
            <a:r>
              <a:rPr lang="en-US" b="1" i="1" dirty="0"/>
              <a:t>clusters</a:t>
            </a:r>
            <a:r>
              <a:rPr lang="en-US" dirty="0"/>
              <a:t>. The endpoint is a set of clusters or groups</a:t>
            </a:r>
            <a:r>
              <a:rPr lang="en-US" i="1" dirty="0"/>
              <a:t>, </a:t>
            </a:r>
            <a:r>
              <a:rPr lang="en-US" dirty="0"/>
              <a:t>where each cluster is distinct from each other cluster, and the objects within each cluster are broadly similar to each other.</a:t>
            </a:r>
          </a:p>
          <a:p>
            <a:endParaRPr lang="en-US" dirty="0"/>
          </a:p>
          <a:p>
            <a:r>
              <a:rPr lang="en-US" dirty="0"/>
              <a:t>This clustering technique is divided into two types:</a:t>
            </a:r>
          </a:p>
          <a:p>
            <a:endParaRPr lang="en-US" dirty="0"/>
          </a:p>
          <a:p>
            <a:pPr marL="285750" indent="-285750">
              <a:lnSpc>
                <a:spcPct val="200000"/>
              </a:lnSpc>
              <a:buFont typeface="Arial" panose="020B0604020202020204" pitchFamily="34" charset="0"/>
              <a:buChar char="•"/>
            </a:pPr>
            <a:r>
              <a:rPr lang="en-US" b="1" dirty="0">
                <a:solidFill>
                  <a:srgbClr val="0070C0"/>
                </a:solidFill>
              </a:rPr>
              <a:t>Agglomerative Hierarchical Clustering</a:t>
            </a:r>
          </a:p>
          <a:p>
            <a:pPr marL="285750" indent="-285750">
              <a:lnSpc>
                <a:spcPct val="200000"/>
              </a:lnSpc>
              <a:buFont typeface="Arial" panose="020B0604020202020204" pitchFamily="34" charset="0"/>
              <a:buChar char="•"/>
            </a:pPr>
            <a:r>
              <a:rPr lang="en-US" b="1" dirty="0">
                <a:solidFill>
                  <a:srgbClr val="0070C0"/>
                </a:solidFill>
              </a:rPr>
              <a:t>Divisive Hierarchical Clustering</a:t>
            </a:r>
          </a:p>
          <a:p>
            <a:endParaRPr lang="en-US" dirty="0"/>
          </a:p>
        </p:txBody>
      </p:sp>
    </p:spTree>
    <p:extLst>
      <p:ext uri="{BB962C8B-B14F-4D97-AF65-F5344CB8AC3E}">
        <p14:creationId xmlns:p14="http://schemas.microsoft.com/office/powerpoint/2010/main" val="16624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3BAC5E-A6F3-4B8D-AEA4-FA695949EEC9}"/>
              </a:ext>
            </a:extLst>
          </p:cNvPr>
          <p:cNvSpPr/>
          <p:nvPr/>
        </p:nvSpPr>
        <p:spPr>
          <a:xfrm>
            <a:off x="0" y="0"/>
            <a:ext cx="12102860" cy="117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Agglomerative Hierarchical Clustering</a:t>
            </a:r>
          </a:p>
        </p:txBody>
      </p:sp>
      <p:sp>
        <p:nvSpPr>
          <p:cNvPr id="6" name="Rectangle 5">
            <a:extLst>
              <a:ext uri="{FF2B5EF4-FFF2-40B4-BE49-F238E27FC236}">
                <a16:creationId xmlns:a16="http://schemas.microsoft.com/office/drawing/2014/main" id="{79FB2773-C3CD-4C99-A8E2-1050F1DEDE16}"/>
              </a:ext>
            </a:extLst>
          </p:cNvPr>
          <p:cNvSpPr/>
          <p:nvPr/>
        </p:nvSpPr>
        <p:spPr>
          <a:xfrm>
            <a:off x="192657" y="1400849"/>
            <a:ext cx="11789434" cy="646331"/>
          </a:xfrm>
          <a:prstGeom prst="rect">
            <a:avLst/>
          </a:prstGeom>
        </p:spPr>
        <p:txBody>
          <a:bodyPr wrap="square">
            <a:spAutoFit/>
          </a:bodyPr>
          <a:lstStyle/>
          <a:p>
            <a:r>
              <a:rPr lang="en-US" dirty="0"/>
              <a:t>In this technique, initially each data point is considered as an individual cluster. At each iteration, the similar clusters merge with other clusters until one cluster or K clusters are formed.</a:t>
            </a:r>
          </a:p>
        </p:txBody>
      </p:sp>
      <p:sp>
        <p:nvSpPr>
          <p:cNvPr id="2" name="Rectangle 1">
            <a:extLst>
              <a:ext uri="{FF2B5EF4-FFF2-40B4-BE49-F238E27FC236}">
                <a16:creationId xmlns:a16="http://schemas.microsoft.com/office/drawing/2014/main" id="{60D3F64D-5473-49C3-8E22-EEC775803EE1}"/>
              </a:ext>
            </a:extLst>
          </p:cNvPr>
          <p:cNvSpPr/>
          <p:nvPr/>
        </p:nvSpPr>
        <p:spPr>
          <a:xfrm>
            <a:off x="192657" y="2274837"/>
            <a:ext cx="5487271" cy="369332"/>
          </a:xfrm>
          <a:prstGeom prst="rect">
            <a:avLst/>
          </a:prstGeom>
        </p:spPr>
        <p:txBody>
          <a:bodyPr wrap="none">
            <a:spAutoFit/>
          </a:bodyPr>
          <a:lstStyle/>
          <a:p>
            <a:r>
              <a:rPr lang="en-US" b="0" i="0" dirty="0">
                <a:solidFill>
                  <a:srgbClr val="292929"/>
                </a:solidFill>
                <a:effectLst/>
                <a:latin typeface="medium-content-serif-font"/>
              </a:rPr>
              <a:t>The basic algorithm of Agglomerative is straight forward.</a:t>
            </a:r>
            <a:endParaRPr lang="en-US" dirty="0"/>
          </a:p>
        </p:txBody>
      </p:sp>
      <p:sp>
        <p:nvSpPr>
          <p:cNvPr id="3" name="Rectangle 2">
            <a:extLst>
              <a:ext uri="{FF2B5EF4-FFF2-40B4-BE49-F238E27FC236}">
                <a16:creationId xmlns:a16="http://schemas.microsoft.com/office/drawing/2014/main" id="{8B6519E6-8433-4CAE-9A43-254CB5B38529}"/>
              </a:ext>
            </a:extLst>
          </p:cNvPr>
          <p:cNvSpPr/>
          <p:nvPr/>
        </p:nvSpPr>
        <p:spPr>
          <a:xfrm>
            <a:off x="298164" y="2871826"/>
            <a:ext cx="4423306" cy="2126864"/>
          </a:xfrm>
          <a:prstGeom prst="rect">
            <a:avLst/>
          </a:prstGeom>
        </p:spPr>
        <p:txBody>
          <a:bodyPr wrap="square">
            <a:spAutoFit/>
          </a:bodyPr>
          <a:lstStyle/>
          <a:p>
            <a:pPr marL="342900" indent="-342900">
              <a:lnSpc>
                <a:spcPct val="150000"/>
              </a:lnSpc>
              <a:buFont typeface="+mj-lt"/>
              <a:buAutoNum type="arabicPeriod"/>
            </a:pPr>
            <a:r>
              <a:rPr lang="en-US" b="1" i="0" dirty="0">
                <a:solidFill>
                  <a:srgbClr val="0070C0"/>
                </a:solidFill>
                <a:effectLst/>
                <a:latin typeface="medium-content-serif-font"/>
              </a:rPr>
              <a:t>Compute the proximity matrix</a:t>
            </a:r>
          </a:p>
          <a:p>
            <a:pPr marL="342900" indent="-342900">
              <a:lnSpc>
                <a:spcPct val="150000"/>
              </a:lnSpc>
              <a:buFont typeface="+mj-lt"/>
              <a:buAutoNum type="arabicPeriod"/>
            </a:pPr>
            <a:r>
              <a:rPr lang="en-US" b="1" i="0" dirty="0">
                <a:solidFill>
                  <a:srgbClr val="0070C0"/>
                </a:solidFill>
                <a:effectLst/>
                <a:latin typeface="medium-content-serif-font"/>
              </a:rPr>
              <a:t>Let each data point be a cluster</a:t>
            </a:r>
          </a:p>
          <a:p>
            <a:pPr marL="342900" indent="-342900">
              <a:lnSpc>
                <a:spcPct val="150000"/>
              </a:lnSpc>
              <a:buFont typeface="+mj-lt"/>
              <a:buAutoNum type="arabicPeriod"/>
            </a:pPr>
            <a:r>
              <a:rPr lang="en-US" b="1" i="0" dirty="0">
                <a:solidFill>
                  <a:srgbClr val="0070C0"/>
                </a:solidFill>
                <a:effectLst/>
                <a:latin typeface="medium-content-serif-font"/>
              </a:rPr>
              <a:t>Repeat: Merge the two closest clusters and update the proximity matrix</a:t>
            </a:r>
          </a:p>
          <a:p>
            <a:pPr marL="342900" indent="-342900">
              <a:lnSpc>
                <a:spcPct val="150000"/>
              </a:lnSpc>
              <a:buFont typeface="+mj-lt"/>
              <a:buAutoNum type="arabicPeriod"/>
            </a:pPr>
            <a:r>
              <a:rPr lang="en-US" b="1" i="0" dirty="0">
                <a:solidFill>
                  <a:srgbClr val="0070C0"/>
                </a:solidFill>
                <a:effectLst/>
                <a:latin typeface="medium-content-serif-font"/>
              </a:rPr>
              <a:t>Until only a single cluster remains</a:t>
            </a:r>
          </a:p>
        </p:txBody>
      </p:sp>
      <p:sp>
        <p:nvSpPr>
          <p:cNvPr id="4" name="Rectangle 3">
            <a:extLst>
              <a:ext uri="{FF2B5EF4-FFF2-40B4-BE49-F238E27FC236}">
                <a16:creationId xmlns:a16="http://schemas.microsoft.com/office/drawing/2014/main" id="{FF38648D-710D-4151-B4BF-34C22EC18EF2}"/>
              </a:ext>
            </a:extLst>
          </p:cNvPr>
          <p:cNvSpPr/>
          <p:nvPr/>
        </p:nvSpPr>
        <p:spPr>
          <a:xfrm>
            <a:off x="298164" y="5316087"/>
            <a:ext cx="3639918" cy="646331"/>
          </a:xfrm>
          <a:prstGeom prst="rect">
            <a:avLst/>
          </a:prstGeom>
        </p:spPr>
        <p:txBody>
          <a:bodyPr wrap="square">
            <a:spAutoFit/>
          </a:bodyPr>
          <a:lstStyle/>
          <a:p>
            <a:r>
              <a:rPr lang="en-US" b="1" i="0" dirty="0">
                <a:solidFill>
                  <a:srgbClr val="292929"/>
                </a:solidFill>
                <a:effectLst/>
                <a:latin typeface="medium-content-serif-font"/>
              </a:rPr>
              <a:t>Key operation is the computation of the proximity of two clusters</a:t>
            </a:r>
            <a:endParaRPr lang="en-US" b="1" dirty="0"/>
          </a:p>
        </p:txBody>
      </p:sp>
      <p:pic>
        <p:nvPicPr>
          <p:cNvPr id="2050" name="Picture 2" descr="Image for post">
            <a:extLst>
              <a:ext uri="{FF2B5EF4-FFF2-40B4-BE49-F238E27FC236}">
                <a16:creationId xmlns:a16="http://schemas.microsoft.com/office/drawing/2014/main" id="{7CAAEBD2-1FE9-44F0-8355-D5B469C2A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486" y="2987769"/>
            <a:ext cx="4456182" cy="3352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26CA987-A5A5-4817-B39A-930D3D43A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9287" y="2077372"/>
            <a:ext cx="2003411" cy="201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B42F022-4D71-45AD-A9A5-FE5D2A785A05}"/>
              </a:ext>
            </a:extLst>
          </p:cNvPr>
          <p:cNvSpPr/>
          <p:nvPr/>
        </p:nvSpPr>
        <p:spPr>
          <a:xfrm>
            <a:off x="9761072" y="4294760"/>
            <a:ext cx="1159292" cy="369332"/>
          </a:xfrm>
          <a:prstGeom prst="rect">
            <a:avLst/>
          </a:prstGeom>
        </p:spPr>
        <p:txBody>
          <a:bodyPr wrap="none">
            <a:spAutoFit/>
          </a:bodyPr>
          <a:lstStyle/>
          <a:p>
            <a:r>
              <a:rPr lang="en-US" b="0" i="0" dirty="0">
                <a:solidFill>
                  <a:srgbClr val="202122"/>
                </a:solidFill>
                <a:effectLst/>
                <a:latin typeface="Arial" panose="020B0604020202020204" pitchFamily="34" charset="0"/>
              </a:rPr>
              <a:t>Raw data</a:t>
            </a:r>
            <a:endParaRPr lang="en-US" dirty="0"/>
          </a:p>
        </p:txBody>
      </p:sp>
      <p:sp>
        <p:nvSpPr>
          <p:cNvPr id="8" name="Rectangle 7">
            <a:extLst>
              <a:ext uri="{FF2B5EF4-FFF2-40B4-BE49-F238E27FC236}">
                <a16:creationId xmlns:a16="http://schemas.microsoft.com/office/drawing/2014/main" id="{631713E7-BCFF-462D-A6EB-C10C1DEF9A10}"/>
              </a:ext>
            </a:extLst>
          </p:cNvPr>
          <p:cNvSpPr/>
          <p:nvPr/>
        </p:nvSpPr>
        <p:spPr>
          <a:xfrm>
            <a:off x="5390025" y="6437178"/>
            <a:ext cx="2792175" cy="369332"/>
          </a:xfrm>
          <a:prstGeom prst="rect">
            <a:avLst/>
          </a:prstGeom>
        </p:spPr>
        <p:txBody>
          <a:bodyPr wrap="none">
            <a:spAutoFit/>
          </a:bodyPr>
          <a:lstStyle/>
          <a:p>
            <a:r>
              <a:rPr lang="en-US" b="0" i="0" dirty="0">
                <a:solidFill>
                  <a:srgbClr val="202122"/>
                </a:solidFill>
                <a:effectLst/>
                <a:latin typeface="Arial" panose="020B0604020202020204" pitchFamily="34" charset="0"/>
              </a:rPr>
              <a:t>Traditional representation</a:t>
            </a:r>
            <a:endParaRPr lang="en-US" dirty="0"/>
          </a:p>
        </p:txBody>
      </p:sp>
    </p:spTree>
    <p:extLst>
      <p:ext uri="{BB962C8B-B14F-4D97-AF65-F5344CB8AC3E}">
        <p14:creationId xmlns:p14="http://schemas.microsoft.com/office/powerpoint/2010/main" val="264266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3BAC5E-A6F3-4B8D-AEA4-FA695949EEC9}"/>
              </a:ext>
            </a:extLst>
          </p:cNvPr>
          <p:cNvSpPr/>
          <p:nvPr/>
        </p:nvSpPr>
        <p:spPr>
          <a:xfrm>
            <a:off x="0" y="0"/>
            <a:ext cx="12102860" cy="117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Agglomerative Hierarchical Clustering</a:t>
            </a:r>
          </a:p>
        </p:txBody>
      </p:sp>
      <p:sp>
        <p:nvSpPr>
          <p:cNvPr id="6" name="Rectangle 5">
            <a:extLst>
              <a:ext uri="{FF2B5EF4-FFF2-40B4-BE49-F238E27FC236}">
                <a16:creationId xmlns:a16="http://schemas.microsoft.com/office/drawing/2014/main" id="{79FB2773-C3CD-4C99-A8E2-1050F1DEDE16}"/>
              </a:ext>
            </a:extLst>
          </p:cNvPr>
          <p:cNvSpPr/>
          <p:nvPr/>
        </p:nvSpPr>
        <p:spPr>
          <a:xfrm>
            <a:off x="192657" y="1400849"/>
            <a:ext cx="11789434" cy="923330"/>
          </a:xfrm>
          <a:prstGeom prst="rect">
            <a:avLst/>
          </a:prstGeom>
        </p:spPr>
        <p:txBody>
          <a:bodyPr wrap="square">
            <a:spAutoFit/>
          </a:bodyPr>
          <a:lstStyle/>
          <a:p>
            <a:r>
              <a:rPr lang="en-US" dirty="0"/>
              <a:t>The Hierarchical clustering Technique can be visualized using a </a:t>
            </a:r>
            <a:r>
              <a:rPr lang="en-US" b="1" dirty="0"/>
              <a:t>Dendrogram.</a:t>
            </a:r>
          </a:p>
          <a:p>
            <a:endParaRPr lang="en-US" b="1" dirty="0"/>
          </a:p>
          <a:p>
            <a:r>
              <a:rPr lang="en-US" dirty="0"/>
              <a:t>A</a:t>
            </a:r>
            <a:r>
              <a:rPr lang="en-US" b="1" dirty="0"/>
              <a:t> Dendrogram </a:t>
            </a:r>
            <a:r>
              <a:rPr lang="en-US" dirty="0"/>
              <a:t>is a</a:t>
            </a:r>
            <a:r>
              <a:rPr lang="en-US" b="1" dirty="0"/>
              <a:t> </a:t>
            </a:r>
            <a:r>
              <a:rPr lang="en-US" dirty="0"/>
              <a:t>tree-like diagram that records the sequences of merges or splits.</a:t>
            </a:r>
          </a:p>
        </p:txBody>
      </p:sp>
      <p:pic>
        <p:nvPicPr>
          <p:cNvPr id="4100" name="Picture 4" descr="Image for post">
            <a:extLst>
              <a:ext uri="{FF2B5EF4-FFF2-40B4-BE49-F238E27FC236}">
                <a16:creationId xmlns:a16="http://schemas.microsoft.com/office/drawing/2014/main" id="{ED41F6FD-A23D-4A90-A72E-D393EA10D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09" y="2324179"/>
            <a:ext cx="4527673" cy="25430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for post">
            <a:extLst>
              <a:ext uri="{FF2B5EF4-FFF2-40B4-BE49-F238E27FC236}">
                <a16:creationId xmlns:a16="http://schemas.microsoft.com/office/drawing/2014/main" id="{6BC42C9A-1C4D-4E66-AE1D-88611BC70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103" y="2764821"/>
            <a:ext cx="3336939" cy="187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90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3BAC5E-A6F3-4B8D-AEA4-FA695949EEC9}"/>
              </a:ext>
            </a:extLst>
          </p:cNvPr>
          <p:cNvSpPr/>
          <p:nvPr/>
        </p:nvSpPr>
        <p:spPr>
          <a:xfrm>
            <a:off x="0" y="0"/>
            <a:ext cx="12102860" cy="117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Divisive Hierarchical clustering Technique</a:t>
            </a:r>
          </a:p>
        </p:txBody>
      </p:sp>
      <p:sp>
        <p:nvSpPr>
          <p:cNvPr id="2" name="Rectangle 1">
            <a:extLst>
              <a:ext uri="{FF2B5EF4-FFF2-40B4-BE49-F238E27FC236}">
                <a16:creationId xmlns:a16="http://schemas.microsoft.com/office/drawing/2014/main" id="{42C4EB08-1880-4332-8740-786DB89468B2}"/>
              </a:ext>
            </a:extLst>
          </p:cNvPr>
          <p:cNvSpPr/>
          <p:nvPr/>
        </p:nvSpPr>
        <p:spPr>
          <a:xfrm>
            <a:off x="261667" y="1397675"/>
            <a:ext cx="11763555" cy="1200329"/>
          </a:xfrm>
          <a:prstGeom prst="rect">
            <a:avLst/>
          </a:prstGeom>
        </p:spPr>
        <p:txBody>
          <a:bodyPr wrap="square">
            <a:spAutoFit/>
          </a:bodyPr>
          <a:lstStyle/>
          <a:p>
            <a:r>
              <a:rPr lang="en-US" dirty="0">
                <a:solidFill>
                  <a:srgbClr val="292929"/>
                </a:solidFill>
                <a:latin typeface="medium-content-serif-font"/>
              </a:rPr>
              <a:t>T</a:t>
            </a:r>
            <a:r>
              <a:rPr lang="en-US" b="0" i="0" dirty="0">
                <a:solidFill>
                  <a:srgbClr val="292929"/>
                </a:solidFill>
                <a:effectLst/>
                <a:latin typeface="medium-content-serif-font"/>
              </a:rPr>
              <a:t>he Divisive Hierarchical clustering is exactly the </a:t>
            </a:r>
            <a:r>
              <a:rPr lang="en-US" b="1" i="0" dirty="0">
                <a:solidFill>
                  <a:srgbClr val="0070C0"/>
                </a:solidFill>
                <a:effectLst/>
                <a:latin typeface="medium-content-serif-font"/>
              </a:rPr>
              <a:t>opposite</a:t>
            </a:r>
            <a:r>
              <a:rPr lang="en-US" b="0" i="0" dirty="0">
                <a:solidFill>
                  <a:srgbClr val="292929"/>
                </a:solidFill>
                <a:effectLst/>
                <a:latin typeface="medium-content-serif-font"/>
              </a:rPr>
              <a:t> of the </a:t>
            </a:r>
            <a:r>
              <a:rPr lang="en-US" b="1" i="0" dirty="0">
                <a:solidFill>
                  <a:srgbClr val="292929"/>
                </a:solidFill>
                <a:effectLst/>
                <a:latin typeface="medium-content-serif-font"/>
              </a:rPr>
              <a:t>Agglomerative Hierarchical clustering. </a:t>
            </a:r>
            <a:r>
              <a:rPr lang="en-US" b="0" i="0" dirty="0">
                <a:solidFill>
                  <a:srgbClr val="292929"/>
                </a:solidFill>
                <a:effectLst/>
                <a:latin typeface="medium-content-serif-font"/>
              </a:rPr>
              <a:t>In Divisive Hierarchical clustering, we consider all the data points as a single cluster and in each iteration, we separate the data points from the cluster which are not similar. Each data point which is separated is considered as an individual cluster. In the end, we’ll be left with n clusters.</a:t>
            </a:r>
            <a:endParaRPr lang="en-US" dirty="0"/>
          </a:p>
        </p:txBody>
      </p:sp>
      <p:sp>
        <p:nvSpPr>
          <p:cNvPr id="3" name="Rectangle 2">
            <a:extLst>
              <a:ext uri="{FF2B5EF4-FFF2-40B4-BE49-F238E27FC236}">
                <a16:creationId xmlns:a16="http://schemas.microsoft.com/office/drawing/2014/main" id="{5EE18770-2693-4E52-A682-C8B86A898236}"/>
              </a:ext>
            </a:extLst>
          </p:cNvPr>
          <p:cNvSpPr/>
          <p:nvPr/>
        </p:nvSpPr>
        <p:spPr>
          <a:xfrm>
            <a:off x="261666" y="2782669"/>
            <a:ext cx="11634159" cy="369332"/>
          </a:xfrm>
          <a:prstGeom prst="rect">
            <a:avLst/>
          </a:prstGeom>
        </p:spPr>
        <p:txBody>
          <a:bodyPr wrap="square">
            <a:spAutoFit/>
          </a:bodyPr>
          <a:lstStyle/>
          <a:p>
            <a:r>
              <a:rPr lang="en-US" b="0" i="0" dirty="0">
                <a:solidFill>
                  <a:srgbClr val="292929"/>
                </a:solidFill>
                <a:effectLst/>
                <a:latin typeface="medium-content-serif-font"/>
              </a:rPr>
              <a:t>As we’re dividing the single clusters into n clusters, it is named as </a:t>
            </a:r>
            <a:r>
              <a:rPr lang="en-US" b="1" i="0" dirty="0">
                <a:solidFill>
                  <a:srgbClr val="292929"/>
                </a:solidFill>
                <a:effectLst/>
                <a:latin typeface="medium-content-serif-font"/>
              </a:rPr>
              <a:t>Divisive</a:t>
            </a:r>
            <a:r>
              <a:rPr lang="en-US" b="0" i="0" dirty="0">
                <a:solidFill>
                  <a:srgbClr val="292929"/>
                </a:solidFill>
                <a:effectLst/>
                <a:latin typeface="medium-content-serif-font"/>
              </a:rPr>
              <a:t> </a:t>
            </a:r>
            <a:r>
              <a:rPr lang="en-US" b="1" i="0" dirty="0">
                <a:solidFill>
                  <a:srgbClr val="292929"/>
                </a:solidFill>
                <a:effectLst/>
                <a:latin typeface="medium-content-serif-font"/>
              </a:rPr>
              <a:t>Hierarchical clustering.</a:t>
            </a:r>
            <a:endParaRPr lang="en-US" dirty="0"/>
          </a:p>
        </p:txBody>
      </p:sp>
      <p:sp>
        <p:nvSpPr>
          <p:cNvPr id="4" name="Rectangle 3">
            <a:extLst>
              <a:ext uri="{FF2B5EF4-FFF2-40B4-BE49-F238E27FC236}">
                <a16:creationId xmlns:a16="http://schemas.microsoft.com/office/drawing/2014/main" id="{F05CDF45-940D-465E-9963-EE2A9ED73A19}"/>
              </a:ext>
            </a:extLst>
          </p:cNvPr>
          <p:cNvSpPr/>
          <p:nvPr/>
        </p:nvSpPr>
        <p:spPr>
          <a:xfrm>
            <a:off x="261666" y="3429000"/>
            <a:ext cx="11539270" cy="369332"/>
          </a:xfrm>
          <a:prstGeom prst="rect">
            <a:avLst/>
          </a:prstGeom>
        </p:spPr>
        <p:txBody>
          <a:bodyPr wrap="square">
            <a:spAutoFit/>
          </a:bodyPr>
          <a:lstStyle/>
          <a:p>
            <a:r>
              <a:rPr lang="en-US" dirty="0">
                <a:solidFill>
                  <a:srgbClr val="292929"/>
                </a:solidFill>
                <a:latin typeface="medium-content-serif-font"/>
              </a:rPr>
              <a:t>T</a:t>
            </a:r>
            <a:r>
              <a:rPr lang="en-US" b="0" i="0" dirty="0">
                <a:solidFill>
                  <a:srgbClr val="292929"/>
                </a:solidFill>
                <a:effectLst/>
                <a:latin typeface="medium-content-serif-font"/>
              </a:rPr>
              <a:t>he Divisive Hierarchical clustering Technique is not much used in the real world</a:t>
            </a:r>
            <a:endParaRPr lang="en-US" dirty="0"/>
          </a:p>
        </p:txBody>
      </p:sp>
    </p:spTree>
    <p:extLst>
      <p:ext uri="{BB962C8B-B14F-4D97-AF65-F5344CB8AC3E}">
        <p14:creationId xmlns:p14="http://schemas.microsoft.com/office/powerpoint/2010/main" val="388338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3BAC5E-A6F3-4B8D-AEA4-FA695949EEC9}"/>
              </a:ext>
            </a:extLst>
          </p:cNvPr>
          <p:cNvSpPr/>
          <p:nvPr/>
        </p:nvSpPr>
        <p:spPr>
          <a:xfrm>
            <a:off x="0" y="0"/>
            <a:ext cx="12102860" cy="117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Calculating the similarity between two clusters</a:t>
            </a:r>
          </a:p>
        </p:txBody>
      </p:sp>
      <p:sp>
        <p:nvSpPr>
          <p:cNvPr id="6" name="Rectangle 5">
            <a:extLst>
              <a:ext uri="{FF2B5EF4-FFF2-40B4-BE49-F238E27FC236}">
                <a16:creationId xmlns:a16="http://schemas.microsoft.com/office/drawing/2014/main" id="{61E9AC0E-0C09-4E56-9EC3-B34598918393}"/>
              </a:ext>
            </a:extLst>
          </p:cNvPr>
          <p:cNvSpPr/>
          <p:nvPr/>
        </p:nvSpPr>
        <p:spPr>
          <a:xfrm>
            <a:off x="166776" y="1397327"/>
            <a:ext cx="11478884" cy="3234860"/>
          </a:xfrm>
          <a:prstGeom prst="rect">
            <a:avLst/>
          </a:prstGeom>
        </p:spPr>
        <p:txBody>
          <a:bodyPr wrap="square">
            <a:spAutoFit/>
          </a:bodyPr>
          <a:lstStyle/>
          <a:p>
            <a:r>
              <a:rPr lang="en-US" b="0" i="0" dirty="0">
                <a:solidFill>
                  <a:srgbClr val="292929"/>
                </a:solidFill>
                <a:effectLst/>
                <a:latin typeface="medium-content-serif-font"/>
              </a:rPr>
              <a:t>Calculating the similarity between two clusters is important to merge or divide the clusters. There are certain approaches which are used to calculate the similarity between two clusters:</a:t>
            </a:r>
          </a:p>
          <a:p>
            <a:endParaRPr lang="en-US" dirty="0">
              <a:solidFill>
                <a:srgbClr val="292929"/>
              </a:solidFill>
              <a:latin typeface="medium-content-serif-font"/>
            </a:endParaRPr>
          </a:p>
          <a:p>
            <a:endParaRPr lang="en-US" dirty="0">
              <a:solidFill>
                <a:srgbClr val="292929"/>
              </a:solidFill>
              <a:latin typeface="medium-content-serif-font"/>
            </a:endParaRPr>
          </a:p>
          <a:p>
            <a:pPr marL="285750" indent="-285750">
              <a:lnSpc>
                <a:spcPct val="150000"/>
              </a:lnSpc>
              <a:buFont typeface="Arial" panose="020B0604020202020204" pitchFamily="34" charset="0"/>
              <a:buChar char="•"/>
            </a:pPr>
            <a:r>
              <a:rPr lang="en-US" b="1" dirty="0">
                <a:solidFill>
                  <a:schemeClr val="accent1">
                    <a:lumMod val="75000"/>
                  </a:schemeClr>
                </a:solidFill>
              </a:rPr>
              <a:t>MIN</a:t>
            </a:r>
          </a:p>
          <a:p>
            <a:pPr marL="285750" indent="-285750">
              <a:lnSpc>
                <a:spcPct val="150000"/>
              </a:lnSpc>
              <a:buFont typeface="Arial" panose="020B0604020202020204" pitchFamily="34" charset="0"/>
              <a:buChar char="•"/>
            </a:pPr>
            <a:r>
              <a:rPr lang="en-US" b="1" dirty="0">
                <a:solidFill>
                  <a:schemeClr val="accent1">
                    <a:lumMod val="75000"/>
                  </a:schemeClr>
                </a:solidFill>
              </a:rPr>
              <a:t>MAX</a:t>
            </a:r>
          </a:p>
          <a:p>
            <a:pPr marL="285750" indent="-285750">
              <a:lnSpc>
                <a:spcPct val="150000"/>
              </a:lnSpc>
              <a:buFont typeface="Arial" panose="020B0604020202020204" pitchFamily="34" charset="0"/>
              <a:buChar char="•"/>
            </a:pPr>
            <a:r>
              <a:rPr lang="en-US" b="1" dirty="0">
                <a:solidFill>
                  <a:schemeClr val="accent1">
                    <a:lumMod val="75000"/>
                  </a:schemeClr>
                </a:solidFill>
              </a:rPr>
              <a:t>Group Average</a:t>
            </a:r>
          </a:p>
          <a:p>
            <a:pPr marL="285750" indent="-285750">
              <a:lnSpc>
                <a:spcPct val="150000"/>
              </a:lnSpc>
              <a:buFont typeface="Arial" panose="020B0604020202020204" pitchFamily="34" charset="0"/>
              <a:buChar char="•"/>
            </a:pPr>
            <a:r>
              <a:rPr lang="en-US" b="1" dirty="0">
                <a:solidFill>
                  <a:schemeClr val="accent1">
                    <a:lumMod val="75000"/>
                  </a:schemeClr>
                </a:solidFill>
              </a:rPr>
              <a:t>Distance Between Centroids</a:t>
            </a:r>
          </a:p>
          <a:p>
            <a:pPr marL="285750" indent="-285750">
              <a:lnSpc>
                <a:spcPct val="150000"/>
              </a:lnSpc>
              <a:buFont typeface="Arial" panose="020B0604020202020204" pitchFamily="34" charset="0"/>
              <a:buChar char="•"/>
            </a:pPr>
            <a:r>
              <a:rPr lang="en-US" b="1" dirty="0">
                <a:solidFill>
                  <a:schemeClr val="accent1">
                    <a:lumMod val="75000"/>
                  </a:schemeClr>
                </a:solidFill>
              </a:rPr>
              <a:t>Ward’s Method</a:t>
            </a:r>
          </a:p>
        </p:txBody>
      </p:sp>
      <p:sp>
        <p:nvSpPr>
          <p:cNvPr id="7" name="Rectangle 6">
            <a:extLst>
              <a:ext uri="{FF2B5EF4-FFF2-40B4-BE49-F238E27FC236}">
                <a16:creationId xmlns:a16="http://schemas.microsoft.com/office/drawing/2014/main" id="{F502A865-B5DB-4C58-898D-8F84FEE2E341}"/>
              </a:ext>
            </a:extLst>
          </p:cNvPr>
          <p:cNvSpPr/>
          <p:nvPr/>
        </p:nvSpPr>
        <p:spPr>
          <a:xfrm>
            <a:off x="8393501" y="2276093"/>
            <a:ext cx="3476445" cy="1477328"/>
          </a:xfrm>
          <a:prstGeom prst="rect">
            <a:avLst/>
          </a:prstGeom>
        </p:spPr>
        <p:txBody>
          <a:bodyPr wrap="square">
            <a:spAutoFit/>
          </a:bodyPr>
          <a:lstStyle/>
          <a:p>
            <a:pPr algn="just"/>
            <a:r>
              <a:rPr lang="en-US" b="1" i="0" dirty="0">
                <a:solidFill>
                  <a:srgbClr val="292929"/>
                </a:solidFill>
                <a:effectLst/>
                <a:latin typeface="medium-content-serif-font"/>
              </a:rPr>
              <a:t>MIN: </a:t>
            </a:r>
            <a:r>
              <a:rPr lang="en-US" b="0" i="0" dirty="0">
                <a:solidFill>
                  <a:srgbClr val="292929"/>
                </a:solidFill>
                <a:effectLst/>
                <a:latin typeface="medium-content-serif-font"/>
              </a:rPr>
              <a:t>Also known as single-linkage algorithm can be defined as</a:t>
            </a:r>
            <a:r>
              <a:rPr lang="en-US" b="1" i="0" dirty="0">
                <a:solidFill>
                  <a:srgbClr val="292929"/>
                </a:solidFill>
                <a:effectLst/>
                <a:latin typeface="medium-content-serif-font"/>
              </a:rPr>
              <a:t> </a:t>
            </a:r>
            <a:r>
              <a:rPr lang="en-US" b="0" i="0" dirty="0">
                <a:solidFill>
                  <a:srgbClr val="292929"/>
                </a:solidFill>
                <a:effectLst/>
                <a:latin typeface="medium-content-serif-font"/>
              </a:rPr>
              <a:t>the similarity of two clusters is equal to the </a:t>
            </a:r>
            <a:r>
              <a:rPr lang="en-US" b="1" i="0" dirty="0">
                <a:solidFill>
                  <a:srgbClr val="292929"/>
                </a:solidFill>
                <a:effectLst/>
                <a:latin typeface="medium-content-serif-font"/>
              </a:rPr>
              <a:t>minimum</a:t>
            </a:r>
            <a:r>
              <a:rPr lang="en-US" b="0" i="0" dirty="0">
                <a:solidFill>
                  <a:srgbClr val="292929"/>
                </a:solidFill>
                <a:effectLst/>
                <a:latin typeface="medium-content-serif-font"/>
              </a:rPr>
              <a:t> of the similarity between points</a:t>
            </a:r>
            <a:endParaRPr lang="en-US" dirty="0"/>
          </a:p>
        </p:txBody>
      </p:sp>
      <p:pic>
        <p:nvPicPr>
          <p:cNvPr id="5122" name="Picture 2" descr="Image for post">
            <a:extLst>
              <a:ext uri="{FF2B5EF4-FFF2-40B4-BE49-F238E27FC236}">
                <a16:creationId xmlns:a16="http://schemas.microsoft.com/office/drawing/2014/main" id="{6FF57B9F-7AF2-48E7-8918-F3F86C7A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6030" y="3843969"/>
            <a:ext cx="2922109" cy="18092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8801292-C137-40C5-B209-7D069E78A368}"/>
              </a:ext>
            </a:extLst>
          </p:cNvPr>
          <p:cNvSpPr/>
          <p:nvPr/>
        </p:nvSpPr>
        <p:spPr>
          <a:xfrm>
            <a:off x="4320396" y="2276093"/>
            <a:ext cx="3551208" cy="1754326"/>
          </a:xfrm>
          <a:prstGeom prst="rect">
            <a:avLst/>
          </a:prstGeom>
        </p:spPr>
        <p:txBody>
          <a:bodyPr wrap="square">
            <a:spAutoFit/>
          </a:bodyPr>
          <a:lstStyle/>
          <a:p>
            <a:pPr algn="just"/>
            <a:r>
              <a:rPr lang="en-US" b="1" i="0" dirty="0">
                <a:solidFill>
                  <a:srgbClr val="292929"/>
                </a:solidFill>
                <a:effectLst/>
                <a:latin typeface="medium-content-serif-font"/>
              </a:rPr>
              <a:t>MAX: </a:t>
            </a:r>
            <a:r>
              <a:rPr lang="en-US" b="0" i="0" dirty="0">
                <a:solidFill>
                  <a:srgbClr val="292929"/>
                </a:solidFill>
                <a:effectLst/>
                <a:latin typeface="medium-content-serif-font"/>
              </a:rPr>
              <a:t>Also known as the complete linkage algorithm, this is exactly opposite to the </a:t>
            </a:r>
            <a:r>
              <a:rPr lang="en-US" b="1" i="0" dirty="0">
                <a:solidFill>
                  <a:srgbClr val="292929"/>
                </a:solidFill>
                <a:effectLst/>
                <a:latin typeface="medium-content-serif-font"/>
              </a:rPr>
              <a:t>MIN</a:t>
            </a:r>
            <a:r>
              <a:rPr lang="en-US" b="0" i="0" dirty="0">
                <a:solidFill>
                  <a:srgbClr val="292929"/>
                </a:solidFill>
                <a:effectLst/>
                <a:latin typeface="medium-content-serif-font"/>
              </a:rPr>
              <a:t> approach. The similarity of two clusters C1 and C2 is equal to the </a:t>
            </a:r>
            <a:r>
              <a:rPr lang="en-US" b="1" i="0" dirty="0">
                <a:solidFill>
                  <a:srgbClr val="292929"/>
                </a:solidFill>
                <a:effectLst/>
                <a:latin typeface="medium-content-serif-font"/>
              </a:rPr>
              <a:t>maximum</a:t>
            </a:r>
            <a:r>
              <a:rPr lang="en-US" b="0" i="0" dirty="0">
                <a:solidFill>
                  <a:srgbClr val="292929"/>
                </a:solidFill>
                <a:effectLst/>
                <a:latin typeface="medium-content-serif-font"/>
              </a:rPr>
              <a:t> of the similarity between points</a:t>
            </a:r>
            <a:endParaRPr lang="en-US" dirty="0"/>
          </a:p>
        </p:txBody>
      </p:sp>
      <p:pic>
        <p:nvPicPr>
          <p:cNvPr id="5124" name="Picture 4" descr="Image for post">
            <a:extLst>
              <a:ext uri="{FF2B5EF4-FFF2-40B4-BE49-F238E27FC236}">
                <a16:creationId xmlns:a16="http://schemas.microsoft.com/office/drawing/2014/main" id="{90C2CDC7-16C9-4FE8-8907-C9E46CA82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264" y="4184123"/>
            <a:ext cx="2637437" cy="163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2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3BAC5E-A6F3-4B8D-AEA4-FA695949EEC9}"/>
              </a:ext>
            </a:extLst>
          </p:cNvPr>
          <p:cNvSpPr/>
          <p:nvPr/>
        </p:nvSpPr>
        <p:spPr>
          <a:xfrm>
            <a:off x="0" y="0"/>
            <a:ext cx="12102860" cy="117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Calculating the similarity between two clusters</a:t>
            </a:r>
          </a:p>
        </p:txBody>
      </p:sp>
      <p:sp>
        <p:nvSpPr>
          <p:cNvPr id="7" name="Rectangle 6">
            <a:extLst>
              <a:ext uri="{FF2B5EF4-FFF2-40B4-BE49-F238E27FC236}">
                <a16:creationId xmlns:a16="http://schemas.microsoft.com/office/drawing/2014/main" id="{F502A865-B5DB-4C58-898D-8F84FEE2E341}"/>
              </a:ext>
            </a:extLst>
          </p:cNvPr>
          <p:cNvSpPr/>
          <p:nvPr/>
        </p:nvSpPr>
        <p:spPr>
          <a:xfrm>
            <a:off x="129395" y="1335813"/>
            <a:ext cx="3476445" cy="1477328"/>
          </a:xfrm>
          <a:prstGeom prst="rect">
            <a:avLst/>
          </a:prstGeom>
        </p:spPr>
        <p:txBody>
          <a:bodyPr wrap="square">
            <a:spAutoFit/>
          </a:bodyPr>
          <a:lstStyle/>
          <a:p>
            <a:pPr algn="just"/>
            <a:r>
              <a:rPr lang="en-US" b="1" i="0" dirty="0">
                <a:solidFill>
                  <a:srgbClr val="292929"/>
                </a:solidFill>
                <a:effectLst/>
                <a:latin typeface="medium-content-serif-font"/>
              </a:rPr>
              <a:t>MIN: </a:t>
            </a:r>
            <a:r>
              <a:rPr lang="en-US" b="0" i="0" dirty="0">
                <a:solidFill>
                  <a:srgbClr val="292929"/>
                </a:solidFill>
                <a:effectLst/>
                <a:latin typeface="medium-content-serif-font"/>
              </a:rPr>
              <a:t>Also known as single-linkage algorithm can be defined as</a:t>
            </a:r>
            <a:r>
              <a:rPr lang="en-US" b="1" i="0" dirty="0">
                <a:solidFill>
                  <a:srgbClr val="292929"/>
                </a:solidFill>
                <a:effectLst/>
                <a:latin typeface="medium-content-serif-font"/>
              </a:rPr>
              <a:t> </a:t>
            </a:r>
            <a:r>
              <a:rPr lang="en-US" b="0" i="0" dirty="0">
                <a:solidFill>
                  <a:srgbClr val="292929"/>
                </a:solidFill>
                <a:effectLst/>
                <a:latin typeface="medium-content-serif-font"/>
              </a:rPr>
              <a:t>the similarity of two clusters is equal to the </a:t>
            </a:r>
            <a:r>
              <a:rPr lang="en-US" b="1" i="0" dirty="0">
                <a:solidFill>
                  <a:srgbClr val="292929"/>
                </a:solidFill>
                <a:effectLst/>
                <a:latin typeface="medium-content-serif-font"/>
              </a:rPr>
              <a:t>minimum</a:t>
            </a:r>
            <a:r>
              <a:rPr lang="en-US" b="0" i="0" dirty="0">
                <a:solidFill>
                  <a:srgbClr val="292929"/>
                </a:solidFill>
                <a:effectLst/>
                <a:latin typeface="medium-content-serif-font"/>
              </a:rPr>
              <a:t> of the similarity between points</a:t>
            </a:r>
            <a:endParaRPr lang="en-US" dirty="0"/>
          </a:p>
        </p:txBody>
      </p:sp>
      <p:pic>
        <p:nvPicPr>
          <p:cNvPr id="5122" name="Picture 2" descr="Image for post">
            <a:extLst>
              <a:ext uri="{FF2B5EF4-FFF2-40B4-BE49-F238E27FC236}">
                <a16:creationId xmlns:a16="http://schemas.microsoft.com/office/drawing/2014/main" id="{6FF57B9F-7AF2-48E7-8918-F3F86C7A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24" y="2903689"/>
            <a:ext cx="2922109" cy="18092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8801292-C137-40C5-B209-7D069E78A368}"/>
              </a:ext>
            </a:extLst>
          </p:cNvPr>
          <p:cNvSpPr/>
          <p:nvPr/>
        </p:nvSpPr>
        <p:spPr>
          <a:xfrm>
            <a:off x="4104735" y="1335813"/>
            <a:ext cx="3551208" cy="1754326"/>
          </a:xfrm>
          <a:prstGeom prst="rect">
            <a:avLst/>
          </a:prstGeom>
        </p:spPr>
        <p:txBody>
          <a:bodyPr wrap="square">
            <a:spAutoFit/>
          </a:bodyPr>
          <a:lstStyle/>
          <a:p>
            <a:pPr algn="just"/>
            <a:r>
              <a:rPr lang="en-US" b="1" i="0" dirty="0">
                <a:solidFill>
                  <a:srgbClr val="292929"/>
                </a:solidFill>
                <a:effectLst/>
                <a:latin typeface="medium-content-serif-font"/>
              </a:rPr>
              <a:t>MAX: </a:t>
            </a:r>
            <a:r>
              <a:rPr lang="en-US" b="0" i="0" dirty="0">
                <a:solidFill>
                  <a:srgbClr val="292929"/>
                </a:solidFill>
                <a:effectLst/>
                <a:latin typeface="medium-content-serif-font"/>
              </a:rPr>
              <a:t>Also known as the complete linkage algorithm, this is exactly opposite to the </a:t>
            </a:r>
            <a:r>
              <a:rPr lang="en-US" b="1" i="0" dirty="0">
                <a:solidFill>
                  <a:srgbClr val="292929"/>
                </a:solidFill>
                <a:effectLst/>
                <a:latin typeface="medium-content-serif-font"/>
              </a:rPr>
              <a:t>MIN</a:t>
            </a:r>
            <a:r>
              <a:rPr lang="en-US" b="0" i="0" dirty="0">
                <a:solidFill>
                  <a:srgbClr val="292929"/>
                </a:solidFill>
                <a:effectLst/>
                <a:latin typeface="medium-content-serif-font"/>
              </a:rPr>
              <a:t> approach. The similarity of two clusters C1 and C2 is equal to the </a:t>
            </a:r>
            <a:r>
              <a:rPr lang="en-US" b="1" i="0" dirty="0">
                <a:solidFill>
                  <a:srgbClr val="292929"/>
                </a:solidFill>
                <a:effectLst/>
                <a:latin typeface="medium-content-serif-font"/>
              </a:rPr>
              <a:t>maximum</a:t>
            </a:r>
            <a:r>
              <a:rPr lang="en-US" b="0" i="0" dirty="0">
                <a:solidFill>
                  <a:srgbClr val="292929"/>
                </a:solidFill>
                <a:effectLst/>
                <a:latin typeface="medium-content-serif-font"/>
              </a:rPr>
              <a:t> of the similarity between points</a:t>
            </a:r>
            <a:endParaRPr lang="en-US" dirty="0"/>
          </a:p>
        </p:txBody>
      </p:sp>
      <p:pic>
        <p:nvPicPr>
          <p:cNvPr id="5124" name="Picture 4" descr="Image for post">
            <a:extLst>
              <a:ext uri="{FF2B5EF4-FFF2-40B4-BE49-F238E27FC236}">
                <a16:creationId xmlns:a16="http://schemas.microsoft.com/office/drawing/2014/main" id="{90C2CDC7-16C9-4FE8-8907-C9E46CA82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603" y="3243843"/>
            <a:ext cx="2637437" cy="16329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282335-0AAC-4AAE-86A9-A80D8869412D}"/>
              </a:ext>
            </a:extLst>
          </p:cNvPr>
          <p:cNvSpPr/>
          <p:nvPr/>
        </p:nvSpPr>
        <p:spPr>
          <a:xfrm>
            <a:off x="8275608" y="1373321"/>
            <a:ext cx="2922109" cy="1477328"/>
          </a:xfrm>
          <a:prstGeom prst="rect">
            <a:avLst/>
          </a:prstGeom>
        </p:spPr>
        <p:txBody>
          <a:bodyPr wrap="square">
            <a:spAutoFit/>
          </a:bodyPr>
          <a:lstStyle/>
          <a:p>
            <a:pPr algn="just"/>
            <a:r>
              <a:rPr lang="en-US" b="1" i="0" dirty="0">
                <a:solidFill>
                  <a:srgbClr val="292929"/>
                </a:solidFill>
                <a:effectLst/>
                <a:latin typeface="medium-content-serif-font"/>
              </a:rPr>
              <a:t>Group Average: </a:t>
            </a:r>
            <a:r>
              <a:rPr lang="en-US" b="0" i="0" dirty="0">
                <a:solidFill>
                  <a:srgbClr val="292929"/>
                </a:solidFill>
                <a:effectLst/>
                <a:latin typeface="medium-content-serif-font"/>
              </a:rPr>
              <a:t>Take all the pairs of points and compute their similarities and calculate the average of the similarities.</a:t>
            </a:r>
          </a:p>
        </p:txBody>
      </p:sp>
      <p:pic>
        <p:nvPicPr>
          <p:cNvPr id="7170" name="Picture 2" descr="Image for post">
            <a:extLst>
              <a:ext uri="{FF2B5EF4-FFF2-40B4-BE49-F238E27FC236}">
                <a16:creationId xmlns:a16="http://schemas.microsoft.com/office/drawing/2014/main" id="{F22DA8AE-F837-45A7-B698-3698FE5CC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242" y="2850649"/>
            <a:ext cx="2637440" cy="163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93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3BAC5E-A6F3-4B8D-AEA4-FA695949EEC9}"/>
              </a:ext>
            </a:extLst>
          </p:cNvPr>
          <p:cNvSpPr/>
          <p:nvPr/>
        </p:nvSpPr>
        <p:spPr>
          <a:xfrm>
            <a:off x="0" y="0"/>
            <a:ext cx="12102860" cy="117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Calculating the similarity between two clusters</a:t>
            </a:r>
          </a:p>
        </p:txBody>
      </p:sp>
      <p:sp>
        <p:nvSpPr>
          <p:cNvPr id="7" name="Rectangle 6">
            <a:extLst>
              <a:ext uri="{FF2B5EF4-FFF2-40B4-BE49-F238E27FC236}">
                <a16:creationId xmlns:a16="http://schemas.microsoft.com/office/drawing/2014/main" id="{F502A865-B5DB-4C58-898D-8F84FEE2E341}"/>
              </a:ext>
            </a:extLst>
          </p:cNvPr>
          <p:cNvSpPr/>
          <p:nvPr/>
        </p:nvSpPr>
        <p:spPr>
          <a:xfrm>
            <a:off x="106078" y="1335813"/>
            <a:ext cx="3551208" cy="2031325"/>
          </a:xfrm>
          <a:prstGeom prst="rect">
            <a:avLst/>
          </a:prstGeom>
        </p:spPr>
        <p:txBody>
          <a:bodyPr wrap="square">
            <a:spAutoFit/>
          </a:bodyPr>
          <a:lstStyle/>
          <a:p>
            <a:pPr algn="just"/>
            <a:r>
              <a:rPr lang="en-US" b="1" dirty="0"/>
              <a:t>Distance between centroids: </a:t>
            </a:r>
          </a:p>
          <a:p>
            <a:pPr algn="just"/>
            <a:r>
              <a:rPr lang="en-US" dirty="0"/>
              <a:t>Compute the centroids of two clusters C1 &amp; C2 and take the similarity between the two centroids as the similarity between two clusters. This is a less popular technique in the real world.</a:t>
            </a:r>
          </a:p>
        </p:txBody>
      </p:sp>
      <p:sp>
        <p:nvSpPr>
          <p:cNvPr id="8" name="Rectangle 7">
            <a:extLst>
              <a:ext uri="{FF2B5EF4-FFF2-40B4-BE49-F238E27FC236}">
                <a16:creationId xmlns:a16="http://schemas.microsoft.com/office/drawing/2014/main" id="{F8801292-C137-40C5-B209-7D069E78A368}"/>
              </a:ext>
            </a:extLst>
          </p:cNvPr>
          <p:cNvSpPr/>
          <p:nvPr/>
        </p:nvSpPr>
        <p:spPr>
          <a:xfrm>
            <a:off x="6338977" y="1474312"/>
            <a:ext cx="3551208" cy="1754326"/>
          </a:xfrm>
          <a:prstGeom prst="rect">
            <a:avLst/>
          </a:prstGeom>
        </p:spPr>
        <p:txBody>
          <a:bodyPr wrap="square">
            <a:spAutoFit/>
          </a:bodyPr>
          <a:lstStyle/>
          <a:p>
            <a:r>
              <a:rPr lang="en-US" b="1" dirty="0"/>
              <a:t>Ward’s Method: </a:t>
            </a:r>
            <a:r>
              <a:rPr lang="en-US" dirty="0"/>
              <a:t>This approach of calculating the similarity between two clusters is exactly the same as Group Average except that Ward’s method calculates the sum of the square of the distances Pi and PJ.</a:t>
            </a:r>
          </a:p>
        </p:txBody>
      </p:sp>
      <p:pic>
        <p:nvPicPr>
          <p:cNvPr id="8194" name="Picture 2" descr="Image for post">
            <a:extLst>
              <a:ext uri="{FF2B5EF4-FFF2-40B4-BE49-F238E27FC236}">
                <a16:creationId xmlns:a16="http://schemas.microsoft.com/office/drawing/2014/main" id="{728DB0E1-384F-4A96-B31B-8903C9AFA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09" y="3490863"/>
            <a:ext cx="2876921" cy="17812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D22D9E6-ADEE-4C5E-B16B-4400363A9BD3}"/>
              </a:ext>
            </a:extLst>
          </p:cNvPr>
          <p:cNvSpPr/>
          <p:nvPr/>
        </p:nvSpPr>
        <p:spPr>
          <a:xfrm>
            <a:off x="6338977" y="3708079"/>
            <a:ext cx="3820277" cy="369332"/>
          </a:xfrm>
          <a:prstGeom prst="rect">
            <a:avLst/>
          </a:prstGeom>
        </p:spPr>
        <p:txBody>
          <a:bodyPr wrap="none">
            <a:spAutoFit/>
          </a:bodyPr>
          <a:lstStyle/>
          <a:p>
            <a:r>
              <a:rPr lang="en-US" b="0" i="0" dirty="0">
                <a:solidFill>
                  <a:srgbClr val="292929"/>
                </a:solidFill>
                <a:effectLst/>
                <a:latin typeface="medium-content-serif-font"/>
              </a:rPr>
              <a:t>sim(C1,C2) = </a:t>
            </a:r>
            <a:r>
              <a:rPr lang="en-US" b="0" i="0" u="none" strike="noStrike" dirty="0">
                <a:effectLst/>
                <a:latin typeface="medium-content-serif-font"/>
                <a:hlinkClick r:id="rId3"/>
              </a:rPr>
              <a:t>∑</a:t>
            </a:r>
            <a:r>
              <a:rPr lang="en-US" b="0" i="0" dirty="0">
                <a:solidFill>
                  <a:srgbClr val="292929"/>
                </a:solidFill>
                <a:effectLst/>
                <a:latin typeface="medium-content-serif-font"/>
              </a:rPr>
              <a:t> (</a:t>
            </a:r>
            <a:r>
              <a:rPr lang="en-US" b="0" i="0" dirty="0" err="1">
                <a:solidFill>
                  <a:srgbClr val="292929"/>
                </a:solidFill>
                <a:effectLst/>
                <a:latin typeface="medium-content-serif-font"/>
              </a:rPr>
              <a:t>dist</a:t>
            </a:r>
            <a:r>
              <a:rPr lang="en-US" b="0" i="0" dirty="0">
                <a:solidFill>
                  <a:srgbClr val="292929"/>
                </a:solidFill>
                <a:effectLst/>
                <a:latin typeface="medium-content-serif-font"/>
              </a:rPr>
              <a:t>(Pi, </a:t>
            </a:r>
            <a:r>
              <a:rPr lang="en-US" b="0" i="0" dirty="0" err="1">
                <a:solidFill>
                  <a:srgbClr val="292929"/>
                </a:solidFill>
                <a:effectLst/>
                <a:latin typeface="medium-content-serif-font"/>
              </a:rPr>
              <a:t>Pj</a:t>
            </a:r>
            <a:r>
              <a:rPr lang="en-US" b="0" i="0" dirty="0">
                <a:solidFill>
                  <a:srgbClr val="292929"/>
                </a:solidFill>
                <a:effectLst/>
                <a:latin typeface="medium-content-serif-font"/>
              </a:rPr>
              <a:t>))²/|C1|*|C2|</a:t>
            </a:r>
            <a:endParaRPr lang="en-US" dirty="0"/>
          </a:p>
        </p:txBody>
      </p:sp>
      <p:sp>
        <p:nvSpPr>
          <p:cNvPr id="4" name="Rectangle 3">
            <a:extLst>
              <a:ext uri="{FF2B5EF4-FFF2-40B4-BE49-F238E27FC236}">
                <a16:creationId xmlns:a16="http://schemas.microsoft.com/office/drawing/2014/main" id="{4476BD2E-C920-40B3-A902-1880CE95FFAD}"/>
              </a:ext>
            </a:extLst>
          </p:cNvPr>
          <p:cNvSpPr/>
          <p:nvPr/>
        </p:nvSpPr>
        <p:spPr>
          <a:xfrm>
            <a:off x="3236030" y="5281045"/>
            <a:ext cx="6096000" cy="1200329"/>
          </a:xfrm>
          <a:prstGeom prst="rect">
            <a:avLst/>
          </a:prstGeom>
        </p:spPr>
        <p:txBody>
          <a:bodyPr>
            <a:spAutoFit/>
          </a:bodyPr>
          <a:lstStyle/>
          <a:p>
            <a:r>
              <a:rPr lang="en-US" dirty="0">
                <a:hlinkClick r:id="rId4"/>
              </a:rPr>
              <a:t>https://cs.wmich.edu/alfuqaha/summer14/cs6530/lectures/ClusteringAnalysis.pdf</a:t>
            </a:r>
            <a:endParaRPr lang="en-US" dirty="0"/>
          </a:p>
          <a:p>
            <a:endParaRPr lang="en-US" dirty="0"/>
          </a:p>
          <a:p>
            <a:endParaRPr lang="en-US" dirty="0"/>
          </a:p>
        </p:txBody>
      </p:sp>
    </p:spTree>
    <p:extLst>
      <p:ext uri="{BB962C8B-B14F-4D97-AF65-F5344CB8AC3E}">
        <p14:creationId xmlns:p14="http://schemas.microsoft.com/office/powerpoint/2010/main" val="1541281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351</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medium-content-serif-font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PRIYALBA VAGHELA</dc:creator>
  <cp:lastModifiedBy>PRIYALBA VAGHELA</cp:lastModifiedBy>
  <cp:revision>6</cp:revision>
  <dcterms:created xsi:type="dcterms:W3CDTF">2020-09-16T05:50:12Z</dcterms:created>
  <dcterms:modified xsi:type="dcterms:W3CDTF">2020-09-16T08:20:23Z</dcterms:modified>
</cp:coreProperties>
</file>