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480" r:id="rId2"/>
    <p:sldId id="394" r:id="rId3"/>
    <p:sldId id="481" r:id="rId4"/>
    <p:sldId id="396" r:id="rId5"/>
    <p:sldId id="519" r:id="rId6"/>
    <p:sldId id="521" r:id="rId7"/>
    <p:sldId id="522" r:id="rId8"/>
    <p:sldId id="416" r:id="rId9"/>
    <p:sldId id="448" r:id="rId10"/>
    <p:sldId id="459" r:id="rId11"/>
    <p:sldId id="535" r:id="rId12"/>
    <p:sldId id="460" r:id="rId13"/>
    <p:sldId id="534" r:id="rId14"/>
    <p:sldId id="526" r:id="rId15"/>
    <p:sldId id="461" r:id="rId16"/>
    <p:sldId id="462" r:id="rId17"/>
    <p:sldId id="527" r:id="rId18"/>
    <p:sldId id="528" r:id="rId19"/>
    <p:sldId id="529" r:id="rId20"/>
    <p:sldId id="419" r:id="rId21"/>
    <p:sldId id="423" r:id="rId22"/>
    <p:sldId id="518" r:id="rId23"/>
    <p:sldId id="523" r:id="rId24"/>
    <p:sldId id="524" r:id="rId25"/>
    <p:sldId id="483" r:id="rId26"/>
    <p:sldId id="417" r:id="rId27"/>
    <p:sldId id="538" r:id="rId28"/>
    <p:sldId id="536" r:id="rId29"/>
    <p:sldId id="537" r:id="rId30"/>
    <p:sldId id="397" r:id="rId31"/>
    <p:sldId id="398" r:id="rId32"/>
    <p:sldId id="399" r:id="rId33"/>
    <p:sldId id="471" r:id="rId34"/>
    <p:sldId id="472" r:id="rId35"/>
    <p:sldId id="465" r:id="rId36"/>
    <p:sldId id="466" r:id="rId37"/>
    <p:sldId id="408" r:id="rId38"/>
    <p:sldId id="400" r:id="rId39"/>
    <p:sldId id="409" r:id="rId40"/>
    <p:sldId id="410" r:id="rId41"/>
    <p:sldId id="405" r:id="rId42"/>
    <p:sldId id="406" r:id="rId43"/>
    <p:sldId id="539" r:id="rId44"/>
    <p:sldId id="540" r:id="rId45"/>
    <p:sldId id="541" r:id="rId46"/>
    <p:sldId id="542" r:id="rId47"/>
    <p:sldId id="517" r:id="rId48"/>
    <p:sldId id="407" r:id="rId49"/>
    <p:sldId id="415" r:id="rId50"/>
    <p:sldId id="301" r:id="rId51"/>
    <p:sldId id="306" r:id="rId52"/>
    <p:sldId id="485" r:id="rId53"/>
    <p:sldId id="486" r:id="rId54"/>
    <p:sldId id="487" r:id="rId55"/>
    <p:sldId id="488" r:id="rId56"/>
    <p:sldId id="490" r:id="rId57"/>
    <p:sldId id="498" r:id="rId58"/>
    <p:sldId id="510" r:id="rId59"/>
    <p:sldId id="508" r:id="rId60"/>
    <p:sldId id="533" r:id="rId61"/>
    <p:sldId id="511" r:id="rId62"/>
    <p:sldId id="506" r:id="rId63"/>
    <p:sldId id="383" r:id="rId64"/>
    <p:sldId id="363"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BD61"/>
    <a:srgbClr val="DBAD52"/>
    <a:srgbClr val="2027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395811-B727-409E-8865-6D82AF0ED5FF}" type="datetimeFigureOut">
              <a:rPr lang="en-US" smtClean="0"/>
              <a:t>7/6/2020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013C3-79E7-4958-A5C1-FE38AC88FB6F}" type="slidenum">
              <a:rPr lang="en-US" smtClean="0"/>
              <a:t>‹#›</a:t>
            </a:fld>
            <a:endParaRPr lang="en-US"/>
          </a:p>
        </p:txBody>
      </p:sp>
    </p:spTree>
    <p:extLst>
      <p:ext uri="{BB962C8B-B14F-4D97-AF65-F5344CB8AC3E}">
        <p14:creationId xmlns:p14="http://schemas.microsoft.com/office/powerpoint/2010/main" val="389614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6013C3-79E7-4958-A5C1-FE38AC88FB6F}" type="slidenum">
              <a:rPr lang="en-US" smtClean="0"/>
              <a:t>1</a:t>
            </a:fld>
            <a:endParaRPr lang="en-US"/>
          </a:p>
        </p:txBody>
      </p:sp>
    </p:spTree>
    <p:extLst>
      <p:ext uri="{BB962C8B-B14F-4D97-AF65-F5344CB8AC3E}">
        <p14:creationId xmlns:p14="http://schemas.microsoft.com/office/powerpoint/2010/main" val="1974686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BF934CBD-D891-44B1-B265-42A209831B40}" type="slidenum">
              <a:rPr lang="ar-SA" altLang="ar-JO" sz="1200"/>
              <a:pPr/>
              <a:t>9</a:t>
            </a:fld>
            <a:endParaRPr lang="en-US" altLang="ar-JO" sz="1200"/>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ar-JO" altLang="ar-JO">
              <a:latin typeface="Times" panose="02020603050405020304" pitchFamily="18" charset="0"/>
            </a:endParaRPr>
          </a:p>
        </p:txBody>
      </p:sp>
    </p:spTree>
    <p:extLst>
      <p:ext uri="{BB962C8B-B14F-4D97-AF65-F5344CB8AC3E}">
        <p14:creationId xmlns:p14="http://schemas.microsoft.com/office/powerpoint/2010/main" val="834243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69E62DF4-CA5C-4E12-8240-E4C176D59580}" type="slidenum">
              <a:rPr lang="ar-SA" altLang="ar-JO" sz="1200"/>
              <a:pPr/>
              <a:t>12</a:t>
            </a:fld>
            <a:endParaRPr lang="en-US" altLang="ar-JO" sz="1200"/>
          </a:p>
        </p:txBody>
      </p:sp>
      <p:sp>
        <p:nvSpPr>
          <p:cNvPr id="63491" name="Rectangle 2"/>
          <p:cNvSpPr>
            <a:spLocks noGrp="1" noRot="1" noChangeAspect="1" noChangeArrowheads="1" noTextEdit="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ar-JO" altLang="ar-JO">
              <a:latin typeface="Times" panose="02020603050405020304" pitchFamily="18" charset="0"/>
            </a:endParaRPr>
          </a:p>
        </p:txBody>
      </p:sp>
    </p:spTree>
    <p:extLst>
      <p:ext uri="{BB962C8B-B14F-4D97-AF65-F5344CB8AC3E}">
        <p14:creationId xmlns:p14="http://schemas.microsoft.com/office/powerpoint/2010/main" val="3959581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6013C3-79E7-4958-A5C1-FE38AC88FB6F}" type="slidenum">
              <a:rPr lang="en-US" smtClean="0"/>
              <a:t>34</a:t>
            </a:fld>
            <a:endParaRPr lang="en-US"/>
          </a:p>
        </p:txBody>
      </p:sp>
    </p:spTree>
    <p:extLst>
      <p:ext uri="{BB962C8B-B14F-4D97-AF65-F5344CB8AC3E}">
        <p14:creationId xmlns:p14="http://schemas.microsoft.com/office/powerpoint/2010/main" val="1646221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C04968-A784-4059-B46C-0EAC46945222}" type="slidenum">
              <a:rPr lang="en-US" altLang="en-US">
                <a:solidFill>
                  <a:srgbClr val="000000"/>
                </a:solidFill>
                <a:latin typeface="Calibri" panose="020F0502020204030204" pitchFamily="34" charset="0"/>
              </a:rPr>
              <a:pPr eaLnBrk="1" hangingPunct="1"/>
              <a:t>35</a:t>
            </a:fld>
            <a:endParaRPr lang="en-US"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76617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CB761A5-C408-4E40-BECB-AF0A370FCFA6}" type="slidenum">
              <a:rPr lang="en-US" altLang="en-US">
                <a:solidFill>
                  <a:srgbClr val="000000"/>
                </a:solidFill>
                <a:latin typeface="Calibri" panose="020F0502020204030204" pitchFamily="34" charset="0"/>
              </a:rPr>
              <a:pPr eaLnBrk="1" hangingPunct="1"/>
              <a:t>36</a:t>
            </a:fld>
            <a:endParaRPr lang="en-US"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3188124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78F4EC7-BCC1-482D-AF9F-D647B1A33598}"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3B579-F4BE-48C5-AC9A-67C09CC53DF4}" type="slidenum">
              <a:rPr lang="en-US" smtClean="0"/>
              <a:t>‹#›</a:t>
            </a:fld>
            <a:endParaRPr lang="en-US"/>
          </a:p>
        </p:txBody>
      </p:sp>
    </p:spTree>
    <p:extLst>
      <p:ext uri="{BB962C8B-B14F-4D97-AF65-F5344CB8AC3E}">
        <p14:creationId xmlns:p14="http://schemas.microsoft.com/office/powerpoint/2010/main" val="4165828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8F4EC7-BCC1-482D-AF9F-D647B1A33598}"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3B579-F4BE-48C5-AC9A-67C09CC53DF4}" type="slidenum">
              <a:rPr lang="en-US" smtClean="0"/>
              <a:t>‹#›</a:t>
            </a:fld>
            <a:endParaRPr lang="en-US"/>
          </a:p>
        </p:txBody>
      </p:sp>
    </p:spTree>
    <p:extLst>
      <p:ext uri="{BB962C8B-B14F-4D97-AF65-F5344CB8AC3E}">
        <p14:creationId xmlns:p14="http://schemas.microsoft.com/office/powerpoint/2010/main" val="1958951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8F4EC7-BCC1-482D-AF9F-D647B1A33598}"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3B579-F4BE-48C5-AC9A-67C09CC53DF4}" type="slidenum">
              <a:rPr lang="en-US" smtClean="0"/>
              <a:t>‹#›</a:t>
            </a:fld>
            <a:endParaRPr lang="en-US"/>
          </a:p>
        </p:txBody>
      </p:sp>
    </p:spTree>
    <p:extLst>
      <p:ext uri="{BB962C8B-B14F-4D97-AF65-F5344CB8AC3E}">
        <p14:creationId xmlns:p14="http://schemas.microsoft.com/office/powerpoint/2010/main" val="17361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8F4EC7-BCC1-482D-AF9F-D647B1A33598}"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3B579-F4BE-48C5-AC9A-67C09CC53DF4}" type="slidenum">
              <a:rPr lang="en-US" smtClean="0"/>
              <a:t>‹#›</a:t>
            </a:fld>
            <a:endParaRPr lang="en-US"/>
          </a:p>
        </p:txBody>
      </p:sp>
    </p:spTree>
    <p:extLst>
      <p:ext uri="{BB962C8B-B14F-4D97-AF65-F5344CB8AC3E}">
        <p14:creationId xmlns:p14="http://schemas.microsoft.com/office/powerpoint/2010/main" val="132655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8F4EC7-BCC1-482D-AF9F-D647B1A33598}"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3B579-F4BE-48C5-AC9A-67C09CC53DF4}" type="slidenum">
              <a:rPr lang="en-US" smtClean="0"/>
              <a:t>‹#›</a:t>
            </a:fld>
            <a:endParaRPr lang="en-US"/>
          </a:p>
        </p:txBody>
      </p:sp>
    </p:spTree>
    <p:extLst>
      <p:ext uri="{BB962C8B-B14F-4D97-AF65-F5344CB8AC3E}">
        <p14:creationId xmlns:p14="http://schemas.microsoft.com/office/powerpoint/2010/main" val="4147496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8F4EC7-BCC1-482D-AF9F-D647B1A33598}"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23B579-F4BE-48C5-AC9A-67C09CC53DF4}" type="slidenum">
              <a:rPr lang="en-US" smtClean="0"/>
              <a:t>‹#›</a:t>
            </a:fld>
            <a:endParaRPr lang="en-US"/>
          </a:p>
        </p:txBody>
      </p:sp>
    </p:spTree>
    <p:extLst>
      <p:ext uri="{BB962C8B-B14F-4D97-AF65-F5344CB8AC3E}">
        <p14:creationId xmlns:p14="http://schemas.microsoft.com/office/powerpoint/2010/main" val="337005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8F4EC7-BCC1-482D-AF9F-D647B1A33598}" type="datetimeFigureOut">
              <a:rPr lang="en-US" smtClean="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23B579-F4BE-48C5-AC9A-67C09CC53DF4}" type="slidenum">
              <a:rPr lang="en-US" smtClean="0"/>
              <a:t>‹#›</a:t>
            </a:fld>
            <a:endParaRPr lang="en-US"/>
          </a:p>
        </p:txBody>
      </p:sp>
    </p:spTree>
    <p:extLst>
      <p:ext uri="{BB962C8B-B14F-4D97-AF65-F5344CB8AC3E}">
        <p14:creationId xmlns:p14="http://schemas.microsoft.com/office/powerpoint/2010/main" val="311192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8F4EC7-BCC1-482D-AF9F-D647B1A33598}" type="datetimeFigureOut">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23B579-F4BE-48C5-AC9A-67C09CC53DF4}" type="slidenum">
              <a:rPr lang="en-US" smtClean="0"/>
              <a:t>‹#›</a:t>
            </a:fld>
            <a:endParaRPr lang="en-US"/>
          </a:p>
        </p:txBody>
      </p:sp>
    </p:spTree>
    <p:extLst>
      <p:ext uri="{BB962C8B-B14F-4D97-AF65-F5344CB8AC3E}">
        <p14:creationId xmlns:p14="http://schemas.microsoft.com/office/powerpoint/2010/main" val="1967914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F4EC7-BCC1-482D-AF9F-D647B1A33598}" type="datetimeFigureOut">
              <a:rPr lang="en-US" smtClean="0"/>
              <a:t>7/6/2020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23B579-F4BE-48C5-AC9A-67C09CC53DF4}" type="slidenum">
              <a:rPr lang="en-US" smtClean="0"/>
              <a:t>‹#›</a:t>
            </a:fld>
            <a:endParaRPr lang="en-US"/>
          </a:p>
        </p:txBody>
      </p:sp>
    </p:spTree>
    <p:extLst>
      <p:ext uri="{BB962C8B-B14F-4D97-AF65-F5344CB8AC3E}">
        <p14:creationId xmlns:p14="http://schemas.microsoft.com/office/powerpoint/2010/main" val="321995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8F4EC7-BCC1-482D-AF9F-D647B1A33598}"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23B579-F4BE-48C5-AC9A-67C09CC53DF4}" type="slidenum">
              <a:rPr lang="en-US" smtClean="0"/>
              <a:t>‹#›</a:t>
            </a:fld>
            <a:endParaRPr lang="en-US"/>
          </a:p>
        </p:txBody>
      </p:sp>
    </p:spTree>
    <p:extLst>
      <p:ext uri="{BB962C8B-B14F-4D97-AF65-F5344CB8AC3E}">
        <p14:creationId xmlns:p14="http://schemas.microsoft.com/office/powerpoint/2010/main" val="45942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8F4EC7-BCC1-482D-AF9F-D647B1A33598}"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23B579-F4BE-48C5-AC9A-67C09CC53DF4}" type="slidenum">
              <a:rPr lang="en-US" smtClean="0"/>
              <a:t>‹#›</a:t>
            </a:fld>
            <a:endParaRPr lang="en-US"/>
          </a:p>
        </p:txBody>
      </p:sp>
    </p:spTree>
    <p:extLst>
      <p:ext uri="{BB962C8B-B14F-4D97-AF65-F5344CB8AC3E}">
        <p14:creationId xmlns:p14="http://schemas.microsoft.com/office/powerpoint/2010/main" val="3386183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F4EC7-BCC1-482D-AF9F-D647B1A33598}" type="datetimeFigureOut">
              <a:rPr lang="en-US" smtClean="0"/>
              <a:t>7/6/2020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23B579-F4BE-48C5-AC9A-67C09CC53DF4}" type="slidenum">
              <a:rPr lang="en-US" smtClean="0"/>
              <a:t>‹#›</a:t>
            </a:fld>
            <a:endParaRPr lang="en-US"/>
          </a:p>
        </p:txBody>
      </p:sp>
    </p:spTree>
    <p:extLst>
      <p:ext uri="{BB962C8B-B14F-4D97-AF65-F5344CB8AC3E}">
        <p14:creationId xmlns:p14="http://schemas.microsoft.com/office/powerpoint/2010/main" val="90255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29.png"/><Relationship Id="rId7" Type="http://schemas.openxmlformats.org/officeDocument/2006/relationships/image" Target="../media/image33.jpe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png"/><Relationship Id="rId19" Type="http://schemas.openxmlformats.org/officeDocument/2006/relationships/image" Target="../media/image45.jpe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904" y="0"/>
            <a:ext cx="12192000" cy="6858000"/>
          </a:xfrm>
          <a:prstGeom prst="rect">
            <a:avLst/>
          </a:prstGeom>
        </p:spPr>
      </p:pic>
      <p:sp>
        <p:nvSpPr>
          <p:cNvPr id="3" name="TextBox 2"/>
          <p:cNvSpPr txBox="1"/>
          <p:nvPr/>
        </p:nvSpPr>
        <p:spPr>
          <a:xfrm>
            <a:off x="-378158" y="3307080"/>
            <a:ext cx="7383439" cy="4247317"/>
          </a:xfrm>
          <a:prstGeom prst="rect">
            <a:avLst/>
          </a:prstGeom>
          <a:noFill/>
        </p:spPr>
        <p:txBody>
          <a:bodyPr wrap="square" rtlCol="0">
            <a:spAutoFit/>
          </a:bodyPr>
          <a:lstStyle/>
          <a:p>
            <a:pPr algn="ctr"/>
            <a:r>
              <a:rPr lang="en-US" sz="5400" b="1" dirty="0">
                <a:solidFill>
                  <a:schemeClr val="accent4">
                    <a:lumMod val="60000"/>
                    <a:lumOff val="40000"/>
                  </a:schemeClr>
                </a:solidFill>
                <a:latin typeface="Cambria" panose="02040503050406030204" pitchFamily="18" charset="0"/>
                <a:ea typeface="Cambria" panose="02040503050406030204" pitchFamily="18" charset="0"/>
              </a:rPr>
              <a:t>Machine Learning in Simplified Way </a:t>
            </a:r>
          </a:p>
          <a:p>
            <a:pPr algn="ctr"/>
            <a:r>
              <a:rPr lang="en-US" sz="5400" b="1" dirty="0">
                <a:solidFill>
                  <a:schemeClr val="accent4">
                    <a:lumMod val="60000"/>
                    <a:lumOff val="40000"/>
                  </a:schemeClr>
                </a:solidFill>
                <a:latin typeface="Cambria" panose="02040503050406030204" pitchFamily="18" charset="0"/>
                <a:ea typeface="Cambria" panose="02040503050406030204" pitchFamily="18" charset="0"/>
              </a:rPr>
              <a:t>By:</a:t>
            </a:r>
          </a:p>
          <a:p>
            <a:r>
              <a:rPr lang="en-US" sz="5400" b="1" dirty="0">
                <a:solidFill>
                  <a:schemeClr val="accent4">
                    <a:lumMod val="60000"/>
                    <a:lumOff val="40000"/>
                  </a:schemeClr>
                </a:solidFill>
                <a:latin typeface="Cambria" panose="02040503050406030204" pitchFamily="18" charset="0"/>
                <a:ea typeface="Cambria" panose="02040503050406030204" pitchFamily="18" charset="0"/>
              </a:rPr>
              <a:t>     Dr. Amit Ganatra</a:t>
            </a:r>
          </a:p>
          <a:p>
            <a:pPr algn="ctr"/>
            <a:endParaRPr lang="en-US" sz="5400" b="1" dirty="0">
              <a:solidFill>
                <a:schemeClr val="accent4">
                  <a:lumMod val="60000"/>
                  <a:lumOff val="4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20623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idx="1"/>
          </p:nvPr>
        </p:nvSpPr>
        <p:spPr>
          <a:xfrm>
            <a:off x="838200" y="764498"/>
            <a:ext cx="10515600" cy="5412465"/>
          </a:xfrm>
        </p:spPr>
        <p:txBody>
          <a:bodyPr/>
          <a:lstStyle/>
          <a:p>
            <a:pPr marL="0" indent="0" eaLnBrk="1" hangingPunct="1">
              <a:buNone/>
            </a:pPr>
            <a:r>
              <a:rPr lang="en-GB" altLang="ar-JO" b="1" dirty="0">
                <a:latin typeface="Cambria" panose="02040503050406030204" pitchFamily="18" charset="0"/>
              </a:rPr>
              <a:t>Artificial</a:t>
            </a:r>
          </a:p>
          <a:p>
            <a:pPr marL="280988" lvl="1" indent="-280988" eaLnBrk="1" hangingPunct="1"/>
            <a:r>
              <a:rPr lang="en-GB" altLang="ar-JO" dirty="0">
                <a:latin typeface="Cambria" panose="02040503050406030204" pitchFamily="18" charset="0"/>
                <a:cs typeface="Times New Roman" panose="02020603050405020304" pitchFamily="18" charset="0"/>
              </a:rPr>
              <a:t>Produced by human art or effort, rather than originating naturally</a:t>
            </a:r>
          </a:p>
          <a:p>
            <a:pPr marL="0" lvl="1" indent="0" eaLnBrk="1" hangingPunct="1">
              <a:buNone/>
            </a:pPr>
            <a:endParaRPr lang="en-GB" altLang="ar-JO" dirty="0">
              <a:latin typeface="Cambria" panose="02040503050406030204" pitchFamily="18" charset="0"/>
              <a:cs typeface="Times New Roman" panose="02020603050405020304" pitchFamily="18" charset="0"/>
            </a:endParaRPr>
          </a:p>
          <a:p>
            <a:pPr eaLnBrk="1" hangingPunct="1"/>
            <a:r>
              <a:rPr lang="en-GB" altLang="ar-JO" dirty="0">
                <a:latin typeface="Cambria" panose="02040503050406030204" pitchFamily="18" charset="0"/>
              </a:rPr>
              <a:t>“Intelligence </a:t>
            </a:r>
            <a:r>
              <a:rPr lang="en-AU" altLang="ar-JO" dirty="0">
                <a:latin typeface="Cambria" panose="02040503050406030204" pitchFamily="18" charset="0"/>
              </a:rPr>
              <a:t>is the ability to acquire knowledge and use it" -</a:t>
            </a:r>
            <a:endParaRPr lang="en-AU" altLang="ar-JO" b="1" dirty="0">
              <a:latin typeface="Cambria" panose="02040503050406030204" pitchFamily="18" charset="0"/>
            </a:endParaRPr>
          </a:p>
          <a:p>
            <a:pPr marL="0" indent="0" eaLnBrk="1" hangingPunct="1">
              <a:buNone/>
            </a:pPr>
            <a:endParaRPr lang="en-AU" altLang="ar-JO" b="1" dirty="0">
              <a:latin typeface="Cambria" panose="02040503050406030204" pitchFamily="18" charset="0"/>
            </a:endParaRPr>
          </a:p>
          <a:p>
            <a:pPr eaLnBrk="1" hangingPunct="1"/>
            <a:r>
              <a:rPr lang="en-US" altLang="ar-JO" b="1" dirty="0">
                <a:latin typeface="Cambria" panose="02040503050406030204" pitchFamily="18" charset="0"/>
              </a:rPr>
              <a:t>So AI was defined as:</a:t>
            </a:r>
          </a:p>
          <a:p>
            <a:pPr lvl="1" eaLnBrk="1" hangingPunct="1"/>
            <a:r>
              <a:rPr lang="en-US" altLang="ar-JO" dirty="0">
                <a:solidFill>
                  <a:srgbClr val="330393"/>
                </a:solidFill>
                <a:latin typeface="Cambria" panose="02040503050406030204" pitchFamily="18" charset="0"/>
                <a:cs typeface="Times New Roman" panose="02020603050405020304" pitchFamily="18" charset="0"/>
              </a:rPr>
              <a:t>AI</a:t>
            </a:r>
            <a:r>
              <a:rPr lang="en-US" altLang="ar-JO" dirty="0">
                <a:latin typeface="Cambria" panose="02040503050406030204" pitchFamily="18" charset="0"/>
                <a:cs typeface="Times New Roman" panose="02020603050405020304" pitchFamily="18" charset="0"/>
              </a:rPr>
              <a:t> is the study of ideas that enable computers to be intelligent</a:t>
            </a:r>
          </a:p>
          <a:p>
            <a:pPr marL="457200" lvl="1" indent="0" eaLnBrk="1" hangingPunct="1">
              <a:buNone/>
            </a:pPr>
            <a:endParaRPr lang="en-US" altLang="ar-JO" dirty="0">
              <a:latin typeface="Cambria" panose="02040503050406030204" pitchFamily="18" charset="0"/>
              <a:cs typeface="Times New Roman" panose="02020603050405020304" pitchFamily="18" charset="0"/>
            </a:endParaRPr>
          </a:p>
          <a:p>
            <a:pPr lvl="1" eaLnBrk="1" hangingPunct="1"/>
            <a:r>
              <a:rPr lang="en-US" altLang="ar-JO" dirty="0">
                <a:solidFill>
                  <a:srgbClr val="330393"/>
                </a:solidFill>
                <a:latin typeface="Cambria" panose="02040503050406030204" pitchFamily="18" charset="0"/>
                <a:cs typeface="Times New Roman" panose="02020603050405020304" pitchFamily="18" charset="0"/>
              </a:rPr>
              <a:t>AI</a:t>
            </a:r>
            <a:r>
              <a:rPr lang="en-US" altLang="ar-JO" dirty="0">
                <a:latin typeface="Cambria" panose="02040503050406030204" pitchFamily="18" charset="0"/>
                <a:cs typeface="Times New Roman" panose="02020603050405020304" pitchFamily="18" charset="0"/>
              </a:rPr>
              <a:t> is the part of computer science concerned with design of computer systems that exhibit human intelligence</a:t>
            </a:r>
            <a:endParaRPr lang="en-GB" altLang="ar-JO" b="1" dirty="0">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908213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65604" y="203200"/>
            <a:ext cx="8623663" cy="1184139"/>
          </a:xfrm>
        </p:spPr>
        <p:txBody>
          <a:bodyPr/>
          <a:lstStyle/>
          <a:p>
            <a:r>
              <a:rPr lang="en-US" altLang="en-US" b="1" dirty="0"/>
              <a:t>AI Terms</a:t>
            </a:r>
          </a:p>
        </p:txBody>
      </p:sp>
      <p:sp>
        <p:nvSpPr>
          <p:cNvPr id="17411" name="Rectangle 3"/>
          <p:cNvSpPr>
            <a:spLocks noGrp="1" noChangeArrowheads="1"/>
          </p:cNvSpPr>
          <p:nvPr>
            <p:ph type="body" idx="1"/>
          </p:nvPr>
        </p:nvSpPr>
        <p:spPr>
          <a:xfrm>
            <a:off x="1909572" y="1206590"/>
            <a:ext cx="8229600" cy="5105400"/>
          </a:xfrm>
        </p:spPr>
        <p:txBody>
          <a:bodyPr>
            <a:noAutofit/>
          </a:bodyPr>
          <a:lstStyle/>
          <a:p>
            <a:pPr lvl="1">
              <a:lnSpc>
                <a:spcPct val="170000"/>
              </a:lnSpc>
            </a:pPr>
            <a:r>
              <a:rPr lang="en-US" altLang="en-US" sz="2000" dirty="0">
                <a:latin typeface="Cambria" panose="02040503050406030204" pitchFamily="18" charset="0"/>
                <a:cs typeface="Times New Roman" panose="02020603050405020304" pitchFamily="18" charset="0"/>
              </a:rPr>
              <a:t>Artificial Intelligence:  The capability of a machine to imitate intelligent human behavior </a:t>
            </a:r>
          </a:p>
          <a:p>
            <a:pPr lvl="1">
              <a:lnSpc>
                <a:spcPct val="170000"/>
              </a:lnSpc>
            </a:pPr>
            <a:r>
              <a:rPr lang="en-US" altLang="en-US" sz="2000" dirty="0">
                <a:latin typeface="Cambria" panose="02040503050406030204" pitchFamily="18" charset="0"/>
                <a:cs typeface="Times New Roman" panose="02020603050405020304" pitchFamily="18" charset="0"/>
              </a:rPr>
              <a:t>Artificial Neural Network:  A network of neurons with connections of varying strength</a:t>
            </a:r>
          </a:p>
          <a:p>
            <a:pPr lvl="1">
              <a:lnSpc>
                <a:spcPct val="170000"/>
              </a:lnSpc>
            </a:pPr>
            <a:r>
              <a:rPr lang="en-US" altLang="en-US" sz="2000" dirty="0">
                <a:latin typeface="Cambria" panose="02040503050406030204" pitchFamily="18" charset="0"/>
                <a:cs typeface="Times New Roman" panose="02020603050405020304" pitchFamily="18" charset="0"/>
              </a:rPr>
              <a:t>Fuzzy Logic:  A superset of Boolean logic which includes truth values between true and false</a:t>
            </a:r>
          </a:p>
          <a:p>
            <a:pPr lvl="1">
              <a:lnSpc>
                <a:spcPct val="170000"/>
              </a:lnSpc>
            </a:pPr>
            <a:r>
              <a:rPr lang="en-US" altLang="en-US" sz="2000" dirty="0">
                <a:latin typeface="Cambria" panose="02040503050406030204" pitchFamily="18" charset="0"/>
                <a:cs typeface="Times New Roman" panose="02020603050405020304" pitchFamily="18" charset="0"/>
              </a:rPr>
              <a:t>Knowledge Base:  A collection of knowledge expressed using some formal knowledge representation language</a:t>
            </a:r>
          </a:p>
          <a:p>
            <a:pPr lvl="1">
              <a:lnSpc>
                <a:spcPct val="170000"/>
              </a:lnSpc>
            </a:pPr>
            <a:r>
              <a:rPr lang="en-US" altLang="en-US" sz="2000" dirty="0">
                <a:latin typeface="Cambria" panose="02040503050406030204" pitchFamily="18" charset="0"/>
                <a:cs typeface="Times New Roman" panose="02020603050405020304" pitchFamily="18" charset="0"/>
              </a:rPr>
              <a:t>AI-complete:  Describes a problem which presupposes a solution to the “strong AI problem”</a:t>
            </a:r>
          </a:p>
        </p:txBody>
      </p:sp>
    </p:spTree>
    <p:extLst>
      <p:ext uri="{BB962C8B-B14F-4D97-AF65-F5344CB8AC3E}">
        <p14:creationId xmlns:p14="http://schemas.microsoft.com/office/powerpoint/2010/main" val="2403656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p:spPr>
        <p:txBody>
          <a:bodyPr vert="horz" lIns="90488" tIns="44450" rIns="90488" bIns="44450" rtlCol="0" anchor="ctr">
            <a:normAutofit/>
          </a:bodyPr>
          <a:lstStyle/>
          <a:p>
            <a:pPr eaLnBrk="1" hangingPunct="1"/>
            <a:r>
              <a:rPr lang="en-GB" altLang="ar-JO">
                <a:latin typeface="Cambria" panose="02040503050406030204" pitchFamily="18" charset="0"/>
              </a:rPr>
              <a:t>The main topics in AI</a:t>
            </a:r>
          </a:p>
        </p:txBody>
      </p:sp>
      <p:sp>
        <p:nvSpPr>
          <p:cNvPr id="44035" name="Rectangle 3"/>
          <p:cNvSpPr>
            <a:spLocks noGrp="1" noChangeArrowheads="1"/>
          </p:cNvSpPr>
          <p:nvPr>
            <p:ph idx="1"/>
          </p:nvPr>
        </p:nvSpPr>
        <p:spPr/>
        <p:txBody>
          <a:bodyPr/>
          <a:lstStyle/>
          <a:p>
            <a:pPr eaLnBrk="1" hangingPunct="1">
              <a:lnSpc>
                <a:spcPct val="90000"/>
              </a:lnSpc>
              <a:buFontTx/>
              <a:buNone/>
            </a:pPr>
            <a:r>
              <a:rPr lang="en-GB" altLang="ar-JO" sz="2400" dirty="0">
                <a:latin typeface="Cambria" panose="02040503050406030204" pitchFamily="18" charset="0"/>
              </a:rPr>
              <a:t>	Artificial intelligence can be considered under a number of headings:</a:t>
            </a:r>
          </a:p>
          <a:p>
            <a:pPr lvl="1" eaLnBrk="1" hangingPunct="1">
              <a:lnSpc>
                <a:spcPct val="90000"/>
              </a:lnSpc>
            </a:pPr>
            <a:r>
              <a:rPr lang="en-GB" altLang="ar-JO" dirty="0">
                <a:latin typeface="Cambria" panose="02040503050406030204" pitchFamily="18" charset="0"/>
                <a:cs typeface="Times New Roman" panose="02020603050405020304" pitchFamily="18" charset="0"/>
              </a:rPr>
              <a:t>Search (includes Game Playing).</a:t>
            </a:r>
          </a:p>
          <a:p>
            <a:pPr lvl="1" eaLnBrk="1" hangingPunct="1">
              <a:lnSpc>
                <a:spcPct val="90000"/>
              </a:lnSpc>
            </a:pPr>
            <a:r>
              <a:rPr lang="en-GB" altLang="ar-JO" dirty="0">
                <a:latin typeface="Cambria" panose="02040503050406030204" pitchFamily="18" charset="0"/>
                <a:cs typeface="Times New Roman" panose="02020603050405020304" pitchFamily="18" charset="0"/>
              </a:rPr>
              <a:t>Representing  Knowledge and Reasoning with it.</a:t>
            </a:r>
          </a:p>
          <a:p>
            <a:pPr lvl="1" eaLnBrk="1" hangingPunct="1">
              <a:lnSpc>
                <a:spcPct val="90000"/>
              </a:lnSpc>
            </a:pPr>
            <a:r>
              <a:rPr lang="en-GB" altLang="ar-JO" dirty="0">
                <a:latin typeface="Cambria" panose="02040503050406030204" pitchFamily="18" charset="0"/>
                <a:cs typeface="Times New Roman" panose="02020603050405020304" pitchFamily="18" charset="0"/>
              </a:rPr>
              <a:t>Planning.</a:t>
            </a:r>
          </a:p>
          <a:p>
            <a:pPr lvl="1" eaLnBrk="1" hangingPunct="1">
              <a:lnSpc>
                <a:spcPct val="90000"/>
              </a:lnSpc>
            </a:pPr>
            <a:r>
              <a:rPr lang="en-GB" altLang="ar-JO" dirty="0">
                <a:latin typeface="Cambria" panose="02040503050406030204" pitchFamily="18" charset="0"/>
                <a:cs typeface="Times New Roman" panose="02020603050405020304" pitchFamily="18" charset="0"/>
              </a:rPr>
              <a:t>Machine Learning.</a:t>
            </a:r>
          </a:p>
          <a:p>
            <a:pPr lvl="1" eaLnBrk="1" hangingPunct="1">
              <a:lnSpc>
                <a:spcPct val="90000"/>
              </a:lnSpc>
            </a:pPr>
            <a:r>
              <a:rPr lang="en-AU" altLang="ar-JO" dirty="0">
                <a:latin typeface="Cambria" panose="02040503050406030204" pitchFamily="18" charset="0"/>
                <a:cs typeface="Times New Roman" panose="02020603050405020304" pitchFamily="18" charset="0"/>
              </a:rPr>
              <a:t>Natural language processing.</a:t>
            </a:r>
            <a:endParaRPr lang="en-GB" altLang="ar-JO" dirty="0">
              <a:latin typeface="Cambria" panose="02040503050406030204" pitchFamily="18" charset="0"/>
              <a:cs typeface="Times New Roman" panose="02020603050405020304" pitchFamily="18" charset="0"/>
            </a:endParaRPr>
          </a:p>
          <a:p>
            <a:pPr lvl="1" eaLnBrk="1" hangingPunct="1">
              <a:lnSpc>
                <a:spcPct val="90000"/>
              </a:lnSpc>
            </a:pPr>
            <a:r>
              <a:rPr lang="en-GB" altLang="ar-JO" dirty="0">
                <a:latin typeface="Cambria" panose="02040503050406030204" pitchFamily="18" charset="0"/>
                <a:cs typeface="Times New Roman" panose="02020603050405020304" pitchFamily="18" charset="0"/>
              </a:rPr>
              <a:t>Expert Systems.</a:t>
            </a:r>
          </a:p>
          <a:p>
            <a:pPr lvl="1" eaLnBrk="1" hangingPunct="1">
              <a:lnSpc>
                <a:spcPct val="90000"/>
              </a:lnSpc>
            </a:pPr>
            <a:r>
              <a:rPr lang="en-GB" altLang="ar-JO" dirty="0">
                <a:latin typeface="Cambria" panose="02040503050406030204" pitchFamily="18" charset="0"/>
                <a:cs typeface="Times New Roman" panose="02020603050405020304" pitchFamily="18" charset="0"/>
              </a:rPr>
              <a:t>Interacting with the Environment </a:t>
            </a:r>
            <a:br>
              <a:rPr lang="en-GB" altLang="ar-JO" dirty="0">
                <a:latin typeface="Cambria" panose="02040503050406030204" pitchFamily="18" charset="0"/>
                <a:cs typeface="Times New Roman" panose="02020603050405020304" pitchFamily="18" charset="0"/>
              </a:rPr>
            </a:br>
            <a:r>
              <a:rPr lang="en-GB" altLang="ar-JO" dirty="0">
                <a:latin typeface="Cambria" panose="02040503050406030204" pitchFamily="18" charset="0"/>
                <a:cs typeface="Times New Roman" panose="02020603050405020304" pitchFamily="18" charset="0"/>
              </a:rPr>
              <a:t>(e.g. Vision, Speech recognition, Robotics)</a:t>
            </a:r>
          </a:p>
        </p:txBody>
      </p:sp>
    </p:spTree>
    <p:extLst>
      <p:ext uri="{BB962C8B-B14F-4D97-AF65-F5344CB8AC3E}">
        <p14:creationId xmlns:p14="http://schemas.microsoft.com/office/powerpoint/2010/main" val="37384176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wipe(left)">
                                      <p:cBhvr>
                                        <p:cTn id="7" dur="500"/>
                                        <p:tgtEl>
                                          <p:spTgt spid="4403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035">
                                            <p:txEl>
                                              <p:pRg st="1" end="1"/>
                                            </p:txEl>
                                          </p:spTgt>
                                        </p:tgtEl>
                                        <p:attrNameLst>
                                          <p:attrName>style.visibility</p:attrName>
                                        </p:attrNameLst>
                                      </p:cBhvr>
                                      <p:to>
                                        <p:strVal val="visible"/>
                                      </p:to>
                                    </p:set>
                                    <p:animEffect transition="in" filter="wipe(left)">
                                      <p:cBhvr>
                                        <p:cTn id="10" dur="500"/>
                                        <p:tgtEl>
                                          <p:spTgt spid="4403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animEffect transition="in" filter="wipe(left)">
                                      <p:cBhvr>
                                        <p:cTn id="13" dur="500"/>
                                        <p:tgtEl>
                                          <p:spTgt spid="4403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4035">
                                            <p:txEl>
                                              <p:pRg st="3" end="3"/>
                                            </p:txEl>
                                          </p:spTgt>
                                        </p:tgtEl>
                                        <p:attrNameLst>
                                          <p:attrName>style.visibility</p:attrName>
                                        </p:attrNameLst>
                                      </p:cBhvr>
                                      <p:to>
                                        <p:strVal val="visible"/>
                                      </p:to>
                                    </p:set>
                                    <p:animEffect transition="in" filter="wipe(left)">
                                      <p:cBhvr>
                                        <p:cTn id="16" dur="500"/>
                                        <p:tgtEl>
                                          <p:spTgt spid="4403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4035">
                                            <p:txEl>
                                              <p:pRg st="4" end="4"/>
                                            </p:txEl>
                                          </p:spTgt>
                                        </p:tgtEl>
                                        <p:attrNameLst>
                                          <p:attrName>style.visibility</p:attrName>
                                        </p:attrNameLst>
                                      </p:cBhvr>
                                      <p:to>
                                        <p:strVal val="visible"/>
                                      </p:to>
                                    </p:set>
                                    <p:animEffect transition="in" filter="wipe(left)">
                                      <p:cBhvr>
                                        <p:cTn id="19" dur="500"/>
                                        <p:tgtEl>
                                          <p:spTgt spid="44035">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4035">
                                            <p:txEl>
                                              <p:pRg st="5" end="5"/>
                                            </p:txEl>
                                          </p:spTgt>
                                        </p:tgtEl>
                                        <p:attrNameLst>
                                          <p:attrName>style.visibility</p:attrName>
                                        </p:attrNameLst>
                                      </p:cBhvr>
                                      <p:to>
                                        <p:strVal val="visible"/>
                                      </p:to>
                                    </p:set>
                                    <p:animEffect transition="in" filter="wipe(left)">
                                      <p:cBhvr>
                                        <p:cTn id="22" dur="500"/>
                                        <p:tgtEl>
                                          <p:spTgt spid="44035">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4035">
                                            <p:txEl>
                                              <p:pRg st="6" end="6"/>
                                            </p:txEl>
                                          </p:spTgt>
                                        </p:tgtEl>
                                        <p:attrNameLst>
                                          <p:attrName>style.visibility</p:attrName>
                                        </p:attrNameLst>
                                      </p:cBhvr>
                                      <p:to>
                                        <p:strVal val="visible"/>
                                      </p:to>
                                    </p:set>
                                    <p:animEffect transition="in" filter="wipe(left)">
                                      <p:cBhvr>
                                        <p:cTn id="25" dur="500"/>
                                        <p:tgtEl>
                                          <p:spTgt spid="44035">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4035">
                                            <p:txEl>
                                              <p:pRg st="7" end="7"/>
                                            </p:txEl>
                                          </p:spTgt>
                                        </p:tgtEl>
                                        <p:attrNameLst>
                                          <p:attrName>style.visibility</p:attrName>
                                        </p:attrNameLst>
                                      </p:cBhvr>
                                      <p:to>
                                        <p:strVal val="visible"/>
                                      </p:to>
                                    </p:set>
                                    <p:animEffect transition="in" filter="wipe(left)">
                                      <p:cBhvr>
                                        <p:cTn id="28" dur="500"/>
                                        <p:tgtEl>
                                          <p:spTgt spid="440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700212" y="365127"/>
            <a:ext cx="8791576" cy="1162049"/>
          </a:xfrm>
        </p:spPr>
        <p:txBody>
          <a:bodyPr/>
          <a:lstStyle/>
          <a:p>
            <a:pPr eaLnBrk="1" hangingPunct="1"/>
            <a:r>
              <a:rPr lang="en-US" altLang="ar-JO" dirty="0">
                <a:latin typeface="Cambria" panose="02040503050406030204" pitchFamily="18" charset="0"/>
              </a:rPr>
              <a:t>Areas of AI</a:t>
            </a:r>
          </a:p>
        </p:txBody>
      </p:sp>
      <p:sp>
        <p:nvSpPr>
          <p:cNvPr id="23555" name="Text Box 3"/>
          <p:cNvSpPr txBox="1">
            <a:spLocks noChangeArrowheads="1"/>
          </p:cNvSpPr>
          <p:nvPr/>
        </p:nvSpPr>
        <p:spPr bwMode="auto">
          <a:xfrm>
            <a:off x="2498726" y="2546351"/>
            <a:ext cx="1082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endParaRPr lang="ar-JO" altLang="ar-JO" sz="1800">
              <a:latin typeface="Tahoma" panose="020B0604030504040204" pitchFamily="34" charset="0"/>
            </a:endParaRPr>
          </a:p>
        </p:txBody>
      </p:sp>
      <p:sp>
        <p:nvSpPr>
          <p:cNvPr id="23556" name="Text Box 4"/>
          <p:cNvSpPr txBox="1">
            <a:spLocks noChangeArrowheads="1"/>
          </p:cNvSpPr>
          <p:nvPr/>
        </p:nvSpPr>
        <p:spPr bwMode="auto">
          <a:xfrm>
            <a:off x="2438400" y="2209800"/>
            <a:ext cx="12192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spcBef>
                <a:spcPct val="50000"/>
              </a:spcBef>
            </a:pPr>
            <a:r>
              <a:rPr lang="en-US" altLang="ar-JO" dirty="0">
                <a:latin typeface="Cambria" panose="02040503050406030204" pitchFamily="18" charset="0"/>
              </a:rPr>
              <a:t>Search</a:t>
            </a:r>
          </a:p>
        </p:txBody>
      </p:sp>
      <p:sp>
        <p:nvSpPr>
          <p:cNvPr id="23557" name="Text Box 5"/>
          <p:cNvSpPr txBox="1">
            <a:spLocks noChangeArrowheads="1"/>
          </p:cNvSpPr>
          <p:nvPr/>
        </p:nvSpPr>
        <p:spPr bwMode="auto">
          <a:xfrm>
            <a:off x="4419600" y="5562600"/>
            <a:ext cx="11430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spcBef>
                <a:spcPct val="50000"/>
              </a:spcBef>
            </a:pPr>
            <a:r>
              <a:rPr lang="en-US" altLang="ar-JO" dirty="0">
                <a:latin typeface="Cambria" panose="02040503050406030204" pitchFamily="18" charset="0"/>
              </a:rPr>
              <a:t>Vision</a:t>
            </a:r>
          </a:p>
        </p:txBody>
      </p:sp>
      <p:sp>
        <p:nvSpPr>
          <p:cNvPr id="23558" name="Text Box 6"/>
          <p:cNvSpPr txBox="1">
            <a:spLocks noChangeArrowheads="1"/>
          </p:cNvSpPr>
          <p:nvPr/>
        </p:nvSpPr>
        <p:spPr bwMode="auto">
          <a:xfrm>
            <a:off x="6400800" y="3810000"/>
            <a:ext cx="15240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spcBef>
                <a:spcPct val="50000"/>
              </a:spcBef>
            </a:pPr>
            <a:r>
              <a:rPr lang="en-US" altLang="ar-JO">
                <a:latin typeface="Times New Roman" panose="02020603050405020304" pitchFamily="18" charset="0"/>
              </a:rPr>
              <a:t>Planning</a:t>
            </a:r>
          </a:p>
        </p:txBody>
      </p:sp>
      <p:sp>
        <p:nvSpPr>
          <p:cNvPr id="23559" name="Text Box 7"/>
          <p:cNvSpPr txBox="1">
            <a:spLocks noChangeArrowheads="1"/>
          </p:cNvSpPr>
          <p:nvPr/>
        </p:nvSpPr>
        <p:spPr bwMode="auto">
          <a:xfrm>
            <a:off x="3810000" y="3581401"/>
            <a:ext cx="1676400"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ctr">
              <a:spcBef>
                <a:spcPct val="50000"/>
              </a:spcBef>
            </a:pPr>
            <a:r>
              <a:rPr lang="en-US" altLang="ar-JO" dirty="0">
                <a:latin typeface="Cambria" panose="02040503050406030204" pitchFamily="18" charset="0"/>
              </a:rPr>
              <a:t>Machine Learning</a:t>
            </a:r>
          </a:p>
        </p:txBody>
      </p:sp>
      <p:sp>
        <p:nvSpPr>
          <p:cNvPr id="23560" name="Text Box 8"/>
          <p:cNvSpPr txBox="1">
            <a:spLocks noChangeArrowheads="1"/>
          </p:cNvSpPr>
          <p:nvPr/>
        </p:nvSpPr>
        <p:spPr bwMode="auto">
          <a:xfrm>
            <a:off x="7239000" y="1905001"/>
            <a:ext cx="2667000"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ctr">
              <a:spcBef>
                <a:spcPct val="50000"/>
              </a:spcBef>
            </a:pPr>
            <a:r>
              <a:rPr lang="en-US" altLang="ar-JO" dirty="0">
                <a:latin typeface="Cambria" panose="02040503050406030204" pitchFamily="18" charset="0"/>
              </a:rPr>
              <a:t>Knowledge Representation</a:t>
            </a:r>
          </a:p>
        </p:txBody>
      </p:sp>
      <p:sp>
        <p:nvSpPr>
          <p:cNvPr id="23561" name="Text Box 9"/>
          <p:cNvSpPr txBox="1">
            <a:spLocks noChangeArrowheads="1"/>
          </p:cNvSpPr>
          <p:nvPr/>
        </p:nvSpPr>
        <p:spPr bwMode="auto">
          <a:xfrm>
            <a:off x="5029200" y="2209800"/>
            <a:ext cx="10668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spcBef>
                <a:spcPct val="50000"/>
              </a:spcBef>
            </a:pPr>
            <a:r>
              <a:rPr lang="en-US" altLang="ar-JO" dirty="0">
                <a:latin typeface="Cambria" panose="02040503050406030204" pitchFamily="18" charset="0"/>
              </a:rPr>
              <a:t>Logic</a:t>
            </a:r>
          </a:p>
        </p:txBody>
      </p:sp>
      <p:sp>
        <p:nvSpPr>
          <p:cNvPr id="23562" name="Text Box 10"/>
          <p:cNvSpPr txBox="1">
            <a:spLocks noChangeArrowheads="1"/>
          </p:cNvSpPr>
          <p:nvPr/>
        </p:nvSpPr>
        <p:spPr bwMode="auto">
          <a:xfrm>
            <a:off x="8382000" y="5257801"/>
            <a:ext cx="1524000" cy="955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ctr">
              <a:spcBef>
                <a:spcPct val="50000"/>
              </a:spcBef>
            </a:pPr>
            <a:r>
              <a:rPr lang="en-US" altLang="ar-JO" dirty="0">
                <a:latin typeface="Cambria" panose="02040503050406030204" pitchFamily="18" charset="0"/>
              </a:rPr>
              <a:t>Expert Systems</a:t>
            </a:r>
          </a:p>
        </p:txBody>
      </p:sp>
      <p:sp>
        <p:nvSpPr>
          <p:cNvPr id="23563" name="Text Box 11"/>
          <p:cNvSpPr txBox="1">
            <a:spLocks noChangeArrowheads="1"/>
          </p:cNvSpPr>
          <p:nvPr/>
        </p:nvSpPr>
        <p:spPr bwMode="auto">
          <a:xfrm>
            <a:off x="6096000" y="5562600"/>
            <a:ext cx="16002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spcBef>
                <a:spcPct val="50000"/>
              </a:spcBef>
            </a:pPr>
            <a:r>
              <a:rPr lang="en-US" altLang="ar-JO" dirty="0">
                <a:latin typeface="Cambria" panose="02040503050406030204" pitchFamily="18" charset="0"/>
              </a:rPr>
              <a:t>Robotics</a:t>
            </a:r>
          </a:p>
        </p:txBody>
      </p:sp>
      <p:sp>
        <p:nvSpPr>
          <p:cNvPr id="23564" name="Text Box 12"/>
          <p:cNvSpPr txBox="1">
            <a:spLocks noChangeArrowheads="1"/>
          </p:cNvSpPr>
          <p:nvPr/>
        </p:nvSpPr>
        <p:spPr bwMode="auto">
          <a:xfrm>
            <a:off x="2438400" y="5562600"/>
            <a:ext cx="9906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spcBef>
                <a:spcPct val="50000"/>
              </a:spcBef>
            </a:pPr>
            <a:r>
              <a:rPr lang="en-US" altLang="ar-JO" dirty="0">
                <a:latin typeface="Cambria" panose="02040503050406030204" pitchFamily="18" charset="0"/>
              </a:rPr>
              <a:t>NLP</a:t>
            </a:r>
          </a:p>
        </p:txBody>
      </p:sp>
      <p:sp>
        <p:nvSpPr>
          <p:cNvPr id="23565" name="Line 13"/>
          <p:cNvSpPr>
            <a:spLocks noChangeShapeType="1"/>
          </p:cNvSpPr>
          <p:nvPr/>
        </p:nvSpPr>
        <p:spPr bwMode="auto">
          <a:xfrm>
            <a:off x="2895600" y="2743200"/>
            <a:ext cx="0" cy="2819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6" name="Line 14"/>
          <p:cNvSpPr>
            <a:spLocks noChangeShapeType="1"/>
          </p:cNvSpPr>
          <p:nvPr/>
        </p:nvSpPr>
        <p:spPr bwMode="auto">
          <a:xfrm>
            <a:off x="3657600" y="2514600"/>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7" name="Line 15"/>
          <p:cNvSpPr>
            <a:spLocks noChangeShapeType="1"/>
          </p:cNvSpPr>
          <p:nvPr/>
        </p:nvSpPr>
        <p:spPr bwMode="auto">
          <a:xfrm>
            <a:off x="3657600" y="2743200"/>
            <a:ext cx="27432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8" name="Line 16"/>
          <p:cNvSpPr>
            <a:spLocks noChangeShapeType="1"/>
          </p:cNvSpPr>
          <p:nvPr/>
        </p:nvSpPr>
        <p:spPr bwMode="auto">
          <a:xfrm>
            <a:off x="3276600" y="2743200"/>
            <a:ext cx="1447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9" name="Freeform 17"/>
          <p:cNvSpPr>
            <a:spLocks/>
          </p:cNvSpPr>
          <p:nvPr/>
        </p:nvSpPr>
        <p:spPr bwMode="auto">
          <a:xfrm>
            <a:off x="3657600" y="1831976"/>
            <a:ext cx="3505200" cy="377825"/>
          </a:xfrm>
          <a:custGeom>
            <a:avLst/>
            <a:gdLst>
              <a:gd name="T0" fmla="*/ 0 w 2208"/>
              <a:gd name="T1" fmla="*/ 377825 h 238"/>
              <a:gd name="T2" fmla="*/ 1698625 w 2208"/>
              <a:gd name="T3" fmla="*/ 25400 h 238"/>
              <a:gd name="T4" fmla="*/ 3505200 w 2208"/>
              <a:gd name="T5" fmla="*/ 225425 h 238"/>
              <a:gd name="T6" fmla="*/ 0 60000 65536"/>
              <a:gd name="T7" fmla="*/ 0 60000 65536"/>
              <a:gd name="T8" fmla="*/ 0 60000 65536"/>
              <a:gd name="T9" fmla="*/ 0 w 2208"/>
              <a:gd name="T10" fmla="*/ 0 h 238"/>
              <a:gd name="T11" fmla="*/ 2208 w 2208"/>
              <a:gd name="T12" fmla="*/ 238 h 238"/>
            </a:gdLst>
            <a:ahLst/>
            <a:cxnLst>
              <a:cxn ang="T6">
                <a:pos x="T0" y="T1"/>
              </a:cxn>
              <a:cxn ang="T7">
                <a:pos x="T2" y="T3"/>
              </a:cxn>
              <a:cxn ang="T8">
                <a:pos x="T4" y="T5"/>
              </a:cxn>
            </a:cxnLst>
            <a:rect l="T9" t="T10" r="T11" b="T12"/>
            <a:pathLst>
              <a:path w="2208" h="238">
                <a:moveTo>
                  <a:pt x="0" y="238"/>
                </a:moveTo>
                <a:cubicBezTo>
                  <a:pt x="178" y="201"/>
                  <a:pt x="702" y="32"/>
                  <a:pt x="1070" y="16"/>
                </a:cubicBezTo>
                <a:cubicBezTo>
                  <a:pt x="1438" y="0"/>
                  <a:pt x="1971" y="116"/>
                  <a:pt x="2208" y="14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70" name="Freeform 18"/>
          <p:cNvSpPr>
            <a:spLocks/>
          </p:cNvSpPr>
          <p:nvPr/>
        </p:nvSpPr>
        <p:spPr bwMode="auto">
          <a:xfrm>
            <a:off x="3048000" y="2743200"/>
            <a:ext cx="1371600" cy="3048000"/>
          </a:xfrm>
          <a:custGeom>
            <a:avLst/>
            <a:gdLst>
              <a:gd name="T0" fmla="*/ 0 w 864"/>
              <a:gd name="T1" fmla="*/ 0 h 1920"/>
              <a:gd name="T2" fmla="*/ 457200 w 864"/>
              <a:gd name="T3" fmla="*/ 2209800 h 1920"/>
              <a:gd name="T4" fmla="*/ 1371600 w 864"/>
              <a:gd name="T5" fmla="*/ 3048000 h 1920"/>
              <a:gd name="T6" fmla="*/ 0 60000 65536"/>
              <a:gd name="T7" fmla="*/ 0 60000 65536"/>
              <a:gd name="T8" fmla="*/ 0 60000 65536"/>
              <a:gd name="T9" fmla="*/ 0 w 864"/>
              <a:gd name="T10" fmla="*/ 0 h 1920"/>
              <a:gd name="T11" fmla="*/ 864 w 864"/>
              <a:gd name="T12" fmla="*/ 1920 h 1920"/>
            </a:gdLst>
            <a:ahLst/>
            <a:cxnLst>
              <a:cxn ang="T6">
                <a:pos x="T0" y="T1"/>
              </a:cxn>
              <a:cxn ang="T7">
                <a:pos x="T2" y="T3"/>
              </a:cxn>
              <a:cxn ang="T8">
                <a:pos x="T4" y="T5"/>
              </a:cxn>
            </a:cxnLst>
            <a:rect l="T9" t="T10" r="T11" b="T12"/>
            <a:pathLst>
              <a:path w="864" h="1920">
                <a:moveTo>
                  <a:pt x="0" y="0"/>
                </a:moveTo>
                <a:cubicBezTo>
                  <a:pt x="72" y="536"/>
                  <a:pt x="144" y="1072"/>
                  <a:pt x="288" y="1392"/>
                </a:cubicBezTo>
                <a:cubicBezTo>
                  <a:pt x="432" y="1712"/>
                  <a:pt x="648" y="1816"/>
                  <a:pt x="864" y="192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71" name="Line 19"/>
          <p:cNvSpPr>
            <a:spLocks noChangeShapeType="1"/>
          </p:cNvSpPr>
          <p:nvPr/>
        </p:nvSpPr>
        <p:spPr bwMode="auto">
          <a:xfrm>
            <a:off x="6096000" y="2743200"/>
            <a:ext cx="9144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2" name="Freeform 20"/>
          <p:cNvSpPr>
            <a:spLocks/>
          </p:cNvSpPr>
          <p:nvPr/>
        </p:nvSpPr>
        <p:spPr bwMode="auto">
          <a:xfrm>
            <a:off x="2006600" y="2743200"/>
            <a:ext cx="3022600" cy="2819400"/>
          </a:xfrm>
          <a:custGeom>
            <a:avLst/>
            <a:gdLst>
              <a:gd name="T0" fmla="*/ 3022600 w 1904"/>
              <a:gd name="T1" fmla="*/ 0 h 1776"/>
              <a:gd name="T2" fmla="*/ 431800 w 1904"/>
              <a:gd name="T3" fmla="*/ 1143000 h 1776"/>
              <a:gd name="T4" fmla="*/ 431800 w 1904"/>
              <a:gd name="T5" fmla="*/ 2819400 h 1776"/>
              <a:gd name="T6" fmla="*/ 0 60000 65536"/>
              <a:gd name="T7" fmla="*/ 0 60000 65536"/>
              <a:gd name="T8" fmla="*/ 0 60000 65536"/>
              <a:gd name="T9" fmla="*/ 0 w 1904"/>
              <a:gd name="T10" fmla="*/ 0 h 1776"/>
              <a:gd name="T11" fmla="*/ 1904 w 1904"/>
              <a:gd name="T12" fmla="*/ 1776 h 1776"/>
            </a:gdLst>
            <a:ahLst/>
            <a:cxnLst>
              <a:cxn ang="T6">
                <a:pos x="T0" y="T1"/>
              </a:cxn>
              <a:cxn ang="T7">
                <a:pos x="T2" y="T3"/>
              </a:cxn>
              <a:cxn ang="T8">
                <a:pos x="T4" y="T5"/>
              </a:cxn>
            </a:cxnLst>
            <a:rect l="T9" t="T10" r="T11" b="T12"/>
            <a:pathLst>
              <a:path w="1904" h="1776">
                <a:moveTo>
                  <a:pt x="1904" y="0"/>
                </a:moveTo>
                <a:cubicBezTo>
                  <a:pt x="1224" y="212"/>
                  <a:pt x="544" y="424"/>
                  <a:pt x="272" y="720"/>
                </a:cubicBezTo>
                <a:cubicBezTo>
                  <a:pt x="0" y="1016"/>
                  <a:pt x="136" y="1396"/>
                  <a:pt x="272" y="177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73" name="Freeform 21"/>
          <p:cNvSpPr>
            <a:spLocks/>
          </p:cNvSpPr>
          <p:nvPr/>
        </p:nvSpPr>
        <p:spPr bwMode="auto">
          <a:xfrm>
            <a:off x="6096000" y="2743200"/>
            <a:ext cx="4000500" cy="2514600"/>
          </a:xfrm>
          <a:custGeom>
            <a:avLst/>
            <a:gdLst>
              <a:gd name="T0" fmla="*/ 0 w 2520"/>
              <a:gd name="T1" fmla="*/ 0 h 1584"/>
              <a:gd name="T2" fmla="*/ 3390900 w 2520"/>
              <a:gd name="T3" fmla="*/ 825500 h 1584"/>
              <a:gd name="T4" fmla="*/ 3657600 w 2520"/>
              <a:gd name="T5" fmla="*/ 2514600 h 1584"/>
              <a:gd name="T6" fmla="*/ 0 60000 65536"/>
              <a:gd name="T7" fmla="*/ 0 60000 65536"/>
              <a:gd name="T8" fmla="*/ 0 60000 65536"/>
              <a:gd name="T9" fmla="*/ 0 w 2520"/>
              <a:gd name="T10" fmla="*/ 0 h 1584"/>
              <a:gd name="T11" fmla="*/ 2520 w 2520"/>
              <a:gd name="T12" fmla="*/ 1584 h 1584"/>
            </a:gdLst>
            <a:ahLst/>
            <a:cxnLst>
              <a:cxn ang="T6">
                <a:pos x="T0" y="T1"/>
              </a:cxn>
              <a:cxn ang="T7">
                <a:pos x="T2" y="T3"/>
              </a:cxn>
              <a:cxn ang="T8">
                <a:pos x="T4" y="T5"/>
              </a:cxn>
            </a:cxnLst>
            <a:rect l="T9" t="T10" r="T11" b="T12"/>
            <a:pathLst>
              <a:path w="2520" h="1584">
                <a:moveTo>
                  <a:pt x="0" y="0"/>
                </a:moveTo>
                <a:cubicBezTo>
                  <a:pt x="356" y="87"/>
                  <a:pt x="1752" y="256"/>
                  <a:pt x="2136" y="520"/>
                </a:cubicBezTo>
                <a:cubicBezTo>
                  <a:pt x="2520" y="784"/>
                  <a:pt x="2269" y="1362"/>
                  <a:pt x="2304" y="158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74" name="Line 22"/>
          <p:cNvSpPr>
            <a:spLocks noChangeShapeType="1"/>
          </p:cNvSpPr>
          <p:nvPr/>
        </p:nvSpPr>
        <p:spPr bwMode="auto">
          <a:xfrm>
            <a:off x="8839200" y="2895600"/>
            <a:ext cx="0" cy="2362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5" name="Line 23"/>
          <p:cNvSpPr>
            <a:spLocks noChangeShapeType="1"/>
          </p:cNvSpPr>
          <p:nvPr/>
        </p:nvSpPr>
        <p:spPr bwMode="auto">
          <a:xfrm>
            <a:off x="4800600" y="45720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6" name="Line 24"/>
          <p:cNvSpPr>
            <a:spLocks noChangeShapeType="1"/>
          </p:cNvSpPr>
          <p:nvPr/>
        </p:nvSpPr>
        <p:spPr bwMode="auto">
          <a:xfrm>
            <a:off x="7086600" y="4343400"/>
            <a:ext cx="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7" name="Freeform 25"/>
          <p:cNvSpPr>
            <a:spLocks/>
          </p:cNvSpPr>
          <p:nvPr/>
        </p:nvSpPr>
        <p:spPr bwMode="auto">
          <a:xfrm>
            <a:off x="3429000" y="2895600"/>
            <a:ext cx="3810000" cy="2667000"/>
          </a:xfrm>
          <a:custGeom>
            <a:avLst/>
            <a:gdLst>
              <a:gd name="T0" fmla="*/ 3810000 w 2400"/>
              <a:gd name="T1" fmla="*/ 0 h 1680"/>
              <a:gd name="T2" fmla="*/ 2628900 w 2400"/>
              <a:gd name="T3" fmla="*/ 914400 h 1680"/>
              <a:gd name="T4" fmla="*/ 2006600 w 2400"/>
              <a:gd name="T5" fmla="*/ 2070100 h 1680"/>
              <a:gd name="T6" fmla="*/ 0 w 2400"/>
              <a:gd name="T7" fmla="*/ 2667000 h 1680"/>
              <a:gd name="T8" fmla="*/ 0 60000 65536"/>
              <a:gd name="T9" fmla="*/ 0 60000 65536"/>
              <a:gd name="T10" fmla="*/ 0 60000 65536"/>
              <a:gd name="T11" fmla="*/ 0 60000 65536"/>
              <a:gd name="T12" fmla="*/ 0 w 2400"/>
              <a:gd name="T13" fmla="*/ 0 h 1680"/>
              <a:gd name="T14" fmla="*/ 2400 w 2400"/>
              <a:gd name="T15" fmla="*/ 1680 h 1680"/>
            </a:gdLst>
            <a:ahLst/>
            <a:cxnLst>
              <a:cxn ang="T8">
                <a:pos x="T0" y="T1"/>
              </a:cxn>
              <a:cxn ang="T9">
                <a:pos x="T2" y="T3"/>
              </a:cxn>
              <a:cxn ang="T10">
                <a:pos x="T4" y="T5"/>
              </a:cxn>
              <a:cxn ang="T11">
                <a:pos x="T6" y="T7"/>
              </a:cxn>
            </a:cxnLst>
            <a:rect l="T12" t="T13" r="T14" b="T15"/>
            <a:pathLst>
              <a:path w="2400" h="1680">
                <a:moveTo>
                  <a:pt x="2400" y="0"/>
                </a:moveTo>
                <a:cubicBezTo>
                  <a:pt x="2276" y="96"/>
                  <a:pt x="1845" y="359"/>
                  <a:pt x="1656" y="576"/>
                </a:cubicBezTo>
                <a:cubicBezTo>
                  <a:pt x="1467" y="793"/>
                  <a:pt x="1540" y="1120"/>
                  <a:pt x="1264" y="1304"/>
                </a:cubicBezTo>
                <a:cubicBezTo>
                  <a:pt x="988" y="1488"/>
                  <a:pt x="263" y="1602"/>
                  <a:pt x="0" y="168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124903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sv-SE" altLang="en-US" b="1" dirty="0"/>
              <a:t>AI Paradigms</a:t>
            </a:r>
          </a:p>
        </p:txBody>
      </p:sp>
      <p:sp>
        <p:nvSpPr>
          <p:cNvPr id="12291" name="Rectangle 3"/>
          <p:cNvSpPr>
            <a:spLocks noGrp="1" noChangeArrowheads="1"/>
          </p:cNvSpPr>
          <p:nvPr>
            <p:ph type="body" idx="1"/>
          </p:nvPr>
        </p:nvSpPr>
        <p:spPr/>
        <p:txBody>
          <a:bodyPr/>
          <a:lstStyle/>
          <a:p>
            <a:r>
              <a:rPr lang="sv-SE" altLang="en-US" dirty="0"/>
              <a:t>Expert systems</a:t>
            </a:r>
          </a:p>
          <a:p>
            <a:r>
              <a:rPr lang="sv-SE" altLang="en-US" dirty="0"/>
              <a:t>Neural networks</a:t>
            </a:r>
          </a:p>
          <a:p>
            <a:r>
              <a:rPr lang="sv-SE" altLang="en-US" dirty="0"/>
              <a:t>Genetic algorithms</a:t>
            </a:r>
          </a:p>
          <a:p>
            <a:r>
              <a:rPr lang="sv-SE" altLang="en-US" dirty="0"/>
              <a:t>Fuzzy logic</a:t>
            </a:r>
          </a:p>
        </p:txBody>
      </p:sp>
    </p:spTree>
    <p:extLst>
      <p:ext uri="{BB962C8B-B14F-4D97-AF65-F5344CB8AC3E}">
        <p14:creationId xmlns:p14="http://schemas.microsoft.com/office/powerpoint/2010/main" val="3317617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effectLst>
                  <a:outerShdw blurRad="38100" dist="38100" dir="2700000" algn="tl">
                    <a:srgbClr val="C0C0C0"/>
                  </a:outerShdw>
                </a:effectLst>
                <a:latin typeface="Cambria" panose="02040503050406030204" pitchFamily="18" charset="0"/>
              </a:rPr>
              <a:t>Some Advantages of Artificial Intelligence</a:t>
            </a:r>
            <a:endParaRPr lang="en-US" dirty="0">
              <a:latin typeface="Cambria" panose="02040503050406030204" pitchFamily="18" charset="0"/>
            </a:endParaRPr>
          </a:p>
        </p:txBody>
      </p:sp>
      <p:sp>
        <p:nvSpPr>
          <p:cNvPr id="64514" name="Rectangle 3"/>
          <p:cNvSpPr>
            <a:spLocks noGrp="1" noChangeArrowheads="1"/>
          </p:cNvSpPr>
          <p:nvPr>
            <p:ph idx="1"/>
          </p:nvPr>
        </p:nvSpPr>
        <p:spPr/>
        <p:txBody>
          <a:bodyPr>
            <a:normAutofit lnSpcReduction="10000"/>
          </a:bodyPr>
          <a:lstStyle/>
          <a:p>
            <a:pPr lvl="1" eaLnBrk="1" hangingPunct="1">
              <a:lnSpc>
                <a:spcPct val="160000"/>
              </a:lnSpc>
            </a:pPr>
            <a:r>
              <a:rPr lang="en-AU" altLang="ar-JO" sz="2800" dirty="0">
                <a:latin typeface="Cambria" panose="02040503050406030204" pitchFamily="18" charset="0"/>
                <a:cs typeface="Times New Roman" panose="02020603050405020304" pitchFamily="18" charset="0"/>
              </a:rPr>
              <a:t>More powerful and more useful computers</a:t>
            </a:r>
          </a:p>
          <a:p>
            <a:pPr lvl="1" eaLnBrk="1" hangingPunct="1">
              <a:lnSpc>
                <a:spcPct val="160000"/>
              </a:lnSpc>
            </a:pPr>
            <a:r>
              <a:rPr lang="en-AU" altLang="ar-JO" sz="2800" dirty="0">
                <a:latin typeface="Cambria" panose="02040503050406030204" pitchFamily="18" charset="0"/>
                <a:cs typeface="Times New Roman" panose="02020603050405020304" pitchFamily="18" charset="0"/>
              </a:rPr>
              <a:t>New and improved interfaces</a:t>
            </a:r>
          </a:p>
          <a:p>
            <a:pPr lvl="1" eaLnBrk="1" hangingPunct="1">
              <a:lnSpc>
                <a:spcPct val="160000"/>
              </a:lnSpc>
            </a:pPr>
            <a:r>
              <a:rPr lang="en-AU" altLang="ar-JO" sz="2800" dirty="0">
                <a:latin typeface="Cambria" panose="02040503050406030204" pitchFamily="18" charset="0"/>
                <a:cs typeface="Times New Roman" panose="02020603050405020304" pitchFamily="18" charset="0"/>
              </a:rPr>
              <a:t>Solving new problems</a:t>
            </a:r>
          </a:p>
          <a:p>
            <a:pPr lvl="1" eaLnBrk="1" hangingPunct="1">
              <a:lnSpc>
                <a:spcPct val="160000"/>
              </a:lnSpc>
            </a:pPr>
            <a:r>
              <a:rPr lang="en-AU" altLang="ar-JO" sz="2800" dirty="0">
                <a:latin typeface="Cambria" panose="02040503050406030204" pitchFamily="18" charset="0"/>
                <a:cs typeface="Times New Roman" panose="02020603050405020304" pitchFamily="18" charset="0"/>
              </a:rPr>
              <a:t>Better handling of information</a:t>
            </a:r>
          </a:p>
          <a:p>
            <a:pPr lvl="1" eaLnBrk="1" hangingPunct="1">
              <a:lnSpc>
                <a:spcPct val="160000"/>
              </a:lnSpc>
            </a:pPr>
            <a:r>
              <a:rPr lang="en-AU" altLang="ar-JO" sz="2800" dirty="0">
                <a:latin typeface="Cambria" panose="02040503050406030204" pitchFamily="18" charset="0"/>
                <a:cs typeface="Times New Roman" panose="02020603050405020304" pitchFamily="18" charset="0"/>
              </a:rPr>
              <a:t>Relieves information overload</a:t>
            </a:r>
          </a:p>
          <a:p>
            <a:pPr lvl="1" eaLnBrk="1" hangingPunct="1">
              <a:lnSpc>
                <a:spcPct val="160000"/>
              </a:lnSpc>
            </a:pPr>
            <a:r>
              <a:rPr lang="en-AU" altLang="ar-JO" sz="2800" dirty="0">
                <a:latin typeface="Cambria" panose="02040503050406030204" pitchFamily="18" charset="0"/>
                <a:cs typeface="Times New Roman" panose="02020603050405020304" pitchFamily="18" charset="0"/>
              </a:rPr>
              <a:t>Conversion of information into knowledge</a:t>
            </a:r>
          </a:p>
          <a:p>
            <a:pPr lvl="1" eaLnBrk="1" hangingPunct="1">
              <a:lnSpc>
                <a:spcPct val="160000"/>
              </a:lnSpc>
              <a:buFontTx/>
              <a:buNone/>
            </a:pPr>
            <a:endParaRPr lang="en-AU" altLang="ar-JO" dirty="0">
              <a:latin typeface="Cambria" panose="02040503050406030204" pitchFamily="18" charset="0"/>
              <a:cs typeface="Times New Roman" panose="02020603050405020304" pitchFamily="18" charset="0"/>
            </a:endParaRPr>
          </a:p>
          <a:p>
            <a:pPr lvl="1" eaLnBrk="1" hangingPunct="1">
              <a:lnSpc>
                <a:spcPct val="160000"/>
              </a:lnSpc>
              <a:buFontTx/>
              <a:buNone/>
            </a:pPr>
            <a:endParaRPr lang="en-US" altLang="ar-JO" dirty="0">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805295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AU" altLang="ar-JO" dirty="0">
                <a:latin typeface="Cambria" panose="02040503050406030204" pitchFamily="18" charset="0"/>
              </a:rPr>
              <a:t>The Disadvantages</a:t>
            </a:r>
            <a:endParaRPr lang="en-US" altLang="ar-JO" dirty="0">
              <a:latin typeface="Cambria" panose="02040503050406030204" pitchFamily="18" charset="0"/>
            </a:endParaRPr>
          </a:p>
        </p:txBody>
      </p:sp>
      <p:sp>
        <p:nvSpPr>
          <p:cNvPr id="65539" name="Rectangle 3"/>
          <p:cNvSpPr>
            <a:spLocks noGrp="1" noChangeArrowheads="1"/>
          </p:cNvSpPr>
          <p:nvPr>
            <p:ph idx="1"/>
          </p:nvPr>
        </p:nvSpPr>
        <p:spPr/>
        <p:txBody>
          <a:bodyPr>
            <a:normAutofit/>
          </a:bodyPr>
          <a:lstStyle/>
          <a:p>
            <a:pPr lvl="1" eaLnBrk="1" hangingPunct="1">
              <a:lnSpc>
                <a:spcPct val="150000"/>
              </a:lnSpc>
            </a:pPr>
            <a:r>
              <a:rPr lang="en-AU" altLang="ar-JO" sz="2800" dirty="0">
                <a:latin typeface="Cambria" panose="02040503050406030204" pitchFamily="18" charset="0"/>
                <a:cs typeface="Times New Roman" panose="02020603050405020304" pitchFamily="18" charset="0"/>
              </a:rPr>
              <a:t>Increased costs</a:t>
            </a:r>
          </a:p>
          <a:p>
            <a:pPr lvl="1" eaLnBrk="1" hangingPunct="1">
              <a:lnSpc>
                <a:spcPct val="150000"/>
              </a:lnSpc>
            </a:pPr>
            <a:r>
              <a:rPr lang="en-AU" altLang="ar-JO" sz="2800" dirty="0">
                <a:latin typeface="Cambria" panose="02040503050406030204" pitchFamily="18" charset="0"/>
                <a:cs typeface="Times New Roman" panose="02020603050405020304" pitchFamily="18" charset="0"/>
              </a:rPr>
              <a:t>Difficulty with software development - slow and expensive</a:t>
            </a:r>
          </a:p>
          <a:p>
            <a:pPr lvl="1" eaLnBrk="1" hangingPunct="1">
              <a:lnSpc>
                <a:spcPct val="150000"/>
              </a:lnSpc>
            </a:pPr>
            <a:r>
              <a:rPr lang="en-AU" altLang="ar-JO" sz="2800" dirty="0">
                <a:latin typeface="Cambria" panose="02040503050406030204" pitchFamily="18" charset="0"/>
                <a:cs typeface="Times New Roman" panose="02020603050405020304" pitchFamily="18" charset="0"/>
              </a:rPr>
              <a:t>Few experienced programmers</a:t>
            </a:r>
          </a:p>
          <a:p>
            <a:pPr lvl="1" eaLnBrk="1" hangingPunct="1">
              <a:lnSpc>
                <a:spcPct val="150000"/>
              </a:lnSpc>
            </a:pPr>
            <a:r>
              <a:rPr lang="en-AU" altLang="ar-JO" sz="2800" dirty="0">
                <a:latin typeface="Cambria" panose="02040503050406030204" pitchFamily="18" charset="0"/>
                <a:cs typeface="Times New Roman" panose="02020603050405020304" pitchFamily="18" charset="0"/>
              </a:rPr>
              <a:t>Few practical products have reached the market as yet. </a:t>
            </a:r>
            <a:endParaRPr lang="en-US" altLang="ar-JO" sz="2800" dirty="0">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216281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050"/>
          <p:cNvSpPr>
            <a:spLocks noGrp="1" noChangeArrowheads="1"/>
          </p:cNvSpPr>
          <p:nvPr>
            <p:ph type="title"/>
          </p:nvPr>
        </p:nvSpPr>
        <p:spPr/>
        <p:txBody>
          <a:bodyPr>
            <a:normAutofit/>
          </a:bodyPr>
          <a:lstStyle/>
          <a:p>
            <a:r>
              <a:rPr lang="sv-SE" altLang="en-US" dirty="0">
                <a:latin typeface="Cambria" panose="02040503050406030204" pitchFamily="18" charset="0"/>
                <a:ea typeface="Cambria" panose="02040503050406030204" pitchFamily="18" charset="0"/>
              </a:rPr>
              <a:t>Typical Applications of AI</a:t>
            </a:r>
          </a:p>
        </p:txBody>
      </p:sp>
      <p:sp>
        <p:nvSpPr>
          <p:cNvPr id="14339" name="Rectangle 2051"/>
          <p:cNvSpPr>
            <a:spLocks noGrp="1" noChangeArrowheads="1"/>
          </p:cNvSpPr>
          <p:nvPr>
            <p:ph type="body" idx="1"/>
          </p:nvPr>
        </p:nvSpPr>
        <p:spPr/>
        <p:txBody>
          <a:bodyPr/>
          <a:lstStyle/>
          <a:p>
            <a:r>
              <a:rPr lang="sv-SE" altLang="en-US" dirty="0"/>
              <a:t>Game playing and Microworlds</a:t>
            </a:r>
          </a:p>
          <a:p>
            <a:r>
              <a:rPr lang="sv-SE" altLang="en-US" dirty="0"/>
              <a:t>Computer vision</a:t>
            </a:r>
          </a:p>
          <a:p>
            <a:r>
              <a:rPr lang="sv-SE" altLang="en-US" dirty="0"/>
              <a:t>Natural language processing</a:t>
            </a:r>
          </a:p>
          <a:p>
            <a:r>
              <a:rPr lang="sv-SE" altLang="en-US" dirty="0"/>
              <a:t>Diagnosis systems</a:t>
            </a:r>
          </a:p>
          <a:p>
            <a:r>
              <a:rPr lang="sv-SE" altLang="en-US" dirty="0"/>
              <a:t>Control</a:t>
            </a:r>
          </a:p>
          <a:p>
            <a:r>
              <a:rPr lang="sv-SE" altLang="en-US" dirty="0"/>
              <a:t>Optimisation</a:t>
            </a:r>
          </a:p>
          <a:p>
            <a:r>
              <a:rPr lang="sv-SE" altLang="en-US" dirty="0"/>
              <a:t>Robotics</a:t>
            </a:r>
          </a:p>
        </p:txBody>
      </p:sp>
    </p:spTree>
    <p:extLst>
      <p:ext uri="{BB962C8B-B14F-4D97-AF65-F5344CB8AC3E}">
        <p14:creationId xmlns:p14="http://schemas.microsoft.com/office/powerpoint/2010/main" val="3860454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6152" y="290375"/>
            <a:ext cx="8623663" cy="1325563"/>
          </a:xfrm>
        </p:spPr>
        <p:txBody>
          <a:bodyPr/>
          <a:lstStyle/>
          <a:p>
            <a:r>
              <a:rPr lang="en-US" b="1" dirty="0"/>
              <a:t>Sectors/Areas/Domains</a:t>
            </a:r>
            <a:br>
              <a:rPr lang="en-US" dirty="0"/>
            </a:br>
            <a:endParaRPr lang="en-US" dirty="0"/>
          </a:p>
        </p:txBody>
      </p:sp>
      <p:sp>
        <p:nvSpPr>
          <p:cNvPr id="3" name="Content Placeholder 2"/>
          <p:cNvSpPr>
            <a:spLocks noGrp="1"/>
          </p:cNvSpPr>
          <p:nvPr>
            <p:ph idx="1"/>
          </p:nvPr>
        </p:nvSpPr>
        <p:spPr>
          <a:xfrm>
            <a:off x="1998617" y="953157"/>
            <a:ext cx="8623663" cy="5149714"/>
          </a:xfrm>
        </p:spPr>
        <p:txBody>
          <a:bodyPr>
            <a:normAutofit/>
          </a:bodyPr>
          <a:lstStyle/>
          <a:p>
            <a:pPr marL="0" indent="0">
              <a:buNone/>
            </a:pPr>
            <a:r>
              <a:rPr lang="en-US" dirty="0"/>
              <a:t> </a:t>
            </a:r>
          </a:p>
          <a:p>
            <a:r>
              <a:rPr lang="en-US" dirty="0"/>
              <a:t>Healthcare</a:t>
            </a:r>
          </a:p>
          <a:p>
            <a:r>
              <a:rPr lang="en-US" dirty="0"/>
              <a:t>Retail</a:t>
            </a:r>
          </a:p>
          <a:p>
            <a:r>
              <a:rPr lang="en-US" dirty="0"/>
              <a:t>Telecommunication</a:t>
            </a:r>
          </a:p>
          <a:p>
            <a:r>
              <a:rPr lang="en-US" dirty="0"/>
              <a:t>Social Media</a:t>
            </a:r>
          </a:p>
          <a:p>
            <a:r>
              <a:rPr lang="en-US" dirty="0"/>
              <a:t>Education</a:t>
            </a:r>
          </a:p>
          <a:p>
            <a:r>
              <a:rPr lang="en-US" dirty="0"/>
              <a:t>Finance</a:t>
            </a:r>
          </a:p>
          <a:p>
            <a:r>
              <a:rPr lang="en-US" dirty="0"/>
              <a:t>Agriculture </a:t>
            </a:r>
          </a:p>
          <a:p>
            <a:r>
              <a:rPr lang="en-US" dirty="0"/>
              <a:t>Oil and Gas</a:t>
            </a:r>
          </a:p>
          <a:p>
            <a:r>
              <a:rPr lang="en-US" dirty="0"/>
              <a:t>Military and Armed Forces</a:t>
            </a:r>
          </a:p>
          <a:p>
            <a:endParaRPr lang="en-US" dirty="0"/>
          </a:p>
        </p:txBody>
      </p:sp>
    </p:spTree>
    <p:extLst>
      <p:ext uri="{BB962C8B-B14F-4D97-AF65-F5344CB8AC3E}">
        <p14:creationId xmlns:p14="http://schemas.microsoft.com/office/powerpoint/2010/main" val="241189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3288" y="487045"/>
            <a:ext cx="10515600" cy="1325563"/>
          </a:xfrm>
        </p:spPr>
        <p:txBody>
          <a:bodyPr/>
          <a:lstStyle/>
          <a:p>
            <a:r>
              <a:rPr lang="en-US" dirty="0"/>
              <a:t>Application of AI</a:t>
            </a:r>
          </a:p>
        </p:txBody>
      </p:sp>
      <p:sp>
        <p:nvSpPr>
          <p:cNvPr id="3" name="Content Placeholder 2"/>
          <p:cNvSpPr>
            <a:spLocks noGrp="1"/>
          </p:cNvSpPr>
          <p:nvPr>
            <p:ph idx="1"/>
          </p:nvPr>
        </p:nvSpPr>
        <p:spPr>
          <a:xfrm>
            <a:off x="1676400" y="1690688"/>
            <a:ext cx="10515600" cy="4351338"/>
          </a:xfrm>
        </p:spPr>
        <p:txBody>
          <a:bodyPr/>
          <a:lstStyle/>
          <a:p>
            <a:r>
              <a:rPr lang="en-US" dirty="0"/>
              <a:t>Chatbots</a:t>
            </a:r>
          </a:p>
          <a:p>
            <a:r>
              <a:rPr lang="en-US" dirty="0"/>
              <a:t>Artificial Intelligence in e-Commerce</a:t>
            </a:r>
          </a:p>
          <a:p>
            <a:r>
              <a:rPr lang="en-US" dirty="0"/>
              <a:t>AI to Improve Workplace Communication</a:t>
            </a:r>
          </a:p>
          <a:p>
            <a:r>
              <a:rPr lang="en-US" dirty="0"/>
              <a:t>Human Resource Management</a:t>
            </a:r>
          </a:p>
          <a:p>
            <a:r>
              <a:rPr lang="en-US" dirty="0"/>
              <a:t>Intelligent Cybersecurity</a:t>
            </a:r>
          </a:p>
          <a:p>
            <a:r>
              <a:rPr lang="en-US" dirty="0"/>
              <a:t>AI in Logistics and Supply Chain</a:t>
            </a:r>
          </a:p>
          <a:p>
            <a:pPr marL="0" indent="0">
              <a:buNone/>
            </a:pPr>
            <a:endParaRPr lang="en-US" dirty="0"/>
          </a:p>
        </p:txBody>
      </p:sp>
      <p:sp>
        <p:nvSpPr>
          <p:cNvPr id="6" name="Slide Number Placeholder 5"/>
          <p:cNvSpPr>
            <a:spLocks noGrp="1"/>
          </p:cNvSpPr>
          <p:nvPr>
            <p:ph type="sldNum" sz="quarter" idx="12"/>
          </p:nvPr>
        </p:nvSpPr>
        <p:spPr/>
        <p:txBody>
          <a:bodyPr/>
          <a:lstStyle/>
          <a:p>
            <a:fld id="{C6F12CB2-7F2C-47B9-AE70-22A94B49F233}" type="slidenum">
              <a:rPr lang="en-US" smtClean="0"/>
              <a:t>19</a:t>
            </a:fld>
            <a:endParaRPr lang="en-US"/>
          </a:p>
        </p:txBody>
      </p:sp>
    </p:spTree>
    <p:extLst>
      <p:ext uri="{BB962C8B-B14F-4D97-AF65-F5344CB8AC3E}">
        <p14:creationId xmlns:p14="http://schemas.microsoft.com/office/powerpoint/2010/main" val="320647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What is Learning?</a:t>
            </a:r>
          </a:p>
        </p:txBody>
      </p:sp>
      <p:sp>
        <p:nvSpPr>
          <p:cNvPr id="3" name="Content Placeholder 2"/>
          <p:cNvSpPr>
            <a:spLocks noGrp="1"/>
          </p:cNvSpPr>
          <p:nvPr>
            <p:ph idx="1"/>
          </p:nvPr>
        </p:nvSpPr>
        <p:spPr>
          <a:xfrm>
            <a:off x="838200" y="1690688"/>
            <a:ext cx="10515600" cy="4351338"/>
          </a:xfrm>
        </p:spPr>
        <p:txBody>
          <a:bodyPr/>
          <a:lstStyle/>
          <a:p>
            <a:pPr algn="just">
              <a:lnSpc>
                <a:spcPct val="100000"/>
              </a:lnSpc>
            </a:pPr>
            <a:r>
              <a:rPr lang="en-US" i="1" dirty="0">
                <a:latin typeface="Cambria" panose="02040503050406030204" pitchFamily="18" charset="0"/>
                <a:ea typeface="Cambria" panose="02040503050406030204" pitchFamily="18" charset="0"/>
              </a:rPr>
              <a:t>“Learning denotes changes in a system that ... enable a system to do the same task … more efficiently the next time.”  - </a:t>
            </a:r>
            <a:r>
              <a:rPr lang="en-US" b="1" dirty="0">
                <a:latin typeface="Cambria" panose="02040503050406030204" pitchFamily="18" charset="0"/>
                <a:ea typeface="Cambria" panose="02040503050406030204" pitchFamily="18" charset="0"/>
              </a:rPr>
              <a:t>Herbert Simon</a:t>
            </a:r>
            <a:r>
              <a:rPr lang="en-US" b="1" i="1" dirty="0">
                <a:latin typeface="Cambria" panose="02040503050406030204" pitchFamily="18" charset="0"/>
                <a:ea typeface="Cambria" panose="02040503050406030204" pitchFamily="18" charset="0"/>
              </a:rPr>
              <a:t> </a:t>
            </a:r>
          </a:p>
          <a:p>
            <a:pPr algn="just">
              <a:lnSpc>
                <a:spcPct val="100000"/>
              </a:lnSpc>
            </a:pPr>
            <a:r>
              <a:rPr lang="en-US" i="1" dirty="0">
                <a:latin typeface="Cambria" panose="02040503050406030204" pitchFamily="18" charset="0"/>
                <a:ea typeface="Cambria" panose="02040503050406030204" pitchFamily="18" charset="0"/>
              </a:rPr>
              <a:t>“Learning is constructing or modifying representations of what is being experienced.” - </a:t>
            </a:r>
            <a:r>
              <a:rPr lang="en-US" b="1" dirty="0" err="1">
                <a:latin typeface="Cambria" panose="02040503050406030204" pitchFamily="18" charset="0"/>
                <a:ea typeface="Cambria" panose="02040503050406030204" pitchFamily="18" charset="0"/>
              </a:rPr>
              <a:t>Ryszard</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Michalski</a:t>
            </a:r>
            <a:r>
              <a:rPr lang="en-US" b="1" i="1" dirty="0">
                <a:latin typeface="Cambria" panose="02040503050406030204" pitchFamily="18" charset="0"/>
                <a:ea typeface="Cambria" panose="02040503050406030204" pitchFamily="18" charset="0"/>
              </a:rPr>
              <a:t> </a:t>
            </a:r>
          </a:p>
          <a:p>
            <a:pPr algn="just">
              <a:lnSpc>
                <a:spcPct val="100000"/>
              </a:lnSpc>
            </a:pPr>
            <a:r>
              <a:rPr lang="en-US" i="1" dirty="0">
                <a:latin typeface="Cambria" panose="02040503050406030204" pitchFamily="18" charset="0"/>
                <a:ea typeface="Cambria" panose="02040503050406030204" pitchFamily="18" charset="0"/>
              </a:rPr>
              <a:t>“Learning is making useful changes in our minds.” - </a:t>
            </a:r>
            <a:r>
              <a:rPr lang="en-US" b="1" dirty="0">
                <a:latin typeface="Cambria" panose="02040503050406030204" pitchFamily="18" charset="0"/>
                <a:ea typeface="Cambria" panose="02040503050406030204" pitchFamily="18" charset="0"/>
              </a:rPr>
              <a:t>Marvin </a:t>
            </a:r>
            <a:r>
              <a:rPr lang="en-US" b="1" dirty="0" err="1">
                <a:latin typeface="Cambria" panose="02040503050406030204" pitchFamily="18" charset="0"/>
                <a:ea typeface="Cambria" panose="02040503050406030204" pitchFamily="18" charset="0"/>
              </a:rPr>
              <a:t>Minsky</a:t>
            </a:r>
            <a:r>
              <a:rPr lang="en-US" b="1" i="1" dirty="0">
                <a:latin typeface="Cambria" panose="02040503050406030204" pitchFamily="18" charset="0"/>
                <a:ea typeface="Cambria" panose="02040503050406030204" pitchFamily="18" charset="0"/>
              </a:rPr>
              <a:t> </a:t>
            </a:r>
          </a:p>
        </p:txBody>
      </p:sp>
      <p:sp>
        <p:nvSpPr>
          <p:cNvPr id="4" name="TextBox 3"/>
          <p:cNvSpPr txBox="1"/>
          <p:nvPr/>
        </p:nvSpPr>
        <p:spPr>
          <a:xfrm>
            <a:off x="838201" y="4762298"/>
            <a:ext cx="10515600" cy="954107"/>
          </a:xfrm>
          <a:prstGeom prst="rect">
            <a:avLst/>
          </a:prstGeom>
          <a:solidFill>
            <a:schemeClr val="accent4">
              <a:lumMod val="60000"/>
              <a:lumOff val="40000"/>
            </a:schemeClr>
          </a:solidFill>
          <a:ln w="28575">
            <a:solidFill>
              <a:srgbClr val="FF0000"/>
            </a:solidFill>
          </a:ln>
        </p:spPr>
        <p:txBody>
          <a:bodyPr wrap="square" rtlCol="0">
            <a:spAutoFit/>
          </a:bodyPr>
          <a:lstStyle/>
          <a:p>
            <a:pPr algn="just"/>
            <a:r>
              <a:rPr lang="en-US" sz="2800" i="1" dirty="0">
                <a:latin typeface="Cambria" panose="02040503050406030204" pitchFamily="18" charset="0"/>
                <a:ea typeface="Cambria" panose="02040503050406030204" pitchFamily="18" charset="0"/>
              </a:rPr>
              <a:t>“Machine learning refers to a system capable of the autonomous acquisition and integration of knowledge.”</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2254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279"/>
            <a:ext cx="10515600" cy="979724"/>
          </a:xfrm>
        </p:spPr>
        <p:txBody>
          <a:bodyPr/>
          <a:lstStyle/>
          <a:p>
            <a:r>
              <a:rPr lang="en-US" dirty="0">
                <a:latin typeface="Cambria" panose="02040503050406030204" pitchFamily="18" charset="0"/>
                <a:ea typeface="Cambria" panose="02040503050406030204" pitchFamily="18" charset="0"/>
              </a:rPr>
              <a:t>Machine Learning</a:t>
            </a:r>
          </a:p>
        </p:txBody>
      </p:sp>
      <p:pic>
        <p:nvPicPr>
          <p:cNvPr id="4" name="Picture 3"/>
          <p:cNvPicPr>
            <a:picLocks noChangeAspect="1"/>
          </p:cNvPicPr>
          <p:nvPr/>
        </p:nvPicPr>
        <p:blipFill>
          <a:blip r:embed="rId2"/>
          <a:stretch>
            <a:fillRect/>
          </a:stretch>
        </p:blipFill>
        <p:spPr>
          <a:xfrm>
            <a:off x="1328737" y="1201004"/>
            <a:ext cx="9534525" cy="5322982"/>
          </a:xfrm>
          <a:prstGeom prst="rect">
            <a:avLst/>
          </a:prstGeom>
        </p:spPr>
      </p:pic>
    </p:spTree>
    <p:extLst>
      <p:ext uri="{BB962C8B-B14F-4D97-AF65-F5344CB8AC3E}">
        <p14:creationId xmlns:p14="http://schemas.microsoft.com/office/powerpoint/2010/main" val="3982193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Machine Learning – A definition</a:t>
            </a:r>
          </a:p>
        </p:txBody>
      </p:sp>
      <p:sp>
        <p:nvSpPr>
          <p:cNvPr id="3" name="Content Placeholder 2"/>
          <p:cNvSpPr>
            <a:spLocks noGrp="1"/>
          </p:cNvSpPr>
          <p:nvPr>
            <p:ph idx="1"/>
          </p:nvPr>
        </p:nvSpPr>
        <p:spPr/>
        <p:txBody>
          <a:bodyPr/>
          <a:lstStyle/>
          <a:p>
            <a:pPr marL="0" indent="0" algn="just">
              <a:lnSpc>
                <a:spcPct val="150000"/>
              </a:lnSpc>
              <a:buNone/>
            </a:pPr>
            <a:r>
              <a:rPr lang="en-US" i="1" dirty="0">
                <a:latin typeface="Cambria" panose="02040503050406030204" pitchFamily="18" charset="0"/>
                <a:ea typeface="Cambria" panose="02040503050406030204" pitchFamily="18" charset="0"/>
              </a:rPr>
              <a:t>“A computer program is said to </a:t>
            </a:r>
            <a:r>
              <a:rPr lang="en-US" b="1" i="1" dirty="0">
                <a:solidFill>
                  <a:srgbClr val="C00000"/>
                </a:solidFill>
                <a:latin typeface="Cambria" panose="02040503050406030204" pitchFamily="18" charset="0"/>
                <a:ea typeface="Cambria" panose="02040503050406030204" pitchFamily="18" charset="0"/>
              </a:rPr>
              <a:t>learn from experience E</a:t>
            </a:r>
            <a:r>
              <a:rPr lang="en-US" i="1" dirty="0">
                <a:latin typeface="Cambria" panose="02040503050406030204" pitchFamily="18" charset="0"/>
                <a:ea typeface="Cambria" panose="02040503050406030204" pitchFamily="18" charset="0"/>
              </a:rPr>
              <a:t> with respect to </a:t>
            </a:r>
            <a:r>
              <a:rPr lang="en-US" b="1" i="1" dirty="0">
                <a:solidFill>
                  <a:srgbClr val="C00000"/>
                </a:solidFill>
                <a:latin typeface="Cambria" panose="02040503050406030204" pitchFamily="18" charset="0"/>
                <a:ea typeface="Cambria" panose="02040503050406030204" pitchFamily="18" charset="0"/>
              </a:rPr>
              <a:t>some class of tasks T</a:t>
            </a:r>
            <a:r>
              <a:rPr lang="en-US" i="1" dirty="0">
                <a:solidFill>
                  <a:srgbClr val="C00000"/>
                </a:solidFill>
                <a:latin typeface="Cambria" panose="02040503050406030204" pitchFamily="18" charset="0"/>
                <a:ea typeface="Cambria" panose="02040503050406030204" pitchFamily="18" charset="0"/>
              </a:rPr>
              <a:t> </a:t>
            </a:r>
            <a:r>
              <a:rPr lang="en-US" i="1" dirty="0">
                <a:latin typeface="Cambria" panose="02040503050406030204" pitchFamily="18" charset="0"/>
                <a:ea typeface="Cambria" panose="02040503050406030204" pitchFamily="18" charset="0"/>
              </a:rPr>
              <a:t>and </a:t>
            </a:r>
            <a:r>
              <a:rPr lang="en-US" b="1" i="1" dirty="0">
                <a:solidFill>
                  <a:srgbClr val="C00000"/>
                </a:solidFill>
                <a:latin typeface="Cambria" panose="02040503050406030204" pitchFamily="18" charset="0"/>
                <a:ea typeface="Cambria" panose="02040503050406030204" pitchFamily="18" charset="0"/>
              </a:rPr>
              <a:t>performance measure P</a:t>
            </a:r>
            <a:r>
              <a:rPr lang="en-US" i="1" dirty="0">
                <a:latin typeface="Cambria" panose="02040503050406030204" pitchFamily="18" charset="0"/>
                <a:ea typeface="Cambria" panose="02040503050406030204" pitchFamily="18" charset="0"/>
              </a:rPr>
              <a:t> if its performance at tasks in T, as measured by P, improves with experience E ” - </a:t>
            </a:r>
            <a:r>
              <a:rPr lang="en-US" b="1" dirty="0">
                <a:latin typeface="Cambria" panose="02040503050406030204" pitchFamily="18" charset="0"/>
                <a:ea typeface="Cambria" panose="02040503050406030204" pitchFamily="18" charset="0"/>
              </a:rPr>
              <a:t>Tom Mitchell</a:t>
            </a:r>
          </a:p>
        </p:txBody>
      </p:sp>
      <p:pic>
        <p:nvPicPr>
          <p:cNvPr id="4" name="Picture 3"/>
          <p:cNvPicPr>
            <a:picLocks noChangeAspect="1"/>
          </p:cNvPicPr>
          <p:nvPr/>
        </p:nvPicPr>
        <p:blipFill>
          <a:blip r:embed="rId2"/>
          <a:stretch>
            <a:fillRect/>
          </a:stretch>
        </p:blipFill>
        <p:spPr>
          <a:xfrm>
            <a:off x="8827211" y="4060556"/>
            <a:ext cx="2641535" cy="2251343"/>
          </a:xfrm>
          <a:prstGeom prst="rect">
            <a:avLst/>
          </a:prstGeom>
        </p:spPr>
      </p:pic>
    </p:spTree>
    <p:extLst>
      <p:ext uri="{BB962C8B-B14F-4D97-AF65-F5344CB8AC3E}">
        <p14:creationId xmlns:p14="http://schemas.microsoft.com/office/powerpoint/2010/main" val="2782801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US" altLang="en-US" sz="4000" dirty="0">
                <a:latin typeface="Cambria" panose="02040503050406030204" pitchFamily="18" charset="0"/>
                <a:ea typeface="Cambria" panose="02040503050406030204" pitchFamily="18" charset="0"/>
              </a:rPr>
              <a:t>What Is Machine Learning?</a:t>
            </a:r>
          </a:p>
        </p:txBody>
      </p:sp>
      <p:sp>
        <p:nvSpPr>
          <p:cNvPr id="20483" name="Rectangle 3"/>
          <p:cNvSpPr>
            <a:spLocks noGrp="1" noChangeArrowheads="1"/>
          </p:cNvSpPr>
          <p:nvPr>
            <p:ph type="body" idx="1"/>
          </p:nvPr>
        </p:nvSpPr>
        <p:spPr/>
        <p:txBody>
          <a:bodyPr/>
          <a:lstStyle/>
          <a:p>
            <a:r>
              <a:rPr lang="en-US" altLang="en-US" dirty="0"/>
              <a:t>Enabling machines to process data in such a way that it can be used to make future decisions</a:t>
            </a:r>
          </a:p>
          <a:p>
            <a:pPr marL="0" indent="0">
              <a:buNone/>
            </a:pPr>
            <a:endParaRPr lang="en-US" altLang="en-US" dirty="0"/>
          </a:p>
          <a:p>
            <a:r>
              <a:rPr lang="en-US" altLang="en-US" dirty="0"/>
              <a:t>ML has been studied for many years</a:t>
            </a:r>
          </a:p>
          <a:p>
            <a:pPr marL="0" indent="0">
              <a:buNone/>
            </a:pPr>
            <a:endParaRPr lang="en-US" altLang="en-US" dirty="0"/>
          </a:p>
          <a:p>
            <a:r>
              <a:rPr lang="en-US" altLang="en-US" dirty="0"/>
              <a:t>ML has many applications in a variety of fields</a:t>
            </a:r>
          </a:p>
        </p:txBody>
      </p:sp>
    </p:spTree>
    <p:extLst>
      <p:ext uri="{BB962C8B-B14F-4D97-AF65-F5344CB8AC3E}">
        <p14:creationId xmlns:p14="http://schemas.microsoft.com/office/powerpoint/2010/main" val="1723056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5697" y="137976"/>
            <a:ext cx="8623663" cy="1325563"/>
          </a:xfrm>
        </p:spPr>
        <p:txBody>
          <a:bodyPr/>
          <a:lstStyle/>
          <a:p>
            <a:r>
              <a:rPr lang="en-US" dirty="0"/>
              <a:t>AI-ML-DL</a:t>
            </a:r>
          </a:p>
        </p:txBody>
      </p:sp>
      <p:sp>
        <p:nvSpPr>
          <p:cNvPr id="3" name="Content Placeholder 2"/>
          <p:cNvSpPr>
            <a:spLocks noGrp="1"/>
          </p:cNvSpPr>
          <p:nvPr>
            <p:ph idx="1"/>
          </p:nvPr>
        </p:nvSpPr>
        <p:spPr/>
        <p:txBody>
          <a:bodyPr>
            <a:normAutofit/>
          </a:bodyPr>
          <a:lstStyle/>
          <a:p>
            <a:r>
              <a:rPr lang="en-US" dirty="0"/>
              <a:t>AI- Any program that passes Turing Test, it means any machine makes you believe its human i.e. AI (Mimic Human (Human Brain) and Pass the Turing Test</a:t>
            </a:r>
          </a:p>
          <a:p>
            <a:pPr marL="0" indent="0">
              <a:buNone/>
            </a:pPr>
            <a:endParaRPr lang="en-US" dirty="0"/>
          </a:p>
          <a:p>
            <a:r>
              <a:rPr lang="en-US" dirty="0"/>
              <a:t>ML- Learning with/from Experience</a:t>
            </a:r>
          </a:p>
          <a:p>
            <a:pPr marL="0" indent="0">
              <a:buNone/>
            </a:pPr>
            <a:endParaRPr lang="en-US" dirty="0"/>
          </a:p>
          <a:p>
            <a:r>
              <a:rPr lang="en-US" dirty="0"/>
              <a:t>DL- Self Learning with/from more(huge amount of) data</a:t>
            </a:r>
          </a:p>
          <a:p>
            <a:pPr marL="0" indent="0">
              <a:buNone/>
            </a:pPr>
            <a:endParaRPr lang="en-US" dirty="0"/>
          </a:p>
          <a:p>
            <a:r>
              <a:rPr lang="en-US" dirty="0"/>
              <a:t>In ML/DL/AI, Lots of data need to be parsed</a:t>
            </a:r>
          </a:p>
          <a:p>
            <a:endParaRPr lang="en-US" dirty="0"/>
          </a:p>
          <a:p>
            <a:endParaRPr lang="en-US" dirty="0"/>
          </a:p>
        </p:txBody>
      </p:sp>
    </p:spTree>
    <p:extLst>
      <p:ext uri="{BB962C8B-B14F-4D97-AF65-F5344CB8AC3E}">
        <p14:creationId xmlns:p14="http://schemas.microsoft.com/office/powerpoint/2010/main" val="4207539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9597" y="150676"/>
            <a:ext cx="8623663" cy="1325563"/>
          </a:xfrm>
        </p:spPr>
        <p:txBody>
          <a:bodyPr/>
          <a:lstStyle/>
          <a:p>
            <a:r>
              <a:rPr lang="en-US" dirty="0"/>
              <a:t>AI-ML-DL</a:t>
            </a:r>
          </a:p>
        </p:txBody>
      </p:sp>
      <p:sp>
        <p:nvSpPr>
          <p:cNvPr id="3" name="Content Placeholder 2"/>
          <p:cNvSpPr>
            <a:spLocks noGrp="1"/>
          </p:cNvSpPr>
          <p:nvPr>
            <p:ph idx="1"/>
          </p:nvPr>
        </p:nvSpPr>
        <p:spPr/>
        <p:txBody>
          <a:bodyPr/>
          <a:lstStyle/>
          <a:p>
            <a:r>
              <a:rPr lang="en-US" b="1" dirty="0"/>
              <a:t>ML</a:t>
            </a:r>
            <a:r>
              <a:rPr lang="en-US" dirty="0"/>
              <a:t> (NNs) to simulate human like decision making</a:t>
            </a:r>
          </a:p>
          <a:p>
            <a:pPr marL="0" indent="0">
              <a:buNone/>
            </a:pPr>
            <a:endParaRPr lang="en-US" dirty="0"/>
          </a:p>
          <a:p>
            <a:r>
              <a:rPr lang="en-US" b="1" dirty="0"/>
              <a:t>ML</a:t>
            </a:r>
            <a:r>
              <a:rPr lang="en-US" dirty="0"/>
              <a:t>- A type or subset of AI- It provides computers with the ability to learn without explicitly programming it.</a:t>
            </a:r>
          </a:p>
          <a:p>
            <a:pPr marL="0" indent="0">
              <a:buNone/>
            </a:pPr>
            <a:endParaRPr lang="en-US" dirty="0"/>
          </a:p>
          <a:p>
            <a:endParaRPr lang="en-US" dirty="0"/>
          </a:p>
        </p:txBody>
      </p:sp>
    </p:spTree>
    <p:extLst>
      <p:ext uri="{BB962C8B-B14F-4D97-AF65-F5344CB8AC3E}">
        <p14:creationId xmlns:p14="http://schemas.microsoft.com/office/powerpoint/2010/main" val="498217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a:latin typeface="Cambria" panose="02040503050406030204" pitchFamily="18" charset="0"/>
              </a:rPr>
              <a:t>Steps for Machine Learning:</a:t>
            </a:r>
          </a:p>
        </p:txBody>
      </p:sp>
      <p:sp>
        <p:nvSpPr>
          <p:cNvPr id="3" name="Content Placeholder 2"/>
          <p:cNvSpPr>
            <a:spLocks noGrp="1"/>
          </p:cNvSpPr>
          <p:nvPr>
            <p:ph idx="1"/>
          </p:nvPr>
        </p:nvSpPr>
        <p:spPr>
          <a:xfrm>
            <a:off x="838200" y="1325562"/>
            <a:ext cx="10515600" cy="5532437"/>
          </a:xfrm>
        </p:spPr>
        <p:txBody>
          <a:bodyPr>
            <a:normAutofit lnSpcReduction="10000"/>
          </a:bodyPr>
          <a:lstStyle/>
          <a:p>
            <a:pPr>
              <a:lnSpc>
                <a:spcPct val="150000"/>
              </a:lnSpc>
            </a:pPr>
            <a:r>
              <a:rPr lang="en-US" dirty="0">
                <a:latin typeface="Cambria" panose="02040503050406030204" pitchFamily="18" charset="0"/>
              </a:rPr>
              <a:t>Collecting data</a:t>
            </a:r>
          </a:p>
          <a:p>
            <a:pPr>
              <a:lnSpc>
                <a:spcPct val="150000"/>
              </a:lnSpc>
            </a:pPr>
            <a:r>
              <a:rPr lang="en-US" dirty="0">
                <a:latin typeface="Cambria" panose="02040503050406030204" pitchFamily="18" charset="0"/>
              </a:rPr>
              <a:t>Exploring and preparing the data</a:t>
            </a:r>
          </a:p>
          <a:p>
            <a:pPr>
              <a:lnSpc>
                <a:spcPct val="150000"/>
              </a:lnSpc>
            </a:pPr>
            <a:r>
              <a:rPr lang="en-US" dirty="0">
                <a:latin typeface="Cambria" panose="02040503050406030204" pitchFamily="18" charset="0"/>
              </a:rPr>
              <a:t>Selecting the Machine Leaning approach</a:t>
            </a:r>
          </a:p>
          <a:p>
            <a:pPr>
              <a:lnSpc>
                <a:spcPct val="150000"/>
              </a:lnSpc>
            </a:pPr>
            <a:r>
              <a:rPr lang="en-US" dirty="0">
                <a:latin typeface="Cambria" panose="02040503050406030204" pitchFamily="18" charset="0"/>
              </a:rPr>
              <a:t>Training the model on the data</a:t>
            </a:r>
          </a:p>
          <a:p>
            <a:pPr>
              <a:lnSpc>
                <a:spcPct val="150000"/>
              </a:lnSpc>
            </a:pPr>
            <a:r>
              <a:rPr lang="en-US" dirty="0">
                <a:latin typeface="Cambria" panose="02040503050406030204" pitchFamily="18" charset="0"/>
              </a:rPr>
              <a:t>Evaluating model performance</a:t>
            </a:r>
          </a:p>
          <a:p>
            <a:pPr>
              <a:lnSpc>
                <a:spcPct val="150000"/>
              </a:lnSpc>
            </a:pPr>
            <a:r>
              <a:rPr lang="en-US" dirty="0">
                <a:latin typeface="Cambria" panose="02040503050406030204" pitchFamily="18" charset="0"/>
              </a:rPr>
              <a:t>Improving model performance</a:t>
            </a:r>
          </a:p>
          <a:p>
            <a:pPr marL="0" indent="0" algn="just">
              <a:buNone/>
            </a:pPr>
            <a:r>
              <a:rPr lang="en-US" b="1" dirty="0">
                <a:latin typeface="Cambria" panose="02040503050406030204" pitchFamily="18" charset="0"/>
              </a:rPr>
              <a:t>After these steps have been completed, </a:t>
            </a:r>
            <a:r>
              <a:rPr lang="en-US" b="1" dirty="0">
                <a:solidFill>
                  <a:srgbClr val="C00000"/>
                </a:solidFill>
                <a:latin typeface="Cambria" panose="02040503050406030204" pitchFamily="18" charset="0"/>
              </a:rPr>
              <a:t>if the model appears to be performing satisfactorily, it can be deployed for its intended task</a:t>
            </a:r>
          </a:p>
        </p:txBody>
      </p:sp>
    </p:spTree>
    <p:extLst>
      <p:ext uri="{BB962C8B-B14F-4D97-AF65-F5344CB8AC3E}">
        <p14:creationId xmlns:p14="http://schemas.microsoft.com/office/powerpoint/2010/main" val="3412648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67639"/>
          </a:xfrm>
        </p:spPr>
        <p:txBody>
          <a:bodyPr>
            <a:normAutofit/>
          </a:bodyPr>
          <a:lstStyle/>
          <a:p>
            <a:r>
              <a:rPr lang="en-US" sz="4000" dirty="0">
                <a:latin typeface="Cambria" panose="02040503050406030204" pitchFamily="18" charset="0"/>
                <a:ea typeface="Cambria" panose="02040503050406030204" pitchFamily="18" charset="0"/>
              </a:rPr>
              <a:t>Why Machine Learning?</a:t>
            </a:r>
          </a:p>
        </p:txBody>
      </p:sp>
      <p:sp>
        <p:nvSpPr>
          <p:cNvPr id="5" name="Content Placeholder 4"/>
          <p:cNvSpPr>
            <a:spLocks noGrp="1"/>
          </p:cNvSpPr>
          <p:nvPr>
            <p:ph idx="1"/>
          </p:nvPr>
        </p:nvSpPr>
        <p:spPr>
          <a:xfrm>
            <a:off x="838200" y="1337481"/>
            <a:ext cx="10515600" cy="4839482"/>
          </a:xfrm>
        </p:spPr>
        <p:txBody>
          <a:bodyPr>
            <a:normAutofit lnSpcReduction="10000"/>
          </a:bodyPr>
          <a:lstStyle/>
          <a:p>
            <a:pPr>
              <a:lnSpc>
                <a:spcPct val="100000"/>
              </a:lnSpc>
            </a:pPr>
            <a:r>
              <a:rPr lang="en-US" sz="2400" b="1" dirty="0">
                <a:latin typeface="Cambria" panose="02040503050406030204" pitchFamily="18" charset="0"/>
                <a:ea typeface="Cambria" panose="02040503050406030204" pitchFamily="18" charset="0"/>
              </a:rPr>
              <a:t>No human experts</a:t>
            </a:r>
          </a:p>
          <a:p>
            <a:pPr lvl="1">
              <a:lnSpc>
                <a:spcPct val="100000"/>
              </a:lnSpc>
            </a:pPr>
            <a:r>
              <a:rPr lang="en-US" sz="2000" dirty="0">
                <a:latin typeface="Cambria" panose="02040503050406030204" pitchFamily="18" charset="0"/>
                <a:ea typeface="Cambria" panose="02040503050406030204" pitchFamily="18" charset="0"/>
              </a:rPr>
              <a:t>Industrial/Manufacturing control</a:t>
            </a:r>
          </a:p>
          <a:p>
            <a:pPr lvl="1">
              <a:lnSpc>
                <a:spcPct val="100000"/>
              </a:lnSpc>
            </a:pPr>
            <a:r>
              <a:rPr lang="en-US" sz="2000" dirty="0">
                <a:latin typeface="Cambria" panose="02040503050406030204" pitchFamily="18" charset="0"/>
                <a:ea typeface="Cambria" panose="02040503050406030204" pitchFamily="18" charset="0"/>
              </a:rPr>
              <a:t>Mass spectrometer analysis, drug design, astronomic discovery</a:t>
            </a:r>
          </a:p>
          <a:p>
            <a:pPr>
              <a:lnSpc>
                <a:spcPct val="100000"/>
              </a:lnSpc>
            </a:pPr>
            <a:r>
              <a:rPr lang="en-US" sz="2400" b="1" dirty="0">
                <a:latin typeface="Cambria" panose="02040503050406030204" pitchFamily="18" charset="0"/>
                <a:ea typeface="Cambria" panose="02040503050406030204" pitchFamily="18" charset="0"/>
              </a:rPr>
              <a:t>Black-box human expertise</a:t>
            </a:r>
          </a:p>
          <a:p>
            <a:pPr lvl="1">
              <a:lnSpc>
                <a:spcPct val="100000"/>
              </a:lnSpc>
            </a:pPr>
            <a:r>
              <a:rPr lang="en-US" sz="2000" dirty="0">
                <a:latin typeface="Cambria" panose="02040503050406030204" pitchFamily="18" charset="0"/>
                <a:ea typeface="Cambria" panose="02040503050406030204" pitchFamily="18" charset="0"/>
              </a:rPr>
              <a:t>Face/Handwriting/Speech Recognition</a:t>
            </a:r>
          </a:p>
          <a:p>
            <a:pPr lvl="1">
              <a:lnSpc>
                <a:spcPct val="100000"/>
              </a:lnSpc>
            </a:pPr>
            <a:r>
              <a:rPr lang="en-US" sz="2000" dirty="0">
                <a:latin typeface="Cambria" panose="02040503050406030204" pitchFamily="18" charset="0"/>
                <a:ea typeface="Cambria" panose="02040503050406030204" pitchFamily="18" charset="0"/>
              </a:rPr>
              <a:t>Driving a car, Flying a plane</a:t>
            </a:r>
          </a:p>
          <a:p>
            <a:pPr>
              <a:lnSpc>
                <a:spcPct val="100000"/>
              </a:lnSpc>
            </a:pPr>
            <a:r>
              <a:rPr lang="en-US" sz="2400" b="1" dirty="0">
                <a:latin typeface="Cambria" panose="02040503050406030204" pitchFamily="18" charset="0"/>
                <a:ea typeface="Cambria" panose="02040503050406030204" pitchFamily="18" charset="0"/>
              </a:rPr>
              <a:t>Rapidly changing phenomena</a:t>
            </a:r>
          </a:p>
          <a:p>
            <a:pPr lvl="1">
              <a:lnSpc>
                <a:spcPct val="100000"/>
              </a:lnSpc>
            </a:pPr>
            <a:r>
              <a:rPr lang="en-US" sz="2000" dirty="0">
                <a:latin typeface="Cambria" panose="02040503050406030204" pitchFamily="18" charset="0"/>
                <a:ea typeface="Cambria" panose="02040503050406030204" pitchFamily="18" charset="0"/>
              </a:rPr>
              <a:t>Credit scoring, Financial Modeling</a:t>
            </a:r>
          </a:p>
          <a:p>
            <a:pPr lvl="1">
              <a:lnSpc>
                <a:spcPct val="100000"/>
              </a:lnSpc>
            </a:pPr>
            <a:r>
              <a:rPr lang="en-US" sz="2000" dirty="0">
                <a:latin typeface="Cambria" panose="02040503050406030204" pitchFamily="18" charset="0"/>
                <a:ea typeface="Cambria" panose="02040503050406030204" pitchFamily="18" charset="0"/>
              </a:rPr>
              <a:t>Diagnosis, Fraud Detection</a:t>
            </a:r>
          </a:p>
          <a:p>
            <a:pPr>
              <a:lnSpc>
                <a:spcPct val="100000"/>
              </a:lnSpc>
            </a:pPr>
            <a:r>
              <a:rPr lang="en-US" sz="2400" b="1" dirty="0">
                <a:latin typeface="Cambria" panose="02040503050406030204" pitchFamily="18" charset="0"/>
                <a:ea typeface="Cambria" panose="02040503050406030204" pitchFamily="18" charset="0"/>
              </a:rPr>
              <a:t>Need for customization/personalization</a:t>
            </a:r>
          </a:p>
          <a:p>
            <a:pPr lvl="1">
              <a:lnSpc>
                <a:spcPct val="100000"/>
              </a:lnSpc>
            </a:pPr>
            <a:r>
              <a:rPr lang="en-US" sz="2000" dirty="0">
                <a:latin typeface="Cambria" panose="02040503050406030204" pitchFamily="18" charset="0"/>
                <a:ea typeface="Cambria" panose="02040503050406030204" pitchFamily="18" charset="0"/>
              </a:rPr>
              <a:t>Personalized news reader</a:t>
            </a:r>
          </a:p>
          <a:p>
            <a:pPr lvl="1">
              <a:lnSpc>
                <a:spcPct val="100000"/>
              </a:lnSpc>
            </a:pPr>
            <a:r>
              <a:rPr lang="en-US" sz="2000" dirty="0">
                <a:latin typeface="Cambria" panose="02040503050406030204" pitchFamily="18" charset="0"/>
                <a:ea typeface="Cambria" panose="02040503050406030204" pitchFamily="18" charset="0"/>
              </a:rPr>
              <a:t>Movie/Book Recommendation</a:t>
            </a:r>
          </a:p>
        </p:txBody>
      </p:sp>
    </p:spTree>
    <p:extLst>
      <p:ext uri="{BB962C8B-B14F-4D97-AF65-F5344CB8AC3E}">
        <p14:creationId xmlns:p14="http://schemas.microsoft.com/office/powerpoint/2010/main" val="2130232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
        <p:nvSpPr>
          <p:cNvPr id="4" name="Rectangle 3"/>
          <p:cNvSpPr/>
          <p:nvPr/>
        </p:nvSpPr>
        <p:spPr>
          <a:xfrm>
            <a:off x="5151487" y="6431334"/>
            <a:ext cx="7133171" cy="338554"/>
          </a:xfrm>
          <a:prstGeom prst="rect">
            <a:avLst/>
          </a:prstGeom>
        </p:spPr>
        <p:txBody>
          <a:bodyPr wrap="none">
            <a:spAutoFit/>
          </a:bodyPr>
          <a:lstStyle/>
          <a:p>
            <a:r>
              <a:rPr lang="en-US" sz="1600" dirty="0">
                <a:latin typeface="Cambria" panose="02040503050406030204" pitchFamily="18" charset="0"/>
              </a:rPr>
              <a:t>Image Source: https://www.datarobot.com/wiki/machine-learning-life-cycle/</a:t>
            </a:r>
          </a:p>
        </p:txBody>
      </p:sp>
    </p:spTree>
    <p:extLst>
      <p:ext uri="{BB962C8B-B14F-4D97-AF65-F5344CB8AC3E}">
        <p14:creationId xmlns:p14="http://schemas.microsoft.com/office/powerpoint/2010/main" val="3486754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7536" y="109728"/>
            <a:ext cx="11984736" cy="6438079"/>
          </a:xfrm>
          <a:prstGeom prst="rect">
            <a:avLst/>
          </a:prstGeom>
        </p:spPr>
      </p:pic>
      <p:sp>
        <p:nvSpPr>
          <p:cNvPr id="6" name="Rectangle 5"/>
          <p:cNvSpPr/>
          <p:nvPr/>
        </p:nvSpPr>
        <p:spPr>
          <a:xfrm>
            <a:off x="2784764" y="6547807"/>
            <a:ext cx="9407236" cy="310193"/>
          </a:xfrm>
          <a:prstGeom prst="rect">
            <a:avLst/>
          </a:prstGeom>
        </p:spPr>
        <p:txBody>
          <a:bodyPr wrap="square">
            <a:spAutoFit/>
          </a:bodyPr>
          <a:lstStyle/>
          <a:p>
            <a:r>
              <a:rPr lang="en-US" sz="1400" dirty="0">
                <a:latin typeface="Cambria" panose="02040503050406030204" pitchFamily="18" charset="0"/>
              </a:rPr>
              <a:t>Image Source: https://towardsdatascience.com/types-of-machine-learning-algorithms-you-should-know-953a08248861</a:t>
            </a:r>
          </a:p>
        </p:txBody>
      </p:sp>
    </p:spTree>
    <p:extLst>
      <p:ext uri="{BB962C8B-B14F-4D97-AF65-F5344CB8AC3E}">
        <p14:creationId xmlns:p14="http://schemas.microsoft.com/office/powerpoint/2010/main" val="3328408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xamples of real-life problems in the context of supervised and unsupervised learning tasks: Spam filtering as a classification task and House price estimation as a regression task are part of supervised learning; Clustering is part of unsupervised learning in which customers are grouped into three different categories based on their purchasing behavior.Â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34" y="182880"/>
            <a:ext cx="12025745" cy="46207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06579" y="5015345"/>
            <a:ext cx="10834254" cy="1200329"/>
          </a:xfrm>
          <a:prstGeom prst="rect">
            <a:avLst/>
          </a:prstGeom>
          <a:noFill/>
        </p:spPr>
        <p:txBody>
          <a:bodyPr wrap="square" rtlCol="0">
            <a:spAutoFit/>
          </a:bodyPr>
          <a:lstStyle/>
          <a:p>
            <a:pPr algn="just"/>
            <a:r>
              <a:rPr lang="en-US" dirty="0">
                <a:latin typeface="Cambria" panose="02040503050406030204" pitchFamily="18" charset="0"/>
              </a:rPr>
              <a:t>Examples of real-life problems in the context of supervised and unsupervised learning tasks: Spam filtering as a classification task and House price estimation as a regression task are part of supervised learning; Clustering is part of unsupervised learning in which customers are grouped into three different categories based on their purchasing behavior.</a:t>
            </a:r>
          </a:p>
        </p:txBody>
      </p:sp>
      <p:sp>
        <p:nvSpPr>
          <p:cNvPr id="3" name="TextBox 2"/>
          <p:cNvSpPr txBox="1"/>
          <p:nvPr/>
        </p:nvSpPr>
        <p:spPr>
          <a:xfrm>
            <a:off x="1177634" y="6542990"/>
            <a:ext cx="12538366" cy="307777"/>
          </a:xfrm>
          <a:prstGeom prst="rect">
            <a:avLst/>
          </a:prstGeom>
          <a:noFill/>
        </p:spPr>
        <p:txBody>
          <a:bodyPr wrap="square" rtlCol="0">
            <a:spAutoFit/>
          </a:bodyPr>
          <a:lstStyle/>
          <a:p>
            <a:r>
              <a:rPr lang="en-US" sz="1400" dirty="0">
                <a:latin typeface="Cambria" panose="02040503050406030204" pitchFamily="18" charset="0"/>
              </a:rPr>
              <a:t>Image Source: DEEP GENERATIVE MODELS FOR SYNTHETIC RETINAL IMAGE GENERATION, Lappeenranta University of Technology, July 2017</a:t>
            </a:r>
          </a:p>
        </p:txBody>
      </p:sp>
    </p:spTree>
    <p:extLst>
      <p:ext uri="{BB962C8B-B14F-4D97-AF65-F5344CB8AC3E}">
        <p14:creationId xmlns:p14="http://schemas.microsoft.com/office/powerpoint/2010/main" val="3602122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a:t>
            </a:r>
          </a:p>
        </p:txBody>
      </p:sp>
      <p:sp>
        <p:nvSpPr>
          <p:cNvPr id="3" name="Content Placeholder 2"/>
          <p:cNvSpPr>
            <a:spLocks noGrp="1"/>
          </p:cNvSpPr>
          <p:nvPr>
            <p:ph idx="1"/>
          </p:nvPr>
        </p:nvSpPr>
        <p:spPr/>
        <p:txBody>
          <a:bodyPr>
            <a:normAutofit lnSpcReduction="10000"/>
          </a:bodyPr>
          <a:lstStyle/>
          <a:p>
            <a:r>
              <a:rPr lang="en-US" dirty="0"/>
              <a:t>Most perception (Input Processing) in the brain may be due to one learning algorithm.</a:t>
            </a:r>
          </a:p>
          <a:p>
            <a:r>
              <a:rPr lang="en-US" dirty="0"/>
              <a:t>Most human intelligence is due to one learning algorithm</a:t>
            </a:r>
          </a:p>
          <a:p>
            <a:r>
              <a:rPr lang="en-US" dirty="0"/>
              <a:t>Build learning algorithms that mimic the brain</a:t>
            </a:r>
          </a:p>
          <a:p>
            <a:r>
              <a:rPr lang="en-US" dirty="0"/>
              <a:t>Learning from tagged data (Supervised Learning)</a:t>
            </a:r>
          </a:p>
          <a:p>
            <a:r>
              <a:rPr lang="en-US" dirty="0"/>
              <a:t>Learning from untagged data (Unsupervised Learning)</a:t>
            </a:r>
          </a:p>
          <a:p>
            <a:r>
              <a:rPr lang="en-US" dirty="0"/>
              <a:t>Learning from Environment (Reinforcement Learning)</a:t>
            </a:r>
          </a:p>
          <a:p>
            <a:r>
              <a:rPr lang="en-US" dirty="0"/>
              <a:t>Bigger Data – More training is better</a:t>
            </a:r>
          </a:p>
          <a:p>
            <a:r>
              <a:rPr lang="en-US" dirty="0"/>
              <a:t>Machine Learning and Deep Learning </a:t>
            </a:r>
          </a:p>
          <a:p>
            <a:endParaRPr lang="en-US" dirty="0"/>
          </a:p>
        </p:txBody>
      </p:sp>
    </p:spTree>
    <p:extLst>
      <p:ext uri="{BB962C8B-B14F-4D97-AF65-F5344CB8AC3E}">
        <p14:creationId xmlns:p14="http://schemas.microsoft.com/office/powerpoint/2010/main" val="2554736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Learning Methods</a:t>
            </a:r>
          </a:p>
        </p:txBody>
      </p:sp>
      <p:sp>
        <p:nvSpPr>
          <p:cNvPr id="3" name="Content Placeholder 2"/>
          <p:cNvSpPr>
            <a:spLocks noGrp="1"/>
          </p:cNvSpPr>
          <p:nvPr>
            <p:ph idx="1"/>
          </p:nvPr>
        </p:nvSpPr>
        <p:spPr/>
        <p:txBody>
          <a:bodyPr/>
          <a:lstStyle/>
          <a:p>
            <a:r>
              <a:rPr lang="en-US" altLang="zh-TW" sz="2400" b="1" dirty="0">
                <a:latin typeface="Cambria" panose="02040503050406030204" pitchFamily="18" charset="0"/>
                <a:ea typeface="Cambria" panose="02040503050406030204" pitchFamily="18" charset="0"/>
              </a:rPr>
              <a:t>Supervised learning </a:t>
            </a:r>
            <a:r>
              <a:rPr lang="en-US" altLang="zh-TW" sz="2400" dirty="0">
                <a:latin typeface="Cambria" panose="02040503050406030204" pitchFamily="18" charset="0"/>
                <a:ea typeface="Cambria" panose="02040503050406030204" pitchFamily="18" charset="0"/>
              </a:rPr>
              <a:t>(                                         )</a:t>
            </a:r>
          </a:p>
          <a:p>
            <a:pPr lvl="1"/>
            <a:r>
              <a:rPr lang="en-US" altLang="zh-TW" sz="2000" dirty="0">
                <a:latin typeface="Cambria" panose="02040503050406030204" pitchFamily="18" charset="0"/>
                <a:ea typeface="Cambria" panose="02040503050406030204" pitchFamily="18" charset="0"/>
              </a:rPr>
              <a:t>Classification (discrete labels), Regression (real values)</a:t>
            </a:r>
          </a:p>
          <a:p>
            <a:pPr lvl="1"/>
            <a:r>
              <a:rPr lang="en-US" altLang="zh-TW" sz="2000" dirty="0">
                <a:latin typeface="Cambria" panose="02040503050406030204" pitchFamily="18" charset="0"/>
                <a:ea typeface="Cambria" panose="02040503050406030204" pitchFamily="18" charset="0"/>
              </a:rPr>
              <a:t>Prediction</a:t>
            </a:r>
          </a:p>
          <a:p>
            <a:r>
              <a:rPr lang="en-US" altLang="zh-TW" sz="2400" b="1" dirty="0">
                <a:latin typeface="Cambria" panose="02040503050406030204" pitchFamily="18" charset="0"/>
                <a:ea typeface="Cambria" panose="02040503050406030204" pitchFamily="18" charset="0"/>
              </a:rPr>
              <a:t>Unsupervised learning</a:t>
            </a:r>
            <a:r>
              <a:rPr lang="en-US" altLang="zh-TW" sz="2400" dirty="0">
                <a:latin typeface="Cambria" panose="02040503050406030204" pitchFamily="18" charset="0"/>
                <a:ea typeface="Cambria" panose="02040503050406030204" pitchFamily="18" charset="0"/>
              </a:rPr>
              <a:t> (                          )</a:t>
            </a:r>
          </a:p>
          <a:p>
            <a:pPr lvl="1"/>
            <a:r>
              <a:rPr lang="en-US" altLang="zh-TW" sz="2000" dirty="0">
                <a:latin typeface="Cambria" panose="02040503050406030204" pitchFamily="18" charset="0"/>
                <a:ea typeface="Cambria" panose="02040503050406030204" pitchFamily="18" charset="0"/>
              </a:rPr>
              <a:t>Clustering</a:t>
            </a:r>
          </a:p>
          <a:p>
            <a:pPr lvl="1"/>
            <a:r>
              <a:rPr lang="en-US" altLang="zh-TW" sz="2000" dirty="0">
                <a:latin typeface="Cambria" panose="02040503050406030204" pitchFamily="18" charset="0"/>
                <a:ea typeface="Cambria" panose="02040503050406030204" pitchFamily="18" charset="0"/>
              </a:rPr>
              <a:t>Finding association (in features)</a:t>
            </a:r>
          </a:p>
          <a:p>
            <a:pPr lvl="1"/>
            <a:r>
              <a:rPr lang="en-US" altLang="zh-TW" sz="2000" dirty="0">
                <a:latin typeface="Cambria" panose="02040503050406030204" pitchFamily="18" charset="0"/>
                <a:ea typeface="Cambria" panose="02040503050406030204" pitchFamily="18" charset="0"/>
              </a:rPr>
              <a:t>Dimension Reduction </a:t>
            </a:r>
          </a:p>
          <a:p>
            <a:pPr lvl="1"/>
            <a:r>
              <a:rPr lang="en-US" altLang="zh-TW" sz="2000" dirty="0">
                <a:latin typeface="Cambria" panose="02040503050406030204" pitchFamily="18" charset="0"/>
                <a:ea typeface="Cambria" panose="02040503050406030204" pitchFamily="18" charset="0"/>
              </a:rPr>
              <a:t>Probability distribution estimation</a:t>
            </a:r>
          </a:p>
          <a:p>
            <a:r>
              <a:rPr lang="en-US" altLang="zh-TW" sz="2400" b="1" dirty="0">
                <a:latin typeface="Cambria" panose="02040503050406030204" pitchFamily="18" charset="0"/>
                <a:ea typeface="Cambria" panose="02040503050406030204" pitchFamily="18" charset="0"/>
              </a:rPr>
              <a:t>Semi-supervised learning</a:t>
            </a:r>
          </a:p>
          <a:p>
            <a:r>
              <a:rPr lang="en-US" altLang="zh-TW" sz="2400" b="1" dirty="0">
                <a:latin typeface="Cambria" panose="02040503050406030204" pitchFamily="18" charset="0"/>
                <a:ea typeface="Cambria" panose="02040503050406030204" pitchFamily="18" charset="0"/>
              </a:rPr>
              <a:t>Reinforcement learning</a:t>
            </a:r>
          </a:p>
          <a:p>
            <a:pPr lvl="1"/>
            <a:r>
              <a:rPr lang="en-US" altLang="zh-TW" sz="2000" dirty="0">
                <a:latin typeface="Cambria" panose="02040503050406030204" pitchFamily="18" charset="0"/>
                <a:ea typeface="Cambria" panose="02040503050406030204" pitchFamily="18" charset="0"/>
              </a:rPr>
              <a:t>Decision making (robot, chess machine)</a:t>
            </a:r>
          </a:p>
        </p:txBody>
      </p:sp>
      <p:pic>
        <p:nvPicPr>
          <p:cNvPr id="4" name="Picture 1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80736" y="1825625"/>
            <a:ext cx="2714625" cy="371475"/>
          </a:xfrm>
          <a:prstGeom prst="rect">
            <a:avLst/>
          </a:prstGeom>
          <a:noFill/>
        </p:spPr>
      </p:pic>
      <p:pic>
        <p:nvPicPr>
          <p:cNvPr id="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549225" y="2974210"/>
            <a:ext cx="1733550" cy="371475"/>
          </a:xfrm>
          <a:prstGeom prst="rect">
            <a:avLst/>
          </a:prstGeom>
          <a:noFill/>
        </p:spPr>
      </p:pic>
    </p:spTree>
    <p:extLst>
      <p:ext uri="{BB962C8B-B14F-4D97-AF65-F5344CB8AC3E}">
        <p14:creationId xmlns:p14="http://schemas.microsoft.com/office/powerpoint/2010/main" val="1490476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409"/>
          <p:cNvSpPr/>
          <p:nvPr/>
        </p:nvSpPr>
        <p:spPr>
          <a:xfrm>
            <a:off x="4183632" y="3587180"/>
            <a:ext cx="3744416" cy="20162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327"/>
          <p:cNvSpPr/>
          <p:nvPr/>
        </p:nvSpPr>
        <p:spPr>
          <a:xfrm>
            <a:off x="2023392" y="922884"/>
            <a:ext cx="3744416" cy="20162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328"/>
          <p:cNvSpPr/>
          <p:nvPr/>
        </p:nvSpPr>
        <p:spPr>
          <a:xfrm>
            <a:off x="6487888" y="922884"/>
            <a:ext cx="3744416" cy="20162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329"/>
          <p:cNvSpPr txBox="1"/>
          <p:nvPr/>
        </p:nvSpPr>
        <p:spPr>
          <a:xfrm>
            <a:off x="2895872" y="2942306"/>
            <a:ext cx="2016224" cy="369332"/>
          </a:xfrm>
          <a:prstGeom prst="rect">
            <a:avLst/>
          </a:prstGeom>
          <a:noFill/>
          <a:ln>
            <a:solidFill>
              <a:schemeClr val="accent1">
                <a:shade val="50000"/>
              </a:schemeClr>
            </a:solidFill>
          </a:ln>
        </p:spPr>
        <p:txBody>
          <a:bodyPr wrap="square" rtlCol="0">
            <a:spAutoFit/>
          </a:bodyPr>
          <a:lstStyle/>
          <a:p>
            <a:r>
              <a:rPr lang="en-US" altLang="zh-TW" dirty="0"/>
              <a:t>Supervised learning</a:t>
            </a:r>
            <a:endParaRPr lang="zh-TW" altLang="en-US" dirty="0"/>
          </a:p>
        </p:txBody>
      </p:sp>
      <p:sp>
        <p:nvSpPr>
          <p:cNvPr id="23" name="文字方塊 330"/>
          <p:cNvSpPr txBox="1"/>
          <p:nvPr/>
        </p:nvSpPr>
        <p:spPr>
          <a:xfrm>
            <a:off x="7189601" y="2939108"/>
            <a:ext cx="2304256" cy="369332"/>
          </a:xfrm>
          <a:prstGeom prst="rect">
            <a:avLst/>
          </a:prstGeom>
          <a:noFill/>
          <a:ln>
            <a:solidFill>
              <a:schemeClr val="accent1">
                <a:shade val="50000"/>
              </a:schemeClr>
            </a:solidFill>
          </a:ln>
        </p:spPr>
        <p:txBody>
          <a:bodyPr wrap="square" rtlCol="0">
            <a:spAutoFit/>
          </a:bodyPr>
          <a:lstStyle/>
          <a:p>
            <a:r>
              <a:rPr lang="en-US" altLang="zh-TW" dirty="0"/>
              <a:t>Unsupervised learning</a:t>
            </a:r>
            <a:endParaRPr lang="zh-TW" altLang="en-US" dirty="0"/>
          </a:p>
        </p:txBody>
      </p:sp>
      <p:sp>
        <p:nvSpPr>
          <p:cNvPr id="24" name="文字方塊 331"/>
          <p:cNvSpPr txBox="1"/>
          <p:nvPr/>
        </p:nvSpPr>
        <p:spPr>
          <a:xfrm>
            <a:off x="4759696" y="5603404"/>
            <a:ext cx="2592288" cy="369332"/>
          </a:xfrm>
          <a:prstGeom prst="rect">
            <a:avLst/>
          </a:prstGeom>
          <a:noFill/>
          <a:ln>
            <a:solidFill>
              <a:schemeClr val="accent1">
                <a:shade val="50000"/>
              </a:schemeClr>
            </a:solidFill>
          </a:ln>
        </p:spPr>
        <p:txBody>
          <a:bodyPr wrap="square" rtlCol="0">
            <a:spAutoFit/>
          </a:bodyPr>
          <a:lstStyle/>
          <a:p>
            <a:r>
              <a:rPr lang="en-US" altLang="zh-TW" dirty="0"/>
              <a:t>Semi-supervised learning</a:t>
            </a:r>
            <a:endParaRPr lang="zh-TW" altLang="en-US" dirty="0"/>
          </a:p>
        </p:txBody>
      </p:sp>
      <p:sp>
        <p:nvSpPr>
          <p:cNvPr id="25" name="流程圖: 接點 332"/>
          <p:cNvSpPr/>
          <p:nvPr/>
        </p:nvSpPr>
        <p:spPr>
          <a:xfrm>
            <a:off x="2527448" y="121091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6" name="流程圖: 接點 333"/>
          <p:cNvSpPr/>
          <p:nvPr/>
        </p:nvSpPr>
        <p:spPr>
          <a:xfrm>
            <a:off x="2311424" y="142694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7" name="流程圖: 接點 334"/>
          <p:cNvSpPr/>
          <p:nvPr/>
        </p:nvSpPr>
        <p:spPr>
          <a:xfrm>
            <a:off x="2599456" y="142694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8" name="流程圖: 接點 335"/>
          <p:cNvSpPr/>
          <p:nvPr/>
        </p:nvSpPr>
        <p:spPr>
          <a:xfrm>
            <a:off x="2671464" y="106690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9" name="流程圖: 接點 336"/>
          <p:cNvSpPr/>
          <p:nvPr/>
        </p:nvSpPr>
        <p:spPr>
          <a:xfrm>
            <a:off x="2959496" y="164296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0" name="流程圖: 接點 337"/>
          <p:cNvSpPr/>
          <p:nvPr/>
        </p:nvSpPr>
        <p:spPr>
          <a:xfrm>
            <a:off x="2887488" y="128292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1" name="乘號 338"/>
          <p:cNvSpPr/>
          <p:nvPr/>
        </p:nvSpPr>
        <p:spPr>
          <a:xfrm>
            <a:off x="3823592" y="142694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乘號 339"/>
          <p:cNvSpPr/>
          <p:nvPr/>
        </p:nvSpPr>
        <p:spPr>
          <a:xfrm>
            <a:off x="3975992" y="157934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乘號 340"/>
          <p:cNvSpPr/>
          <p:nvPr/>
        </p:nvSpPr>
        <p:spPr>
          <a:xfrm>
            <a:off x="4128392" y="173174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乘號 341"/>
          <p:cNvSpPr/>
          <p:nvPr/>
        </p:nvSpPr>
        <p:spPr>
          <a:xfrm>
            <a:off x="4280792" y="188414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乘號 342"/>
          <p:cNvSpPr/>
          <p:nvPr/>
        </p:nvSpPr>
        <p:spPr>
          <a:xfrm>
            <a:off x="4471664" y="16429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乘號 343"/>
          <p:cNvSpPr/>
          <p:nvPr/>
        </p:nvSpPr>
        <p:spPr>
          <a:xfrm>
            <a:off x="4615680" y="185898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乘號 344"/>
          <p:cNvSpPr/>
          <p:nvPr/>
        </p:nvSpPr>
        <p:spPr>
          <a:xfrm>
            <a:off x="4831704" y="207501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乘號 345"/>
          <p:cNvSpPr/>
          <p:nvPr/>
        </p:nvSpPr>
        <p:spPr>
          <a:xfrm>
            <a:off x="4890392" y="17869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五角星形 346"/>
          <p:cNvSpPr/>
          <p:nvPr/>
        </p:nvSpPr>
        <p:spPr>
          <a:xfrm>
            <a:off x="3679576" y="221902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五角星形 347"/>
          <p:cNvSpPr/>
          <p:nvPr/>
        </p:nvSpPr>
        <p:spPr>
          <a:xfrm>
            <a:off x="3679576" y="2435052"/>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五角星形 348"/>
          <p:cNvSpPr/>
          <p:nvPr/>
        </p:nvSpPr>
        <p:spPr>
          <a:xfrm>
            <a:off x="3967608" y="229103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五角星形 349"/>
          <p:cNvSpPr/>
          <p:nvPr/>
        </p:nvSpPr>
        <p:spPr>
          <a:xfrm>
            <a:off x="3895600" y="265107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五角星形 350"/>
          <p:cNvSpPr/>
          <p:nvPr/>
        </p:nvSpPr>
        <p:spPr>
          <a:xfrm>
            <a:off x="4073152" y="254059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五角星形 351"/>
          <p:cNvSpPr/>
          <p:nvPr/>
        </p:nvSpPr>
        <p:spPr>
          <a:xfrm>
            <a:off x="4255640" y="265107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五角星形 352"/>
          <p:cNvSpPr/>
          <p:nvPr/>
        </p:nvSpPr>
        <p:spPr>
          <a:xfrm>
            <a:off x="4255640" y="2363044"/>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五角星形 353"/>
          <p:cNvSpPr/>
          <p:nvPr/>
        </p:nvSpPr>
        <p:spPr>
          <a:xfrm>
            <a:off x="4471664" y="257906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五角星形 354"/>
          <p:cNvSpPr/>
          <p:nvPr/>
        </p:nvSpPr>
        <p:spPr>
          <a:xfrm>
            <a:off x="3391544" y="2363044"/>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五角星形 355"/>
          <p:cNvSpPr/>
          <p:nvPr/>
        </p:nvSpPr>
        <p:spPr>
          <a:xfrm>
            <a:off x="3607568" y="265107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五角星形 356"/>
          <p:cNvSpPr/>
          <p:nvPr/>
        </p:nvSpPr>
        <p:spPr>
          <a:xfrm>
            <a:off x="3319536" y="257906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流程圖: 接點 357"/>
          <p:cNvSpPr/>
          <p:nvPr/>
        </p:nvSpPr>
        <p:spPr>
          <a:xfrm>
            <a:off x="2751856" y="157934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1" name="流程圖: 接點 358"/>
          <p:cNvSpPr/>
          <p:nvPr/>
        </p:nvSpPr>
        <p:spPr>
          <a:xfrm>
            <a:off x="2743472" y="185898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2" name="流程圖: 接點 359"/>
          <p:cNvSpPr/>
          <p:nvPr/>
        </p:nvSpPr>
        <p:spPr>
          <a:xfrm>
            <a:off x="3056656" y="188414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3" name="流程圖: 接點 360"/>
          <p:cNvSpPr/>
          <p:nvPr/>
        </p:nvSpPr>
        <p:spPr>
          <a:xfrm>
            <a:off x="2887488" y="207501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4" name="流程圖: 接點 361"/>
          <p:cNvSpPr/>
          <p:nvPr/>
        </p:nvSpPr>
        <p:spPr>
          <a:xfrm>
            <a:off x="3175520" y="164296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5" name="流程圖: 接點 362"/>
          <p:cNvSpPr/>
          <p:nvPr/>
        </p:nvSpPr>
        <p:spPr>
          <a:xfrm>
            <a:off x="3039888" y="136331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6" name="流程圖: 接點 363"/>
          <p:cNvSpPr/>
          <p:nvPr/>
        </p:nvSpPr>
        <p:spPr>
          <a:xfrm>
            <a:off x="2527448" y="171497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7" name="乘號 364"/>
          <p:cNvSpPr/>
          <p:nvPr/>
        </p:nvSpPr>
        <p:spPr>
          <a:xfrm>
            <a:off x="5042792" y="19393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乘號 365"/>
          <p:cNvSpPr/>
          <p:nvPr/>
        </p:nvSpPr>
        <p:spPr>
          <a:xfrm>
            <a:off x="5195192" y="20917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乘號 366"/>
          <p:cNvSpPr/>
          <p:nvPr/>
        </p:nvSpPr>
        <p:spPr>
          <a:xfrm>
            <a:off x="4903712" y="157095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乘號 367"/>
          <p:cNvSpPr/>
          <p:nvPr/>
        </p:nvSpPr>
        <p:spPr>
          <a:xfrm>
            <a:off x="5347592" y="22441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乘號 368"/>
          <p:cNvSpPr/>
          <p:nvPr/>
        </p:nvSpPr>
        <p:spPr>
          <a:xfrm>
            <a:off x="4687688" y="157095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2" name="直線接點 369"/>
          <p:cNvCxnSpPr/>
          <p:nvPr/>
        </p:nvCxnSpPr>
        <p:spPr>
          <a:xfrm rot="16200000" flipH="1">
            <a:off x="3067508" y="1246920"/>
            <a:ext cx="936104" cy="43204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直線接點 370"/>
          <p:cNvCxnSpPr/>
          <p:nvPr/>
        </p:nvCxnSpPr>
        <p:spPr>
          <a:xfrm rot="10800000" flipV="1">
            <a:off x="2599456" y="1930996"/>
            <a:ext cx="1152128" cy="86409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直線接點 371"/>
          <p:cNvCxnSpPr/>
          <p:nvPr/>
        </p:nvCxnSpPr>
        <p:spPr>
          <a:xfrm>
            <a:off x="3751584" y="1930996"/>
            <a:ext cx="1656184" cy="72008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5" name="流程圖: 接點 372"/>
          <p:cNvSpPr/>
          <p:nvPr/>
        </p:nvSpPr>
        <p:spPr>
          <a:xfrm>
            <a:off x="6966792" y="125777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6" name="流程圖: 接點 373"/>
          <p:cNvSpPr/>
          <p:nvPr/>
        </p:nvSpPr>
        <p:spPr>
          <a:xfrm>
            <a:off x="6750768" y="147379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7" name="流程圖: 接點 374"/>
          <p:cNvSpPr/>
          <p:nvPr/>
        </p:nvSpPr>
        <p:spPr>
          <a:xfrm>
            <a:off x="7038800" y="147379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8" name="流程圖: 接點 375"/>
          <p:cNvSpPr/>
          <p:nvPr/>
        </p:nvSpPr>
        <p:spPr>
          <a:xfrm>
            <a:off x="7110808" y="111375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9" name="流程圖: 接點 376"/>
          <p:cNvSpPr/>
          <p:nvPr/>
        </p:nvSpPr>
        <p:spPr>
          <a:xfrm>
            <a:off x="7398840" y="16898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0" name="流程圖: 接點 377"/>
          <p:cNvSpPr/>
          <p:nvPr/>
        </p:nvSpPr>
        <p:spPr>
          <a:xfrm>
            <a:off x="7326832" y="132978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1" name="流程圖: 接點 378"/>
          <p:cNvSpPr/>
          <p:nvPr/>
        </p:nvSpPr>
        <p:spPr>
          <a:xfrm>
            <a:off x="7191200" y="162619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2" name="流程圖: 接點 379"/>
          <p:cNvSpPr/>
          <p:nvPr/>
        </p:nvSpPr>
        <p:spPr>
          <a:xfrm>
            <a:off x="7182816" y="190584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3" name="流程圖: 接點 380"/>
          <p:cNvSpPr/>
          <p:nvPr/>
        </p:nvSpPr>
        <p:spPr>
          <a:xfrm>
            <a:off x="7496000" y="193099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4" name="流程圖: 接點 381"/>
          <p:cNvSpPr/>
          <p:nvPr/>
        </p:nvSpPr>
        <p:spPr>
          <a:xfrm>
            <a:off x="7326832" y="212186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5" name="流程圖: 接點 382"/>
          <p:cNvSpPr/>
          <p:nvPr/>
        </p:nvSpPr>
        <p:spPr>
          <a:xfrm>
            <a:off x="7614864" y="16898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6" name="流程圖: 接點 383"/>
          <p:cNvSpPr/>
          <p:nvPr/>
        </p:nvSpPr>
        <p:spPr>
          <a:xfrm>
            <a:off x="7479232" y="141017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7" name="流程圖: 接點 384"/>
          <p:cNvSpPr/>
          <p:nvPr/>
        </p:nvSpPr>
        <p:spPr>
          <a:xfrm>
            <a:off x="6966792" y="176182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8" name="流程圖: 接點 385"/>
          <p:cNvSpPr/>
          <p:nvPr/>
        </p:nvSpPr>
        <p:spPr>
          <a:xfrm>
            <a:off x="8432104" y="164296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9" name="流程圖: 接點 386"/>
          <p:cNvSpPr/>
          <p:nvPr/>
        </p:nvSpPr>
        <p:spPr>
          <a:xfrm>
            <a:off x="8720136" y="193099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0" name="流程圖: 接點 387"/>
          <p:cNvSpPr/>
          <p:nvPr/>
        </p:nvSpPr>
        <p:spPr>
          <a:xfrm>
            <a:off x="8576120" y="178698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1" name="流程圖: 接點 388"/>
          <p:cNvSpPr/>
          <p:nvPr/>
        </p:nvSpPr>
        <p:spPr>
          <a:xfrm>
            <a:off x="8936160" y="171497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2" name="流程圖: 接點 389"/>
          <p:cNvSpPr/>
          <p:nvPr/>
        </p:nvSpPr>
        <p:spPr>
          <a:xfrm>
            <a:off x="8288088" y="149894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3" name="流程圖: 接點 390"/>
          <p:cNvSpPr/>
          <p:nvPr/>
        </p:nvSpPr>
        <p:spPr>
          <a:xfrm>
            <a:off x="9152184" y="164296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4" name="流程圖: 接點 391"/>
          <p:cNvSpPr/>
          <p:nvPr/>
        </p:nvSpPr>
        <p:spPr>
          <a:xfrm>
            <a:off x="9296200" y="185898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5" name="流程圖: 接點 392"/>
          <p:cNvSpPr/>
          <p:nvPr/>
        </p:nvSpPr>
        <p:spPr>
          <a:xfrm>
            <a:off x="9224192" y="208339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6" name="流程圖: 接點 393"/>
          <p:cNvSpPr/>
          <p:nvPr/>
        </p:nvSpPr>
        <p:spPr>
          <a:xfrm>
            <a:off x="9368208" y="164296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7" name="流程圖: 接點 394"/>
          <p:cNvSpPr/>
          <p:nvPr/>
        </p:nvSpPr>
        <p:spPr>
          <a:xfrm>
            <a:off x="9440216" y="200300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8" name="流程圖: 接點 395"/>
          <p:cNvSpPr/>
          <p:nvPr/>
        </p:nvSpPr>
        <p:spPr>
          <a:xfrm>
            <a:off x="9008168" y="193099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9" name="流程圖: 接點 396"/>
          <p:cNvSpPr/>
          <p:nvPr/>
        </p:nvSpPr>
        <p:spPr>
          <a:xfrm>
            <a:off x="9728248" y="229103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90" name="流程圖: 接點 397"/>
          <p:cNvSpPr/>
          <p:nvPr/>
        </p:nvSpPr>
        <p:spPr>
          <a:xfrm>
            <a:off x="9584232" y="21470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91" name="流程圖: 接點 398"/>
          <p:cNvSpPr/>
          <p:nvPr/>
        </p:nvSpPr>
        <p:spPr>
          <a:xfrm>
            <a:off x="7712024" y="265107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92" name="流程圖: 接點 399"/>
          <p:cNvSpPr/>
          <p:nvPr/>
        </p:nvSpPr>
        <p:spPr>
          <a:xfrm>
            <a:off x="7784032" y="243505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93" name="流程圖: 接點 400"/>
          <p:cNvSpPr/>
          <p:nvPr/>
        </p:nvSpPr>
        <p:spPr>
          <a:xfrm>
            <a:off x="8000056" y="229103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94" name="流程圖: 接點 401"/>
          <p:cNvSpPr/>
          <p:nvPr/>
        </p:nvSpPr>
        <p:spPr>
          <a:xfrm>
            <a:off x="8216080" y="236304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95" name="流程圖: 接點 402"/>
          <p:cNvSpPr/>
          <p:nvPr/>
        </p:nvSpPr>
        <p:spPr>
          <a:xfrm>
            <a:off x="7928048" y="272308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96" name="流程圖: 接點 403"/>
          <p:cNvSpPr/>
          <p:nvPr/>
        </p:nvSpPr>
        <p:spPr>
          <a:xfrm>
            <a:off x="8000056" y="250706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97" name="流程圖: 接點 404"/>
          <p:cNvSpPr/>
          <p:nvPr/>
        </p:nvSpPr>
        <p:spPr>
          <a:xfrm>
            <a:off x="8144072" y="272308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98" name="流程圖: 接點 405"/>
          <p:cNvSpPr/>
          <p:nvPr/>
        </p:nvSpPr>
        <p:spPr>
          <a:xfrm>
            <a:off x="8432104" y="243505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99" name="流程圖: 接點 406"/>
          <p:cNvSpPr/>
          <p:nvPr/>
        </p:nvSpPr>
        <p:spPr>
          <a:xfrm>
            <a:off x="8648128" y="257906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00" name="流程圖: 接點 407"/>
          <p:cNvSpPr/>
          <p:nvPr/>
        </p:nvSpPr>
        <p:spPr>
          <a:xfrm>
            <a:off x="8288088" y="257906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01" name="流程圖: 接點 408"/>
          <p:cNvSpPr/>
          <p:nvPr/>
        </p:nvSpPr>
        <p:spPr>
          <a:xfrm>
            <a:off x="8432104" y="272308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02" name="流程圖: 接點 410"/>
          <p:cNvSpPr/>
          <p:nvPr/>
        </p:nvSpPr>
        <p:spPr>
          <a:xfrm>
            <a:off x="4687688" y="387521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03" name="流程圖: 接點 411"/>
          <p:cNvSpPr/>
          <p:nvPr/>
        </p:nvSpPr>
        <p:spPr>
          <a:xfrm>
            <a:off x="4471664" y="409123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04" name="流程圖: 接點 412"/>
          <p:cNvSpPr/>
          <p:nvPr/>
        </p:nvSpPr>
        <p:spPr>
          <a:xfrm>
            <a:off x="4759696" y="409123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05" name="流程圖: 接點 413"/>
          <p:cNvSpPr/>
          <p:nvPr/>
        </p:nvSpPr>
        <p:spPr>
          <a:xfrm>
            <a:off x="4831704" y="373119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06" name="流程圖: 接點 414"/>
          <p:cNvSpPr/>
          <p:nvPr/>
        </p:nvSpPr>
        <p:spPr>
          <a:xfrm>
            <a:off x="5119736" y="43072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07" name="流程圖: 接點 415"/>
          <p:cNvSpPr/>
          <p:nvPr/>
        </p:nvSpPr>
        <p:spPr>
          <a:xfrm>
            <a:off x="5047728" y="394722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08" name="乘號 416"/>
          <p:cNvSpPr/>
          <p:nvPr/>
        </p:nvSpPr>
        <p:spPr>
          <a:xfrm>
            <a:off x="5983832" y="409123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乘號 417"/>
          <p:cNvSpPr/>
          <p:nvPr/>
        </p:nvSpPr>
        <p:spPr>
          <a:xfrm>
            <a:off x="6136232" y="424363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乘號 418"/>
          <p:cNvSpPr/>
          <p:nvPr/>
        </p:nvSpPr>
        <p:spPr>
          <a:xfrm>
            <a:off x="6288632" y="439603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乘號 419"/>
          <p:cNvSpPr/>
          <p:nvPr/>
        </p:nvSpPr>
        <p:spPr>
          <a:xfrm>
            <a:off x="6441032" y="454843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2" name="乘號 420"/>
          <p:cNvSpPr/>
          <p:nvPr/>
        </p:nvSpPr>
        <p:spPr>
          <a:xfrm>
            <a:off x="6631904" y="430726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乘號 421"/>
          <p:cNvSpPr/>
          <p:nvPr/>
        </p:nvSpPr>
        <p:spPr>
          <a:xfrm>
            <a:off x="6775920" y="452328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4" name="乘號 422"/>
          <p:cNvSpPr/>
          <p:nvPr/>
        </p:nvSpPr>
        <p:spPr>
          <a:xfrm>
            <a:off x="6991944" y="473930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5" name="乘號 423"/>
          <p:cNvSpPr/>
          <p:nvPr/>
        </p:nvSpPr>
        <p:spPr>
          <a:xfrm>
            <a:off x="7050632" y="445127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6" name="五角星形 424"/>
          <p:cNvSpPr/>
          <p:nvPr/>
        </p:nvSpPr>
        <p:spPr>
          <a:xfrm>
            <a:off x="5839816" y="4883324"/>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7" name="五角星形 425"/>
          <p:cNvSpPr/>
          <p:nvPr/>
        </p:nvSpPr>
        <p:spPr>
          <a:xfrm>
            <a:off x="5839816" y="509934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8" name="五角星形 426"/>
          <p:cNvSpPr/>
          <p:nvPr/>
        </p:nvSpPr>
        <p:spPr>
          <a:xfrm>
            <a:off x="6127848" y="4955332"/>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9" name="五角星形 427"/>
          <p:cNvSpPr/>
          <p:nvPr/>
        </p:nvSpPr>
        <p:spPr>
          <a:xfrm>
            <a:off x="6055840" y="5315372"/>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0" name="五角星形 428"/>
          <p:cNvSpPr/>
          <p:nvPr/>
        </p:nvSpPr>
        <p:spPr>
          <a:xfrm>
            <a:off x="6233392" y="5204892"/>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1" name="五角星形 429"/>
          <p:cNvSpPr/>
          <p:nvPr/>
        </p:nvSpPr>
        <p:spPr>
          <a:xfrm>
            <a:off x="6415880" y="5315372"/>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2" name="五角星形 430"/>
          <p:cNvSpPr/>
          <p:nvPr/>
        </p:nvSpPr>
        <p:spPr>
          <a:xfrm>
            <a:off x="6415880" y="5027340"/>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3" name="五角星形 431"/>
          <p:cNvSpPr/>
          <p:nvPr/>
        </p:nvSpPr>
        <p:spPr>
          <a:xfrm>
            <a:off x="6631904" y="5243364"/>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4" name="五角星形 432"/>
          <p:cNvSpPr/>
          <p:nvPr/>
        </p:nvSpPr>
        <p:spPr>
          <a:xfrm>
            <a:off x="5551784" y="5027340"/>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5" name="五角星形 433"/>
          <p:cNvSpPr/>
          <p:nvPr/>
        </p:nvSpPr>
        <p:spPr>
          <a:xfrm>
            <a:off x="5767808" y="5315372"/>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6" name="五角星形 434"/>
          <p:cNvSpPr/>
          <p:nvPr/>
        </p:nvSpPr>
        <p:spPr>
          <a:xfrm>
            <a:off x="5479776" y="5243364"/>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7" name="流程圖: 接點 435"/>
          <p:cNvSpPr/>
          <p:nvPr/>
        </p:nvSpPr>
        <p:spPr>
          <a:xfrm>
            <a:off x="4912096" y="424363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28" name="流程圖: 接點 436"/>
          <p:cNvSpPr/>
          <p:nvPr/>
        </p:nvSpPr>
        <p:spPr>
          <a:xfrm>
            <a:off x="4903712" y="452328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29" name="流程圖: 接點 437"/>
          <p:cNvSpPr/>
          <p:nvPr/>
        </p:nvSpPr>
        <p:spPr>
          <a:xfrm>
            <a:off x="5216896" y="454843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30" name="流程圖: 接點 438"/>
          <p:cNvSpPr/>
          <p:nvPr/>
        </p:nvSpPr>
        <p:spPr>
          <a:xfrm>
            <a:off x="5047728" y="473930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31" name="流程圖: 接點 439"/>
          <p:cNvSpPr/>
          <p:nvPr/>
        </p:nvSpPr>
        <p:spPr>
          <a:xfrm>
            <a:off x="5335760" y="43072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32" name="流程圖: 接點 440"/>
          <p:cNvSpPr/>
          <p:nvPr/>
        </p:nvSpPr>
        <p:spPr>
          <a:xfrm>
            <a:off x="5200128" y="402761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33" name="流程圖: 接點 441"/>
          <p:cNvSpPr/>
          <p:nvPr/>
        </p:nvSpPr>
        <p:spPr>
          <a:xfrm>
            <a:off x="4687688" y="437926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34" name="乘號 442"/>
          <p:cNvSpPr/>
          <p:nvPr/>
        </p:nvSpPr>
        <p:spPr>
          <a:xfrm>
            <a:off x="7203032" y="460367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5" name="乘號 443"/>
          <p:cNvSpPr/>
          <p:nvPr/>
        </p:nvSpPr>
        <p:spPr>
          <a:xfrm>
            <a:off x="7355432" y="475607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6" name="乘號 444"/>
          <p:cNvSpPr/>
          <p:nvPr/>
        </p:nvSpPr>
        <p:spPr>
          <a:xfrm>
            <a:off x="7063952" y="423525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7" name="乘號 445"/>
          <p:cNvSpPr/>
          <p:nvPr/>
        </p:nvSpPr>
        <p:spPr>
          <a:xfrm>
            <a:off x="7507832" y="490847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8" name="乘號 446"/>
          <p:cNvSpPr/>
          <p:nvPr/>
        </p:nvSpPr>
        <p:spPr>
          <a:xfrm>
            <a:off x="6847928" y="423525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9" name="流程圖: 決策 447"/>
          <p:cNvSpPr/>
          <p:nvPr/>
        </p:nvSpPr>
        <p:spPr>
          <a:xfrm>
            <a:off x="5623792" y="3659188"/>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0" name="流程圖: 決策 448"/>
          <p:cNvSpPr/>
          <p:nvPr/>
        </p:nvSpPr>
        <p:spPr>
          <a:xfrm>
            <a:off x="5407768" y="373119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1" name="流程圖: 決策 449"/>
          <p:cNvSpPr/>
          <p:nvPr/>
        </p:nvSpPr>
        <p:spPr>
          <a:xfrm>
            <a:off x="4903712" y="394722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2" name="流程圖: 決策 450"/>
          <p:cNvSpPr/>
          <p:nvPr/>
        </p:nvSpPr>
        <p:spPr>
          <a:xfrm>
            <a:off x="5047728" y="3659188"/>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3" name="流程圖: 決策 451"/>
          <p:cNvSpPr/>
          <p:nvPr/>
        </p:nvSpPr>
        <p:spPr>
          <a:xfrm>
            <a:off x="4615680" y="4163244"/>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4" name="流程圖: 決策 452"/>
          <p:cNvSpPr/>
          <p:nvPr/>
        </p:nvSpPr>
        <p:spPr>
          <a:xfrm>
            <a:off x="5983832" y="502734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5" name="流程圖: 決策 453"/>
          <p:cNvSpPr/>
          <p:nvPr/>
        </p:nvSpPr>
        <p:spPr>
          <a:xfrm>
            <a:off x="5335760" y="5099348"/>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6" name="流程圖: 決策 454"/>
          <p:cNvSpPr/>
          <p:nvPr/>
        </p:nvSpPr>
        <p:spPr>
          <a:xfrm>
            <a:off x="5119736" y="531537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7" name="流程圖: 決策 455"/>
          <p:cNvSpPr/>
          <p:nvPr/>
        </p:nvSpPr>
        <p:spPr>
          <a:xfrm>
            <a:off x="5191744" y="373119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8" name="流程圖: 決策 456"/>
          <p:cNvSpPr/>
          <p:nvPr/>
        </p:nvSpPr>
        <p:spPr>
          <a:xfrm>
            <a:off x="5047728" y="445127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9" name="流程圖: 決策 457"/>
          <p:cNvSpPr/>
          <p:nvPr/>
        </p:nvSpPr>
        <p:spPr>
          <a:xfrm>
            <a:off x="5335760" y="387521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0" name="流程圖: 決策 458"/>
          <p:cNvSpPr/>
          <p:nvPr/>
        </p:nvSpPr>
        <p:spPr>
          <a:xfrm>
            <a:off x="5335760" y="409123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1" name="流程圖: 決策 459"/>
          <p:cNvSpPr/>
          <p:nvPr/>
        </p:nvSpPr>
        <p:spPr>
          <a:xfrm>
            <a:off x="5767808" y="3659188"/>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2" name="流程圖: 決策 460"/>
          <p:cNvSpPr/>
          <p:nvPr/>
        </p:nvSpPr>
        <p:spPr>
          <a:xfrm>
            <a:off x="5335760" y="531537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3" name="流程圖: 決策 461"/>
          <p:cNvSpPr/>
          <p:nvPr/>
        </p:nvSpPr>
        <p:spPr>
          <a:xfrm>
            <a:off x="5983832" y="4739308"/>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4" name="流程圖: 決策 462"/>
          <p:cNvSpPr/>
          <p:nvPr/>
        </p:nvSpPr>
        <p:spPr>
          <a:xfrm>
            <a:off x="5767808" y="4739308"/>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5" name="流程圖: 決策 463"/>
          <p:cNvSpPr/>
          <p:nvPr/>
        </p:nvSpPr>
        <p:spPr>
          <a:xfrm>
            <a:off x="5695800" y="459529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6" name="流程圖: 決策 464"/>
          <p:cNvSpPr/>
          <p:nvPr/>
        </p:nvSpPr>
        <p:spPr>
          <a:xfrm>
            <a:off x="5551784" y="481131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7" name="流程圖: 決策 465"/>
          <p:cNvSpPr/>
          <p:nvPr/>
        </p:nvSpPr>
        <p:spPr>
          <a:xfrm>
            <a:off x="6703912" y="5099348"/>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8" name="流程圖: 決策 466"/>
          <p:cNvSpPr/>
          <p:nvPr/>
        </p:nvSpPr>
        <p:spPr>
          <a:xfrm>
            <a:off x="6847928" y="531537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9" name="流程圖: 決策 467"/>
          <p:cNvSpPr/>
          <p:nvPr/>
        </p:nvSpPr>
        <p:spPr>
          <a:xfrm>
            <a:off x="6919936" y="517135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0" name="流程圖: 決策 468"/>
          <p:cNvSpPr/>
          <p:nvPr/>
        </p:nvSpPr>
        <p:spPr>
          <a:xfrm>
            <a:off x="7063952" y="531537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1" name="流程圖: 決策 469"/>
          <p:cNvSpPr/>
          <p:nvPr/>
        </p:nvSpPr>
        <p:spPr>
          <a:xfrm>
            <a:off x="5911824" y="459529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2" name="流程圖: 決策 470"/>
          <p:cNvSpPr/>
          <p:nvPr/>
        </p:nvSpPr>
        <p:spPr>
          <a:xfrm>
            <a:off x="4903712" y="531537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3" name="流程圖: 決策 471"/>
          <p:cNvSpPr/>
          <p:nvPr/>
        </p:nvSpPr>
        <p:spPr>
          <a:xfrm>
            <a:off x="6127848" y="517135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4" name="流程圖: 決策 472"/>
          <p:cNvSpPr/>
          <p:nvPr/>
        </p:nvSpPr>
        <p:spPr>
          <a:xfrm>
            <a:off x="6415880" y="430726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5" name="流程圖: 決策 473"/>
          <p:cNvSpPr/>
          <p:nvPr/>
        </p:nvSpPr>
        <p:spPr>
          <a:xfrm>
            <a:off x="7568008" y="517135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6" name="流程圖: 決策 474"/>
          <p:cNvSpPr/>
          <p:nvPr/>
        </p:nvSpPr>
        <p:spPr>
          <a:xfrm>
            <a:off x="7279976" y="445127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7" name="流程圖: 決策 475"/>
          <p:cNvSpPr/>
          <p:nvPr/>
        </p:nvSpPr>
        <p:spPr>
          <a:xfrm>
            <a:off x="7640016" y="531537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8" name="流程圖: 決策 476"/>
          <p:cNvSpPr/>
          <p:nvPr/>
        </p:nvSpPr>
        <p:spPr>
          <a:xfrm>
            <a:off x="4632448" y="5188124"/>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9" name="流程圖: 決策 477"/>
          <p:cNvSpPr/>
          <p:nvPr/>
        </p:nvSpPr>
        <p:spPr>
          <a:xfrm>
            <a:off x="7135960" y="409123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0" name="手繪多邊形 478"/>
          <p:cNvSpPr/>
          <p:nvPr/>
        </p:nvSpPr>
        <p:spPr>
          <a:xfrm>
            <a:off x="4336626" y="3781550"/>
            <a:ext cx="2141951" cy="1327759"/>
          </a:xfrm>
          <a:custGeom>
            <a:avLst/>
            <a:gdLst>
              <a:gd name="connsiteX0" fmla="*/ 2141951 w 2141951"/>
              <a:gd name="connsiteY0" fmla="*/ 0 h 1327759"/>
              <a:gd name="connsiteX1" fmla="*/ 1478071 w 2141951"/>
              <a:gd name="connsiteY1" fmla="*/ 187890 h 1327759"/>
              <a:gd name="connsiteX2" fmla="*/ 1215025 w 2141951"/>
              <a:gd name="connsiteY2" fmla="*/ 864296 h 1327759"/>
              <a:gd name="connsiteX3" fmla="*/ 889348 w 2141951"/>
              <a:gd name="connsiteY3" fmla="*/ 1290181 h 1327759"/>
              <a:gd name="connsiteX4" fmla="*/ 0 w 2141951"/>
              <a:gd name="connsiteY4" fmla="*/ 1089764 h 1327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1951" h="1327759">
                <a:moveTo>
                  <a:pt x="2141951" y="0"/>
                </a:moveTo>
                <a:cubicBezTo>
                  <a:pt x="1887255" y="21920"/>
                  <a:pt x="1632559" y="43841"/>
                  <a:pt x="1478071" y="187890"/>
                </a:cubicBezTo>
                <a:cubicBezTo>
                  <a:pt x="1323583" y="331939"/>
                  <a:pt x="1313145" y="680581"/>
                  <a:pt x="1215025" y="864296"/>
                </a:cubicBezTo>
                <a:cubicBezTo>
                  <a:pt x="1116905" y="1048011"/>
                  <a:pt x="1091852" y="1252603"/>
                  <a:pt x="889348" y="1290181"/>
                </a:cubicBezTo>
                <a:cubicBezTo>
                  <a:pt x="686844" y="1327759"/>
                  <a:pt x="343422" y="1208761"/>
                  <a:pt x="0" y="1089764"/>
                </a:cubicBezTo>
              </a:path>
            </a:pathLst>
          </a:cu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71" name="手繪多邊形 479"/>
          <p:cNvSpPr/>
          <p:nvPr/>
        </p:nvSpPr>
        <p:spPr>
          <a:xfrm>
            <a:off x="5664385" y="4295117"/>
            <a:ext cx="1828800" cy="1177447"/>
          </a:xfrm>
          <a:custGeom>
            <a:avLst/>
            <a:gdLst>
              <a:gd name="connsiteX0" fmla="*/ 0 w 1828800"/>
              <a:gd name="connsiteY0" fmla="*/ 0 h 1177447"/>
              <a:gd name="connsiteX1" fmla="*/ 450937 w 1828800"/>
              <a:gd name="connsiteY1" fmla="*/ 200417 h 1177447"/>
              <a:gd name="connsiteX2" fmla="*/ 864296 w 1828800"/>
              <a:gd name="connsiteY2" fmla="*/ 601249 h 1177447"/>
              <a:gd name="connsiteX3" fmla="*/ 1528175 w 1828800"/>
              <a:gd name="connsiteY3" fmla="*/ 764088 h 1177447"/>
              <a:gd name="connsiteX4" fmla="*/ 1828800 w 1828800"/>
              <a:gd name="connsiteY4" fmla="*/ 1177447 h 1177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1177447">
                <a:moveTo>
                  <a:pt x="0" y="0"/>
                </a:moveTo>
                <a:cubicBezTo>
                  <a:pt x="153444" y="50104"/>
                  <a:pt x="306888" y="100209"/>
                  <a:pt x="450937" y="200417"/>
                </a:cubicBezTo>
                <a:cubicBezTo>
                  <a:pt x="594986" y="300625"/>
                  <a:pt x="684756" y="507304"/>
                  <a:pt x="864296" y="601249"/>
                </a:cubicBezTo>
                <a:cubicBezTo>
                  <a:pt x="1043836" y="695194"/>
                  <a:pt x="1367425" y="668055"/>
                  <a:pt x="1528175" y="764088"/>
                </a:cubicBezTo>
                <a:cubicBezTo>
                  <a:pt x="1688925" y="860121"/>
                  <a:pt x="1758862" y="1018784"/>
                  <a:pt x="1828800" y="1177447"/>
                </a:cubicBezTo>
              </a:path>
            </a:pathLst>
          </a:cu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72" name="橢圓 480"/>
          <p:cNvSpPr/>
          <p:nvPr/>
        </p:nvSpPr>
        <p:spPr>
          <a:xfrm>
            <a:off x="6631904" y="994892"/>
            <a:ext cx="1296144" cy="136815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3" name="手繪多邊形 481"/>
          <p:cNvSpPr/>
          <p:nvPr/>
        </p:nvSpPr>
        <p:spPr>
          <a:xfrm>
            <a:off x="7223876" y="2080098"/>
            <a:ext cx="1918569" cy="862208"/>
          </a:xfrm>
          <a:custGeom>
            <a:avLst/>
            <a:gdLst>
              <a:gd name="connsiteX0" fmla="*/ 144049 w 1918569"/>
              <a:gd name="connsiteY0" fmla="*/ 599162 h 862208"/>
              <a:gd name="connsiteX1" fmla="*/ 807928 w 1918569"/>
              <a:gd name="connsiteY1" fmla="*/ 10438 h 862208"/>
              <a:gd name="connsiteX2" fmla="*/ 1810010 w 1918569"/>
              <a:gd name="connsiteY2" fmla="*/ 536531 h 862208"/>
              <a:gd name="connsiteX3" fmla="*/ 1459282 w 1918569"/>
              <a:gd name="connsiteY3" fmla="*/ 824630 h 862208"/>
              <a:gd name="connsiteX4" fmla="*/ 219205 w 1918569"/>
              <a:gd name="connsiteY4" fmla="*/ 762000 h 862208"/>
              <a:gd name="connsiteX5" fmla="*/ 144049 w 1918569"/>
              <a:gd name="connsiteY5" fmla="*/ 599162 h 86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8569" h="862208">
                <a:moveTo>
                  <a:pt x="144049" y="599162"/>
                </a:moveTo>
                <a:cubicBezTo>
                  <a:pt x="242170" y="473902"/>
                  <a:pt x="530268" y="20876"/>
                  <a:pt x="807928" y="10438"/>
                </a:cubicBezTo>
                <a:cubicBezTo>
                  <a:pt x="1085588" y="0"/>
                  <a:pt x="1701451" y="400832"/>
                  <a:pt x="1810010" y="536531"/>
                </a:cubicBezTo>
                <a:cubicBezTo>
                  <a:pt x="1918569" y="672230"/>
                  <a:pt x="1724416" y="787052"/>
                  <a:pt x="1459282" y="824630"/>
                </a:cubicBezTo>
                <a:cubicBezTo>
                  <a:pt x="1194148" y="862208"/>
                  <a:pt x="438411" y="801666"/>
                  <a:pt x="219205" y="762000"/>
                </a:cubicBezTo>
                <a:cubicBezTo>
                  <a:pt x="0" y="722334"/>
                  <a:pt x="45929" y="724422"/>
                  <a:pt x="144049" y="599162"/>
                </a:cubicBezTo>
                <a:close/>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4" name="手繪多邊形 482"/>
          <p:cNvSpPr/>
          <p:nvPr/>
        </p:nvSpPr>
        <p:spPr>
          <a:xfrm>
            <a:off x="8069382" y="1219977"/>
            <a:ext cx="1939446" cy="1421704"/>
          </a:xfrm>
          <a:custGeom>
            <a:avLst/>
            <a:gdLst>
              <a:gd name="connsiteX0" fmla="*/ 137787 w 1939446"/>
              <a:gd name="connsiteY0" fmla="*/ 56367 h 1421704"/>
              <a:gd name="connsiteX1" fmla="*/ 50104 w 1939446"/>
              <a:gd name="connsiteY1" fmla="*/ 231732 h 1421704"/>
              <a:gd name="connsiteX2" fmla="*/ 438411 w 1939446"/>
              <a:gd name="connsiteY2" fmla="*/ 908137 h 1421704"/>
              <a:gd name="connsiteX3" fmla="*/ 1678488 w 1939446"/>
              <a:gd name="connsiteY3" fmla="*/ 1359074 h 1421704"/>
              <a:gd name="connsiteX4" fmla="*/ 1929008 w 1939446"/>
              <a:gd name="connsiteY4" fmla="*/ 1283918 h 1421704"/>
              <a:gd name="connsiteX5" fmla="*/ 1741118 w 1939446"/>
              <a:gd name="connsiteY5" fmla="*/ 682669 h 1421704"/>
              <a:gd name="connsiteX6" fmla="*/ 1503124 w 1939446"/>
              <a:gd name="connsiteY6" fmla="*/ 306888 h 1421704"/>
              <a:gd name="connsiteX7" fmla="*/ 538619 w 1939446"/>
              <a:gd name="connsiteY7" fmla="*/ 43841 h 1421704"/>
              <a:gd name="connsiteX8" fmla="*/ 137787 w 1939446"/>
              <a:gd name="connsiteY8" fmla="*/ 56367 h 142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9446" h="1421704">
                <a:moveTo>
                  <a:pt x="137787" y="56367"/>
                </a:moveTo>
                <a:cubicBezTo>
                  <a:pt x="56368" y="87682"/>
                  <a:pt x="0" y="89771"/>
                  <a:pt x="50104" y="231732"/>
                </a:cubicBezTo>
                <a:cubicBezTo>
                  <a:pt x="100208" y="373693"/>
                  <a:pt x="167014" y="720247"/>
                  <a:pt x="438411" y="908137"/>
                </a:cubicBezTo>
                <a:cubicBezTo>
                  <a:pt x="709808" y="1096027"/>
                  <a:pt x="1430055" y="1296444"/>
                  <a:pt x="1678488" y="1359074"/>
                </a:cubicBezTo>
                <a:cubicBezTo>
                  <a:pt x="1926921" y="1421704"/>
                  <a:pt x="1918570" y="1396652"/>
                  <a:pt x="1929008" y="1283918"/>
                </a:cubicBezTo>
                <a:cubicBezTo>
                  <a:pt x="1939446" y="1171184"/>
                  <a:pt x="1812099" y="845507"/>
                  <a:pt x="1741118" y="682669"/>
                </a:cubicBezTo>
                <a:cubicBezTo>
                  <a:pt x="1670137" y="519831"/>
                  <a:pt x="1703540" y="413359"/>
                  <a:pt x="1503124" y="306888"/>
                </a:cubicBezTo>
                <a:cubicBezTo>
                  <a:pt x="1302708" y="200417"/>
                  <a:pt x="768263" y="87682"/>
                  <a:pt x="538619" y="43841"/>
                </a:cubicBezTo>
                <a:cubicBezTo>
                  <a:pt x="308975" y="0"/>
                  <a:pt x="219206" y="25052"/>
                  <a:pt x="137787" y="56367"/>
                </a:cubicBezTo>
                <a:close/>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extBox 1"/>
          <p:cNvSpPr txBox="1"/>
          <p:nvPr/>
        </p:nvSpPr>
        <p:spPr>
          <a:xfrm>
            <a:off x="6576820" y="6472183"/>
            <a:ext cx="7017203" cy="338554"/>
          </a:xfrm>
          <a:prstGeom prst="rect">
            <a:avLst/>
          </a:prstGeom>
          <a:noFill/>
        </p:spPr>
        <p:txBody>
          <a:bodyPr wrap="square" rtlCol="0">
            <a:spAutoFit/>
          </a:bodyPr>
          <a:lstStyle/>
          <a:p>
            <a:r>
              <a:rPr lang="en-US" sz="1600" dirty="0">
                <a:latin typeface="Cambria" panose="02040503050406030204" pitchFamily="18" charset="0"/>
              </a:rPr>
              <a:t>Image Source: </a:t>
            </a:r>
            <a:r>
              <a:rPr lang="en-US" altLang="zh-TW" sz="1600" dirty="0">
                <a:latin typeface="Cambria" panose="02040503050406030204" pitchFamily="18" charset="0"/>
              </a:rPr>
              <a:t>Yi-Fan Chang, An Overview of Machine Learning</a:t>
            </a:r>
            <a:endParaRPr lang="en-US" sz="1600" dirty="0">
              <a:latin typeface="Cambria" panose="02040503050406030204" pitchFamily="18" charset="0"/>
            </a:endParaRPr>
          </a:p>
        </p:txBody>
      </p:sp>
    </p:spTree>
    <p:extLst>
      <p:ext uri="{BB962C8B-B14F-4D97-AF65-F5344CB8AC3E}">
        <p14:creationId xmlns:p14="http://schemas.microsoft.com/office/powerpoint/2010/main" val="4089663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5" y="0"/>
            <a:ext cx="10515600" cy="1325563"/>
          </a:xfrm>
        </p:spPr>
        <p:txBody>
          <a:bodyPr/>
          <a:lstStyle/>
          <a:p>
            <a:r>
              <a:rPr lang="en-US" altLang="zh-TW" dirty="0">
                <a:latin typeface="Cambria" panose="02040503050406030204" pitchFamily="18" charset="0"/>
                <a:ea typeface="Cambria" panose="02040503050406030204" pitchFamily="18" charset="0"/>
              </a:rPr>
              <a:t>Supervised learning</a:t>
            </a:r>
            <a:endParaRPr lang="en-US" dirty="0">
              <a:latin typeface="Cambria" panose="02040503050406030204" pitchFamily="18" charset="0"/>
              <a:ea typeface="Cambria" panose="02040503050406030204" pitchFamily="18" charset="0"/>
            </a:endParaRPr>
          </a:p>
        </p:txBody>
      </p:sp>
      <p:pic>
        <p:nvPicPr>
          <p:cNvPr id="4" name="Picture 2" descr="C:\Users\Ian\Desktop\superv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728" y="1358172"/>
            <a:ext cx="8200979" cy="50284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576820" y="6472183"/>
            <a:ext cx="7017203" cy="338554"/>
          </a:xfrm>
          <a:prstGeom prst="rect">
            <a:avLst/>
          </a:prstGeom>
          <a:noFill/>
        </p:spPr>
        <p:txBody>
          <a:bodyPr wrap="square" rtlCol="0">
            <a:spAutoFit/>
          </a:bodyPr>
          <a:lstStyle/>
          <a:p>
            <a:r>
              <a:rPr lang="en-US" sz="1600" dirty="0">
                <a:latin typeface="Cambria" panose="02040503050406030204" pitchFamily="18" charset="0"/>
              </a:rPr>
              <a:t>Image Source: </a:t>
            </a:r>
            <a:r>
              <a:rPr lang="en-US" altLang="zh-TW" sz="1600" dirty="0">
                <a:latin typeface="Cambria" panose="02040503050406030204" pitchFamily="18" charset="0"/>
              </a:rPr>
              <a:t>Yi-Fan Chang, An Overview of Machine Learning</a:t>
            </a:r>
            <a:endParaRPr lang="en-US" sz="1600" dirty="0">
              <a:latin typeface="Cambria" panose="02040503050406030204" pitchFamily="18" charset="0"/>
            </a:endParaRPr>
          </a:p>
        </p:txBody>
      </p:sp>
    </p:spTree>
    <p:extLst>
      <p:ext uri="{BB962C8B-B14F-4D97-AF65-F5344CB8AC3E}">
        <p14:creationId xmlns:p14="http://schemas.microsoft.com/office/powerpoint/2010/main" val="3239640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4" y="281920"/>
            <a:ext cx="10515600" cy="1325563"/>
          </a:xfrm>
        </p:spPr>
        <p:txBody>
          <a:bodyPr/>
          <a:lstStyle/>
          <a:p>
            <a:r>
              <a:rPr lang="en-US" dirty="0">
                <a:latin typeface="Cambria" panose="02040503050406030204" pitchFamily="18" charset="0"/>
              </a:rPr>
              <a:t>Classification and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a:latin typeface="Cambria Math"/>
                      </a:rPr>
                      <m:t>𝑥</m:t>
                    </m:r>
                    <m:r>
                      <a:rPr lang="en-US" i="1">
                        <a:latin typeface="Cambria Math"/>
                        <a:ea typeface="Cambria Math"/>
                      </a:rPr>
                      <m:t>→</m:t>
                    </m:r>
                    <m:r>
                      <a:rPr lang="en-US" i="1">
                        <a:latin typeface="Cambria Math"/>
                        <a:ea typeface="Cambria Math"/>
                      </a:rPr>
                      <m:t>𝑓</m:t>
                    </m:r>
                    <m:r>
                      <a:rPr lang="en-US" i="1">
                        <a:latin typeface="Cambria Math"/>
                        <a:ea typeface="Cambria Math"/>
                      </a:rPr>
                      <m:t>(</m:t>
                    </m:r>
                    <m:r>
                      <a:rPr lang="en-US" i="1">
                        <a:latin typeface="Cambria Math"/>
                        <a:ea typeface="Cambria Math"/>
                      </a:rPr>
                      <m:t>𝑥</m:t>
                    </m:r>
                    <m:r>
                      <a:rPr lang="en-US" i="1">
                        <a:latin typeface="Cambria Math"/>
                        <a:ea typeface="Cambria Math"/>
                      </a:rPr>
                      <m:t>)→</m:t>
                    </m:r>
                    <m:r>
                      <a:rPr lang="en-US" i="1">
                        <a:latin typeface="Cambria Math"/>
                        <a:ea typeface="Cambria Math"/>
                      </a:rPr>
                      <m:t>𝑦</m:t>
                    </m:r>
                    <m:r>
                      <a:rPr lang="en-US" i="1">
                        <a:latin typeface="Cambria Math"/>
                        <a:ea typeface="Cambria Math"/>
                      </a:rPr>
                      <m:t>∈</m:t>
                    </m:r>
                    <m:d>
                      <m:dPr>
                        <m:begChr m:val="{"/>
                        <m:endChr m:val="}"/>
                        <m:ctrlPr>
                          <a:rPr lang="en-US" i="1">
                            <a:latin typeface="Cambria Math" panose="02040503050406030204" pitchFamily="18" charset="0"/>
                            <a:ea typeface="Cambria Math"/>
                          </a:rPr>
                        </m:ctrlPr>
                      </m:dPr>
                      <m:e>
                        <m:r>
                          <a:rPr lang="en-US" i="1">
                            <a:latin typeface="Cambria Math"/>
                            <a:ea typeface="Cambria Math"/>
                          </a:rPr>
                          <m:t>−1, 1</m:t>
                        </m:r>
                      </m:e>
                    </m:d>
                  </m:oMath>
                </a14:m>
                <a:r>
                  <a:rPr lang="en-US" dirty="0">
                    <a:latin typeface="Cambria" panose="02040503050406030204" pitchFamily="18" charset="0"/>
                  </a:rPr>
                  <a:t>; Binary Classification</a:t>
                </a:r>
              </a:p>
              <a:p>
                <a14:m>
                  <m:oMath xmlns:m="http://schemas.openxmlformats.org/officeDocument/2006/math">
                    <m:r>
                      <a:rPr lang="en-US" i="1">
                        <a:latin typeface="Cambria Math"/>
                      </a:rPr>
                      <m:t>𝑥</m:t>
                    </m:r>
                    <m:r>
                      <a:rPr lang="en-US" i="1">
                        <a:latin typeface="Cambria Math"/>
                        <a:ea typeface="Cambria Math"/>
                      </a:rPr>
                      <m:t>→</m:t>
                    </m:r>
                    <m:r>
                      <a:rPr lang="en-US" i="1">
                        <a:latin typeface="Cambria Math"/>
                        <a:ea typeface="Cambria Math"/>
                      </a:rPr>
                      <m:t>𝑓</m:t>
                    </m:r>
                    <m:r>
                      <a:rPr lang="en-US" i="1">
                        <a:latin typeface="Cambria Math"/>
                        <a:ea typeface="Cambria Math"/>
                      </a:rPr>
                      <m:t>(</m:t>
                    </m:r>
                    <m:r>
                      <a:rPr lang="en-US" i="1">
                        <a:latin typeface="Cambria Math"/>
                        <a:ea typeface="Cambria Math"/>
                      </a:rPr>
                      <m:t>𝑥</m:t>
                    </m:r>
                    <m:r>
                      <a:rPr lang="en-US" i="1">
                        <a:latin typeface="Cambria Math"/>
                        <a:ea typeface="Cambria Math"/>
                      </a:rPr>
                      <m:t>)→</m:t>
                    </m:r>
                    <m:r>
                      <a:rPr lang="en-US" i="1">
                        <a:latin typeface="Cambria Math"/>
                        <a:ea typeface="Cambria Math"/>
                      </a:rPr>
                      <m:t>𝑦</m:t>
                    </m:r>
                    <m:r>
                      <a:rPr lang="en-US" i="1">
                        <a:latin typeface="Cambria Math"/>
                        <a:ea typeface="Cambria Math"/>
                      </a:rPr>
                      <m:t>∈</m:t>
                    </m:r>
                    <m:r>
                      <a:rPr lang="en-US" i="1">
                        <a:latin typeface="Cambria Math"/>
                        <a:ea typeface="Cambria Math"/>
                      </a:rPr>
                      <m:t>ℝ</m:t>
                    </m:r>
                  </m:oMath>
                </a14:m>
                <a:r>
                  <a:rPr lang="en-US" dirty="0">
                    <a:latin typeface="Cambria" panose="02040503050406030204" pitchFamily="18" charset="0"/>
                  </a:rPr>
                  <a:t> ; Regression</a:t>
                </a:r>
              </a:p>
              <a:p>
                <a:endParaRPr lang="en-US" dirty="0">
                  <a:latin typeface="Cambria"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381"/>
                </a:stretch>
              </a:blipFill>
            </p:spPr>
            <p:txBody>
              <a:bodyPr/>
              <a:lstStyle/>
              <a:p>
                <a:r>
                  <a:rPr lang="en-US">
                    <a:noFill/>
                  </a:rPr>
                  <a:t> </a:t>
                </a:r>
              </a:p>
            </p:txBody>
          </p:sp>
        </mc:Fallback>
      </mc:AlternateContent>
      <p:pic>
        <p:nvPicPr>
          <p:cNvPr id="5122" name="Picture 2" descr="Regression vs classif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957" y="3323113"/>
            <a:ext cx="6605443" cy="35348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7091652" y="2447720"/>
            <a:ext cx="4778607" cy="2359806"/>
          </a:xfrm>
          <a:prstGeom prst="rect">
            <a:avLst/>
          </a:prstGeom>
        </p:spPr>
      </p:pic>
      <p:sp>
        <p:nvSpPr>
          <p:cNvPr id="7" name="Rectangle 6"/>
          <p:cNvSpPr/>
          <p:nvPr/>
        </p:nvSpPr>
        <p:spPr>
          <a:xfrm>
            <a:off x="7647709" y="5688449"/>
            <a:ext cx="4447309" cy="1169551"/>
          </a:xfrm>
          <a:prstGeom prst="rect">
            <a:avLst/>
          </a:prstGeom>
        </p:spPr>
        <p:txBody>
          <a:bodyPr wrap="square">
            <a:spAutoFit/>
          </a:bodyPr>
          <a:lstStyle/>
          <a:p>
            <a:r>
              <a:rPr lang="en-US" sz="1400" dirty="0">
                <a:latin typeface="Cambria" panose="02040503050406030204" pitchFamily="18" charset="0"/>
              </a:rPr>
              <a:t>Image Source: https://utkuufuk.github.io/2018/06/03/one-vs-all-classification/</a:t>
            </a:r>
          </a:p>
          <a:p>
            <a:r>
              <a:rPr lang="en-US" sz="1400" dirty="0">
                <a:latin typeface="Cambria" panose="02040503050406030204" pitchFamily="18" charset="0"/>
              </a:rPr>
              <a:t>https://www.edvancer.in/foundations-of-data-science-made-simple-part-2/</a:t>
            </a:r>
          </a:p>
        </p:txBody>
      </p:sp>
    </p:spTree>
    <p:extLst>
      <p:ext uri="{BB962C8B-B14F-4D97-AF65-F5344CB8AC3E}">
        <p14:creationId xmlns:p14="http://schemas.microsoft.com/office/powerpoint/2010/main" val="990592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ambria" panose="02040503050406030204" pitchFamily="18" charset="0"/>
              </a:rPr>
              <a:t>Linear and Non Linear Classification</a:t>
            </a:r>
          </a:p>
        </p:txBody>
      </p:sp>
      <p:sp>
        <p:nvSpPr>
          <p:cNvPr id="5" name="Content Placeholder 4"/>
          <p:cNvSpPr>
            <a:spLocks noGrp="1"/>
          </p:cNvSpPr>
          <p:nvPr>
            <p:ph sz="half" idx="1"/>
          </p:nvPr>
        </p:nvSpPr>
        <p:spPr>
          <a:xfrm>
            <a:off x="864171" y="1672936"/>
            <a:ext cx="5181600" cy="4351338"/>
          </a:xfrm>
        </p:spPr>
        <p:txBody>
          <a:bodyPr/>
          <a:lstStyle/>
          <a:p>
            <a:r>
              <a:rPr lang="en-US" dirty="0">
                <a:latin typeface="Cambria" panose="02040503050406030204" pitchFamily="18" charset="0"/>
              </a:rPr>
              <a:t>Linear Classification</a:t>
            </a:r>
          </a:p>
        </p:txBody>
      </p:sp>
      <p:sp>
        <p:nvSpPr>
          <p:cNvPr id="6" name="Content Placeholder 5"/>
          <p:cNvSpPr>
            <a:spLocks noGrp="1"/>
          </p:cNvSpPr>
          <p:nvPr>
            <p:ph sz="half" idx="2"/>
          </p:nvPr>
        </p:nvSpPr>
        <p:spPr>
          <a:xfrm>
            <a:off x="6367871" y="1672936"/>
            <a:ext cx="5181600" cy="4351338"/>
          </a:xfrm>
        </p:spPr>
        <p:txBody>
          <a:bodyPr/>
          <a:lstStyle/>
          <a:p>
            <a:r>
              <a:rPr lang="en-US" dirty="0">
                <a:latin typeface="Cambria" panose="02040503050406030204" pitchFamily="18" charset="0"/>
              </a:rPr>
              <a:t>Non-Linear Classification</a:t>
            </a:r>
          </a:p>
          <a:p>
            <a:endParaRPr lang="en-US" dirty="0"/>
          </a:p>
        </p:txBody>
      </p:sp>
      <p:sp>
        <p:nvSpPr>
          <p:cNvPr id="4" name="Rectangle 3"/>
          <p:cNvSpPr/>
          <p:nvPr/>
        </p:nvSpPr>
        <p:spPr>
          <a:xfrm>
            <a:off x="864171" y="2192848"/>
            <a:ext cx="4622229" cy="646331"/>
          </a:xfrm>
          <a:prstGeom prst="rect">
            <a:avLst/>
          </a:prstGeom>
        </p:spPr>
        <p:txBody>
          <a:bodyPr wrap="square">
            <a:spAutoFit/>
          </a:bodyPr>
          <a:lstStyle/>
          <a:p>
            <a:r>
              <a:rPr lang="en-US" dirty="0">
                <a:latin typeface="Cambria" panose="02040503050406030204" pitchFamily="18" charset="0"/>
              </a:rPr>
              <a:t>Find a </a:t>
            </a:r>
            <a:r>
              <a:rPr lang="en-US" b="1" dirty="0">
                <a:latin typeface="Cambria" panose="02040503050406030204" pitchFamily="18" charset="0"/>
              </a:rPr>
              <a:t>straight line</a:t>
            </a:r>
            <a:r>
              <a:rPr lang="en-US" dirty="0">
                <a:latin typeface="Cambria" panose="02040503050406030204" pitchFamily="18" charset="0"/>
              </a:rPr>
              <a:t> to separate (classify) </a:t>
            </a:r>
          </a:p>
          <a:p>
            <a:r>
              <a:rPr lang="en-US" b="1" dirty="0">
                <a:solidFill>
                  <a:schemeClr val="accent6">
                    <a:lumMod val="50000"/>
                  </a:schemeClr>
                </a:solidFill>
                <a:latin typeface="Cambria" panose="02040503050406030204" pitchFamily="18" charset="0"/>
              </a:rPr>
              <a:t>green</a:t>
            </a:r>
            <a:r>
              <a:rPr lang="en-US" dirty="0">
                <a:latin typeface="Cambria" panose="02040503050406030204" pitchFamily="18" charset="0"/>
              </a:rPr>
              <a:t> from </a:t>
            </a:r>
            <a:r>
              <a:rPr lang="en-US" b="1" dirty="0">
                <a:solidFill>
                  <a:schemeClr val="accent1">
                    <a:lumMod val="50000"/>
                  </a:schemeClr>
                </a:solidFill>
                <a:latin typeface="Cambria" panose="02040503050406030204" pitchFamily="18" charset="0"/>
              </a:rPr>
              <a:t>blue</a:t>
            </a:r>
          </a:p>
        </p:txBody>
      </p:sp>
      <p:pic>
        <p:nvPicPr>
          <p:cNvPr id="7" name="Picture 6"/>
          <p:cNvPicPr>
            <a:picLocks noChangeAspect="1"/>
          </p:cNvPicPr>
          <p:nvPr/>
        </p:nvPicPr>
        <p:blipFill>
          <a:blip r:embed="rId3"/>
          <a:stretch>
            <a:fillRect/>
          </a:stretch>
        </p:blipFill>
        <p:spPr>
          <a:xfrm>
            <a:off x="2111946" y="2867754"/>
            <a:ext cx="2686050" cy="2362200"/>
          </a:xfrm>
          <a:prstGeom prst="rect">
            <a:avLst/>
          </a:prstGeom>
        </p:spPr>
      </p:pic>
      <p:sp>
        <p:nvSpPr>
          <p:cNvPr id="8" name="Rectangle 7"/>
          <p:cNvSpPr/>
          <p:nvPr/>
        </p:nvSpPr>
        <p:spPr>
          <a:xfrm>
            <a:off x="1255514" y="5371940"/>
            <a:ext cx="4790257" cy="1200329"/>
          </a:xfrm>
          <a:prstGeom prst="rect">
            <a:avLst/>
          </a:prstGeom>
        </p:spPr>
        <p:txBody>
          <a:bodyPr wrap="square">
            <a:spAutoFit/>
          </a:bodyPr>
          <a:lstStyle/>
          <a:p>
            <a:pPr algn="just"/>
            <a:r>
              <a:rPr lang="en-US" b="1" dirty="0">
                <a:solidFill>
                  <a:srgbClr val="333333"/>
                </a:solidFill>
                <a:latin typeface="Cambria" panose="02040503050406030204" pitchFamily="18" charset="0"/>
              </a:rPr>
              <a:t>Examples of linear classifier are: </a:t>
            </a:r>
          </a:p>
          <a:p>
            <a:pPr algn="just"/>
            <a:r>
              <a:rPr lang="en-US" dirty="0">
                <a:solidFill>
                  <a:srgbClr val="333333"/>
                </a:solidFill>
                <a:latin typeface="Cambria" panose="02040503050406030204" pitchFamily="18" charset="0"/>
              </a:rPr>
              <a:t>Linear Discriminant Classifier, Naive Bayes, </a:t>
            </a:r>
          </a:p>
          <a:p>
            <a:pPr algn="just"/>
            <a:r>
              <a:rPr lang="en-US" dirty="0">
                <a:solidFill>
                  <a:srgbClr val="333333"/>
                </a:solidFill>
                <a:latin typeface="Cambria" panose="02040503050406030204" pitchFamily="18" charset="0"/>
              </a:rPr>
              <a:t>Logistic Regression, Perceptron, </a:t>
            </a:r>
          </a:p>
          <a:p>
            <a:pPr algn="just"/>
            <a:r>
              <a:rPr lang="en-US" dirty="0">
                <a:solidFill>
                  <a:srgbClr val="333333"/>
                </a:solidFill>
                <a:latin typeface="Cambria" panose="02040503050406030204" pitchFamily="18" charset="0"/>
              </a:rPr>
              <a:t>SVM (with linear kernel)</a:t>
            </a:r>
            <a:endParaRPr lang="en-US" dirty="0">
              <a:latin typeface="Cambria" panose="02040503050406030204" pitchFamily="18" charset="0"/>
            </a:endParaRPr>
          </a:p>
        </p:txBody>
      </p:sp>
      <p:pic>
        <p:nvPicPr>
          <p:cNvPr id="9" name="Picture 8"/>
          <p:cNvPicPr>
            <a:picLocks noChangeAspect="1"/>
          </p:cNvPicPr>
          <p:nvPr/>
        </p:nvPicPr>
        <p:blipFill>
          <a:blip r:embed="rId4"/>
          <a:stretch>
            <a:fillRect/>
          </a:stretch>
        </p:blipFill>
        <p:spPr>
          <a:xfrm>
            <a:off x="7708311" y="2839179"/>
            <a:ext cx="2495550" cy="2390775"/>
          </a:xfrm>
          <a:prstGeom prst="rect">
            <a:avLst/>
          </a:prstGeom>
        </p:spPr>
      </p:pic>
      <p:sp>
        <p:nvSpPr>
          <p:cNvPr id="10" name="Rectangle 9"/>
          <p:cNvSpPr/>
          <p:nvPr/>
        </p:nvSpPr>
        <p:spPr>
          <a:xfrm>
            <a:off x="6955800" y="5354462"/>
            <a:ext cx="4398000" cy="1477328"/>
          </a:xfrm>
          <a:prstGeom prst="rect">
            <a:avLst/>
          </a:prstGeom>
        </p:spPr>
        <p:txBody>
          <a:bodyPr wrap="square">
            <a:spAutoFit/>
          </a:bodyPr>
          <a:lstStyle/>
          <a:p>
            <a:r>
              <a:rPr lang="en-US" b="1" dirty="0">
                <a:solidFill>
                  <a:srgbClr val="333333"/>
                </a:solidFill>
                <a:latin typeface="Cambria" panose="02040503050406030204" pitchFamily="18" charset="0"/>
              </a:rPr>
              <a:t>Examples of non-linear classifiers are: </a:t>
            </a:r>
          </a:p>
          <a:p>
            <a:r>
              <a:rPr lang="en-US" dirty="0">
                <a:solidFill>
                  <a:srgbClr val="333333"/>
                </a:solidFill>
                <a:latin typeface="Cambria" panose="02040503050406030204" pitchFamily="18" charset="0"/>
              </a:rPr>
              <a:t>Quadratic Discriminant Classifier, Multi-layer Perceptron (most deep networks), Decision Trees, Random Forest, K-Nearest Neighbour</a:t>
            </a:r>
            <a:endParaRPr lang="en-US" dirty="0">
              <a:latin typeface="Cambria" panose="02040503050406030204" pitchFamily="18" charset="0"/>
            </a:endParaRPr>
          </a:p>
        </p:txBody>
      </p:sp>
      <p:sp>
        <p:nvSpPr>
          <p:cNvPr id="12" name="Rectangle 11"/>
          <p:cNvSpPr/>
          <p:nvPr/>
        </p:nvSpPr>
        <p:spPr>
          <a:xfrm>
            <a:off x="6358853" y="2192848"/>
            <a:ext cx="5390450" cy="646331"/>
          </a:xfrm>
          <a:prstGeom prst="rect">
            <a:avLst/>
          </a:prstGeom>
        </p:spPr>
        <p:txBody>
          <a:bodyPr wrap="none">
            <a:spAutoFit/>
          </a:bodyPr>
          <a:lstStyle/>
          <a:p>
            <a:r>
              <a:rPr lang="en-US" dirty="0">
                <a:latin typeface="Cambria" panose="02040503050406030204" pitchFamily="18" charset="0"/>
              </a:rPr>
              <a:t>There is </a:t>
            </a:r>
            <a:r>
              <a:rPr lang="en-US" b="1" dirty="0">
                <a:latin typeface="Cambria" panose="02040503050406030204" pitchFamily="18" charset="0"/>
              </a:rPr>
              <a:t>no way</a:t>
            </a:r>
            <a:r>
              <a:rPr lang="en-US" dirty="0">
                <a:latin typeface="Cambria" panose="02040503050406030204" pitchFamily="18" charset="0"/>
              </a:rPr>
              <a:t> that a </a:t>
            </a:r>
            <a:r>
              <a:rPr lang="en-US" b="1" dirty="0">
                <a:latin typeface="Cambria" panose="02040503050406030204" pitchFamily="18" charset="0"/>
              </a:rPr>
              <a:t>straight line</a:t>
            </a:r>
            <a:r>
              <a:rPr lang="en-US" dirty="0">
                <a:latin typeface="Cambria" panose="02040503050406030204" pitchFamily="18" charset="0"/>
              </a:rPr>
              <a:t> can be drawn to </a:t>
            </a:r>
          </a:p>
          <a:p>
            <a:r>
              <a:rPr lang="en-US" dirty="0">
                <a:latin typeface="Cambria" panose="02040503050406030204" pitchFamily="18" charset="0"/>
              </a:rPr>
              <a:t>discriminate the two classes </a:t>
            </a:r>
            <a:endParaRPr lang="en-US" b="1" dirty="0">
              <a:solidFill>
                <a:schemeClr val="accent1">
                  <a:lumMod val="50000"/>
                </a:schemeClr>
              </a:solidFill>
              <a:latin typeface="Cambria" panose="02040503050406030204" pitchFamily="18" charset="0"/>
            </a:endParaRPr>
          </a:p>
        </p:txBody>
      </p:sp>
    </p:spTree>
    <p:extLst>
      <p:ext uri="{BB962C8B-B14F-4D97-AF65-F5344CB8AC3E}">
        <p14:creationId xmlns:p14="http://schemas.microsoft.com/office/powerpoint/2010/main" val="3070253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dirty="0">
                <a:latin typeface="Cambria" panose="02040503050406030204" pitchFamily="18" charset="0"/>
              </a:rPr>
              <a:t>The Classification framework</a:t>
            </a:r>
          </a:p>
        </p:txBody>
      </p:sp>
      <p:sp>
        <p:nvSpPr>
          <p:cNvPr id="52227" name="Content Placeholder 2"/>
          <p:cNvSpPr>
            <a:spLocks noGrp="1"/>
          </p:cNvSpPr>
          <p:nvPr>
            <p:ph idx="1"/>
          </p:nvPr>
        </p:nvSpPr>
        <p:spPr>
          <a:xfrm>
            <a:off x="1981200" y="1981201"/>
            <a:ext cx="8229600" cy="4144963"/>
          </a:xfrm>
        </p:spPr>
        <p:txBody>
          <a:bodyPr/>
          <a:lstStyle/>
          <a:p>
            <a:r>
              <a:rPr lang="en-US" altLang="en-US" sz="2400" dirty="0">
                <a:latin typeface="Cambria" panose="02040503050406030204" pitchFamily="18" charset="0"/>
              </a:rPr>
              <a:t>Apply a prediction function to a feature representation of the image to get the desired output:</a:t>
            </a:r>
            <a:br>
              <a:rPr lang="en-US" altLang="en-US" sz="2400" dirty="0">
                <a:latin typeface="Cambria" panose="02040503050406030204" pitchFamily="18" charset="0"/>
              </a:rPr>
            </a:br>
            <a:endParaRPr lang="en-US" altLang="en-US" sz="2400" dirty="0">
              <a:latin typeface="Cambria" panose="02040503050406030204" pitchFamily="18" charset="0"/>
            </a:endParaRPr>
          </a:p>
          <a:p>
            <a:pPr>
              <a:buFontTx/>
              <a:buNone/>
            </a:pPr>
            <a:r>
              <a:rPr lang="en-US" altLang="en-US" sz="2400" dirty="0">
                <a:solidFill>
                  <a:srgbClr val="0000FF"/>
                </a:solidFill>
                <a:latin typeface="Cambria" panose="02040503050406030204" pitchFamily="18" charset="0"/>
              </a:rPr>
              <a:t>			</a:t>
            </a:r>
            <a:r>
              <a:rPr lang="en-US" altLang="en-US" sz="6000" dirty="0">
                <a:solidFill>
                  <a:srgbClr val="0000FF"/>
                </a:solidFill>
                <a:latin typeface="Cambria" panose="02040503050406030204" pitchFamily="18" charset="0"/>
              </a:rPr>
              <a:t>f(    ) = “apple”</a:t>
            </a:r>
          </a:p>
          <a:p>
            <a:pPr>
              <a:buFontTx/>
              <a:buNone/>
            </a:pPr>
            <a:r>
              <a:rPr lang="en-US" altLang="en-US" sz="6000" dirty="0">
                <a:solidFill>
                  <a:srgbClr val="0000FF"/>
                </a:solidFill>
                <a:latin typeface="Cambria" panose="02040503050406030204" pitchFamily="18" charset="0"/>
              </a:rPr>
              <a:t>			f(    ) = “tomato”</a:t>
            </a:r>
          </a:p>
          <a:p>
            <a:pPr>
              <a:buFontTx/>
              <a:buNone/>
            </a:pPr>
            <a:r>
              <a:rPr lang="en-US" altLang="en-US" sz="6000" dirty="0">
                <a:solidFill>
                  <a:srgbClr val="0000FF"/>
                </a:solidFill>
                <a:latin typeface="Cambria" panose="02040503050406030204" pitchFamily="18" charset="0"/>
              </a:rPr>
              <a:t>			f(    ) = “cow”</a:t>
            </a:r>
          </a:p>
          <a:p>
            <a:pPr>
              <a:buFontTx/>
              <a:buNone/>
            </a:pPr>
            <a:endParaRPr lang="en-US" altLang="en-US" dirty="0">
              <a:latin typeface="Cambria" panose="02040503050406030204" pitchFamily="18" charset="0"/>
            </a:endParaRPr>
          </a:p>
          <a:p>
            <a:pPr>
              <a:buFontTx/>
              <a:buNone/>
            </a:pPr>
            <a:endParaRPr lang="en-US" altLang="en-US" dirty="0">
              <a:latin typeface="Cambria" panose="02040503050406030204" pitchFamily="18" charset="0"/>
            </a:endParaRPr>
          </a:p>
          <a:p>
            <a:pPr>
              <a:buFontTx/>
              <a:buNone/>
            </a:pPr>
            <a:endParaRPr lang="en-US" altLang="en-US" dirty="0">
              <a:latin typeface="Cambria" panose="02040503050406030204" pitchFamily="18" charset="0"/>
            </a:endParaRPr>
          </a:p>
        </p:txBody>
      </p:sp>
      <p:pic>
        <p:nvPicPr>
          <p:cNvPr id="522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241955"/>
            <a:ext cx="662209" cy="65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211776"/>
            <a:ext cx="662209" cy="64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5174662"/>
            <a:ext cx="662209" cy="651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8839201" y="6581776"/>
            <a:ext cx="1812925" cy="276225"/>
          </a:xfrm>
          <a:prstGeom prst="rect">
            <a:avLst/>
          </a:prstGeom>
          <a:noFill/>
        </p:spPr>
        <p:txBody>
          <a:bodyPr wrap="none">
            <a:spAutoFit/>
          </a:bodyPr>
          <a:lstStyle/>
          <a:p>
            <a:pPr>
              <a:defRPr/>
            </a:pPr>
            <a:r>
              <a:rPr lang="en-US" sz="1200" dirty="0">
                <a:solidFill>
                  <a:srgbClr val="FFFFFF">
                    <a:lumMod val="65000"/>
                  </a:srgbClr>
                </a:solidFill>
                <a:latin typeface="Arial" charset="0"/>
              </a:rPr>
              <a:t>Slide credit: L. </a:t>
            </a:r>
            <a:r>
              <a:rPr lang="en-US" sz="1200" dirty="0" err="1">
                <a:solidFill>
                  <a:srgbClr val="FFFFFF">
                    <a:lumMod val="65000"/>
                  </a:srgbClr>
                </a:solidFill>
                <a:latin typeface="Arial" charset="0"/>
              </a:rPr>
              <a:t>Lazebnik</a:t>
            </a:r>
            <a:endParaRPr lang="en-US" sz="1200" dirty="0">
              <a:solidFill>
                <a:srgbClr val="FFFFFF">
                  <a:lumMod val="65000"/>
                </a:srgbClr>
              </a:solidFill>
              <a:latin typeface="Arial" charset="0"/>
            </a:endParaRPr>
          </a:p>
        </p:txBody>
      </p:sp>
    </p:spTree>
    <p:extLst>
      <p:ext uri="{BB962C8B-B14F-4D97-AF65-F5344CB8AC3E}">
        <p14:creationId xmlns:p14="http://schemas.microsoft.com/office/powerpoint/2010/main" val="1596874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1600201"/>
            <a:ext cx="8610600" cy="4525963"/>
          </a:xfrm>
        </p:spPr>
        <p:txBody>
          <a:bodyPr>
            <a:normAutofit lnSpcReduction="10000"/>
          </a:bodyPr>
          <a:lstStyle/>
          <a:p>
            <a:pPr algn="ctr">
              <a:buFontTx/>
              <a:buNone/>
            </a:pPr>
            <a:r>
              <a:rPr lang="en-US" altLang="en-US" sz="6000" dirty="0">
                <a:solidFill>
                  <a:srgbClr val="0000FF"/>
                </a:solidFill>
                <a:latin typeface="Cambria" panose="02040503050406030204" pitchFamily="18" charset="0"/>
              </a:rPr>
              <a:t>y = f(</a:t>
            </a:r>
            <a:r>
              <a:rPr lang="en-US" altLang="en-US" sz="6000" b="1" dirty="0">
                <a:solidFill>
                  <a:srgbClr val="0000FF"/>
                </a:solidFill>
                <a:latin typeface="Cambria" panose="02040503050406030204" pitchFamily="18" charset="0"/>
              </a:rPr>
              <a:t>x</a:t>
            </a:r>
            <a:r>
              <a:rPr lang="en-US" altLang="en-US" sz="6000" dirty="0">
                <a:solidFill>
                  <a:srgbClr val="0000FF"/>
                </a:solidFill>
                <a:latin typeface="Cambria" panose="02040503050406030204" pitchFamily="18" charset="0"/>
              </a:rPr>
              <a:t>)</a:t>
            </a:r>
          </a:p>
          <a:p>
            <a:pPr>
              <a:buFontTx/>
              <a:buNone/>
            </a:pPr>
            <a:endParaRPr lang="en-US" altLang="en-US" dirty="0">
              <a:latin typeface="Cambria" panose="02040503050406030204" pitchFamily="18" charset="0"/>
            </a:endParaRPr>
          </a:p>
          <a:p>
            <a:pPr>
              <a:buFontTx/>
              <a:buNone/>
            </a:pPr>
            <a:endParaRPr lang="en-US" altLang="en-US" dirty="0">
              <a:latin typeface="Cambria" panose="02040503050406030204" pitchFamily="18" charset="0"/>
            </a:endParaRPr>
          </a:p>
          <a:p>
            <a:pPr>
              <a:buFontTx/>
              <a:buNone/>
            </a:pPr>
            <a:br>
              <a:rPr lang="en-US" altLang="en-US" dirty="0">
                <a:latin typeface="Cambria" panose="02040503050406030204" pitchFamily="18" charset="0"/>
              </a:rPr>
            </a:br>
            <a:endParaRPr lang="en-US" altLang="en-US" dirty="0">
              <a:latin typeface="Cambria" panose="02040503050406030204" pitchFamily="18" charset="0"/>
            </a:endParaRPr>
          </a:p>
          <a:p>
            <a:r>
              <a:rPr lang="en-US" altLang="en-US" sz="2400" b="1" dirty="0">
                <a:latin typeface="Cambria" panose="02040503050406030204" pitchFamily="18" charset="0"/>
              </a:rPr>
              <a:t>Training: </a:t>
            </a:r>
            <a:r>
              <a:rPr lang="en-US" altLang="en-US" sz="2400" dirty="0">
                <a:latin typeface="Cambria" panose="02040503050406030204" pitchFamily="18" charset="0"/>
              </a:rPr>
              <a:t>given a </a:t>
            </a:r>
            <a:r>
              <a:rPr lang="en-US" altLang="en-US" sz="2400" i="1" dirty="0">
                <a:latin typeface="Cambria" panose="02040503050406030204" pitchFamily="18" charset="0"/>
              </a:rPr>
              <a:t>training set </a:t>
            </a:r>
            <a:r>
              <a:rPr lang="en-US" altLang="en-US" sz="2400" dirty="0">
                <a:latin typeface="Cambria" panose="02040503050406030204" pitchFamily="18" charset="0"/>
              </a:rPr>
              <a:t>of labeled examples</a:t>
            </a:r>
            <a:r>
              <a:rPr lang="en-US" altLang="en-US" sz="2400" i="1" dirty="0">
                <a:latin typeface="Cambria" panose="02040503050406030204" pitchFamily="18" charset="0"/>
              </a:rPr>
              <a:t> </a:t>
            </a:r>
            <a:r>
              <a:rPr lang="en-US" altLang="en-US" sz="2400" dirty="0">
                <a:solidFill>
                  <a:srgbClr val="0000FF"/>
                </a:solidFill>
                <a:latin typeface="Cambria" panose="02040503050406030204" pitchFamily="18" charset="0"/>
              </a:rPr>
              <a:t>{(</a:t>
            </a:r>
            <a:r>
              <a:rPr lang="en-US" altLang="en-US" sz="2400" b="1" dirty="0">
                <a:solidFill>
                  <a:srgbClr val="0000FF"/>
                </a:solidFill>
                <a:latin typeface="Cambria" panose="02040503050406030204" pitchFamily="18" charset="0"/>
              </a:rPr>
              <a:t>x</a:t>
            </a:r>
            <a:r>
              <a:rPr lang="en-US" altLang="en-US" sz="2400" baseline="-25000" dirty="0">
                <a:solidFill>
                  <a:srgbClr val="0000FF"/>
                </a:solidFill>
                <a:latin typeface="Cambria" panose="02040503050406030204" pitchFamily="18" charset="0"/>
              </a:rPr>
              <a:t>1</a:t>
            </a:r>
            <a:r>
              <a:rPr lang="en-US" altLang="en-US" sz="2400" dirty="0">
                <a:solidFill>
                  <a:srgbClr val="0000FF"/>
                </a:solidFill>
                <a:latin typeface="Cambria" panose="02040503050406030204" pitchFamily="18" charset="0"/>
              </a:rPr>
              <a:t>,y</a:t>
            </a:r>
            <a:r>
              <a:rPr lang="en-US" altLang="en-US" sz="2400" baseline="-25000" dirty="0">
                <a:solidFill>
                  <a:srgbClr val="0000FF"/>
                </a:solidFill>
                <a:latin typeface="Cambria" panose="02040503050406030204" pitchFamily="18" charset="0"/>
              </a:rPr>
              <a:t>1</a:t>
            </a:r>
            <a:r>
              <a:rPr lang="en-US" altLang="en-US" sz="2400" dirty="0">
                <a:solidFill>
                  <a:srgbClr val="0000FF"/>
                </a:solidFill>
                <a:latin typeface="Cambria" panose="02040503050406030204" pitchFamily="18" charset="0"/>
              </a:rPr>
              <a:t>), …, (</a:t>
            </a:r>
            <a:r>
              <a:rPr lang="en-US" altLang="en-US" sz="2400" b="1" dirty="0" err="1">
                <a:solidFill>
                  <a:srgbClr val="0000FF"/>
                </a:solidFill>
                <a:latin typeface="Cambria" panose="02040503050406030204" pitchFamily="18" charset="0"/>
              </a:rPr>
              <a:t>x</a:t>
            </a:r>
            <a:r>
              <a:rPr lang="en-US" altLang="en-US" sz="2400" baseline="-25000" dirty="0" err="1">
                <a:solidFill>
                  <a:srgbClr val="0000FF"/>
                </a:solidFill>
                <a:latin typeface="Cambria" panose="02040503050406030204" pitchFamily="18" charset="0"/>
              </a:rPr>
              <a:t>N</a:t>
            </a:r>
            <a:r>
              <a:rPr lang="en-US" altLang="en-US" sz="2400" dirty="0" err="1">
                <a:solidFill>
                  <a:srgbClr val="0000FF"/>
                </a:solidFill>
                <a:latin typeface="Cambria" panose="02040503050406030204" pitchFamily="18" charset="0"/>
              </a:rPr>
              <a:t>,y</a:t>
            </a:r>
            <a:r>
              <a:rPr lang="en-US" altLang="en-US" sz="2400" baseline="-25000" dirty="0" err="1">
                <a:solidFill>
                  <a:srgbClr val="0000FF"/>
                </a:solidFill>
                <a:latin typeface="Cambria" panose="02040503050406030204" pitchFamily="18" charset="0"/>
              </a:rPr>
              <a:t>N</a:t>
            </a:r>
            <a:r>
              <a:rPr lang="en-US" altLang="en-US" sz="2400" dirty="0">
                <a:solidFill>
                  <a:srgbClr val="0000FF"/>
                </a:solidFill>
                <a:latin typeface="Cambria" panose="02040503050406030204" pitchFamily="18" charset="0"/>
              </a:rPr>
              <a:t>)}</a:t>
            </a:r>
            <a:r>
              <a:rPr lang="en-US" altLang="en-US" sz="2400" dirty="0">
                <a:latin typeface="Cambria" panose="02040503050406030204" pitchFamily="18" charset="0"/>
              </a:rPr>
              <a:t>, estimate the prediction function </a:t>
            </a:r>
            <a:r>
              <a:rPr lang="en-US" altLang="en-US" sz="2400" dirty="0">
                <a:solidFill>
                  <a:srgbClr val="0000FF"/>
                </a:solidFill>
                <a:latin typeface="Cambria" panose="02040503050406030204" pitchFamily="18" charset="0"/>
              </a:rPr>
              <a:t>f </a:t>
            </a:r>
            <a:r>
              <a:rPr lang="en-US" altLang="en-US" sz="2400" dirty="0">
                <a:latin typeface="Cambria" panose="02040503050406030204" pitchFamily="18" charset="0"/>
              </a:rPr>
              <a:t>by minimizing the prediction error on the training set</a:t>
            </a:r>
          </a:p>
          <a:p>
            <a:r>
              <a:rPr lang="en-US" altLang="en-US" sz="2400" b="1" dirty="0">
                <a:latin typeface="Cambria" panose="02040503050406030204" pitchFamily="18" charset="0"/>
              </a:rPr>
              <a:t>Testing:</a:t>
            </a:r>
            <a:r>
              <a:rPr lang="en-US" altLang="en-US" sz="2400" dirty="0">
                <a:latin typeface="Cambria" panose="02040503050406030204" pitchFamily="18" charset="0"/>
              </a:rPr>
              <a:t> apply </a:t>
            </a:r>
            <a:r>
              <a:rPr lang="en-US" altLang="en-US" sz="2400" dirty="0">
                <a:solidFill>
                  <a:srgbClr val="0000FF"/>
                </a:solidFill>
                <a:latin typeface="Cambria" panose="02040503050406030204" pitchFamily="18" charset="0"/>
              </a:rPr>
              <a:t>f</a:t>
            </a:r>
            <a:r>
              <a:rPr lang="en-US" altLang="en-US" sz="2400" dirty="0">
                <a:latin typeface="Cambria" panose="02040503050406030204" pitchFamily="18" charset="0"/>
              </a:rPr>
              <a:t> to a never before seen </a:t>
            </a:r>
            <a:r>
              <a:rPr lang="en-US" altLang="en-US" sz="2400" i="1" dirty="0">
                <a:latin typeface="Cambria" panose="02040503050406030204" pitchFamily="18" charset="0"/>
              </a:rPr>
              <a:t>test example</a:t>
            </a:r>
            <a:r>
              <a:rPr lang="en-US" altLang="en-US" sz="2400" dirty="0">
                <a:latin typeface="Cambria" panose="02040503050406030204" pitchFamily="18" charset="0"/>
              </a:rPr>
              <a:t> </a:t>
            </a:r>
            <a:r>
              <a:rPr lang="en-US" altLang="en-US" sz="2400" b="1" dirty="0">
                <a:solidFill>
                  <a:srgbClr val="0000FF"/>
                </a:solidFill>
                <a:latin typeface="Cambria" panose="02040503050406030204" pitchFamily="18" charset="0"/>
              </a:rPr>
              <a:t>x</a:t>
            </a:r>
            <a:r>
              <a:rPr lang="en-US" altLang="en-US" sz="2400" dirty="0">
                <a:latin typeface="Cambria" panose="02040503050406030204" pitchFamily="18" charset="0"/>
              </a:rPr>
              <a:t> and output the predicted value </a:t>
            </a:r>
            <a:r>
              <a:rPr lang="en-US" altLang="en-US" sz="2400" dirty="0">
                <a:solidFill>
                  <a:srgbClr val="0000FF"/>
                </a:solidFill>
                <a:latin typeface="Cambria" panose="02040503050406030204" pitchFamily="18" charset="0"/>
              </a:rPr>
              <a:t>y = f(</a:t>
            </a:r>
            <a:r>
              <a:rPr lang="en-US" altLang="en-US" sz="2400" b="1" dirty="0">
                <a:solidFill>
                  <a:srgbClr val="0000FF"/>
                </a:solidFill>
                <a:latin typeface="Cambria" panose="02040503050406030204" pitchFamily="18" charset="0"/>
              </a:rPr>
              <a:t>x</a:t>
            </a:r>
            <a:r>
              <a:rPr lang="en-US" altLang="en-US" sz="2400" dirty="0">
                <a:solidFill>
                  <a:srgbClr val="0000FF"/>
                </a:solidFill>
                <a:latin typeface="Cambria" panose="02040503050406030204" pitchFamily="18" charset="0"/>
              </a:rPr>
              <a:t>)</a:t>
            </a:r>
          </a:p>
        </p:txBody>
      </p:sp>
      <p:cxnSp>
        <p:nvCxnSpPr>
          <p:cNvPr id="5" name="Straight Arrow Connector 4"/>
          <p:cNvCxnSpPr/>
          <p:nvPr/>
        </p:nvCxnSpPr>
        <p:spPr>
          <a:xfrm rot="5400000" flipH="1" flipV="1">
            <a:off x="4764088" y="2933700"/>
            <a:ext cx="68421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5905501" y="2933701"/>
            <a:ext cx="685800" cy="31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6858000" y="2590800"/>
            <a:ext cx="9144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255" name="TextBox 8"/>
          <p:cNvSpPr txBox="1">
            <a:spLocks noChangeArrowheads="1"/>
          </p:cNvSpPr>
          <p:nvPr/>
        </p:nvSpPr>
        <p:spPr bwMode="auto">
          <a:xfrm>
            <a:off x="4737100" y="3276600"/>
            <a:ext cx="8483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0000"/>
                </a:solidFill>
                <a:latin typeface="Cambria" panose="02040503050406030204" pitchFamily="18" charset="0"/>
              </a:rPr>
              <a:t>output</a:t>
            </a:r>
          </a:p>
        </p:txBody>
      </p:sp>
      <p:sp>
        <p:nvSpPr>
          <p:cNvPr id="53256" name="TextBox 9"/>
          <p:cNvSpPr txBox="1">
            <a:spLocks noChangeArrowheads="1"/>
          </p:cNvSpPr>
          <p:nvPr/>
        </p:nvSpPr>
        <p:spPr bwMode="auto">
          <a:xfrm>
            <a:off x="5346700" y="3276601"/>
            <a:ext cx="18923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rgbClr val="000000"/>
                </a:solidFill>
                <a:latin typeface="Cambria" panose="02040503050406030204" pitchFamily="18" charset="0"/>
              </a:rPr>
              <a:t>prediction function</a:t>
            </a:r>
          </a:p>
        </p:txBody>
      </p:sp>
      <p:sp>
        <p:nvSpPr>
          <p:cNvPr id="53257" name="TextBox 10"/>
          <p:cNvSpPr txBox="1">
            <a:spLocks noChangeArrowheads="1"/>
          </p:cNvSpPr>
          <p:nvPr/>
        </p:nvSpPr>
        <p:spPr bwMode="auto">
          <a:xfrm>
            <a:off x="7023100" y="3276601"/>
            <a:ext cx="15113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rgbClr val="000000"/>
                </a:solidFill>
                <a:latin typeface="Cambria" panose="02040503050406030204" pitchFamily="18" charset="0"/>
              </a:rPr>
              <a:t>Image feature</a:t>
            </a:r>
          </a:p>
        </p:txBody>
      </p:sp>
      <p:sp>
        <p:nvSpPr>
          <p:cNvPr id="12" name="TextBox 11"/>
          <p:cNvSpPr txBox="1"/>
          <p:nvPr/>
        </p:nvSpPr>
        <p:spPr>
          <a:xfrm>
            <a:off x="8839201" y="6581776"/>
            <a:ext cx="1812925" cy="276225"/>
          </a:xfrm>
          <a:prstGeom prst="rect">
            <a:avLst/>
          </a:prstGeom>
          <a:noFill/>
        </p:spPr>
        <p:txBody>
          <a:bodyPr wrap="none">
            <a:spAutoFit/>
          </a:bodyPr>
          <a:lstStyle/>
          <a:p>
            <a:pPr>
              <a:defRPr/>
            </a:pPr>
            <a:r>
              <a:rPr lang="en-US" sz="1200" dirty="0">
                <a:solidFill>
                  <a:srgbClr val="FFFFFF">
                    <a:lumMod val="65000"/>
                  </a:srgbClr>
                </a:solidFill>
                <a:latin typeface="Arial" charset="0"/>
              </a:rPr>
              <a:t>Slide credit: L. </a:t>
            </a:r>
            <a:r>
              <a:rPr lang="en-US" sz="1200" dirty="0" err="1">
                <a:solidFill>
                  <a:srgbClr val="FFFFFF">
                    <a:lumMod val="65000"/>
                  </a:srgbClr>
                </a:solidFill>
                <a:latin typeface="Arial" charset="0"/>
              </a:rPr>
              <a:t>Lazebnik</a:t>
            </a:r>
            <a:endParaRPr lang="en-US" sz="1200" dirty="0">
              <a:solidFill>
                <a:srgbClr val="FFFFFF">
                  <a:lumMod val="65000"/>
                </a:srgbClr>
              </a:solidFill>
              <a:latin typeface="Arial" charset="0"/>
            </a:endParaRPr>
          </a:p>
        </p:txBody>
      </p:sp>
      <p:sp>
        <p:nvSpPr>
          <p:cNvPr id="13" name="Title 1"/>
          <p:cNvSpPr txBox="1">
            <a:spLocks/>
          </p:cNvSpPr>
          <p:nvPr/>
        </p:nvSpPr>
        <p:spPr>
          <a:xfrm>
            <a:off x="876300" y="2603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latin typeface="Cambria" panose="02040503050406030204" pitchFamily="18" charset="0"/>
              </a:rPr>
              <a:t>The Classification framework</a:t>
            </a:r>
          </a:p>
        </p:txBody>
      </p:sp>
    </p:spTree>
    <p:extLst>
      <p:ext uri="{BB962C8B-B14F-4D97-AF65-F5344CB8AC3E}">
        <p14:creationId xmlns:p14="http://schemas.microsoft.com/office/powerpoint/2010/main" val="3777865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Applications of </a:t>
            </a:r>
            <a:r>
              <a:rPr lang="en-US" altLang="zh-TW" dirty="0">
                <a:latin typeface="Cambria" panose="02040503050406030204" pitchFamily="18" charset="0"/>
                <a:ea typeface="Cambria" panose="02040503050406030204" pitchFamily="18" charset="0"/>
              </a:rPr>
              <a:t>Supervised learning </a:t>
            </a:r>
            <a:r>
              <a:rPr lang="en-US" dirty="0"/>
              <a:t>:</a:t>
            </a:r>
          </a:p>
        </p:txBody>
      </p:sp>
      <p:sp>
        <p:nvSpPr>
          <p:cNvPr id="3" name="Content Placeholder 2"/>
          <p:cNvSpPr>
            <a:spLocks noGrp="1"/>
          </p:cNvSpPr>
          <p:nvPr>
            <p:ph idx="1"/>
          </p:nvPr>
        </p:nvSpPr>
        <p:spPr/>
        <p:txBody>
          <a:bodyPr>
            <a:normAutofit lnSpcReduction="10000"/>
          </a:bodyPr>
          <a:lstStyle/>
          <a:p>
            <a:r>
              <a:rPr lang="tr-TR" dirty="0">
                <a:latin typeface="Cambria" panose="02040503050406030204" pitchFamily="18" charset="0"/>
                <a:ea typeface="Cambria" panose="02040503050406030204" pitchFamily="18" charset="0"/>
              </a:rPr>
              <a:t>Pattern recognition</a:t>
            </a:r>
          </a:p>
          <a:p>
            <a:r>
              <a:rPr lang="tr-TR" dirty="0">
                <a:latin typeface="Cambria" panose="02040503050406030204" pitchFamily="18" charset="0"/>
                <a:ea typeface="Cambria" panose="02040503050406030204" pitchFamily="18" charset="0"/>
              </a:rPr>
              <a:t>Face recognition: Pose, lighting, occlusion (glasses, beard), make-up, hair style </a:t>
            </a:r>
          </a:p>
          <a:p>
            <a:r>
              <a:rPr lang="tr-TR" dirty="0">
                <a:latin typeface="Cambria" panose="02040503050406030204" pitchFamily="18" charset="0"/>
                <a:ea typeface="Cambria" panose="02040503050406030204" pitchFamily="18" charset="0"/>
              </a:rPr>
              <a:t>Character recognition: Different handwriting styles.</a:t>
            </a:r>
          </a:p>
          <a:p>
            <a:r>
              <a:rPr lang="tr-TR" dirty="0">
                <a:latin typeface="Cambria" panose="02040503050406030204" pitchFamily="18" charset="0"/>
                <a:ea typeface="Cambria" panose="02040503050406030204" pitchFamily="18" charset="0"/>
              </a:rPr>
              <a:t>Speech recognition: Temporal dependency. </a:t>
            </a:r>
          </a:p>
          <a:p>
            <a:pPr lvl="1"/>
            <a:r>
              <a:rPr lang="tr-TR" dirty="0">
                <a:latin typeface="Cambria" panose="02040503050406030204" pitchFamily="18" charset="0"/>
                <a:ea typeface="Cambria" panose="02040503050406030204" pitchFamily="18" charset="0"/>
              </a:rPr>
              <a:t>Use of a dictionary or the syntax of the language. </a:t>
            </a:r>
          </a:p>
          <a:p>
            <a:pPr lvl="1"/>
            <a:r>
              <a:rPr lang="tr-TR" dirty="0">
                <a:latin typeface="Cambria" panose="02040503050406030204" pitchFamily="18" charset="0"/>
                <a:ea typeface="Cambria" panose="02040503050406030204" pitchFamily="18" charset="0"/>
              </a:rPr>
              <a:t>Sensor fusion: Combine multiple modalities; eg, visual (lip image) and acoustic for speech</a:t>
            </a:r>
          </a:p>
          <a:p>
            <a:r>
              <a:rPr lang="tr-TR" dirty="0">
                <a:latin typeface="Cambria" panose="02040503050406030204" pitchFamily="18" charset="0"/>
                <a:ea typeface="Cambria" panose="02040503050406030204" pitchFamily="18" charset="0"/>
              </a:rPr>
              <a:t>Medical diagnosis: From symptoms to illnesses</a:t>
            </a:r>
          </a:p>
          <a:p>
            <a:r>
              <a:rPr lang="en-US" dirty="0">
                <a:latin typeface="Cambria" panose="02040503050406030204" pitchFamily="18" charset="0"/>
                <a:ea typeface="Cambria" panose="02040503050406030204" pitchFamily="18" charset="0"/>
              </a:rPr>
              <a:t>Web Advertising: Predict if a user clicks on an ad on the Internet.</a:t>
            </a:r>
            <a:endParaRPr lang="tr-T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39698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r>
              <a:rPr lang="en-US" altLang="zh-TW" dirty="0">
                <a:latin typeface="Cambria" panose="02040503050406030204" pitchFamily="18" charset="0"/>
                <a:ea typeface="Cambria" panose="02040503050406030204" pitchFamily="18" charset="0"/>
              </a:rPr>
              <a:t>Unsupervised learning</a:t>
            </a:r>
            <a:endParaRPr lang="en-US" dirty="0">
              <a:latin typeface="Cambria" panose="02040503050406030204" pitchFamily="18" charset="0"/>
              <a:ea typeface="Cambria" panose="02040503050406030204" pitchFamily="18" charset="0"/>
            </a:endParaRPr>
          </a:p>
        </p:txBody>
      </p:sp>
      <p:pic>
        <p:nvPicPr>
          <p:cNvPr id="4" name="Picture 2" descr="C:\Users\Ian\Desktop\unsuperv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09" y="1496718"/>
            <a:ext cx="8191581" cy="47439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576820" y="6472183"/>
            <a:ext cx="7017203" cy="338554"/>
          </a:xfrm>
          <a:prstGeom prst="rect">
            <a:avLst/>
          </a:prstGeom>
          <a:noFill/>
        </p:spPr>
        <p:txBody>
          <a:bodyPr wrap="square" rtlCol="0">
            <a:spAutoFit/>
          </a:bodyPr>
          <a:lstStyle/>
          <a:p>
            <a:r>
              <a:rPr lang="en-US" sz="1600" dirty="0">
                <a:latin typeface="Cambria" panose="02040503050406030204" pitchFamily="18" charset="0"/>
              </a:rPr>
              <a:t>Image Source: </a:t>
            </a:r>
            <a:r>
              <a:rPr lang="en-US" altLang="zh-TW" sz="1600" dirty="0">
                <a:latin typeface="Cambria" panose="02040503050406030204" pitchFamily="18" charset="0"/>
              </a:rPr>
              <a:t>Yi-Fan Chang, An Overview of Machine Learning</a:t>
            </a:r>
            <a:endParaRPr lang="en-US" sz="1600" dirty="0">
              <a:latin typeface="Cambria" panose="02040503050406030204" pitchFamily="18" charset="0"/>
            </a:endParaRPr>
          </a:p>
        </p:txBody>
      </p:sp>
    </p:spTree>
    <p:extLst>
      <p:ext uri="{BB962C8B-B14F-4D97-AF65-F5344CB8AC3E}">
        <p14:creationId xmlns:p14="http://schemas.microsoft.com/office/powerpoint/2010/main" val="1851950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Applications of unsupervised learning:</a:t>
            </a:r>
          </a:p>
        </p:txBody>
      </p:sp>
      <p:sp>
        <p:nvSpPr>
          <p:cNvPr id="3" name="Content Placeholder 2"/>
          <p:cNvSpPr>
            <a:spLocks noGrp="1"/>
          </p:cNvSpPr>
          <p:nvPr>
            <p:ph idx="1"/>
          </p:nvPr>
        </p:nvSpPr>
        <p:spPr/>
        <p:txBody>
          <a:bodyPr/>
          <a:lstStyle/>
          <a:p>
            <a:r>
              <a:rPr lang="tr-TR" b="1" dirty="0">
                <a:latin typeface="Cambria" panose="02040503050406030204" pitchFamily="18" charset="0"/>
                <a:ea typeface="Cambria" panose="02040503050406030204" pitchFamily="18" charset="0"/>
              </a:rPr>
              <a:t>Clustering: </a:t>
            </a:r>
            <a:r>
              <a:rPr lang="tr-TR" dirty="0">
                <a:latin typeface="Cambria" panose="02040503050406030204" pitchFamily="18" charset="0"/>
                <a:ea typeface="Cambria" panose="02040503050406030204" pitchFamily="18" charset="0"/>
              </a:rPr>
              <a:t>Grouping similar instances</a:t>
            </a:r>
            <a:endParaRPr lang="en-US"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Other applications: </a:t>
            </a:r>
            <a:r>
              <a:rPr lang="en-US" dirty="0">
                <a:latin typeface="Cambria" panose="02040503050406030204" pitchFamily="18" charset="0"/>
                <a:ea typeface="Cambria" panose="02040503050406030204" pitchFamily="18" charset="0"/>
              </a:rPr>
              <a:t>Summarization, Association Analysis</a:t>
            </a:r>
            <a:endParaRPr lang="tr-TR" dirty="0">
              <a:latin typeface="Cambria" panose="02040503050406030204" pitchFamily="18" charset="0"/>
              <a:ea typeface="Cambria" panose="02040503050406030204" pitchFamily="18" charset="0"/>
            </a:endParaRPr>
          </a:p>
          <a:p>
            <a:r>
              <a:rPr lang="tr-TR" b="1" dirty="0">
                <a:latin typeface="Cambria" panose="02040503050406030204" pitchFamily="18" charset="0"/>
                <a:ea typeface="Cambria" panose="02040503050406030204" pitchFamily="18" charset="0"/>
              </a:rPr>
              <a:t>Example applications</a:t>
            </a:r>
            <a:r>
              <a:rPr lang="en-US" b="1" dirty="0">
                <a:latin typeface="Cambria" panose="02040503050406030204" pitchFamily="18" charset="0"/>
                <a:ea typeface="Cambria" panose="02040503050406030204" pitchFamily="18" charset="0"/>
              </a:rPr>
              <a:t>:</a:t>
            </a:r>
            <a:endParaRPr lang="tr-TR" b="1" dirty="0">
              <a:latin typeface="Cambria" panose="02040503050406030204" pitchFamily="18" charset="0"/>
              <a:ea typeface="Cambria" panose="02040503050406030204" pitchFamily="18" charset="0"/>
            </a:endParaRPr>
          </a:p>
          <a:p>
            <a:pPr lvl="1"/>
            <a:r>
              <a:rPr lang="tr-TR" dirty="0">
                <a:latin typeface="Cambria" panose="02040503050406030204" pitchFamily="18" charset="0"/>
                <a:ea typeface="Cambria" panose="02040503050406030204" pitchFamily="18" charset="0"/>
              </a:rPr>
              <a:t>Customer segmentation in CRM</a:t>
            </a:r>
          </a:p>
          <a:p>
            <a:pPr lvl="1"/>
            <a:r>
              <a:rPr lang="tr-TR" dirty="0">
                <a:latin typeface="Cambria" panose="02040503050406030204" pitchFamily="18" charset="0"/>
                <a:ea typeface="Cambria" panose="02040503050406030204" pitchFamily="18" charset="0"/>
              </a:rPr>
              <a:t>Image compression: Color quantization</a:t>
            </a:r>
          </a:p>
          <a:p>
            <a:pPr lvl="1"/>
            <a:r>
              <a:rPr lang="tr-TR" dirty="0">
                <a:latin typeface="Cambria" panose="02040503050406030204" pitchFamily="18" charset="0"/>
                <a:ea typeface="Cambria" panose="02040503050406030204" pitchFamily="18" charset="0"/>
              </a:rPr>
              <a:t>Bioinformatics: Learning motifs</a:t>
            </a:r>
          </a:p>
        </p:txBody>
      </p:sp>
    </p:spTree>
    <p:extLst>
      <p:ext uri="{BB962C8B-B14F-4D97-AF65-F5344CB8AC3E}">
        <p14:creationId xmlns:p14="http://schemas.microsoft.com/office/powerpoint/2010/main" val="71275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ambria" panose="02040503050406030204" pitchFamily="18" charset="0"/>
                <a:ea typeface="Cambria" panose="02040503050406030204" pitchFamily="18" charset="0"/>
              </a:rPr>
              <a:t>Dimensions of Learning Systems</a:t>
            </a:r>
          </a:p>
        </p:txBody>
      </p:sp>
      <p:sp>
        <p:nvSpPr>
          <p:cNvPr id="5" name="Content Placeholder 4"/>
          <p:cNvSpPr>
            <a:spLocks noGrp="1"/>
          </p:cNvSpPr>
          <p:nvPr>
            <p:ph idx="1"/>
          </p:nvPr>
        </p:nvSpPr>
        <p:spPr/>
        <p:txBody>
          <a:bodyPr>
            <a:normAutofit/>
          </a:bodyPr>
          <a:lstStyle/>
          <a:p>
            <a:r>
              <a:rPr lang="en-US" sz="3600" dirty="0">
                <a:latin typeface="Cambria" panose="02040503050406030204" pitchFamily="18" charset="0"/>
                <a:ea typeface="Cambria" panose="02040503050406030204" pitchFamily="18" charset="0"/>
              </a:rPr>
              <a:t>Type of feedback</a:t>
            </a:r>
          </a:p>
          <a:p>
            <a:pPr lvl="1"/>
            <a:r>
              <a:rPr lang="en-US" sz="3600" dirty="0">
                <a:latin typeface="Cambria" panose="02040503050406030204" pitchFamily="18" charset="0"/>
                <a:ea typeface="Cambria" panose="02040503050406030204" pitchFamily="18" charset="0"/>
              </a:rPr>
              <a:t>Supervised (labeled examples)</a:t>
            </a:r>
          </a:p>
          <a:p>
            <a:pPr lvl="1"/>
            <a:r>
              <a:rPr lang="en-US" sz="3600" dirty="0">
                <a:latin typeface="Cambria" panose="02040503050406030204" pitchFamily="18" charset="0"/>
                <a:ea typeface="Cambria" panose="02040503050406030204" pitchFamily="18" charset="0"/>
              </a:rPr>
              <a:t>Unsupervised (unlabeled examples)</a:t>
            </a:r>
          </a:p>
          <a:p>
            <a:pPr lvl="1"/>
            <a:r>
              <a:rPr lang="en-US" sz="3600" dirty="0">
                <a:latin typeface="Cambria" panose="02040503050406030204" pitchFamily="18" charset="0"/>
                <a:ea typeface="Cambria" panose="02040503050406030204" pitchFamily="18" charset="0"/>
              </a:rPr>
              <a:t>Semi supervised (labeled examples and unlabeled examples)</a:t>
            </a:r>
          </a:p>
          <a:p>
            <a:pPr lvl="1"/>
            <a:r>
              <a:rPr lang="en-US" sz="3600" dirty="0">
                <a:latin typeface="Cambria" panose="02040503050406030204" pitchFamily="18" charset="0"/>
                <a:ea typeface="Cambria" panose="02040503050406030204" pitchFamily="18" charset="0"/>
              </a:rPr>
              <a:t>Reinforcement (based on reward and </a:t>
            </a:r>
            <a:r>
              <a:rPr lang="en-US" sz="3600" dirty="0" err="1">
                <a:latin typeface="Cambria" panose="02040503050406030204" pitchFamily="18" charset="0"/>
                <a:ea typeface="Cambria" panose="02040503050406030204" pitchFamily="18" charset="0"/>
              </a:rPr>
              <a:t>panelty</a:t>
            </a:r>
            <a:r>
              <a:rPr lang="en-US" sz="36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2665263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tr-TR" dirty="0">
                <a:latin typeface="Cambria" panose="02040503050406030204" pitchFamily="18" charset="0"/>
                <a:ea typeface="Cambria" panose="02040503050406030204" pitchFamily="18" charset="0"/>
              </a:rPr>
              <a:t>Reinforcement Learning</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201004"/>
            <a:ext cx="10515600" cy="4975960"/>
          </a:xfrm>
        </p:spPr>
        <p:txBody>
          <a:bodyPr>
            <a:normAutofit/>
          </a:bodyPr>
          <a:lstStyle/>
          <a:p>
            <a:pPr marL="228600" lvl="1" algn="just">
              <a:spcBef>
                <a:spcPts val="1000"/>
              </a:spcBef>
            </a:pPr>
            <a:r>
              <a:rPr lang="en-US" dirty="0">
                <a:latin typeface="Cambria" panose="02040503050406030204" pitchFamily="18" charset="0"/>
                <a:ea typeface="Cambria" panose="02040503050406030204" pitchFamily="18" charset="0"/>
              </a:rPr>
              <a:t>A computer program interacts with a dynamic environment in which it must perform a certain goal. The program is provided feedback in terms of rewards and punishments as it navigates its problem space.</a:t>
            </a:r>
          </a:p>
          <a:p>
            <a:pPr lvl="1"/>
            <a:r>
              <a:rPr lang="en-US" dirty="0">
                <a:latin typeface="Cambria" panose="02040503050406030204" pitchFamily="18" charset="0"/>
                <a:ea typeface="Cambria" panose="02040503050406030204" pitchFamily="18" charset="0"/>
              </a:rPr>
              <a:t>Policies</a:t>
            </a:r>
            <a:r>
              <a:rPr lang="tr-TR"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what actions should an agent take in a particular situation</a:t>
            </a:r>
          </a:p>
          <a:p>
            <a:pPr lvl="1"/>
            <a:r>
              <a:rPr lang="en-US" dirty="0">
                <a:latin typeface="Cambria" panose="02040503050406030204" pitchFamily="18" charset="0"/>
                <a:ea typeface="Cambria" panose="02040503050406030204" pitchFamily="18" charset="0"/>
              </a:rPr>
              <a:t>Utility estimation: how good is a state (</a:t>
            </a:r>
            <a:r>
              <a:rPr lang="en-US" dirty="0">
                <a:latin typeface="Cambria" panose="02040503050406030204" pitchFamily="18" charset="0"/>
                <a:ea typeface="Cambria" panose="02040503050406030204" pitchFamily="18" charset="0"/>
                <a:sym typeface="Wingdings" panose="05000000000000000000" pitchFamily="2" charset="2"/>
              </a:rPr>
              <a:t>used by policy)</a:t>
            </a:r>
            <a:endParaRPr lang="tr-TR" dirty="0">
              <a:latin typeface="Cambria" panose="02040503050406030204" pitchFamily="18" charset="0"/>
              <a:ea typeface="Cambria" panose="02040503050406030204" pitchFamily="18" charset="0"/>
            </a:endParaRPr>
          </a:p>
          <a:p>
            <a:r>
              <a:rPr lang="tr-TR" dirty="0">
                <a:latin typeface="Cambria" panose="02040503050406030204" pitchFamily="18" charset="0"/>
                <a:ea typeface="Cambria" panose="02040503050406030204" pitchFamily="18" charset="0"/>
              </a:rPr>
              <a:t>No supervised output but delayed reward</a:t>
            </a:r>
          </a:p>
          <a:p>
            <a:r>
              <a:rPr lang="tr-TR" dirty="0">
                <a:latin typeface="Cambria" panose="02040503050406030204" pitchFamily="18" charset="0"/>
                <a:ea typeface="Cambria" panose="02040503050406030204" pitchFamily="18" charset="0"/>
              </a:rPr>
              <a:t>Credit assignment problem</a:t>
            </a:r>
            <a:r>
              <a:rPr lang="en-US" dirty="0">
                <a:latin typeface="Cambria" panose="02040503050406030204" pitchFamily="18" charset="0"/>
                <a:ea typeface="Cambria" panose="02040503050406030204" pitchFamily="18" charset="0"/>
              </a:rPr>
              <a:t> (what was responsible for the outcome) </a:t>
            </a:r>
          </a:p>
          <a:p>
            <a:r>
              <a:rPr lang="en-US" dirty="0">
                <a:latin typeface="Cambria" panose="02040503050406030204" pitchFamily="18" charset="0"/>
                <a:ea typeface="Cambria" panose="02040503050406030204" pitchFamily="18" charset="0"/>
              </a:rPr>
              <a:t>Applications: </a:t>
            </a:r>
            <a:endParaRPr lang="tr-TR" dirty="0">
              <a:latin typeface="Cambria" panose="02040503050406030204" pitchFamily="18" charset="0"/>
              <a:ea typeface="Cambria" panose="02040503050406030204" pitchFamily="18" charset="0"/>
            </a:endParaRPr>
          </a:p>
          <a:p>
            <a:pPr lvl="1"/>
            <a:r>
              <a:rPr lang="tr-TR" dirty="0">
                <a:latin typeface="Cambria" panose="02040503050406030204" pitchFamily="18" charset="0"/>
                <a:ea typeface="Cambria" panose="02040503050406030204" pitchFamily="18" charset="0"/>
              </a:rPr>
              <a:t>Game playing</a:t>
            </a:r>
          </a:p>
          <a:p>
            <a:pPr lvl="1"/>
            <a:r>
              <a:rPr lang="tr-TR" dirty="0">
                <a:latin typeface="Cambria" panose="02040503050406030204" pitchFamily="18" charset="0"/>
                <a:ea typeface="Cambria" panose="02040503050406030204" pitchFamily="18" charset="0"/>
              </a:rPr>
              <a:t>Robot in a maze</a:t>
            </a:r>
          </a:p>
          <a:p>
            <a:pPr lvl="1"/>
            <a:r>
              <a:rPr lang="tr-TR" dirty="0">
                <a:latin typeface="Cambria" panose="02040503050406030204" pitchFamily="18" charset="0"/>
                <a:ea typeface="Cambria" panose="02040503050406030204" pitchFamily="18" charset="0"/>
              </a:rPr>
              <a:t>Multiple agents, partial observability, ...</a:t>
            </a:r>
          </a:p>
        </p:txBody>
      </p:sp>
      <p:pic>
        <p:nvPicPr>
          <p:cNvPr id="5" name="Picture 4"/>
          <p:cNvPicPr>
            <a:picLocks noChangeAspect="1"/>
          </p:cNvPicPr>
          <p:nvPr/>
        </p:nvPicPr>
        <p:blipFill>
          <a:blip r:embed="rId2"/>
          <a:stretch>
            <a:fillRect/>
          </a:stretch>
        </p:blipFill>
        <p:spPr>
          <a:xfrm>
            <a:off x="8707272" y="4032136"/>
            <a:ext cx="2919127" cy="2825864"/>
          </a:xfrm>
          <a:prstGeom prst="rect">
            <a:avLst/>
          </a:prstGeom>
        </p:spPr>
      </p:pic>
    </p:spTree>
    <p:extLst>
      <p:ext uri="{BB962C8B-B14F-4D97-AF65-F5344CB8AC3E}">
        <p14:creationId xmlns:p14="http://schemas.microsoft.com/office/powerpoint/2010/main" val="17383386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Machine Learning Applications	</a:t>
            </a:r>
          </a:p>
        </p:txBody>
      </p:sp>
      <p:sp>
        <p:nvSpPr>
          <p:cNvPr id="3" name="Content Placeholder 2"/>
          <p:cNvSpPr>
            <a:spLocks noGrp="1"/>
          </p:cNvSpPr>
          <p:nvPr>
            <p:ph idx="1"/>
          </p:nvPr>
        </p:nvSpPr>
        <p:spPr/>
        <p:txBody>
          <a:bodyPr>
            <a:normAutofit fontScale="92500" lnSpcReduction="10000"/>
          </a:bodyPr>
          <a:lstStyle/>
          <a:p>
            <a:r>
              <a:rPr lang="en-US" sz="2400" dirty="0">
                <a:latin typeface="Cambria" panose="02040503050406030204" pitchFamily="18" charset="0"/>
                <a:ea typeface="Cambria" panose="02040503050406030204" pitchFamily="18" charset="0"/>
              </a:rPr>
              <a:t>Recognizing Patterns:</a:t>
            </a:r>
          </a:p>
          <a:p>
            <a:pPr lvl="1"/>
            <a:r>
              <a:rPr lang="en-US" dirty="0">
                <a:latin typeface="Cambria" panose="02040503050406030204" pitchFamily="18" charset="0"/>
                <a:ea typeface="Cambria" panose="02040503050406030204" pitchFamily="18" charset="0"/>
              </a:rPr>
              <a:t>Facial identities or facial expressions</a:t>
            </a:r>
          </a:p>
          <a:p>
            <a:pPr lvl="1"/>
            <a:r>
              <a:rPr lang="en-US" dirty="0">
                <a:latin typeface="Cambria" panose="02040503050406030204" pitchFamily="18" charset="0"/>
                <a:ea typeface="Cambria" panose="02040503050406030204" pitchFamily="18" charset="0"/>
              </a:rPr>
              <a:t>Handwritten or spoken words</a:t>
            </a:r>
          </a:p>
          <a:p>
            <a:pPr lvl="1"/>
            <a:r>
              <a:rPr lang="en-US" dirty="0">
                <a:latin typeface="Cambria" panose="02040503050406030204" pitchFamily="18" charset="0"/>
                <a:ea typeface="Cambria" panose="02040503050406030204" pitchFamily="18" charset="0"/>
              </a:rPr>
              <a:t>Medical images</a:t>
            </a:r>
          </a:p>
          <a:p>
            <a:r>
              <a:rPr lang="en-US" sz="2400" dirty="0">
                <a:latin typeface="Cambria" panose="02040503050406030204" pitchFamily="18" charset="0"/>
                <a:ea typeface="Cambria" panose="02040503050406030204" pitchFamily="18" charset="0"/>
              </a:rPr>
              <a:t>Generating Patterns:</a:t>
            </a:r>
          </a:p>
          <a:p>
            <a:pPr lvl="1"/>
            <a:r>
              <a:rPr lang="en-US" dirty="0">
                <a:latin typeface="Cambria" panose="02040503050406030204" pitchFamily="18" charset="0"/>
                <a:ea typeface="Cambria" panose="02040503050406030204" pitchFamily="18" charset="0"/>
              </a:rPr>
              <a:t>Generating images or motion sequences</a:t>
            </a:r>
            <a:endParaRPr lang="en-US" dirty="0">
              <a:solidFill>
                <a:srgbClr val="3333CC"/>
              </a:solidFill>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Recognizing Anomalies:</a:t>
            </a:r>
          </a:p>
          <a:p>
            <a:pPr lvl="1"/>
            <a:r>
              <a:rPr lang="en-US" dirty="0">
                <a:latin typeface="Cambria" panose="02040503050406030204" pitchFamily="18" charset="0"/>
                <a:ea typeface="Cambria" panose="02040503050406030204" pitchFamily="18" charset="0"/>
              </a:rPr>
              <a:t>Unusual sequences of credit card transactions </a:t>
            </a:r>
          </a:p>
          <a:p>
            <a:pPr lvl="1"/>
            <a:r>
              <a:rPr lang="en-US" dirty="0">
                <a:latin typeface="Cambria" panose="02040503050406030204" pitchFamily="18" charset="0"/>
                <a:ea typeface="Cambria" panose="02040503050406030204" pitchFamily="18" charset="0"/>
              </a:rPr>
              <a:t>Unusual patterns of sensor readings in a nuclear power plant or unusual sound in your car engine.</a:t>
            </a:r>
          </a:p>
          <a:p>
            <a:r>
              <a:rPr lang="en-US" sz="2400" dirty="0">
                <a:latin typeface="Cambria" panose="02040503050406030204" pitchFamily="18" charset="0"/>
                <a:ea typeface="Cambria" panose="02040503050406030204" pitchFamily="18" charset="0"/>
              </a:rPr>
              <a:t>Prediction:</a:t>
            </a:r>
          </a:p>
          <a:p>
            <a:pPr lvl="1"/>
            <a:r>
              <a:rPr lang="en-US" dirty="0">
                <a:latin typeface="Cambria" panose="02040503050406030204" pitchFamily="18" charset="0"/>
                <a:ea typeface="Cambria" panose="02040503050406030204" pitchFamily="18" charset="0"/>
              </a:rPr>
              <a:t>Future stock prices or currency exchange rates </a:t>
            </a:r>
          </a:p>
        </p:txBody>
      </p:sp>
    </p:spTree>
    <p:extLst>
      <p:ext uri="{BB962C8B-B14F-4D97-AF65-F5344CB8AC3E}">
        <p14:creationId xmlns:p14="http://schemas.microsoft.com/office/powerpoint/2010/main" val="30156827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7725"/>
            <a:ext cx="10515600" cy="1325563"/>
          </a:xfrm>
        </p:spPr>
        <p:txBody>
          <a:bodyPr>
            <a:normAutofit/>
          </a:bodyPr>
          <a:lstStyle/>
          <a:p>
            <a:r>
              <a:rPr lang="en-US" sz="4000" dirty="0">
                <a:latin typeface="Cambria" panose="02040503050406030204" pitchFamily="18" charset="0"/>
                <a:ea typeface="Cambria" panose="02040503050406030204" pitchFamily="18" charset="0"/>
              </a:rPr>
              <a:t>Some web-based examples of machine learning</a:t>
            </a:r>
          </a:p>
        </p:txBody>
      </p:sp>
      <p:sp>
        <p:nvSpPr>
          <p:cNvPr id="3" name="Content Placeholder 2"/>
          <p:cNvSpPr>
            <a:spLocks noGrp="1"/>
          </p:cNvSpPr>
          <p:nvPr>
            <p:ph idx="1"/>
          </p:nvPr>
        </p:nvSpPr>
        <p:spPr>
          <a:xfrm>
            <a:off x="838200" y="1423288"/>
            <a:ext cx="10515600" cy="5434711"/>
          </a:xfrm>
        </p:spPr>
        <p:txBody>
          <a:bodyPr>
            <a:normAutofit/>
          </a:bodyPr>
          <a:lstStyle/>
          <a:p>
            <a:r>
              <a:rPr lang="en-US" sz="2400" dirty="0">
                <a:latin typeface="Cambria" panose="02040503050406030204" pitchFamily="18" charset="0"/>
                <a:ea typeface="Cambria" panose="02040503050406030204" pitchFamily="18" charset="0"/>
              </a:rPr>
              <a:t>The web contains a lot of data. Tasks with very big datasets often use machine learning</a:t>
            </a:r>
          </a:p>
          <a:p>
            <a:pPr lvl="1"/>
            <a:r>
              <a:rPr lang="en-US" dirty="0">
                <a:latin typeface="Cambria" panose="02040503050406030204" pitchFamily="18" charset="0"/>
                <a:ea typeface="Cambria" panose="02040503050406030204" pitchFamily="18" charset="0"/>
              </a:rPr>
              <a:t> especially if the data is noisy or non-stationary.</a:t>
            </a:r>
          </a:p>
          <a:p>
            <a:r>
              <a:rPr lang="en-US" sz="2400" dirty="0">
                <a:latin typeface="Cambria" panose="02040503050406030204" pitchFamily="18" charset="0"/>
                <a:ea typeface="Cambria" panose="02040503050406030204" pitchFamily="18" charset="0"/>
              </a:rPr>
              <a:t>Spam filtering, fraud detection: </a:t>
            </a:r>
          </a:p>
          <a:p>
            <a:pPr lvl="1"/>
            <a:r>
              <a:rPr lang="en-US" dirty="0">
                <a:latin typeface="Cambria" panose="02040503050406030204" pitchFamily="18" charset="0"/>
                <a:ea typeface="Cambria" panose="02040503050406030204" pitchFamily="18" charset="0"/>
              </a:rPr>
              <a:t> The enemy adapts so we must adapt too.</a:t>
            </a:r>
          </a:p>
          <a:p>
            <a:r>
              <a:rPr lang="en-US" sz="2400" dirty="0">
                <a:latin typeface="Cambria" panose="02040503050406030204" pitchFamily="18" charset="0"/>
                <a:ea typeface="Cambria" panose="02040503050406030204" pitchFamily="18" charset="0"/>
              </a:rPr>
              <a:t>Recommendation systems:</a:t>
            </a:r>
          </a:p>
          <a:p>
            <a:pPr lvl="1"/>
            <a:r>
              <a:rPr lang="en-US" dirty="0">
                <a:latin typeface="Cambria" panose="02040503050406030204" pitchFamily="18" charset="0"/>
                <a:ea typeface="Cambria" panose="02040503050406030204" pitchFamily="18" charset="0"/>
              </a:rPr>
              <a:t>Lots of noisy data. Million dollar prize!</a:t>
            </a:r>
          </a:p>
          <a:p>
            <a:r>
              <a:rPr lang="en-US" sz="2400" dirty="0">
                <a:latin typeface="Cambria" panose="02040503050406030204" pitchFamily="18" charset="0"/>
                <a:ea typeface="Cambria" panose="02040503050406030204" pitchFamily="18" charset="0"/>
              </a:rPr>
              <a:t>Information retrieval:</a:t>
            </a:r>
          </a:p>
          <a:p>
            <a:pPr lvl="1"/>
            <a:r>
              <a:rPr lang="en-US" dirty="0">
                <a:latin typeface="Cambria" panose="02040503050406030204" pitchFamily="18" charset="0"/>
                <a:ea typeface="Cambria" panose="02040503050406030204" pitchFamily="18" charset="0"/>
              </a:rPr>
              <a:t>Find documents or images with similar content.</a:t>
            </a:r>
          </a:p>
          <a:p>
            <a:pPr marL="231775" lvl="1" indent="-231775"/>
            <a:r>
              <a:rPr lang="en-US" dirty="0">
                <a:latin typeface="Cambria" panose="02040503050406030204" pitchFamily="18" charset="0"/>
                <a:ea typeface="Cambria" panose="02040503050406030204" pitchFamily="18" charset="0"/>
              </a:rPr>
              <a:t>Replying Short Emails Automatically</a:t>
            </a:r>
          </a:p>
          <a:p>
            <a:r>
              <a:rPr lang="en-US" sz="2400" dirty="0">
                <a:latin typeface="Cambria" panose="02040503050406030204" pitchFamily="18" charset="0"/>
                <a:ea typeface="Cambria" panose="02040503050406030204" pitchFamily="18" charset="0"/>
              </a:rPr>
              <a:t>Data Visualization:</a:t>
            </a:r>
          </a:p>
          <a:p>
            <a:pPr lvl="1"/>
            <a:r>
              <a:rPr lang="en-US" dirty="0">
                <a:latin typeface="Cambria" panose="02040503050406030204" pitchFamily="18" charset="0"/>
                <a:ea typeface="Cambria" panose="02040503050406030204" pitchFamily="18" charset="0"/>
              </a:rPr>
              <a:t>Display a huge database in a revealing way.</a:t>
            </a:r>
          </a:p>
          <a:p>
            <a:pPr marL="457200" lvl="1" indent="0">
              <a:buNone/>
            </a:pPr>
            <a:endParaRPr lang="en-US" dirty="0">
              <a:solidFill>
                <a:srgbClr val="3333CC"/>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37130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Applications of </a:t>
            </a:r>
            <a:r>
              <a:rPr lang="en-US" altLang="zh-TW" dirty="0">
                <a:latin typeface="Cambria" panose="02040503050406030204" pitchFamily="18" charset="0"/>
                <a:ea typeface="Cambria" panose="02040503050406030204" pitchFamily="18" charset="0"/>
              </a:rPr>
              <a:t>ML in Healthcare</a:t>
            </a:r>
            <a:endParaRPr lang="en-US" dirty="0"/>
          </a:p>
        </p:txBody>
      </p:sp>
      <p:sp>
        <p:nvSpPr>
          <p:cNvPr id="3" name="Content Placeholder 2"/>
          <p:cNvSpPr>
            <a:spLocks noGrp="1"/>
          </p:cNvSpPr>
          <p:nvPr>
            <p:ph idx="1"/>
          </p:nvPr>
        </p:nvSpPr>
        <p:spPr>
          <a:xfrm>
            <a:off x="838200" y="1690688"/>
            <a:ext cx="10515600" cy="4738307"/>
          </a:xfrm>
        </p:spPr>
        <p:txBody>
          <a:bodyPr>
            <a:normAutofit fontScale="92500" lnSpcReduction="20000"/>
          </a:bodyPr>
          <a:lstStyle/>
          <a:p>
            <a:r>
              <a:rPr lang="en-US" dirty="0">
                <a:latin typeface="Cambria" panose="02040503050406030204" pitchFamily="18" charset="0"/>
                <a:ea typeface="Cambria" panose="02040503050406030204" pitchFamily="18" charset="0"/>
              </a:rPr>
              <a:t>Predictive Analytics</a:t>
            </a:r>
            <a:endParaRPr lang="tr-TR"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Assistive Robots (Spline Surgery)</a:t>
            </a:r>
            <a:endParaRPr lang="tr-TR"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Virtual Nursing Assistance (Assist the Patients)</a:t>
            </a:r>
            <a:endParaRPr lang="tr-TR"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Administrative Tasks</a:t>
            </a:r>
            <a:endParaRPr lang="tr-TR"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Lots of aids will be provided</a:t>
            </a:r>
          </a:p>
          <a:p>
            <a:pPr marL="228600" lvl="1">
              <a:spcBef>
                <a:spcPts val="1000"/>
              </a:spcBef>
            </a:pPr>
            <a:r>
              <a:rPr lang="en-US" sz="2800" dirty="0">
                <a:latin typeface="Cambria" panose="02040503050406030204" pitchFamily="18" charset="0"/>
                <a:ea typeface="Cambria" panose="02040503050406030204" pitchFamily="18" charset="0"/>
              </a:rPr>
              <a:t>Medical outcomes analysis</a:t>
            </a:r>
          </a:p>
          <a:p>
            <a:pPr marL="228600" lvl="1">
              <a:spcBef>
                <a:spcPts val="1000"/>
              </a:spcBef>
            </a:pPr>
            <a:r>
              <a:rPr lang="en-US" sz="2800" dirty="0">
                <a:latin typeface="Cambria" panose="02040503050406030204" pitchFamily="18" charset="0"/>
              </a:rPr>
              <a:t>Cancer Identification</a:t>
            </a:r>
            <a:endParaRPr lang="tr-TR" sz="2800"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Scarcity of Nurses and Doctors can be eliminated</a:t>
            </a:r>
          </a:p>
          <a:p>
            <a:r>
              <a:rPr lang="en-US" dirty="0">
                <a:latin typeface="Cambria" panose="02040503050406030204" pitchFamily="18" charset="0"/>
                <a:ea typeface="Cambria" panose="02040503050406030204" pitchFamily="18" charset="0"/>
              </a:rPr>
              <a:t>Predicting Cardiovascular risks</a:t>
            </a:r>
          </a:p>
          <a:p>
            <a:r>
              <a:rPr lang="en-US" dirty="0">
                <a:latin typeface="Cambria" panose="02040503050406030204" pitchFamily="18" charset="0"/>
                <a:ea typeface="Cambria" panose="02040503050406030204" pitchFamily="18" charset="0"/>
              </a:rPr>
              <a:t>Predicting medical events </a:t>
            </a:r>
          </a:p>
          <a:p>
            <a:r>
              <a:rPr lang="tr-TR" dirty="0">
                <a:latin typeface="Cambria" panose="02040503050406030204" pitchFamily="18" charset="0"/>
                <a:ea typeface="Cambria" panose="02040503050406030204" pitchFamily="18" charset="0"/>
              </a:rPr>
              <a:t>Medical diagnosis: From symptoms to illnesses</a:t>
            </a:r>
          </a:p>
          <a:p>
            <a:pPr marL="0" indent="0">
              <a:buNone/>
            </a:pPr>
            <a:endParaRPr lang="tr-T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90807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Applications of </a:t>
            </a:r>
            <a:r>
              <a:rPr lang="en-US" altLang="zh-TW" dirty="0">
                <a:latin typeface="Cambria" panose="02040503050406030204" pitchFamily="18" charset="0"/>
                <a:ea typeface="Cambria" panose="02040503050406030204" pitchFamily="18" charset="0"/>
              </a:rPr>
              <a:t>ML in Agriculture</a:t>
            </a:r>
            <a:endParaRPr lang="en-US" dirty="0"/>
          </a:p>
        </p:txBody>
      </p:sp>
      <p:sp>
        <p:nvSpPr>
          <p:cNvPr id="3" name="Content Placeholder 2"/>
          <p:cNvSpPr>
            <a:spLocks noGrp="1"/>
          </p:cNvSpPr>
          <p:nvPr>
            <p:ph idx="1"/>
          </p:nvPr>
        </p:nvSpPr>
        <p:spPr>
          <a:xfrm>
            <a:off x="838200" y="1690688"/>
            <a:ext cx="10515600" cy="4734495"/>
          </a:xfrm>
        </p:spPr>
        <p:txBody>
          <a:bodyPr>
            <a:normAutofit/>
          </a:bodyPr>
          <a:lstStyle/>
          <a:p>
            <a:r>
              <a:rPr lang="en-US" dirty="0">
                <a:latin typeface="Cambria" panose="02040503050406030204" pitchFamily="18" charset="0"/>
                <a:ea typeface="Cambria" panose="02040503050406030204" pitchFamily="18" charset="0"/>
              </a:rPr>
              <a:t>Crop is ready or not and Quality of Crop</a:t>
            </a:r>
            <a:endParaRPr lang="tr-TR"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Segregation of crop based on quality (Crop Classification)</a:t>
            </a:r>
            <a:endParaRPr lang="tr-TR"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Predicting Crop Yield</a:t>
            </a:r>
            <a:endParaRPr lang="tr-TR"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Irrigations Schedule</a:t>
            </a:r>
            <a:endParaRPr lang="tr-TR"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Disease detection from the plants</a:t>
            </a:r>
            <a:endParaRPr lang="tr-TR"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Predicting the approximate weight of the crop</a:t>
            </a:r>
          </a:p>
          <a:p>
            <a:r>
              <a:rPr lang="en-US" dirty="0">
                <a:latin typeface="Cambria" panose="02040503050406030204" pitchFamily="18" charset="0"/>
                <a:ea typeface="Cambria" panose="02040503050406030204" pitchFamily="18" charset="0"/>
              </a:rPr>
              <a:t>Health monitoring of the crop</a:t>
            </a:r>
          </a:p>
          <a:p>
            <a:r>
              <a:rPr lang="en-US" dirty="0">
                <a:latin typeface="Cambria" panose="02040503050406030204" pitchFamily="18" charset="0"/>
                <a:ea typeface="Cambria" panose="02040503050406030204" pitchFamily="18" charset="0"/>
              </a:rPr>
              <a:t>Analyzing and Predicting the Profit from the crop</a:t>
            </a:r>
            <a:endParaRPr lang="tr-T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361853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Other Applications of </a:t>
            </a:r>
            <a:r>
              <a:rPr lang="en-US" altLang="zh-TW" dirty="0">
                <a:latin typeface="Cambria" panose="02040503050406030204" pitchFamily="18" charset="0"/>
                <a:ea typeface="Cambria" panose="02040503050406030204" pitchFamily="18" charset="0"/>
              </a:rPr>
              <a:t>ML </a:t>
            </a:r>
            <a:endParaRPr lang="en-US" dirty="0"/>
          </a:p>
        </p:txBody>
      </p:sp>
      <p:sp>
        <p:nvSpPr>
          <p:cNvPr id="3" name="Content Placeholder 2"/>
          <p:cNvSpPr>
            <a:spLocks noGrp="1"/>
          </p:cNvSpPr>
          <p:nvPr>
            <p:ph idx="1"/>
          </p:nvPr>
        </p:nvSpPr>
        <p:spPr>
          <a:xfrm>
            <a:off x="838200" y="1690688"/>
            <a:ext cx="10515600" cy="4734495"/>
          </a:xfrm>
        </p:spPr>
        <p:txBody>
          <a:bodyPr>
            <a:normAutofit/>
          </a:bodyPr>
          <a:lstStyle/>
          <a:p>
            <a:r>
              <a:rPr lang="en-US" dirty="0">
                <a:latin typeface="Cambria" panose="02040503050406030204" pitchFamily="18" charset="0"/>
                <a:ea typeface="Cambria" panose="02040503050406030204" pitchFamily="18" charset="0"/>
              </a:rPr>
              <a:t>Summarization of movie</a:t>
            </a:r>
            <a:endParaRPr lang="tr-TR"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Recognizing the mood of the person</a:t>
            </a:r>
            <a:endParaRPr lang="tr-TR"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Sentiment Analysis</a:t>
            </a:r>
            <a:endParaRPr lang="tr-TR"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Image Editing</a:t>
            </a:r>
            <a:endParaRPr lang="tr-TR"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Auto Caption Generation</a:t>
            </a:r>
            <a:endParaRPr lang="tr-TR"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Object Recognition and Classification</a:t>
            </a:r>
          </a:p>
          <a:p>
            <a:r>
              <a:rPr lang="en-US" dirty="0">
                <a:latin typeface="Cambria" panose="02040503050406030204" pitchFamily="18" charset="0"/>
                <a:ea typeface="Cambria" panose="02040503050406030204" pitchFamily="18" charset="0"/>
              </a:rPr>
              <a:t>Scene and Context categorization of the outdoor image</a:t>
            </a:r>
          </a:p>
          <a:p>
            <a:r>
              <a:rPr lang="en-US" dirty="0">
                <a:latin typeface="Cambria" panose="02040503050406030204" pitchFamily="18" charset="0"/>
                <a:ea typeface="Cambria" panose="02040503050406030204" pitchFamily="18" charset="0"/>
              </a:rPr>
              <a:t>Generating Handwriting from notes</a:t>
            </a:r>
          </a:p>
          <a:p>
            <a:r>
              <a:rPr lang="en-US" dirty="0">
                <a:latin typeface="Cambria" panose="02040503050406030204" pitchFamily="18" charset="0"/>
                <a:ea typeface="Cambria" panose="02040503050406030204" pitchFamily="18" charset="0"/>
              </a:rPr>
              <a:t>Automatic colorization of image and movie</a:t>
            </a:r>
            <a:endParaRPr lang="tr-T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271954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Other Applications of </a:t>
            </a:r>
            <a:r>
              <a:rPr lang="en-US" altLang="zh-TW" dirty="0">
                <a:latin typeface="Cambria" panose="02040503050406030204" pitchFamily="18" charset="0"/>
                <a:ea typeface="Cambria" panose="02040503050406030204" pitchFamily="18" charset="0"/>
              </a:rPr>
              <a:t>ML </a:t>
            </a:r>
            <a:endParaRPr lang="en-US" dirty="0"/>
          </a:p>
        </p:txBody>
      </p:sp>
      <p:sp>
        <p:nvSpPr>
          <p:cNvPr id="3" name="Content Placeholder 2"/>
          <p:cNvSpPr>
            <a:spLocks noGrp="1"/>
          </p:cNvSpPr>
          <p:nvPr>
            <p:ph idx="1"/>
          </p:nvPr>
        </p:nvSpPr>
        <p:spPr>
          <a:xfrm>
            <a:off x="838200" y="1524000"/>
            <a:ext cx="10515600" cy="4901183"/>
          </a:xfrm>
        </p:spPr>
        <p:txBody>
          <a:bodyPr>
            <a:normAutofit/>
          </a:bodyPr>
          <a:lstStyle/>
          <a:p>
            <a:r>
              <a:rPr lang="en-US" dirty="0">
                <a:latin typeface="Cambria" panose="02040503050406030204" pitchFamily="18" charset="0"/>
                <a:ea typeface="Cambria" panose="02040503050406030204" pitchFamily="18" charset="0"/>
              </a:rPr>
              <a:t>Find all possible objects from an image</a:t>
            </a:r>
            <a:endParaRPr lang="tr-TR"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Multi digit recognition from an image</a:t>
            </a:r>
            <a:endParaRPr lang="tr-TR"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Labeling an aerial image</a:t>
            </a:r>
            <a:endParaRPr lang="tr-TR"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Signature Verification</a:t>
            </a:r>
            <a:endParaRPr lang="tr-TR"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Target Recognition</a:t>
            </a:r>
            <a:endParaRPr lang="tr-TR"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Traffic Monitoring</a:t>
            </a:r>
          </a:p>
          <a:p>
            <a:r>
              <a:rPr lang="en-US" dirty="0">
                <a:latin typeface="Cambria" panose="02040503050406030204" pitchFamily="18" charset="0"/>
                <a:ea typeface="Cambria" panose="02040503050406030204" pitchFamily="18" charset="0"/>
              </a:rPr>
              <a:t>Facial Expression Recognition</a:t>
            </a:r>
          </a:p>
          <a:p>
            <a:r>
              <a:rPr lang="en-US" dirty="0">
                <a:latin typeface="Cambria" panose="02040503050406030204" pitchFamily="18" charset="0"/>
                <a:ea typeface="Cambria" panose="02040503050406030204" pitchFamily="18" charset="0"/>
              </a:rPr>
              <a:t>Identification of fake news</a:t>
            </a:r>
          </a:p>
          <a:p>
            <a:r>
              <a:rPr lang="en-US" dirty="0">
                <a:latin typeface="Cambria" panose="02040503050406030204" pitchFamily="18" charset="0"/>
                <a:ea typeface="Cambria" panose="02040503050406030204" pitchFamily="18" charset="0"/>
              </a:rPr>
              <a:t>Tagging people automatically</a:t>
            </a:r>
            <a:endParaRPr lang="tr-T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53536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159" y="39308"/>
            <a:ext cx="10515600" cy="1325563"/>
          </a:xfrm>
        </p:spPr>
        <p:txBody>
          <a:bodyPr>
            <a:normAutofit/>
          </a:bodyPr>
          <a:lstStyle/>
          <a:p>
            <a:r>
              <a:rPr lang="en-US" sz="4000" dirty="0">
                <a:latin typeface="Cambria" panose="02040503050406030204" pitchFamily="18" charset="0"/>
              </a:rPr>
              <a:t>Python Libraries for Machine Learning</a:t>
            </a:r>
          </a:p>
        </p:txBody>
      </p:sp>
      <p:pic>
        <p:nvPicPr>
          <p:cNvPr id="5" name="Content Placeholder 4"/>
          <p:cNvPicPr>
            <a:picLocks noGrp="1" noChangeAspect="1"/>
          </p:cNvPicPr>
          <p:nvPr>
            <p:ph idx="1"/>
          </p:nvPr>
        </p:nvPicPr>
        <p:blipFill>
          <a:blip r:embed="rId2"/>
          <a:stretch>
            <a:fillRect/>
          </a:stretch>
        </p:blipFill>
        <p:spPr>
          <a:xfrm>
            <a:off x="4635036" y="2504111"/>
            <a:ext cx="1514475" cy="3076575"/>
          </a:xfrm>
          <a:prstGeom prst="rect">
            <a:avLst/>
          </a:prstGeom>
        </p:spPr>
      </p:pic>
      <p:graphicFrame>
        <p:nvGraphicFramePr>
          <p:cNvPr id="9" name="Table 8"/>
          <p:cNvGraphicFramePr>
            <a:graphicFrameLocks noGrp="1"/>
          </p:cNvGraphicFramePr>
          <p:nvPr/>
        </p:nvGraphicFramePr>
        <p:xfrm>
          <a:off x="1609451" y="1228299"/>
          <a:ext cx="9427516" cy="5629701"/>
        </p:xfrm>
        <a:graphic>
          <a:graphicData uri="http://schemas.openxmlformats.org/drawingml/2006/table">
            <a:tbl>
              <a:tblPr firstRow="1" bandRow="1">
                <a:tableStyleId>{5C22544A-7EE6-4342-B048-85BDC9FD1C3A}</a:tableStyleId>
              </a:tblPr>
              <a:tblGrid>
                <a:gridCol w="2356879">
                  <a:extLst>
                    <a:ext uri="{9D8B030D-6E8A-4147-A177-3AD203B41FA5}">
                      <a16:colId xmlns:a16="http://schemas.microsoft.com/office/drawing/2014/main" val="2024384785"/>
                    </a:ext>
                  </a:extLst>
                </a:gridCol>
                <a:gridCol w="2356879">
                  <a:extLst>
                    <a:ext uri="{9D8B030D-6E8A-4147-A177-3AD203B41FA5}">
                      <a16:colId xmlns:a16="http://schemas.microsoft.com/office/drawing/2014/main" val="1330284821"/>
                    </a:ext>
                  </a:extLst>
                </a:gridCol>
                <a:gridCol w="2356879">
                  <a:extLst>
                    <a:ext uri="{9D8B030D-6E8A-4147-A177-3AD203B41FA5}">
                      <a16:colId xmlns:a16="http://schemas.microsoft.com/office/drawing/2014/main" val="403746906"/>
                    </a:ext>
                  </a:extLst>
                </a:gridCol>
                <a:gridCol w="2356879">
                  <a:extLst>
                    <a:ext uri="{9D8B030D-6E8A-4147-A177-3AD203B41FA5}">
                      <a16:colId xmlns:a16="http://schemas.microsoft.com/office/drawing/2014/main" val="2543358623"/>
                    </a:ext>
                  </a:extLst>
                </a:gridCol>
              </a:tblGrid>
              <a:tr h="1002851">
                <a:tc>
                  <a:txBody>
                    <a:bodyPr/>
                    <a:lstStyle/>
                    <a:p>
                      <a:pPr algn="ctr"/>
                      <a:r>
                        <a:rPr lang="en-US" sz="2000" b="1" dirty="0">
                          <a:latin typeface="Cambria" panose="02040503050406030204" pitchFamily="18" charset="0"/>
                        </a:rPr>
                        <a:t>Machine Learning</a:t>
                      </a:r>
                    </a:p>
                  </a:txBody>
                  <a:tcPr anchor="ctr">
                    <a:solidFill>
                      <a:schemeClr val="accent1">
                        <a:lumMod val="75000"/>
                      </a:schemeClr>
                    </a:solidFill>
                  </a:tcPr>
                </a:tc>
                <a:tc>
                  <a:txBody>
                    <a:bodyPr/>
                    <a:lstStyle/>
                    <a:p>
                      <a:pPr algn="ctr"/>
                      <a:r>
                        <a:rPr lang="en-US" sz="2000" b="1" dirty="0">
                          <a:latin typeface="Cambria" panose="02040503050406030204" pitchFamily="18" charset="0"/>
                        </a:rPr>
                        <a:t>Visualization</a:t>
                      </a:r>
                    </a:p>
                  </a:txBody>
                  <a:tcPr anchor="ctr">
                    <a:solidFill>
                      <a:schemeClr val="accent1">
                        <a:lumMod val="75000"/>
                      </a:schemeClr>
                    </a:solidFill>
                  </a:tcPr>
                </a:tc>
                <a:tc>
                  <a:txBody>
                    <a:bodyPr/>
                    <a:lstStyle/>
                    <a:p>
                      <a:pPr algn="ctr"/>
                      <a:r>
                        <a:rPr lang="en-US" sz="2000" b="1" dirty="0">
                          <a:latin typeface="Cambria" panose="02040503050406030204" pitchFamily="18" charset="0"/>
                        </a:rPr>
                        <a:t>Mathematics for Data Science</a:t>
                      </a:r>
                    </a:p>
                  </a:txBody>
                  <a:tcPr anchor="ctr">
                    <a:solidFill>
                      <a:schemeClr val="accent1">
                        <a:lumMod val="75000"/>
                      </a:schemeClr>
                    </a:solidFill>
                  </a:tcPr>
                </a:tc>
                <a:tc>
                  <a:txBody>
                    <a:bodyPr/>
                    <a:lstStyle/>
                    <a:p>
                      <a:pPr algn="ctr"/>
                      <a:r>
                        <a:rPr lang="en-US" sz="2000" b="1" dirty="0">
                          <a:latin typeface="Cambria" panose="02040503050406030204" pitchFamily="18" charset="0"/>
                        </a:rPr>
                        <a:t>Data Manipulation &amp; Analysis</a:t>
                      </a:r>
                    </a:p>
                  </a:txBody>
                  <a:tcPr anchor="ctr">
                    <a:solidFill>
                      <a:schemeClr val="accent1">
                        <a:lumMod val="75000"/>
                      </a:schemeClr>
                    </a:solidFill>
                  </a:tcPr>
                </a:tc>
                <a:extLst>
                  <a:ext uri="{0D108BD9-81ED-4DB2-BD59-A6C34878D82A}">
                    <a16:rowId xmlns:a16="http://schemas.microsoft.com/office/drawing/2014/main" val="1606633449"/>
                  </a:ext>
                </a:extLst>
              </a:tr>
              <a:tr h="4626850">
                <a:tc>
                  <a:txBody>
                    <a:bodyPr/>
                    <a:lstStyle/>
                    <a:p>
                      <a:pPr algn="ctr"/>
                      <a:endParaRPr lang="en-US" sz="2000" b="1" dirty="0">
                        <a:latin typeface="Cambria" panose="02040503050406030204" pitchFamily="18" charset="0"/>
                      </a:endParaRPr>
                    </a:p>
                  </a:txBody>
                  <a:tcPr anchor="ctr">
                    <a:solidFill>
                      <a:schemeClr val="accent2">
                        <a:lumMod val="75000"/>
                      </a:schemeClr>
                    </a:solidFill>
                  </a:tcPr>
                </a:tc>
                <a:tc>
                  <a:txBody>
                    <a:bodyPr/>
                    <a:lstStyle/>
                    <a:p>
                      <a:pPr algn="ctr"/>
                      <a:endParaRPr lang="en-US" sz="2000" b="1" dirty="0">
                        <a:latin typeface="Cambria" panose="02040503050406030204" pitchFamily="18" charset="0"/>
                      </a:endParaRPr>
                    </a:p>
                  </a:txBody>
                  <a:tcPr anchor="ctr">
                    <a:solidFill>
                      <a:schemeClr val="accent2">
                        <a:lumMod val="75000"/>
                      </a:schemeClr>
                    </a:solidFill>
                  </a:tcPr>
                </a:tc>
                <a:tc>
                  <a:txBody>
                    <a:bodyPr/>
                    <a:lstStyle/>
                    <a:p>
                      <a:pPr algn="ctr"/>
                      <a:endParaRPr lang="en-US" sz="2000" b="1" dirty="0">
                        <a:latin typeface="Cambria" panose="02040503050406030204" pitchFamily="18" charset="0"/>
                      </a:endParaRPr>
                    </a:p>
                  </a:txBody>
                  <a:tcPr anchor="ctr">
                    <a:solidFill>
                      <a:schemeClr val="accent2">
                        <a:lumMod val="75000"/>
                      </a:schemeClr>
                    </a:solidFill>
                  </a:tcPr>
                </a:tc>
                <a:tc>
                  <a:txBody>
                    <a:bodyPr/>
                    <a:lstStyle/>
                    <a:p>
                      <a:pPr algn="ctr"/>
                      <a:endParaRPr lang="en-US" sz="2000" b="1" dirty="0">
                        <a:latin typeface="Cambria" panose="02040503050406030204" pitchFamily="18" charset="0"/>
                      </a:endParaRPr>
                    </a:p>
                  </a:txBody>
                  <a:tcPr anchor="ctr">
                    <a:solidFill>
                      <a:schemeClr val="accent2">
                        <a:lumMod val="75000"/>
                      </a:schemeClr>
                    </a:solidFill>
                  </a:tcPr>
                </a:tc>
                <a:extLst>
                  <a:ext uri="{0D108BD9-81ED-4DB2-BD59-A6C34878D82A}">
                    <a16:rowId xmlns:a16="http://schemas.microsoft.com/office/drawing/2014/main" val="3559201775"/>
                  </a:ext>
                </a:extLst>
              </a:tr>
            </a:tbl>
          </a:graphicData>
        </a:graphic>
      </p:graphicFrame>
      <p:pic>
        <p:nvPicPr>
          <p:cNvPr id="10" name="Picture 9"/>
          <p:cNvPicPr>
            <a:picLocks noChangeAspect="1"/>
          </p:cNvPicPr>
          <p:nvPr/>
        </p:nvPicPr>
        <p:blipFill>
          <a:blip r:embed="rId3"/>
          <a:stretch>
            <a:fillRect/>
          </a:stretch>
        </p:blipFill>
        <p:spPr>
          <a:xfrm>
            <a:off x="2001611" y="2333700"/>
            <a:ext cx="1593472" cy="4448035"/>
          </a:xfrm>
          <a:prstGeom prst="rect">
            <a:avLst/>
          </a:prstGeom>
        </p:spPr>
      </p:pic>
      <p:pic>
        <p:nvPicPr>
          <p:cNvPr id="13" name="Picture 12"/>
          <p:cNvPicPr>
            <a:picLocks noChangeAspect="1"/>
          </p:cNvPicPr>
          <p:nvPr/>
        </p:nvPicPr>
        <p:blipFill>
          <a:blip r:embed="rId4"/>
          <a:stretch>
            <a:fillRect/>
          </a:stretch>
        </p:blipFill>
        <p:spPr>
          <a:xfrm>
            <a:off x="4169483" y="2374644"/>
            <a:ext cx="1899765" cy="3860812"/>
          </a:xfrm>
          <a:prstGeom prst="rect">
            <a:avLst/>
          </a:prstGeom>
        </p:spPr>
      </p:pic>
      <p:pic>
        <p:nvPicPr>
          <p:cNvPr id="7" name="Picture 6"/>
          <p:cNvPicPr>
            <a:picLocks noChangeAspect="1"/>
          </p:cNvPicPr>
          <p:nvPr/>
        </p:nvPicPr>
        <p:blipFill>
          <a:blip r:embed="rId5"/>
          <a:stretch>
            <a:fillRect/>
          </a:stretch>
        </p:blipFill>
        <p:spPr>
          <a:xfrm>
            <a:off x="8898016" y="2378497"/>
            <a:ext cx="1862845" cy="1743610"/>
          </a:xfrm>
          <a:prstGeom prst="rect">
            <a:avLst/>
          </a:prstGeom>
        </p:spPr>
      </p:pic>
      <p:pic>
        <p:nvPicPr>
          <p:cNvPr id="15" name="Picture 14"/>
          <p:cNvPicPr>
            <a:picLocks noChangeAspect="1"/>
          </p:cNvPicPr>
          <p:nvPr/>
        </p:nvPicPr>
        <p:blipFill>
          <a:blip r:embed="rId6"/>
          <a:stretch>
            <a:fillRect/>
          </a:stretch>
        </p:blipFill>
        <p:spPr>
          <a:xfrm>
            <a:off x="6616353" y="2394927"/>
            <a:ext cx="1787189" cy="4333875"/>
          </a:xfrm>
          <a:prstGeom prst="rect">
            <a:avLst/>
          </a:prstGeom>
        </p:spPr>
      </p:pic>
    </p:spTree>
    <p:extLst>
      <p:ext uri="{BB962C8B-B14F-4D97-AF65-F5344CB8AC3E}">
        <p14:creationId xmlns:p14="http://schemas.microsoft.com/office/powerpoint/2010/main" val="20127328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980"/>
            <a:ext cx="10515600" cy="1061894"/>
          </a:xfrm>
        </p:spPr>
        <p:txBody>
          <a:bodyPr>
            <a:normAutofit/>
          </a:bodyPr>
          <a:lstStyle/>
          <a:p>
            <a:r>
              <a:rPr lang="en-US" sz="4000" dirty="0">
                <a:latin typeface="Cambria" panose="02040503050406030204" pitchFamily="18" charset="0"/>
                <a:ea typeface="Cambria" panose="02040503050406030204" pitchFamily="18" charset="0"/>
              </a:rPr>
              <a:t>Growth of Machine Learning – Current State</a:t>
            </a:r>
          </a:p>
        </p:txBody>
      </p:sp>
      <p:sp>
        <p:nvSpPr>
          <p:cNvPr id="3" name="Content Placeholder 2"/>
          <p:cNvSpPr>
            <a:spLocks noGrp="1"/>
          </p:cNvSpPr>
          <p:nvPr>
            <p:ph idx="1"/>
          </p:nvPr>
        </p:nvSpPr>
        <p:spPr>
          <a:xfrm>
            <a:off x="838200" y="1292352"/>
            <a:ext cx="10515600" cy="4884611"/>
          </a:xfrm>
        </p:spPr>
        <p:txBody>
          <a:bodyPr>
            <a:noAutofit/>
          </a:bodyPr>
          <a:lstStyle/>
          <a:p>
            <a:pPr>
              <a:defRPr/>
            </a:pPr>
            <a:r>
              <a:rPr lang="en-US" sz="2400" dirty="0">
                <a:latin typeface="Cambria" panose="02040503050406030204" pitchFamily="18" charset="0"/>
                <a:ea typeface="Cambria" panose="02040503050406030204" pitchFamily="18" charset="0"/>
              </a:rPr>
              <a:t>Machine learning is preferred approach to</a:t>
            </a:r>
          </a:p>
          <a:p>
            <a:pPr lvl="1">
              <a:defRPr/>
            </a:pPr>
            <a:r>
              <a:rPr lang="en-US" dirty="0">
                <a:latin typeface="Cambria" panose="02040503050406030204" pitchFamily="18" charset="0"/>
                <a:ea typeface="Cambria" panose="02040503050406030204" pitchFamily="18" charset="0"/>
              </a:rPr>
              <a:t>Speech recognition, Natural language processing</a:t>
            </a:r>
          </a:p>
          <a:p>
            <a:pPr lvl="1">
              <a:defRPr/>
            </a:pPr>
            <a:r>
              <a:rPr lang="en-US" dirty="0">
                <a:latin typeface="Cambria" panose="02040503050406030204" pitchFamily="18" charset="0"/>
                <a:ea typeface="Cambria" panose="02040503050406030204" pitchFamily="18" charset="0"/>
              </a:rPr>
              <a:t>Computer vision</a:t>
            </a:r>
          </a:p>
          <a:p>
            <a:pPr lvl="1">
              <a:defRPr/>
            </a:pPr>
            <a:r>
              <a:rPr lang="en-US" dirty="0">
                <a:latin typeface="Cambria" panose="02040503050406030204" pitchFamily="18" charset="0"/>
                <a:ea typeface="Cambria" panose="02040503050406030204" pitchFamily="18" charset="0"/>
              </a:rPr>
              <a:t>Medical outcomes analysis</a:t>
            </a:r>
          </a:p>
          <a:p>
            <a:pPr lvl="1">
              <a:defRPr/>
            </a:pPr>
            <a:r>
              <a:rPr lang="en-US" dirty="0">
                <a:latin typeface="Cambria" panose="02040503050406030204" pitchFamily="18" charset="0"/>
                <a:ea typeface="Cambria" panose="02040503050406030204" pitchFamily="18" charset="0"/>
              </a:rPr>
              <a:t>Robot control</a:t>
            </a:r>
          </a:p>
          <a:p>
            <a:pPr lvl="1">
              <a:defRPr/>
            </a:pPr>
            <a:r>
              <a:rPr lang="en-US" dirty="0">
                <a:latin typeface="Cambria" panose="02040503050406030204" pitchFamily="18" charset="0"/>
                <a:ea typeface="Cambria" panose="02040503050406030204" pitchFamily="18" charset="0"/>
              </a:rPr>
              <a:t>Computational biology</a:t>
            </a:r>
          </a:p>
          <a:p>
            <a:pPr>
              <a:defRPr/>
            </a:pPr>
            <a:r>
              <a:rPr lang="en-US" sz="2400" dirty="0">
                <a:latin typeface="Cambria" panose="02040503050406030204" pitchFamily="18" charset="0"/>
                <a:ea typeface="Cambria" panose="02040503050406030204" pitchFamily="18" charset="0"/>
              </a:rPr>
              <a:t>This trend is accelerating – Deep Learning…</a:t>
            </a:r>
          </a:p>
          <a:p>
            <a:pPr lvl="1">
              <a:defRPr/>
            </a:pPr>
            <a:r>
              <a:rPr lang="en-US" dirty="0">
                <a:latin typeface="Cambria" panose="02040503050406030204" pitchFamily="18" charset="0"/>
                <a:ea typeface="Cambria" panose="02040503050406030204" pitchFamily="18" charset="0"/>
              </a:rPr>
              <a:t>Improved machine learning algorithms</a:t>
            </a:r>
          </a:p>
          <a:p>
            <a:pPr lvl="1">
              <a:defRPr/>
            </a:pPr>
            <a:r>
              <a:rPr lang="en-US" dirty="0">
                <a:latin typeface="Cambria" panose="02040503050406030204" pitchFamily="18" charset="0"/>
                <a:ea typeface="Cambria" panose="02040503050406030204" pitchFamily="18" charset="0"/>
              </a:rPr>
              <a:t>Improved data capture, networking, faster computers</a:t>
            </a:r>
          </a:p>
          <a:p>
            <a:pPr lvl="1">
              <a:defRPr/>
            </a:pPr>
            <a:r>
              <a:rPr lang="en-US" dirty="0">
                <a:latin typeface="Cambria" panose="02040503050406030204" pitchFamily="18" charset="0"/>
                <a:ea typeface="Cambria" panose="02040503050406030204" pitchFamily="18" charset="0"/>
              </a:rPr>
              <a:t>Software too complex to write by hand</a:t>
            </a:r>
          </a:p>
          <a:p>
            <a:pPr lvl="1">
              <a:defRPr/>
            </a:pPr>
            <a:r>
              <a:rPr lang="en-US" dirty="0">
                <a:latin typeface="Cambria" panose="02040503050406030204" pitchFamily="18" charset="0"/>
                <a:ea typeface="Cambria" panose="02040503050406030204" pitchFamily="18" charset="0"/>
              </a:rPr>
              <a:t>New sensors / IO devices</a:t>
            </a:r>
          </a:p>
          <a:p>
            <a:pPr lvl="1">
              <a:defRPr/>
            </a:pPr>
            <a:r>
              <a:rPr lang="en-US" dirty="0">
                <a:latin typeface="Cambria" panose="02040503050406030204" pitchFamily="18" charset="0"/>
                <a:ea typeface="Cambria" panose="02040503050406030204" pitchFamily="18" charset="0"/>
              </a:rPr>
              <a:t>Demand for self-customization to user, environment</a:t>
            </a:r>
          </a:p>
        </p:txBody>
      </p:sp>
    </p:spTree>
    <p:extLst>
      <p:ext uri="{BB962C8B-B14F-4D97-AF65-F5344CB8AC3E}">
        <p14:creationId xmlns:p14="http://schemas.microsoft.com/office/powerpoint/2010/main" val="29590845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230"/>
          </a:xfrm>
        </p:spPr>
        <p:txBody>
          <a:bodyPr>
            <a:normAutofit/>
          </a:bodyPr>
          <a:lstStyle/>
          <a:p>
            <a:r>
              <a:rPr lang="en-US" sz="4000" dirty="0">
                <a:latin typeface="Cambria" panose="02040503050406030204" pitchFamily="18" charset="0"/>
                <a:ea typeface="Cambria" panose="02040503050406030204" pitchFamily="18" charset="0"/>
              </a:rPr>
              <a:t>Research issues in Machine Learning	</a:t>
            </a:r>
          </a:p>
        </p:txBody>
      </p:sp>
      <p:sp>
        <p:nvSpPr>
          <p:cNvPr id="3" name="Content Placeholder 2"/>
          <p:cNvSpPr>
            <a:spLocks noGrp="1"/>
          </p:cNvSpPr>
          <p:nvPr>
            <p:ph idx="1"/>
          </p:nvPr>
        </p:nvSpPr>
        <p:spPr>
          <a:xfrm>
            <a:off x="838200" y="1187356"/>
            <a:ext cx="10515600" cy="4716653"/>
          </a:xfrm>
        </p:spPr>
        <p:txBody>
          <a:bodyPr>
            <a:noAutofit/>
          </a:bodyPr>
          <a:lstStyle/>
          <a:p>
            <a:r>
              <a:rPr lang="en-US" sz="2000" dirty="0">
                <a:latin typeface="Cambria" panose="02040503050406030204" pitchFamily="18" charset="0"/>
                <a:ea typeface="Cambria" panose="02040503050406030204" pitchFamily="18" charset="0"/>
              </a:rPr>
              <a:t>Handling large amount of data</a:t>
            </a:r>
          </a:p>
          <a:p>
            <a:r>
              <a:rPr lang="en-US" sz="2000" dirty="0">
                <a:latin typeface="Cambria" panose="02040503050406030204" pitchFamily="18" charset="0"/>
                <a:ea typeface="Cambria" panose="02040503050406030204" pitchFamily="18" charset="0"/>
              </a:rPr>
              <a:t>High dimensionality </a:t>
            </a:r>
          </a:p>
          <a:p>
            <a:r>
              <a:rPr lang="en-US" sz="2000" dirty="0">
                <a:latin typeface="Cambria" panose="02040503050406030204" pitchFamily="18" charset="0"/>
                <a:ea typeface="Cambria" panose="02040503050406030204" pitchFamily="18" charset="0"/>
              </a:rPr>
              <a:t>Training Time is more (Hours or Days)</a:t>
            </a:r>
          </a:p>
          <a:p>
            <a:r>
              <a:rPr lang="en-US" sz="2000" dirty="0">
                <a:latin typeface="Cambria" panose="02040503050406030204" pitchFamily="18" charset="0"/>
                <a:ea typeface="Cambria" panose="02040503050406030204" pitchFamily="18" charset="0"/>
              </a:rPr>
              <a:t>Labeling of data or labeling of Images &amp; Videos</a:t>
            </a:r>
          </a:p>
          <a:p>
            <a:r>
              <a:rPr lang="en-US" sz="2000" dirty="0">
                <a:latin typeface="Cambria" panose="02040503050406030204" pitchFamily="18" charset="0"/>
                <a:ea typeface="Cambria" panose="02040503050406030204" pitchFamily="18" charset="0"/>
              </a:rPr>
              <a:t>Processing Performance for Training and Testing (Validating)</a:t>
            </a:r>
          </a:p>
          <a:p>
            <a:r>
              <a:rPr lang="en-US" sz="2000" dirty="0">
                <a:latin typeface="Cambria" panose="02040503050406030204" pitchFamily="18" charset="0"/>
                <a:ea typeface="Cambria" panose="02040503050406030204" pitchFamily="18" charset="0"/>
              </a:rPr>
              <a:t>Accessing Reference Model – Transfer Learning</a:t>
            </a:r>
          </a:p>
          <a:p>
            <a:r>
              <a:rPr lang="en-US" sz="2000" dirty="0">
                <a:latin typeface="Cambria" panose="02040503050406030204" pitchFamily="18" charset="0"/>
                <a:ea typeface="Cambria" panose="02040503050406030204" pitchFamily="18" charset="0"/>
              </a:rPr>
              <a:t>Optimizing Hyper parameters</a:t>
            </a:r>
          </a:p>
          <a:p>
            <a:r>
              <a:rPr lang="en-US" sz="2000" dirty="0">
                <a:latin typeface="Cambria" panose="02040503050406030204" pitchFamily="18" charset="0"/>
                <a:ea typeface="Cambria" panose="02040503050406030204" pitchFamily="18" charset="0"/>
              </a:rPr>
              <a:t>Rapid and Optimized deployment</a:t>
            </a:r>
          </a:p>
          <a:p>
            <a:r>
              <a:rPr lang="en-US" sz="2000" dirty="0">
                <a:latin typeface="Cambria" panose="02040503050406030204" pitchFamily="18" charset="0"/>
                <a:ea typeface="Cambria" panose="02040503050406030204" pitchFamily="18" charset="0"/>
              </a:rPr>
              <a:t>Curse of Modularity</a:t>
            </a:r>
          </a:p>
          <a:p>
            <a:r>
              <a:rPr lang="en-US" sz="2000" dirty="0">
                <a:latin typeface="Cambria" panose="02040503050406030204" pitchFamily="18" charset="0"/>
                <a:ea typeface="Cambria" panose="02040503050406030204" pitchFamily="18" charset="0"/>
              </a:rPr>
              <a:t>Class Imbalance</a:t>
            </a:r>
          </a:p>
          <a:p>
            <a:r>
              <a:rPr lang="en-US" sz="2000" dirty="0">
                <a:latin typeface="Cambria" panose="02040503050406030204" pitchFamily="18" charset="0"/>
                <a:ea typeface="Cambria" panose="02040503050406030204" pitchFamily="18" charset="0"/>
              </a:rPr>
              <a:t>Feature Engineering </a:t>
            </a:r>
          </a:p>
          <a:p>
            <a:r>
              <a:rPr lang="en-US" sz="2000" dirty="0">
                <a:latin typeface="Cambria" panose="02040503050406030204" pitchFamily="18" charset="0"/>
                <a:ea typeface="Cambria" panose="02040503050406030204" pitchFamily="18" charset="0"/>
              </a:rPr>
              <a:t>Variance and Bias </a:t>
            </a:r>
          </a:p>
          <a:p>
            <a:r>
              <a:rPr lang="en-US" sz="2000" dirty="0">
                <a:latin typeface="Cambria" panose="02040503050406030204" pitchFamily="18" charset="0"/>
                <a:ea typeface="Cambria" panose="02040503050406030204" pitchFamily="18" charset="0"/>
              </a:rPr>
              <a:t>Feature Extraction</a:t>
            </a:r>
          </a:p>
          <a:p>
            <a:r>
              <a:rPr lang="en-US" sz="2000" dirty="0">
                <a:latin typeface="Cambria" panose="02040503050406030204" pitchFamily="18" charset="0"/>
                <a:ea typeface="Cambria" panose="02040503050406030204" pitchFamily="18" charset="0"/>
              </a:rPr>
              <a:t>Applications specific training – Less Generalization</a:t>
            </a:r>
            <a:br>
              <a:rPr lang="en-US" sz="2000" dirty="0">
                <a:latin typeface="Cambria" panose="02040503050406030204" pitchFamily="18" charset="0"/>
                <a:ea typeface="Cambria" panose="02040503050406030204" pitchFamily="18" charset="0"/>
              </a:rPr>
            </a:b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791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2A78B44-59A1-414F-8446-5C9BA9C4C326}" type="slidenum">
              <a:rPr lang="en-GB" altLang="en-US" sz="1400"/>
              <a:pPr/>
              <a:t>5</a:t>
            </a:fld>
            <a:endParaRPr lang="en-GB" altLang="en-US" sz="1400"/>
          </a:p>
        </p:txBody>
      </p:sp>
      <p:sp>
        <p:nvSpPr>
          <p:cNvPr id="8195" name="Rectangle 2"/>
          <p:cNvSpPr>
            <a:spLocks noGrp="1" noChangeArrowheads="1"/>
          </p:cNvSpPr>
          <p:nvPr>
            <p:ph type="title"/>
          </p:nvPr>
        </p:nvSpPr>
        <p:spPr/>
        <p:txBody>
          <a:bodyPr/>
          <a:lstStyle/>
          <a:p>
            <a:pPr eaLnBrk="1" hangingPunct="1"/>
            <a:r>
              <a:rPr lang="en-GB" altLang="en-US"/>
              <a:t>What is AI?</a:t>
            </a:r>
          </a:p>
        </p:txBody>
      </p:sp>
      <p:sp>
        <p:nvSpPr>
          <p:cNvPr id="8196" name="Rectangle 3"/>
          <p:cNvSpPr>
            <a:spLocks noGrp="1" noChangeArrowheads="1"/>
          </p:cNvSpPr>
          <p:nvPr>
            <p:ph type="body" idx="1"/>
          </p:nvPr>
        </p:nvSpPr>
        <p:spPr/>
        <p:txBody>
          <a:bodyPr/>
          <a:lstStyle/>
          <a:p>
            <a:pPr eaLnBrk="1" hangingPunct="1">
              <a:buClr>
                <a:schemeClr val="tx1"/>
              </a:buClr>
              <a:buSzPct val="120000"/>
            </a:pPr>
            <a:r>
              <a:rPr lang="en-GB" altLang="en-US" dirty="0">
                <a:solidFill>
                  <a:srgbClr val="6600FF"/>
                </a:solidFill>
              </a:rPr>
              <a:t>Intelligence</a:t>
            </a:r>
            <a:r>
              <a:rPr lang="en-GB" altLang="en-US" dirty="0"/>
              <a:t>: “Ability to learn, Understand and Think”</a:t>
            </a:r>
          </a:p>
        </p:txBody>
      </p:sp>
    </p:spTree>
    <p:extLst>
      <p:ext uri="{BB962C8B-B14F-4D97-AF65-F5344CB8AC3E}">
        <p14:creationId xmlns:p14="http://schemas.microsoft.com/office/powerpoint/2010/main" val="4888110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48"/>
            <a:ext cx="10515600" cy="982262"/>
          </a:xfrm>
        </p:spPr>
        <p:txBody>
          <a:bodyPr>
            <a:normAutofit/>
          </a:bodyPr>
          <a:lstStyle/>
          <a:p>
            <a:r>
              <a:rPr lang="en-US" sz="3600" b="1" dirty="0">
                <a:latin typeface="Cambria" panose="02040503050406030204" pitchFamily="18" charset="0"/>
              </a:rPr>
              <a:t>Deep Learning</a:t>
            </a:r>
          </a:p>
        </p:txBody>
      </p:sp>
      <p:pic>
        <p:nvPicPr>
          <p:cNvPr id="5" name="Picture 4"/>
          <p:cNvPicPr>
            <a:picLocks noChangeAspect="1"/>
          </p:cNvPicPr>
          <p:nvPr/>
        </p:nvPicPr>
        <p:blipFill>
          <a:blip r:embed="rId2"/>
          <a:stretch>
            <a:fillRect/>
          </a:stretch>
        </p:blipFill>
        <p:spPr>
          <a:xfrm>
            <a:off x="1472559" y="1210910"/>
            <a:ext cx="9537418" cy="5421902"/>
          </a:xfrm>
          <a:prstGeom prst="rect">
            <a:avLst/>
          </a:prstGeom>
        </p:spPr>
      </p:pic>
    </p:spTree>
    <p:extLst>
      <p:ext uri="{BB962C8B-B14F-4D97-AF65-F5344CB8AC3E}">
        <p14:creationId xmlns:p14="http://schemas.microsoft.com/office/powerpoint/2010/main" val="18895381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3600" dirty="0">
                <a:latin typeface="Cambria" panose="02040503050406030204" pitchFamily="18" charset="0"/>
              </a:rPr>
              <a:t>Difference between ML and DL</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652" y="1325563"/>
            <a:ext cx="9152696" cy="44640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26129" y="6523136"/>
            <a:ext cx="10876128" cy="307777"/>
          </a:xfrm>
          <a:prstGeom prst="rect">
            <a:avLst/>
          </a:prstGeom>
          <a:noFill/>
        </p:spPr>
        <p:txBody>
          <a:bodyPr wrap="square" rtlCol="0">
            <a:spAutoFit/>
          </a:bodyPr>
          <a:lstStyle/>
          <a:p>
            <a:r>
              <a:rPr lang="en-US" sz="1400" b="1" dirty="0">
                <a:latin typeface="Cambria" panose="02040503050406030204" pitchFamily="18" charset="0"/>
                <a:cs typeface="Arial" panose="020B0604020202020204" pitchFamily="34" charset="0"/>
              </a:rPr>
              <a:t>Image Source: </a:t>
            </a:r>
            <a:r>
              <a:rPr lang="en-US" sz="1400" dirty="0">
                <a:latin typeface="Cambria" panose="02040503050406030204" pitchFamily="18" charset="0"/>
                <a:cs typeface="Arial" panose="020B0604020202020204" pitchFamily="34" charset="0"/>
              </a:rPr>
              <a:t>https://www.xenonstack.com/blog/log-analytics-with-deep-learning-and-machine-learning</a:t>
            </a:r>
          </a:p>
        </p:txBody>
      </p:sp>
    </p:spTree>
    <p:extLst>
      <p:ext uri="{BB962C8B-B14F-4D97-AF65-F5344CB8AC3E}">
        <p14:creationId xmlns:p14="http://schemas.microsoft.com/office/powerpoint/2010/main" val="413445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ambria" panose="02040503050406030204" pitchFamily="18" charset="0"/>
              </a:rPr>
              <a:t>Where is Machine Learning and Deep Learning being applied right now?</a:t>
            </a:r>
          </a:p>
        </p:txBody>
      </p:sp>
      <p:sp>
        <p:nvSpPr>
          <p:cNvPr id="3" name="Content Placeholder 2"/>
          <p:cNvSpPr>
            <a:spLocks noGrp="1"/>
          </p:cNvSpPr>
          <p:nvPr>
            <p:ph idx="1"/>
          </p:nvPr>
        </p:nvSpPr>
        <p:spPr>
          <a:xfrm>
            <a:off x="838200" y="1825625"/>
            <a:ext cx="10515600" cy="4922016"/>
          </a:xfrm>
        </p:spPr>
        <p:txBody>
          <a:bodyPr>
            <a:normAutofit/>
          </a:bodyPr>
          <a:lstStyle/>
          <a:p>
            <a:pPr lvl="0" algn="just">
              <a:lnSpc>
                <a:spcPct val="100000"/>
              </a:lnSpc>
            </a:pPr>
            <a:r>
              <a:rPr lang="en-US" sz="2400" b="1" dirty="0">
                <a:latin typeface="Cambria" panose="02040503050406030204" pitchFamily="18" charset="0"/>
              </a:rPr>
              <a:t>Computer Vision</a:t>
            </a:r>
            <a:r>
              <a:rPr lang="en-US" sz="2400" dirty="0">
                <a:latin typeface="Cambria" panose="02040503050406030204" pitchFamily="18" charset="0"/>
              </a:rPr>
              <a:t>: for applications like vehicle number plate identification and facial recognition.</a:t>
            </a:r>
          </a:p>
          <a:p>
            <a:pPr lvl="0" algn="just">
              <a:lnSpc>
                <a:spcPct val="100000"/>
              </a:lnSpc>
            </a:pPr>
            <a:r>
              <a:rPr lang="en-US" sz="2400" b="1" dirty="0">
                <a:latin typeface="Cambria" panose="02040503050406030204" pitchFamily="18" charset="0"/>
              </a:rPr>
              <a:t>Information Retrieval</a:t>
            </a:r>
            <a:r>
              <a:rPr lang="en-US" sz="2400" dirty="0">
                <a:latin typeface="Cambria" panose="02040503050406030204" pitchFamily="18" charset="0"/>
              </a:rPr>
              <a:t>: for applications like search engines, both text search, and image search.</a:t>
            </a:r>
          </a:p>
          <a:p>
            <a:pPr lvl="0" algn="just">
              <a:lnSpc>
                <a:spcPct val="100000"/>
              </a:lnSpc>
            </a:pPr>
            <a:r>
              <a:rPr lang="en-US" sz="2400" b="1" dirty="0">
                <a:latin typeface="Cambria" panose="02040503050406030204" pitchFamily="18" charset="0"/>
              </a:rPr>
              <a:t>Marketing</a:t>
            </a:r>
            <a:r>
              <a:rPr lang="en-US" sz="2400" dirty="0">
                <a:latin typeface="Cambria" panose="02040503050406030204" pitchFamily="18" charset="0"/>
              </a:rPr>
              <a:t>: for applications like automated email marketing, target identification</a:t>
            </a:r>
          </a:p>
          <a:p>
            <a:pPr lvl="0" algn="just">
              <a:lnSpc>
                <a:spcPct val="100000"/>
              </a:lnSpc>
            </a:pPr>
            <a:r>
              <a:rPr lang="en-US" sz="2400" b="1" dirty="0">
                <a:latin typeface="Cambria" panose="02040503050406030204" pitchFamily="18" charset="0"/>
              </a:rPr>
              <a:t>Medical Diagnosis</a:t>
            </a:r>
            <a:r>
              <a:rPr lang="en-US" sz="2400" dirty="0">
                <a:latin typeface="Cambria" panose="02040503050406030204" pitchFamily="18" charset="0"/>
              </a:rPr>
              <a:t>: for applications like cancer identification, anomaly detection</a:t>
            </a:r>
          </a:p>
          <a:p>
            <a:pPr lvl="0" algn="just">
              <a:lnSpc>
                <a:spcPct val="100000"/>
              </a:lnSpc>
            </a:pPr>
            <a:r>
              <a:rPr lang="en-US" sz="2400" b="1" dirty="0">
                <a:latin typeface="Cambria" panose="02040503050406030204" pitchFamily="18" charset="0"/>
              </a:rPr>
              <a:t>Natural Language Processing</a:t>
            </a:r>
            <a:r>
              <a:rPr lang="en-US" sz="2400" dirty="0">
                <a:latin typeface="Cambria" panose="02040503050406030204" pitchFamily="18" charset="0"/>
              </a:rPr>
              <a:t>: for applications like sentiment analysis, photo tagging</a:t>
            </a:r>
          </a:p>
          <a:p>
            <a:pPr lvl="0" algn="just">
              <a:lnSpc>
                <a:spcPct val="100000"/>
              </a:lnSpc>
            </a:pPr>
            <a:r>
              <a:rPr lang="en-US" sz="2400" b="1" dirty="0">
                <a:latin typeface="Cambria" panose="02040503050406030204" pitchFamily="18" charset="0"/>
              </a:rPr>
              <a:t>Online Advertising</a:t>
            </a:r>
            <a:endParaRPr lang="en-US" sz="2400" dirty="0">
              <a:latin typeface="Cambria" panose="02040503050406030204" pitchFamily="18" charset="0"/>
            </a:endParaRPr>
          </a:p>
          <a:p>
            <a:pPr algn="just"/>
            <a:endParaRPr lang="en-US" dirty="0"/>
          </a:p>
        </p:txBody>
      </p:sp>
    </p:spTree>
    <p:extLst>
      <p:ext uri="{BB962C8B-B14F-4D97-AF65-F5344CB8AC3E}">
        <p14:creationId xmlns:p14="http://schemas.microsoft.com/office/powerpoint/2010/main" val="26139951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8"/>
            <a:ext cx="10515600" cy="1325563"/>
          </a:xfrm>
        </p:spPr>
        <p:txBody>
          <a:bodyPr/>
          <a:lstStyle/>
          <a:p>
            <a:r>
              <a:rPr lang="en-US" dirty="0">
                <a:latin typeface="Cambria" panose="02040503050406030204" pitchFamily="18" charset="0"/>
              </a:rPr>
              <a:t>Why Deep Learning taking off?</a:t>
            </a:r>
          </a:p>
        </p:txBody>
      </p:sp>
      <p:sp>
        <p:nvSpPr>
          <p:cNvPr id="5" name="TextBox 4"/>
          <p:cNvSpPr txBox="1"/>
          <p:nvPr/>
        </p:nvSpPr>
        <p:spPr>
          <a:xfrm>
            <a:off x="264994" y="1825625"/>
            <a:ext cx="4702791" cy="3293209"/>
          </a:xfrm>
          <a:prstGeom prst="rect">
            <a:avLst/>
          </a:prstGeom>
          <a:noFill/>
        </p:spPr>
        <p:txBody>
          <a:bodyPr wrap="square" rtlCol="0">
            <a:spAutoFit/>
          </a:bodyPr>
          <a:lstStyle/>
          <a:p>
            <a:pPr marL="342900" indent="-342900">
              <a:lnSpc>
                <a:spcPct val="200000"/>
              </a:lnSpc>
              <a:buAutoNum type="arabicPeriod"/>
            </a:pPr>
            <a:r>
              <a:rPr lang="en-US" sz="2800" dirty="0">
                <a:latin typeface="Cambria" panose="02040503050406030204" pitchFamily="18" charset="0"/>
              </a:rPr>
              <a:t>Lots of Data – </a:t>
            </a:r>
            <a:r>
              <a:rPr lang="en-US" sz="2000" dirty="0">
                <a:latin typeface="Cambria" panose="02040503050406030204" pitchFamily="18" charset="0"/>
              </a:rPr>
              <a:t>Structured and Unstructured</a:t>
            </a:r>
            <a:endParaRPr lang="en-US" sz="2800" dirty="0">
              <a:latin typeface="Cambria" panose="02040503050406030204" pitchFamily="18" charset="0"/>
            </a:endParaRPr>
          </a:p>
          <a:p>
            <a:pPr marL="342900" indent="-342900">
              <a:lnSpc>
                <a:spcPct val="200000"/>
              </a:lnSpc>
              <a:buAutoNum type="arabicPeriod"/>
            </a:pPr>
            <a:r>
              <a:rPr lang="en-US" sz="2800" dirty="0">
                <a:latin typeface="Cambria" panose="02040503050406030204" pitchFamily="18" charset="0"/>
              </a:rPr>
              <a:t>Computation Power – </a:t>
            </a:r>
            <a:r>
              <a:rPr lang="en-US" sz="2000" dirty="0">
                <a:latin typeface="Cambria" panose="02040503050406030204" pitchFamily="18" charset="0"/>
              </a:rPr>
              <a:t>GPU</a:t>
            </a:r>
            <a:endParaRPr lang="en-US" sz="2800" dirty="0">
              <a:latin typeface="Cambria" panose="02040503050406030204" pitchFamily="18" charset="0"/>
            </a:endParaRPr>
          </a:p>
          <a:p>
            <a:pPr marL="342900" indent="-342900">
              <a:lnSpc>
                <a:spcPct val="200000"/>
              </a:lnSpc>
              <a:buAutoNum type="arabicPeriod"/>
            </a:pPr>
            <a:r>
              <a:rPr lang="en-US" sz="2800" dirty="0">
                <a:latin typeface="Cambria" panose="02040503050406030204" pitchFamily="18" charset="0"/>
              </a:rPr>
              <a:t>Efficient Algorithms</a:t>
            </a:r>
          </a:p>
        </p:txBody>
      </p:sp>
      <p:pic>
        <p:nvPicPr>
          <p:cNvPr id="7" name="Picture 6"/>
          <p:cNvPicPr>
            <a:picLocks noChangeAspect="1"/>
          </p:cNvPicPr>
          <p:nvPr/>
        </p:nvPicPr>
        <p:blipFill>
          <a:blip r:embed="rId2"/>
          <a:stretch>
            <a:fillRect/>
          </a:stretch>
        </p:blipFill>
        <p:spPr>
          <a:xfrm>
            <a:off x="5139697" y="1787856"/>
            <a:ext cx="6214103" cy="4377578"/>
          </a:xfrm>
          <a:prstGeom prst="rect">
            <a:avLst/>
          </a:prstGeom>
        </p:spPr>
      </p:pic>
    </p:spTree>
    <p:extLst>
      <p:ext uri="{BB962C8B-B14F-4D97-AF65-F5344CB8AC3E}">
        <p14:creationId xmlns:p14="http://schemas.microsoft.com/office/powerpoint/2010/main" val="196861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mbria" panose="02040503050406030204" pitchFamily="18" charset="0"/>
              </a:rPr>
              <a:t>Types of Deep Networks</a:t>
            </a:r>
          </a:p>
        </p:txBody>
      </p:sp>
      <p:sp>
        <p:nvSpPr>
          <p:cNvPr id="3" name="Content Placeholder 2"/>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There are different deep networks like </a:t>
            </a:r>
          </a:p>
          <a:p>
            <a:r>
              <a:rPr lang="en-IN" dirty="0">
                <a:latin typeface="Times New Roman" panose="02020603050405020304" pitchFamily="18" charset="0"/>
                <a:cs typeface="Times New Roman" panose="02020603050405020304" pitchFamily="18" charset="0"/>
              </a:rPr>
              <a:t>Convolutional Neural Network (CNN), </a:t>
            </a:r>
          </a:p>
          <a:p>
            <a:r>
              <a:rPr lang="en-IN" dirty="0">
                <a:latin typeface="Times New Roman" panose="02020603050405020304" pitchFamily="18" charset="0"/>
                <a:cs typeface="Times New Roman" panose="02020603050405020304" pitchFamily="18" charset="0"/>
              </a:rPr>
              <a:t>Recurrent Neural Network (RNN), </a:t>
            </a:r>
          </a:p>
          <a:p>
            <a:r>
              <a:rPr lang="en-IN" dirty="0">
                <a:latin typeface="Times New Roman" panose="02020603050405020304" pitchFamily="18" charset="0"/>
                <a:cs typeface="Times New Roman" panose="02020603050405020304" pitchFamily="18" charset="0"/>
              </a:rPr>
              <a:t>Deep Belief Network (DBN), </a:t>
            </a:r>
          </a:p>
          <a:p>
            <a:r>
              <a:rPr lang="en-IN" dirty="0">
                <a:latin typeface="Times New Roman" panose="02020603050405020304" pitchFamily="18" charset="0"/>
                <a:cs typeface="Times New Roman" panose="02020603050405020304" pitchFamily="18" charset="0"/>
              </a:rPr>
              <a:t>Recursive Neural Tensor Network (RNTN),</a:t>
            </a:r>
          </a:p>
          <a:p>
            <a:r>
              <a:rPr lang="en-IN" dirty="0">
                <a:latin typeface="Times New Roman" panose="02020603050405020304" pitchFamily="18" charset="0"/>
                <a:cs typeface="Times New Roman" panose="02020603050405020304" pitchFamily="18" charset="0"/>
              </a:rPr>
              <a:t>Long and Short Term Memory (LSTM) </a:t>
            </a:r>
          </a:p>
          <a:p>
            <a:r>
              <a:rPr lang="en-IN" dirty="0">
                <a:latin typeface="Times New Roman" panose="02020603050405020304" pitchFamily="18" charset="0"/>
                <a:cs typeface="Times New Roman" panose="02020603050405020304" pitchFamily="18" charset="0"/>
              </a:rPr>
              <a:t>Restricted Boltzman Machine (RBM).</a:t>
            </a:r>
          </a:p>
          <a:p>
            <a:r>
              <a:rPr lang="en-IN" dirty="0">
                <a:latin typeface="Times New Roman" panose="02020603050405020304" pitchFamily="18" charset="0"/>
                <a:cs typeface="Times New Roman" panose="02020603050405020304" pitchFamily="18" charset="0"/>
              </a:rPr>
              <a:t>Auto Encoder</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700483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latin typeface="Cambria" panose="02040503050406030204" pitchFamily="18" charset="0"/>
              </a:rPr>
              <a:t>Types of Deep Network</a:t>
            </a:r>
          </a:p>
        </p:txBody>
      </p:sp>
      <p:graphicFrame>
        <p:nvGraphicFramePr>
          <p:cNvPr id="4" name="Table 3"/>
          <p:cNvGraphicFramePr>
            <a:graphicFrameLocks noGrp="1"/>
          </p:cNvGraphicFramePr>
          <p:nvPr>
            <p:extLst>
              <p:ext uri="{D42A27DB-BD31-4B8C-83A1-F6EECF244321}">
                <p14:modId xmlns:p14="http://schemas.microsoft.com/office/powerpoint/2010/main" val="2416193543"/>
              </p:ext>
            </p:extLst>
          </p:nvPr>
        </p:nvGraphicFramePr>
        <p:xfrm>
          <a:off x="838200" y="1809889"/>
          <a:ext cx="10515600" cy="4668181"/>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697701776"/>
                    </a:ext>
                  </a:extLst>
                </a:gridCol>
                <a:gridCol w="5257800">
                  <a:extLst>
                    <a:ext uri="{9D8B030D-6E8A-4147-A177-3AD203B41FA5}">
                      <a16:colId xmlns:a16="http://schemas.microsoft.com/office/drawing/2014/main" val="79646255"/>
                    </a:ext>
                  </a:extLst>
                </a:gridCol>
              </a:tblGrid>
              <a:tr h="666883">
                <a:tc>
                  <a:txBody>
                    <a:bodyPr/>
                    <a:lstStyle/>
                    <a:p>
                      <a:pPr marL="0" marR="0" algn="ctr">
                        <a:lnSpc>
                          <a:spcPct val="115000"/>
                        </a:lnSpc>
                        <a:spcBef>
                          <a:spcPts val="0"/>
                        </a:spcBef>
                        <a:spcAft>
                          <a:spcPts val="0"/>
                        </a:spcAft>
                      </a:pPr>
                      <a:r>
                        <a:rPr lang="en-IN" sz="2400" dirty="0">
                          <a:effectLst/>
                          <a:latin typeface="Cambria" panose="02040503050406030204" pitchFamily="18" charset="0"/>
                        </a:rPr>
                        <a:t>Applications</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IN" sz="2400" dirty="0">
                          <a:effectLst/>
                          <a:latin typeface="Cambria" panose="02040503050406030204" pitchFamily="18" charset="0"/>
                        </a:rPr>
                        <a:t>Deep Network</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18375514"/>
                  </a:ext>
                </a:extLst>
              </a:tr>
              <a:tr h="666883">
                <a:tc>
                  <a:txBody>
                    <a:bodyPr/>
                    <a:lstStyle/>
                    <a:p>
                      <a:pPr marL="0" marR="0" algn="ctr">
                        <a:lnSpc>
                          <a:spcPct val="115000"/>
                        </a:lnSpc>
                        <a:spcBef>
                          <a:spcPts val="0"/>
                        </a:spcBef>
                        <a:spcAft>
                          <a:spcPts val="0"/>
                        </a:spcAft>
                      </a:pPr>
                      <a:r>
                        <a:rPr lang="en-IN" sz="2400" b="0" dirty="0">
                          <a:solidFill>
                            <a:sysClr val="windowText" lastClr="000000"/>
                          </a:solidFill>
                          <a:effectLst/>
                          <a:latin typeface="Cambria" panose="02040503050406030204" pitchFamily="18" charset="0"/>
                        </a:rPr>
                        <a:t>Text Processing</a:t>
                      </a:r>
                      <a:endParaRPr lang="en-US" sz="2000" b="0" dirty="0">
                        <a:solidFill>
                          <a:sysClr val="windowText" lastClr="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lgn="ctr">
                        <a:lnSpc>
                          <a:spcPct val="115000"/>
                        </a:lnSpc>
                        <a:spcBef>
                          <a:spcPts val="0"/>
                        </a:spcBef>
                        <a:spcAft>
                          <a:spcPts val="0"/>
                        </a:spcAft>
                      </a:pPr>
                      <a:r>
                        <a:rPr lang="en-IN" sz="2400" b="0" dirty="0">
                          <a:solidFill>
                            <a:sysClr val="windowText" lastClr="000000"/>
                          </a:solidFill>
                          <a:effectLst/>
                          <a:latin typeface="Cambria" panose="02040503050406030204" pitchFamily="18" charset="0"/>
                        </a:rPr>
                        <a:t>RNN, RNTN</a:t>
                      </a:r>
                      <a:endParaRPr lang="en-US" sz="2000" b="0" dirty="0">
                        <a:solidFill>
                          <a:sysClr val="windowText" lastClr="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2052486888"/>
                  </a:ext>
                </a:extLst>
              </a:tr>
              <a:tr h="666883">
                <a:tc>
                  <a:txBody>
                    <a:bodyPr/>
                    <a:lstStyle/>
                    <a:p>
                      <a:pPr marL="0" marR="0" algn="ctr">
                        <a:lnSpc>
                          <a:spcPct val="115000"/>
                        </a:lnSpc>
                        <a:spcBef>
                          <a:spcPts val="0"/>
                        </a:spcBef>
                        <a:spcAft>
                          <a:spcPts val="0"/>
                        </a:spcAft>
                      </a:pPr>
                      <a:r>
                        <a:rPr lang="en-IN" sz="2400" b="0" dirty="0">
                          <a:solidFill>
                            <a:sysClr val="windowText" lastClr="000000"/>
                          </a:solidFill>
                          <a:effectLst/>
                          <a:latin typeface="Cambria" panose="02040503050406030204" pitchFamily="18" charset="0"/>
                        </a:rPr>
                        <a:t>Image Recognition</a:t>
                      </a:r>
                      <a:endParaRPr lang="en-US" sz="2000" b="0" dirty="0">
                        <a:solidFill>
                          <a:sysClr val="windowText" lastClr="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lgn="ctr">
                        <a:lnSpc>
                          <a:spcPct val="115000"/>
                        </a:lnSpc>
                        <a:spcBef>
                          <a:spcPts val="0"/>
                        </a:spcBef>
                        <a:spcAft>
                          <a:spcPts val="0"/>
                        </a:spcAft>
                      </a:pPr>
                      <a:r>
                        <a:rPr lang="en-IN" sz="2400" b="0" dirty="0">
                          <a:solidFill>
                            <a:sysClr val="windowText" lastClr="000000"/>
                          </a:solidFill>
                          <a:effectLst/>
                          <a:latin typeface="Cambria" panose="02040503050406030204" pitchFamily="18" charset="0"/>
                        </a:rPr>
                        <a:t>CNN, DBN</a:t>
                      </a:r>
                      <a:endParaRPr lang="en-US" sz="2000" b="0" dirty="0">
                        <a:solidFill>
                          <a:sysClr val="windowText" lastClr="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2019049667"/>
                  </a:ext>
                </a:extLst>
              </a:tr>
              <a:tr h="666883">
                <a:tc>
                  <a:txBody>
                    <a:bodyPr/>
                    <a:lstStyle/>
                    <a:p>
                      <a:pPr marL="0" marR="0" algn="ctr">
                        <a:lnSpc>
                          <a:spcPct val="115000"/>
                        </a:lnSpc>
                        <a:spcBef>
                          <a:spcPts val="0"/>
                        </a:spcBef>
                        <a:spcAft>
                          <a:spcPts val="0"/>
                        </a:spcAft>
                      </a:pPr>
                      <a:r>
                        <a:rPr lang="en-IN" sz="2400" b="0">
                          <a:solidFill>
                            <a:sysClr val="windowText" lastClr="000000"/>
                          </a:solidFill>
                          <a:effectLst/>
                          <a:latin typeface="Cambria" panose="02040503050406030204" pitchFamily="18" charset="0"/>
                        </a:rPr>
                        <a:t>Object Recognition</a:t>
                      </a:r>
                      <a:endParaRPr lang="en-US" sz="2000" b="0">
                        <a:solidFill>
                          <a:sysClr val="windowText" lastClr="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lgn="ctr">
                        <a:lnSpc>
                          <a:spcPct val="115000"/>
                        </a:lnSpc>
                        <a:spcBef>
                          <a:spcPts val="0"/>
                        </a:spcBef>
                        <a:spcAft>
                          <a:spcPts val="0"/>
                        </a:spcAft>
                      </a:pPr>
                      <a:r>
                        <a:rPr lang="en-IN" sz="2400" b="0" dirty="0">
                          <a:solidFill>
                            <a:sysClr val="windowText" lastClr="000000"/>
                          </a:solidFill>
                          <a:effectLst/>
                          <a:latin typeface="Cambria" panose="02040503050406030204" pitchFamily="18" charset="0"/>
                        </a:rPr>
                        <a:t>CNN, RNTN</a:t>
                      </a:r>
                      <a:endParaRPr lang="en-US" sz="2000" b="0" dirty="0">
                        <a:solidFill>
                          <a:sysClr val="windowText" lastClr="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3315571297"/>
                  </a:ext>
                </a:extLst>
              </a:tr>
              <a:tr h="666883">
                <a:tc>
                  <a:txBody>
                    <a:bodyPr/>
                    <a:lstStyle/>
                    <a:p>
                      <a:pPr marL="0" marR="0" algn="ctr">
                        <a:lnSpc>
                          <a:spcPct val="115000"/>
                        </a:lnSpc>
                        <a:spcBef>
                          <a:spcPts val="0"/>
                        </a:spcBef>
                        <a:spcAft>
                          <a:spcPts val="0"/>
                        </a:spcAft>
                      </a:pPr>
                      <a:r>
                        <a:rPr lang="en-IN" sz="2400" b="0" dirty="0">
                          <a:solidFill>
                            <a:sysClr val="windowText" lastClr="000000"/>
                          </a:solidFill>
                          <a:effectLst/>
                          <a:latin typeface="Cambria" panose="02040503050406030204" pitchFamily="18" charset="0"/>
                        </a:rPr>
                        <a:t>Speech Recognition</a:t>
                      </a:r>
                      <a:endParaRPr lang="en-US" sz="2000" b="0" dirty="0">
                        <a:solidFill>
                          <a:sysClr val="windowText" lastClr="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lgn="ctr">
                        <a:lnSpc>
                          <a:spcPct val="115000"/>
                        </a:lnSpc>
                        <a:spcBef>
                          <a:spcPts val="0"/>
                        </a:spcBef>
                        <a:spcAft>
                          <a:spcPts val="0"/>
                        </a:spcAft>
                      </a:pPr>
                      <a:r>
                        <a:rPr lang="en-IN" sz="2400" b="0" dirty="0">
                          <a:solidFill>
                            <a:sysClr val="windowText" lastClr="000000"/>
                          </a:solidFill>
                          <a:effectLst/>
                          <a:latin typeface="Cambria" panose="02040503050406030204" pitchFamily="18" charset="0"/>
                        </a:rPr>
                        <a:t>RNN</a:t>
                      </a:r>
                      <a:endParaRPr lang="en-US" sz="2000" b="0" dirty="0">
                        <a:solidFill>
                          <a:sysClr val="windowText" lastClr="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2271348937"/>
                  </a:ext>
                </a:extLst>
              </a:tr>
              <a:tr h="666883">
                <a:tc>
                  <a:txBody>
                    <a:bodyPr/>
                    <a:lstStyle/>
                    <a:p>
                      <a:pPr marL="0" marR="0" algn="ctr">
                        <a:lnSpc>
                          <a:spcPct val="115000"/>
                        </a:lnSpc>
                        <a:spcBef>
                          <a:spcPts val="0"/>
                        </a:spcBef>
                        <a:spcAft>
                          <a:spcPts val="0"/>
                        </a:spcAft>
                      </a:pPr>
                      <a:r>
                        <a:rPr lang="en-IN" sz="2400" b="0">
                          <a:solidFill>
                            <a:sysClr val="windowText" lastClr="000000"/>
                          </a:solidFill>
                          <a:effectLst/>
                          <a:latin typeface="Cambria" panose="02040503050406030204" pitchFamily="18" charset="0"/>
                        </a:rPr>
                        <a:t>Time Series Analysis</a:t>
                      </a:r>
                      <a:endParaRPr lang="en-US" sz="2000" b="0">
                        <a:solidFill>
                          <a:sysClr val="windowText" lastClr="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lgn="ctr">
                        <a:lnSpc>
                          <a:spcPct val="115000"/>
                        </a:lnSpc>
                        <a:spcBef>
                          <a:spcPts val="0"/>
                        </a:spcBef>
                        <a:spcAft>
                          <a:spcPts val="0"/>
                        </a:spcAft>
                      </a:pPr>
                      <a:r>
                        <a:rPr lang="en-IN" sz="2400" b="0" dirty="0">
                          <a:solidFill>
                            <a:sysClr val="windowText" lastClr="000000"/>
                          </a:solidFill>
                          <a:effectLst/>
                          <a:latin typeface="Cambria" panose="02040503050406030204" pitchFamily="18" charset="0"/>
                        </a:rPr>
                        <a:t>RNN</a:t>
                      </a:r>
                      <a:endParaRPr lang="en-US" sz="2000" b="0" dirty="0">
                        <a:solidFill>
                          <a:sysClr val="windowText" lastClr="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688935060"/>
                  </a:ext>
                </a:extLst>
              </a:tr>
              <a:tr h="666883">
                <a:tc>
                  <a:txBody>
                    <a:bodyPr/>
                    <a:lstStyle/>
                    <a:p>
                      <a:pPr marL="0" marR="0" algn="ctr">
                        <a:lnSpc>
                          <a:spcPct val="115000"/>
                        </a:lnSpc>
                        <a:spcBef>
                          <a:spcPts val="0"/>
                        </a:spcBef>
                        <a:spcAft>
                          <a:spcPts val="0"/>
                        </a:spcAft>
                      </a:pPr>
                      <a:r>
                        <a:rPr lang="en-IN" sz="2400" b="0">
                          <a:solidFill>
                            <a:sysClr val="windowText" lastClr="000000"/>
                          </a:solidFill>
                          <a:effectLst/>
                          <a:latin typeface="Cambria" panose="02040503050406030204" pitchFamily="18" charset="0"/>
                        </a:rPr>
                        <a:t>Unlabeled data-pattern recognition</a:t>
                      </a:r>
                      <a:endParaRPr lang="en-US" sz="2000" b="0">
                        <a:solidFill>
                          <a:sysClr val="windowText" lastClr="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lgn="ctr">
                        <a:lnSpc>
                          <a:spcPct val="115000"/>
                        </a:lnSpc>
                        <a:spcBef>
                          <a:spcPts val="0"/>
                        </a:spcBef>
                        <a:spcAft>
                          <a:spcPts val="0"/>
                        </a:spcAft>
                      </a:pPr>
                      <a:r>
                        <a:rPr lang="en-IN" sz="2400" b="0" dirty="0">
                          <a:solidFill>
                            <a:sysClr val="windowText" lastClr="000000"/>
                          </a:solidFill>
                          <a:effectLst/>
                          <a:latin typeface="Cambria" panose="02040503050406030204" pitchFamily="18" charset="0"/>
                        </a:rPr>
                        <a:t>RBM</a:t>
                      </a:r>
                      <a:endParaRPr lang="en-US" sz="2000" b="0" dirty="0">
                        <a:solidFill>
                          <a:sysClr val="windowText" lastClr="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4062725668"/>
                  </a:ext>
                </a:extLst>
              </a:tr>
            </a:tbl>
          </a:graphicData>
        </a:graphic>
      </p:graphicFrame>
    </p:spTree>
    <p:extLst>
      <p:ext uri="{BB962C8B-B14F-4D97-AF65-F5344CB8AC3E}">
        <p14:creationId xmlns:p14="http://schemas.microsoft.com/office/powerpoint/2010/main" val="40596086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latin typeface="Cambria" panose="02040503050406030204" pitchFamily="18" charset="0"/>
              </a:rPr>
              <a:t>Comparison of Deep Learning Models</a:t>
            </a:r>
          </a:p>
        </p:txBody>
      </p:sp>
      <p:graphicFrame>
        <p:nvGraphicFramePr>
          <p:cNvPr id="4" name="Table 3"/>
          <p:cNvGraphicFramePr>
            <a:graphicFrameLocks noGrp="1"/>
          </p:cNvGraphicFramePr>
          <p:nvPr>
            <p:extLst>
              <p:ext uri="{D42A27DB-BD31-4B8C-83A1-F6EECF244321}">
                <p14:modId xmlns:p14="http://schemas.microsoft.com/office/powerpoint/2010/main" val="3670896987"/>
              </p:ext>
            </p:extLst>
          </p:nvPr>
        </p:nvGraphicFramePr>
        <p:xfrm>
          <a:off x="80211" y="1373691"/>
          <a:ext cx="12031578" cy="5078977"/>
        </p:xfrm>
        <a:graphic>
          <a:graphicData uri="http://schemas.openxmlformats.org/drawingml/2006/table">
            <a:tbl>
              <a:tblPr firstRow="1" firstCol="1" bandRow="1">
                <a:tableStyleId>{5C22544A-7EE6-4342-B048-85BDC9FD1C3A}</a:tableStyleId>
              </a:tblPr>
              <a:tblGrid>
                <a:gridCol w="1612814">
                  <a:extLst>
                    <a:ext uri="{9D8B030D-6E8A-4147-A177-3AD203B41FA5}">
                      <a16:colId xmlns:a16="http://schemas.microsoft.com/office/drawing/2014/main" val="2353372373"/>
                    </a:ext>
                  </a:extLst>
                </a:gridCol>
                <a:gridCol w="1848192">
                  <a:extLst>
                    <a:ext uri="{9D8B030D-6E8A-4147-A177-3AD203B41FA5}">
                      <a16:colId xmlns:a16="http://schemas.microsoft.com/office/drawing/2014/main" val="1782080740"/>
                    </a:ext>
                  </a:extLst>
                </a:gridCol>
                <a:gridCol w="1830297">
                  <a:extLst>
                    <a:ext uri="{9D8B030D-6E8A-4147-A177-3AD203B41FA5}">
                      <a16:colId xmlns:a16="http://schemas.microsoft.com/office/drawing/2014/main" val="3977325066"/>
                    </a:ext>
                  </a:extLst>
                </a:gridCol>
                <a:gridCol w="1739690">
                  <a:extLst>
                    <a:ext uri="{9D8B030D-6E8A-4147-A177-3AD203B41FA5}">
                      <a16:colId xmlns:a16="http://schemas.microsoft.com/office/drawing/2014/main" val="3717933793"/>
                    </a:ext>
                  </a:extLst>
                </a:gridCol>
                <a:gridCol w="1776122">
                  <a:extLst>
                    <a:ext uri="{9D8B030D-6E8A-4147-A177-3AD203B41FA5}">
                      <a16:colId xmlns:a16="http://schemas.microsoft.com/office/drawing/2014/main" val="505604395"/>
                    </a:ext>
                  </a:extLst>
                </a:gridCol>
                <a:gridCol w="1572127">
                  <a:extLst>
                    <a:ext uri="{9D8B030D-6E8A-4147-A177-3AD203B41FA5}">
                      <a16:colId xmlns:a16="http://schemas.microsoft.com/office/drawing/2014/main" val="1161503184"/>
                    </a:ext>
                  </a:extLst>
                </a:gridCol>
                <a:gridCol w="1652336">
                  <a:extLst>
                    <a:ext uri="{9D8B030D-6E8A-4147-A177-3AD203B41FA5}">
                      <a16:colId xmlns:a16="http://schemas.microsoft.com/office/drawing/2014/main" val="3608025486"/>
                    </a:ext>
                  </a:extLst>
                </a:gridCol>
              </a:tblGrid>
              <a:tr h="400814">
                <a:tc>
                  <a:txBody>
                    <a:bodyPr/>
                    <a:lstStyle/>
                    <a:p>
                      <a:pPr marL="0" marR="0" algn="ctr">
                        <a:lnSpc>
                          <a:spcPct val="115000"/>
                        </a:lnSpc>
                        <a:spcBef>
                          <a:spcPts val="0"/>
                        </a:spcBef>
                        <a:spcAft>
                          <a:spcPts val="0"/>
                        </a:spcAft>
                      </a:pPr>
                      <a:r>
                        <a:rPr lang="en-US" sz="2000">
                          <a:effectLst/>
                          <a:latin typeface="Cambria" panose="02040503050406030204" pitchFamily="18" charset="0"/>
                        </a:rPr>
                        <a:t>Model</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Cambria" panose="02040503050406030204" pitchFamily="18" charset="0"/>
                        </a:rPr>
                        <a:t>CNN</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Cambria" panose="02040503050406030204" pitchFamily="18" charset="0"/>
                        </a:rPr>
                        <a:t>RNN</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Cambria" panose="02040503050406030204" pitchFamily="18" charset="0"/>
                        </a:rPr>
                        <a:t>LSTM</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Cambria" panose="02040503050406030204" pitchFamily="18" charset="0"/>
                        </a:rPr>
                        <a:t>RBM</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Cambria" panose="02040503050406030204" pitchFamily="18" charset="0"/>
                        </a:rPr>
                        <a:t>DBN</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Cambria" panose="02040503050406030204" pitchFamily="18" charset="0"/>
                        </a:rPr>
                        <a:t>Auto-encoder</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541002"/>
                  </a:ext>
                </a:extLst>
              </a:tr>
              <a:tr h="400814">
                <a:tc>
                  <a:txBody>
                    <a:bodyPr/>
                    <a:lstStyle/>
                    <a:p>
                      <a:pPr marL="0" marR="0" algn="ctr">
                        <a:lnSpc>
                          <a:spcPct val="115000"/>
                        </a:lnSpc>
                        <a:spcBef>
                          <a:spcPts val="0"/>
                        </a:spcBef>
                        <a:spcAft>
                          <a:spcPts val="0"/>
                        </a:spcAft>
                      </a:pPr>
                      <a:r>
                        <a:rPr lang="en-US" sz="2000">
                          <a:effectLst/>
                          <a:latin typeface="Cambria" panose="02040503050406030204" pitchFamily="18" charset="0"/>
                        </a:rPr>
                        <a:t>Type</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Cambria" panose="02040503050406030204" pitchFamily="18" charset="0"/>
                        </a:rPr>
                        <a:t>Discriminative</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Cambria" panose="02040503050406030204" pitchFamily="18" charset="0"/>
                        </a:rPr>
                        <a:t>Discriminative</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Cambria" panose="02040503050406030204" pitchFamily="18" charset="0"/>
                        </a:rPr>
                        <a:t>Discriminative</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Cambria" panose="02040503050406030204" pitchFamily="18" charset="0"/>
                        </a:rPr>
                        <a:t>Generative</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Cambria" panose="02040503050406030204" pitchFamily="18" charset="0"/>
                        </a:rPr>
                        <a:t>Generative</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Cambria" panose="02040503050406030204" pitchFamily="18" charset="0"/>
                        </a:rPr>
                        <a:t>Generative</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43233883"/>
                  </a:ext>
                </a:extLst>
              </a:tr>
              <a:tr h="1079646">
                <a:tc>
                  <a:txBody>
                    <a:bodyPr/>
                    <a:lstStyle/>
                    <a:p>
                      <a:pPr marL="0" marR="0" algn="ctr">
                        <a:lnSpc>
                          <a:spcPct val="115000"/>
                        </a:lnSpc>
                        <a:spcBef>
                          <a:spcPts val="0"/>
                        </a:spcBef>
                        <a:spcAft>
                          <a:spcPts val="0"/>
                        </a:spcAft>
                      </a:pPr>
                      <a:r>
                        <a:rPr lang="en-US" sz="2000">
                          <a:effectLst/>
                          <a:latin typeface="Cambria" panose="02040503050406030204" pitchFamily="18" charset="0"/>
                        </a:rPr>
                        <a:t>Purpose</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latin typeface="Cambria" panose="02040503050406030204" pitchFamily="18" charset="0"/>
                        </a:rPr>
                        <a:t>Classification</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latin typeface="Cambria" panose="02040503050406030204" pitchFamily="18" charset="0"/>
                        </a:rPr>
                        <a:t>Prediction</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latin typeface="Cambria" panose="02040503050406030204" pitchFamily="18" charset="0"/>
                        </a:rPr>
                        <a:t>Prediction</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ambria" panose="02040503050406030204" pitchFamily="18" charset="0"/>
                        </a:rPr>
                        <a:t>Unsupervised Feature Learning</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latin typeface="Cambria" panose="02040503050406030204" pitchFamily="18" charset="0"/>
                        </a:rPr>
                        <a:t>Unsupervised Feature Learning</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latin typeface="Cambria" panose="02040503050406030204" pitchFamily="18" charset="0"/>
                        </a:rPr>
                        <a:t>Dimensionality Reduction</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78049777"/>
                  </a:ext>
                </a:extLst>
              </a:tr>
              <a:tr h="1249251">
                <a:tc>
                  <a:txBody>
                    <a:bodyPr/>
                    <a:lstStyle/>
                    <a:p>
                      <a:pPr marL="0" marR="0" algn="ctr">
                        <a:lnSpc>
                          <a:spcPct val="115000"/>
                        </a:lnSpc>
                        <a:spcBef>
                          <a:spcPts val="0"/>
                        </a:spcBef>
                        <a:spcAft>
                          <a:spcPts val="0"/>
                        </a:spcAft>
                      </a:pPr>
                      <a:r>
                        <a:rPr lang="en-US" sz="2000">
                          <a:effectLst/>
                          <a:latin typeface="Cambria" panose="02040503050406030204" pitchFamily="18" charset="0"/>
                        </a:rPr>
                        <a:t>Suitable for</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ambria" panose="02040503050406030204" pitchFamily="18" charset="0"/>
                        </a:rPr>
                        <a:t>Processing two-dimensional data</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latin typeface="Cambria" panose="02040503050406030204" pitchFamily="18" charset="0"/>
                        </a:rPr>
                        <a:t>Processing sequence data</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latin typeface="Cambria" panose="02040503050406030204" pitchFamily="18" charset="0"/>
                        </a:rPr>
                        <a:t>Processing long sequence data</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ambria" panose="02040503050406030204" pitchFamily="18" charset="0"/>
                        </a:rPr>
                        <a:t>Learning distribution of data</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latin typeface="Cambria" panose="02040503050406030204" pitchFamily="18" charset="0"/>
                        </a:rPr>
                        <a:t>Creating a probabilistic recommendation of data</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latin typeface="Cambria" panose="02040503050406030204" pitchFamily="18" charset="0"/>
                        </a:rPr>
                        <a:t>Creating a compact representation of data</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21404554"/>
                  </a:ext>
                </a:extLst>
              </a:tr>
              <a:tr h="1678071">
                <a:tc>
                  <a:txBody>
                    <a:bodyPr/>
                    <a:lstStyle/>
                    <a:p>
                      <a:pPr marL="0" marR="0" algn="ctr">
                        <a:lnSpc>
                          <a:spcPct val="115000"/>
                        </a:lnSpc>
                        <a:spcBef>
                          <a:spcPts val="0"/>
                        </a:spcBef>
                        <a:spcAft>
                          <a:spcPts val="0"/>
                        </a:spcAft>
                      </a:pPr>
                      <a:r>
                        <a:rPr lang="en-US" sz="2000">
                          <a:effectLst/>
                          <a:latin typeface="Cambria" panose="02040503050406030204" pitchFamily="18" charset="0"/>
                        </a:rPr>
                        <a:t>Example</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ambria" panose="02040503050406030204" pitchFamily="18" charset="0"/>
                        </a:rPr>
                        <a:t>Images/ Videos</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ambria" panose="02040503050406030204" pitchFamily="18" charset="0"/>
                        </a:rPr>
                        <a:t>Language Models and speech</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ambria" panose="02040503050406030204" pitchFamily="18" charset="0"/>
                        </a:rPr>
                        <a:t>Language Models and speech</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latin typeface="Cambria" panose="02040503050406030204" pitchFamily="18" charset="0"/>
                        </a:rPr>
                        <a:t>Generate samples from learned hidden representation</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ambria" panose="02040503050406030204" pitchFamily="18" charset="0"/>
                        </a:rPr>
                        <a:t>Trained layer used as feature detector</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latin typeface="Cambria" panose="02040503050406030204" pitchFamily="18" charset="0"/>
                        </a:rPr>
                        <a:t>PCA-like tasks</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1842101"/>
                  </a:ext>
                </a:extLst>
              </a:tr>
            </a:tbl>
          </a:graphicData>
        </a:graphic>
      </p:graphicFrame>
    </p:spTree>
    <p:extLst>
      <p:ext uri="{BB962C8B-B14F-4D97-AF65-F5344CB8AC3E}">
        <p14:creationId xmlns:p14="http://schemas.microsoft.com/office/powerpoint/2010/main" val="26360575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09432" y="13648"/>
            <a:ext cx="10515600" cy="1325563"/>
          </a:xfrm>
        </p:spPr>
        <p:txBody>
          <a:bodyPr/>
          <a:lstStyle/>
          <a:p>
            <a:r>
              <a:rPr lang="en-US" dirty="0">
                <a:latin typeface="Cambria" panose="02040503050406030204" pitchFamily="18" charset="0"/>
              </a:rPr>
              <a:t>Deep Learning Library</a:t>
            </a:r>
            <a:endParaRPr lang="en-US" dirty="0"/>
          </a:p>
        </p:txBody>
      </p:sp>
      <p:pic>
        <p:nvPicPr>
          <p:cNvPr id="5" name="Picture 4"/>
          <p:cNvPicPr>
            <a:picLocks noChangeAspect="1"/>
          </p:cNvPicPr>
          <p:nvPr/>
        </p:nvPicPr>
        <p:blipFill>
          <a:blip r:embed="rId2"/>
          <a:stretch>
            <a:fillRect/>
          </a:stretch>
        </p:blipFill>
        <p:spPr>
          <a:xfrm>
            <a:off x="409433" y="1111765"/>
            <a:ext cx="2678518" cy="1245633"/>
          </a:xfrm>
          <a:prstGeom prst="rect">
            <a:avLst/>
          </a:prstGeom>
        </p:spPr>
      </p:pic>
      <p:pic>
        <p:nvPicPr>
          <p:cNvPr id="7" name="Picture 6"/>
          <p:cNvPicPr>
            <a:picLocks noChangeAspect="1"/>
          </p:cNvPicPr>
          <p:nvPr/>
        </p:nvPicPr>
        <p:blipFill>
          <a:blip r:embed="rId3"/>
          <a:stretch>
            <a:fillRect/>
          </a:stretch>
        </p:blipFill>
        <p:spPr>
          <a:xfrm>
            <a:off x="561226" y="2431773"/>
            <a:ext cx="2314007" cy="671451"/>
          </a:xfrm>
          <a:prstGeom prst="rect">
            <a:avLst/>
          </a:prstGeom>
        </p:spPr>
      </p:pic>
      <p:pic>
        <p:nvPicPr>
          <p:cNvPr id="9" name="Picture 8"/>
          <p:cNvPicPr>
            <a:picLocks noChangeAspect="1"/>
          </p:cNvPicPr>
          <p:nvPr/>
        </p:nvPicPr>
        <p:blipFill>
          <a:blip r:embed="rId4"/>
          <a:stretch>
            <a:fillRect/>
          </a:stretch>
        </p:blipFill>
        <p:spPr>
          <a:xfrm>
            <a:off x="3541989" y="2288339"/>
            <a:ext cx="1728440" cy="980223"/>
          </a:xfrm>
          <a:prstGeom prst="rect">
            <a:avLst/>
          </a:prstGeom>
        </p:spPr>
      </p:pic>
      <p:pic>
        <p:nvPicPr>
          <p:cNvPr id="11" name="Picture 10"/>
          <p:cNvPicPr>
            <a:picLocks noChangeAspect="1"/>
          </p:cNvPicPr>
          <p:nvPr/>
        </p:nvPicPr>
        <p:blipFill>
          <a:blip r:embed="rId5"/>
          <a:stretch>
            <a:fillRect/>
          </a:stretch>
        </p:blipFill>
        <p:spPr>
          <a:xfrm>
            <a:off x="3664279" y="1171156"/>
            <a:ext cx="1283244" cy="900186"/>
          </a:xfrm>
          <a:prstGeom prst="rect">
            <a:avLst/>
          </a:prstGeom>
        </p:spPr>
      </p:pic>
      <p:pic>
        <p:nvPicPr>
          <p:cNvPr id="13" name="Picture 12"/>
          <p:cNvPicPr>
            <a:picLocks noChangeAspect="1"/>
          </p:cNvPicPr>
          <p:nvPr/>
        </p:nvPicPr>
        <p:blipFill>
          <a:blip r:embed="rId6"/>
          <a:stretch>
            <a:fillRect/>
          </a:stretch>
        </p:blipFill>
        <p:spPr>
          <a:xfrm>
            <a:off x="9160003" y="2550056"/>
            <a:ext cx="1352669" cy="913051"/>
          </a:xfrm>
          <a:prstGeom prst="rect">
            <a:avLst/>
          </a:prstGeom>
        </p:spPr>
      </p:pic>
      <p:pic>
        <p:nvPicPr>
          <p:cNvPr id="7180" name="Picture 12" descr="Image result for torch deep learning 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1989" y="3468288"/>
            <a:ext cx="1728440" cy="740760"/>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Image result for torch deep learning 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6744" y="1338545"/>
            <a:ext cx="2793451" cy="56540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9"/>
          <a:stretch>
            <a:fillRect/>
          </a:stretch>
        </p:blipFill>
        <p:spPr>
          <a:xfrm>
            <a:off x="561226" y="3472649"/>
            <a:ext cx="2130585" cy="726840"/>
          </a:xfrm>
          <a:prstGeom prst="rect">
            <a:avLst/>
          </a:prstGeom>
        </p:spPr>
      </p:pic>
      <p:pic>
        <p:nvPicPr>
          <p:cNvPr id="19" name="Picture 18"/>
          <p:cNvPicPr>
            <a:picLocks noChangeAspect="1"/>
          </p:cNvPicPr>
          <p:nvPr/>
        </p:nvPicPr>
        <p:blipFill>
          <a:blip r:embed="rId10"/>
          <a:stretch>
            <a:fillRect/>
          </a:stretch>
        </p:blipFill>
        <p:spPr>
          <a:xfrm>
            <a:off x="6120607" y="3439576"/>
            <a:ext cx="1913212" cy="999808"/>
          </a:xfrm>
          <a:prstGeom prst="rect">
            <a:avLst/>
          </a:prstGeom>
        </p:spPr>
      </p:pic>
      <p:pic>
        <p:nvPicPr>
          <p:cNvPr id="21" name="Picture 20"/>
          <p:cNvPicPr>
            <a:picLocks noChangeAspect="1"/>
          </p:cNvPicPr>
          <p:nvPr/>
        </p:nvPicPr>
        <p:blipFill>
          <a:blip r:embed="rId11"/>
          <a:stretch>
            <a:fillRect/>
          </a:stretch>
        </p:blipFill>
        <p:spPr>
          <a:xfrm>
            <a:off x="9312761" y="1250060"/>
            <a:ext cx="792291" cy="976636"/>
          </a:xfrm>
          <a:prstGeom prst="rect">
            <a:avLst/>
          </a:prstGeom>
        </p:spPr>
      </p:pic>
      <p:pic>
        <p:nvPicPr>
          <p:cNvPr id="23" name="Picture 22"/>
          <p:cNvPicPr>
            <a:picLocks noChangeAspect="1"/>
          </p:cNvPicPr>
          <p:nvPr/>
        </p:nvPicPr>
        <p:blipFill>
          <a:blip r:embed="rId12"/>
          <a:stretch>
            <a:fillRect/>
          </a:stretch>
        </p:blipFill>
        <p:spPr>
          <a:xfrm>
            <a:off x="6279470" y="2288339"/>
            <a:ext cx="1396109" cy="738850"/>
          </a:xfrm>
          <a:prstGeom prst="rect">
            <a:avLst/>
          </a:prstGeom>
        </p:spPr>
      </p:pic>
      <p:pic>
        <p:nvPicPr>
          <p:cNvPr id="25" name="Picture 24"/>
          <p:cNvPicPr>
            <a:picLocks noChangeAspect="1"/>
          </p:cNvPicPr>
          <p:nvPr/>
        </p:nvPicPr>
        <p:blipFill>
          <a:blip r:embed="rId13"/>
          <a:stretch>
            <a:fillRect/>
          </a:stretch>
        </p:blipFill>
        <p:spPr>
          <a:xfrm>
            <a:off x="9312761" y="3571443"/>
            <a:ext cx="978799" cy="978799"/>
          </a:xfrm>
          <a:prstGeom prst="rect">
            <a:avLst/>
          </a:prstGeom>
        </p:spPr>
      </p:pic>
      <p:pic>
        <p:nvPicPr>
          <p:cNvPr id="27" name="Picture 26"/>
          <p:cNvPicPr>
            <a:picLocks noChangeAspect="1"/>
          </p:cNvPicPr>
          <p:nvPr/>
        </p:nvPicPr>
        <p:blipFill>
          <a:blip r:embed="rId14"/>
          <a:stretch>
            <a:fillRect/>
          </a:stretch>
        </p:blipFill>
        <p:spPr>
          <a:xfrm>
            <a:off x="4350665" y="6052303"/>
            <a:ext cx="1581576" cy="783351"/>
          </a:xfrm>
          <a:prstGeom prst="rect">
            <a:avLst/>
          </a:prstGeom>
        </p:spPr>
      </p:pic>
      <p:pic>
        <p:nvPicPr>
          <p:cNvPr id="29" name="Picture 28"/>
          <p:cNvPicPr>
            <a:picLocks noChangeAspect="1"/>
          </p:cNvPicPr>
          <p:nvPr/>
        </p:nvPicPr>
        <p:blipFill>
          <a:blip r:embed="rId15"/>
          <a:stretch>
            <a:fillRect/>
          </a:stretch>
        </p:blipFill>
        <p:spPr>
          <a:xfrm>
            <a:off x="2229119" y="6041103"/>
            <a:ext cx="1787720" cy="648769"/>
          </a:xfrm>
          <a:prstGeom prst="rect">
            <a:avLst/>
          </a:prstGeom>
        </p:spPr>
      </p:pic>
      <p:pic>
        <p:nvPicPr>
          <p:cNvPr id="31" name="Picture 30"/>
          <p:cNvPicPr>
            <a:picLocks noChangeAspect="1"/>
          </p:cNvPicPr>
          <p:nvPr/>
        </p:nvPicPr>
        <p:blipFill>
          <a:blip r:embed="rId16"/>
          <a:stretch>
            <a:fillRect/>
          </a:stretch>
        </p:blipFill>
        <p:spPr>
          <a:xfrm>
            <a:off x="185145" y="5759896"/>
            <a:ext cx="1591147" cy="997268"/>
          </a:xfrm>
          <a:prstGeom prst="rect">
            <a:avLst/>
          </a:prstGeom>
        </p:spPr>
      </p:pic>
      <p:pic>
        <p:nvPicPr>
          <p:cNvPr id="7202" name="Picture 34" descr="http://www.cirrascale.com/assets/img/basic/logo.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59990" y="6221192"/>
            <a:ext cx="1736244" cy="425550"/>
          </a:xfrm>
          <a:prstGeom prst="rect">
            <a:avLst/>
          </a:prstGeom>
          <a:noFill/>
          <a:extLst>
            <a:ext uri="{909E8E84-426E-40DD-AFC4-6F175D3DCCD1}">
              <a14:hiddenFill xmlns:a14="http://schemas.microsoft.com/office/drawing/2010/main">
                <a:solidFill>
                  <a:srgbClr val="FFFFFF"/>
                </a:solidFill>
              </a14:hiddenFill>
            </a:ext>
          </a:extLst>
        </p:spPr>
      </p:pic>
      <p:pic>
        <p:nvPicPr>
          <p:cNvPr id="7206" name="Picture 38" descr="FloydHub"/>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282610" y="6264322"/>
            <a:ext cx="1628591" cy="339290"/>
          </a:xfrm>
          <a:prstGeom prst="rect">
            <a:avLst/>
          </a:prstGeom>
          <a:noFill/>
          <a:extLst>
            <a:ext uri="{909E8E84-426E-40DD-AFC4-6F175D3DCCD1}">
              <a14:hiddenFill xmlns:a14="http://schemas.microsoft.com/office/drawing/2010/main">
                <a:solidFill>
                  <a:srgbClr val="FFFFFF"/>
                </a:solidFill>
              </a14:hiddenFill>
            </a:ext>
          </a:extLst>
        </p:spPr>
      </p:pic>
      <p:pic>
        <p:nvPicPr>
          <p:cNvPr id="7210" name="Picture 42" descr="Image result for paperspac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925032" y="5720462"/>
            <a:ext cx="1265343" cy="1265343"/>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409432" y="5058975"/>
            <a:ext cx="4694831" cy="461665"/>
          </a:xfrm>
          <a:prstGeom prst="rect">
            <a:avLst/>
          </a:prstGeom>
          <a:noFill/>
        </p:spPr>
        <p:txBody>
          <a:bodyPr wrap="square" rtlCol="0">
            <a:spAutoFit/>
          </a:bodyPr>
          <a:lstStyle/>
          <a:p>
            <a:r>
              <a:rPr lang="en-US" sz="2400" b="1" i="1" u="sng" dirty="0">
                <a:latin typeface="Cambria" panose="02040503050406030204" pitchFamily="18" charset="0"/>
              </a:rPr>
              <a:t>Deep Learning Cloud Services</a:t>
            </a:r>
          </a:p>
        </p:txBody>
      </p:sp>
      <p:pic>
        <p:nvPicPr>
          <p:cNvPr id="3074" name="Picture 2" descr="Image result for google colab"/>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18617" y="5720462"/>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26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20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20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latin typeface="Cambria" panose="02040503050406030204" pitchFamily="18" charset="0"/>
              </a:rPr>
              <a:t>Challenges with Deep Learning</a:t>
            </a:r>
          </a:p>
        </p:txBody>
      </p:sp>
      <p:sp>
        <p:nvSpPr>
          <p:cNvPr id="3" name="Content Placeholder 2"/>
          <p:cNvSpPr>
            <a:spLocks noGrp="1"/>
          </p:cNvSpPr>
          <p:nvPr>
            <p:ph idx="1"/>
          </p:nvPr>
        </p:nvSpPr>
        <p:spPr/>
        <p:txBody>
          <a:bodyPr>
            <a:normAutofit fontScale="92500" lnSpcReduction="10000"/>
          </a:bodyPr>
          <a:lstStyle/>
          <a:p>
            <a:pPr lvl="0">
              <a:lnSpc>
                <a:spcPct val="150000"/>
              </a:lnSpc>
            </a:pPr>
            <a:r>
              <a:rPr lang="en-IN" sz="3600" dirty="0">
                <a:latin typeface="Cambria" panose="02040503050406030204" pitchFamily="18" charset="0"/>
              </a:rPr>
              <a:t>Handling a large amount of data</a:t>
            </a:r>
            <a:endParaRPr lang="en-US" sz="3600" dirty="0">
              <a:latin typeface="Cambria" panose="02040503050406030204" pitchFamily="18" charset="0"/>
            </a:endParaRPr>
          </a:p>
          <a:p>
            <a:pPr lvl="0">
              <a:lnSpc>
                <a:spcPct val="150000"/>
              </a:lnSpc>
            </a:pPr>
            <a:r>
              <a:rPr lang="en-IN" sz="3600" dirty="0">
                <a:latin typeface="Cambria" panose="02040503050406030204" pitchFamily="18" charset="0"/>
              </a:rPr>
              <a:t>Avoid over fitting problem </a:t>
            </a:r>
            <a:endParaRPr lang="en-US" sz="3600" dirty="0">
              <a:latin typeface="Cambria" panose="02040503050406030204" pitchFamily="18" charset="0"/>
            </a:endParaRPr>
          </a:p>
          <a:p>
            <a:pPr lvl="0">
              <a:lnSpc>
                <a:spcPct val="150000"/>
              </a:lnSpc>
            </a:pPr>
            <a:r>
              <a:rPr lang="en-IN" sz="3600" dirty="0">
                <a:latin typeface="Cambria" panose="02040503050406030204" pitchFamily="18" charset="0"/>
              </a:rPr>
              <a:t>Hyper parameters Optimization</a:t>
            </a:r>
            <a:endParaRPr lang="en-US" sz="3600" dirty="0">
              <a:latin typeface="Cambria" panose="02040503050406030204" pitchFamily="18" charset="0"/>
            </a:endParaRPr>
          </a:p>
          <a:p>
            <a:pPr lvl="0">
              <a:lnSpc>
                <a:spcPct val="150000"/>
              </a:lnSpc>
            </a:pPr>
            <a:r>
              <a:rPr lang="en-IN" sz="3600" dirty="0">
                <a:latin typeface="Cambria" panose="02040503050406030204" pitchFamily="18" charset="0"/>
              </a:rPr>
              <a:t>Requires high-performance hardware</a:t>
            </a:r>
          </a:p>
          <a:p>
            <a:pPr>
              <a:lnSpc>
                <a:spcPct val="150000"/>
              </a:lnSpc>
            </a:pPr>
            <a:r>
              <a:rPr lang="en-US" sz="3600" dirty="0">
                <a:latin typeface="Cambria" panose="02040503050406030204" pitchFamily="18" charset="0"/>
              </a:rPr>
              <a:t>Rapid and Optimized deployment</a:t>
            </a:r>
          </a:p>
          <a:p>
            <a:endParaRPr lang="en-US" dirty="0"/>
          </a:p>
        </p:txBody>
      </p:sp>
    </p:spTree>
    <p:extLst>
      <p:ext uri="{BB962C8B-B14F-4D97-AF65-F5344CB8AC3E}">
        <p14:creationId xmlns:p14="http://schemas.microsoft.com/office/powerpoint/2010/main" val="25863097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Research issues in Deep Learning</a:t>
            </a:r>
          </a:p>
        </p:txBody>
      </p:sp>
      <p:sp>
        <p:nvSpPr>
          <p:cNvPr id="3" name="Content Placeholder 2"/>
          <p:cNvSpPr>
            <a:spLocks noGrp="1"/>
          </p:cNvSpPr>
          <p:nvPr>
            <p:ph idx="1"/>
          </p:nvPr>
        </p:nvSpPr>
        <p:spPr>
          <a:xfrm>
            <a:off x="838200" y="1690688"/>
            <a:ext cx="10515600" cy="4486275"/>
          </a:xfrm>
        </p:spPr>
        <p:txBody>
          <a:bodyPr>
            <a:normAutofit fontScale="85000" lnSpcReduction="20000"/>
          </a:bodyPr>
          <a:lstStyle/>
          <a:p>
            <a:pPr>
              <a:lnSpc>
                <a:spcPct val="100000"/>
              </a:lnSpc>
            </a:pPr>
            <a:r>
              <a:rPr lang="en-US" dirty="0">
                <a:latin typeface="Cambria" panose="02040503050406030204" pitchFamily="18" charset="0"/>
              </a:rPr>
              <a:t>Huge amount of data</a:t>
            </a:r>
          </a:p>
          <a:p>
            <a:pPr lvl="1">
              <a:lnSpc>
                <a:spcPct val="100000"/>
              </a:lnSpc>
            </a:pPr>
            <a:r>
              <a:rPr lang="en-US" dirty="0" err="1">
                <a:latin typeface="Cambria" panose="02040503050406030204" pitchFamily="18" charset="0"/>
              </a:rPr>
              <a:t>Overfitting</a:t>
            </a:r>
            <a:r>
              <a:rPr lang="en-US" dirty="0">
                <a:latin typeface="Cambria" panose="02040503050406030204" pitchFamily="18" charset="0"/>
              </a:rPr>
              <a:t> in Neural Networks</a:t>
            </a:r>
          </a:p>
          <a:p>
            <a:pPr lvl="1">
              <a:lnSpc>
                <a:spcPct val="100000"/>
              </a:lnSpc>
            </a:pPr>
            <a:r>
              <a:rPr lang="en-US" dirty="0">
                <a:latin typeface="Cambria" panose="02040503050406030204" pitchFamily="18" charset="0"/>
              </a:rPr>
              <a:t>Hyperparameter Optimization</a:t>
            </a:r>
          </a:p>
          <a:p>
            <a:pPr>
              <a:lnSpc>
                <a:spcPct val="100000"/>
              </a:lnSpc>
            </a:pPr>
            <a:r>
              <a:rPr lang="en-US" dirty="0">
                <a:latin typeface="Cambria" panose="02040503050406030204" pitchFamily="18" charset="0"/>
              </a:rPr>
              <a:t>High-performance Hardware Requirement</a:t>
            </a:r>
          </a:p>
          <a:p>
            <a:pPr>
              <a:lnSpc>
                <a:spcPct val="100000"/>
              </a:lnSpc>
            </a:pPr>
            <a:r>
              <a:rPr lang="en-US" dirty="0">
                <a:latin typeface="Cambria" panose="02040503050406030204" pitchFamily="18" charset="0"/>
              </a:rPr>
              <a:t>Essentially – It is a </a:t>
            </a:r>
            <a:r>
              <a:rPr lang="en-US" dirty="0" err="1">
                <a:latin typeface="Cambria" panose="02040503050406030204" pitchFamily="18" charset="0"/>
              </a:rPr>
              <a:t>Blackbox</a:t>
            </a:r>
            <a:endParaRPr lang="en-US" dirty="0">
              <a:latin typeface="Cambria" panose="02040503050406030204" pitchFamily="18" charset="0"/>
            </a:endParaRPr>
          </a:p>
          <a:p>
            <a:pPr>
              <a:lnSpc>
                <a:spcPct val="100000"/>
              </a:lnSpc>
            </a:pPr>
            <a:r>
              <a:rPr lang="en-US" dirty="0">
                <a:latin typeface="Cambria" panose="02040503050406030204" pitchFamily="18" charset="0"/>
              </a:rPr>
              <a:t>Lack of Flexibility, Scalability and Multitasking</a:t>
            </a:r>
          </a:p>
          <a:p>
            <a:pPr>
              <a:lnSpc>
                <a:spcPct val="100000"/>
              </a:lnSpc>
            </a:pPr>
            <a:r>
              <a:rPr lang="en-US" dirty="0">
                <a:latin typeface="Cambria" panose="02040503050406030204" pitchFamily="18" charset="0"/>
              </a:rPr>
              <a:t>Generative Models – learn and then generate new images</a:t>
            </a:r>
          </a:p>
          <a:p>
            <a:pPr>
              <a:lnSpc>
                <a:spcPct val="100000"/>
              </a:lnSpc>
            </a:pPr>
            <a:r>
              <a:rPr lang="en-US" dirty="0">
                <a:latin typeface="Cambria" panose="02040503050406030204" pitchFamily="18" charset="0"/>
              </a:rPr>
              <a:t>Video Processing and Analytics</a:t>
            </a:r>
          </a:p>
          <a:p>
            <a:pPr>
              <a:lnSpc>
                <a:spcPct val="100000"/>
              </a:lnSpc>
            </a:pPr>
            <a:r>
              <a:rPr lang="en-US" dirty="0">
                <a:latin typeface="Cambria" panose="02040503050406030204" pitchFamily="18" charset="0"/>
              </a:rPr>
              <a:t>Deep Learning in Embedded System</a:t>
            </a:r>
          </a:p>
          <a:p>
            <a:pPr>
              <a:lnSpc>
                <a:spcPct val="100000"/>
              </a:lnSpc>
            </a:pPr>
            <a:r>
              <a:rPr lang="en-US" dirty="0">
                <a:latin typeface="Cambria" panose="02040503050406030204" pitchFamily="18" charset="0"/>
              </a:rPr>
              <a:t>Generalization of algorithms – (Partial Solution: Transfer Learning)</a:t>
            </a:r>
          </a:p>
          <a:p>
            <a:pPr>
              <a:lnSpc>
                <a:spcPct val="100000"/>
              </a:lnSpc>
            </a:pPr>
            <a:r>
              <a:rPr lang="en-US" dirty="0">
                <a:latin typeface="Cambria" panose="02040503050406030204" pitchFamily="18" charset="0"/>
              </a:rPr>
              <a:t>CPU to GPU Data Transfer Time</a:t>
            </a:r>
          </a:p>
          <a:p>
            <a:pPr>
              <a:lnSpc>
                <a:spcPct val="100000"/>
              </a:lnSpc>
            </a:pPr>
            <a:endParaRPr lang="en-US" dirty="0">
              <a:latin typeface="Cambria" panose="02040503050406030204" pitchFamily="18" charset="0"/>
            </a:endParaRPr>
          </a:p>
          <a:p>
            <a:pPr>
              <a:lnSpc>
                <a:spcPct val="100000"/>
              </a:lnSpc>
            </a:pPr>
            <a:endParaRPr lang="en-US" dirty="0">
              <a:latin typeface="Cambria" panose="02040503050406030204" pitchFamily="18" charset="0"/>
            </a:endParaRPr>
          </a:p>
        </p:txBody>
      </p:sp>
    </p:spTree>
    <p:extLst>
      <p:ext uri="{BB962C8B-B14F-4D97-AF65-F5344CB8AC3E}">
        <p14:creationId xmlns:p14="http://schemas.microsoft.com/office/powerpoint/2010/main" val="409726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65125"/>
            <a:ext cx="10515600" cy="1325563"/>
          </a:xfrm>
        </p:spPr>
        <p:txBody>
          <a:bodyPr/>
          <a:lstStyle/>
          <a:p>
            <a:r>
              <a:rPr lang="en-US" altLang="en-US" i="1" dirty="0"/>
              <a:t>Intelligence</a:t>
            </a:r>
            <a:r>
              <a:rPr lang="en-US" altLang="en-US" dirty="0"/>
              <a:t> v/s </a:t>
            </a:r>
            <a:r>
              <a:rPr lang="en-US" altLang="en-US" i="1" dirty="0"/>
              <a:t>Artificial Intelligence</a:t>
            </a:r>
            <a:endParaRPr lang="en-US" dirty="0"/>
          </a:p>
        </p:txBody>
      </p:sp>
      <p:sp>
        <p:nvSpPr>
          <p:cNvPr id="3" name="Content Placeholder 2"/>
          <p:cNvSpPr>
            <a:spLocks noGrp="1"/>
          </p:cNvSpPr>
          <p:nvPr>
            <p:ph idx="1"/>
          </p:nvPr>
        </p:nvSpPr>
        <p:spPr>
          <a:xfrm>
            <a:off x="1193945" y="1690688"/>
            <a:ext cx="8623663" cy="4647838"/>
          </a:xfrm>
        </p:spPr>
        <p:txBody>
          <a:bodyPr/>
          <a:lstStyle/>
          <a:p>
            <a:pPr algn="just"/>
            <a:r>
              <a:rPr lang="en-US" altLang="en-US" dirty="0"/>
              <a:t>Intelligence is a property/ability attributed to people, such as to know, to think, to talk, to learn, to understand.</a:t>
            </a:r>
          </a:p>
          <a:p>
            <a:pPr lvl="1">
              <a:buFontTx/>
              <a:buNone/>
            </a:pPr>
            <a:endParaRPr lang="en-US" altLang="en-US" sz="2000" dirty="0"/>
          </a:p>
          <a:p>
            <a:pPr marL="463550" lvl="1" indent="-6350">
              <a:buFontTx/>
              <a:buNone/>
            </a:pPr>
            <a:r>
              <a:rPr lang="en-US" altLang="en-US" b="1" dirty="0"/>
              <a:t>Intelligence = Knowledge + ability to perceive, feel, comprehend, process, communicate, judge, learn.</a:t>
            </a:r>
          </a:p>
          <a:p>
            <a:endParaRPr lang="en-US" altLang="en-US" dirty="0"/>
          </a:p>
          <a:p>
            <a:pPr algn="just"/>
            <a:r>
              <a:rPr lang="en-US" altLang="en-US" dirty="0"/>
              <a:t>Artificial Intelligence is an </a:t>
            </a:r>
            <a:r>
              <a:rPr lang="en-US" altLang="en-US" u="sng" dirty="0"/>
              <a:t>interdisciplinary</a:t>
            </a:r>
            <a:r>
              <a:rPr lang="en-US" altLang="en-US" dirty="0"/>
              <a:t> field aiming at developing techniques and tools for solving problems that people at good at. </a:t>
            </a:r>
          </a:p>
          <a:p>
            <a:endParaRPr lang="en-US" dirty="0"/>
          </a:p>
        </p:txBody>
      </p:sp>
      <p:sp>
        <p:nvSpPr>
          <p:cNvPr id="6" name="Slide Number Placeholder 5"/>
          <p:cNvSpPr>
            <a:spLocks noGrp="1"/>
          </p:cNvSpPr>
          <p:nvPr>
            <p:ph type="sldNum" sz="quarter" idx="12"/>
          </p:nvPr>
        </p:nvSpPr>
        <p:spPr/>
        <p:txBody>
          <a:bodyPr/>
          <a:lstStyle/>
          <a:p>
            <a:fld id="{C6F12CB2-7F2C-47B9-AE70-22A94B49F233}" type="slidenum">
              <a:rPr lang="en-US" smtClean="0"/>
              <a:t>6</a:t>
            </a:fld>
            <a:endParaRPr lang="en-US"/>
          </a:p>
        </p:txBody>
      </p:sp>
    </p:spTree>
    <p:extLst>
      <p:ext uri="{BB962C8B-B14F-4D97-AF65-F5344CB8AC3E}">
        <p14:creationId xmlns:p14="http://schemas.microsoft.com/office/powerpoint/2010/main" val="2514245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normAutofit/>
          </a:bodyPr>
          <a:lstStyle/>
          <a:p>
            <a:pPr algn="just"/>
            <a:r>
              <a:rPr lang="en-US" dirty="0"/>
              <a:t>AI and ML will completely change the way of working through decision making and decision support system.</a:t>
            </a:r>
          </a:p>
          <a:p>
            <a:pPr algn="just"/>
            <a:endParaRPr lang="en-US" dirty="0"/>
          </a:p>
          <a:p>
            <a:pPr algn="just"/>
            <a:r>
              <a:rPr lang="en-US" dirty="0"/>
              <a:t>AI and ML hold tremendous promise to expand access to quality services by freeing up human attention to focus on higher value problem solving while ensuring a uniformly high quality of performance.</a:t>
            </a:r>
          </a:p>
          <a:p>
            <a:pPr algn="just"/>
            <a:endParaRPr lang="en-US" dirty="0"/>
          </a:p>
          <a:p>
            <a:pPr algn="just"/>
            <a:r>
              <a:rPr lang="en-US" dirty="0"/>
              <a:t>Lot of research work is required to give concrete AI based system</a:t>
            </a:r>
          </a:p>
        </p:txBody>
      </p:sp>
      <p:sp>
        <p:nvSpPr>
          <p:cNvPr id="6" name="Slide Number Placeholder 5"/>
          <p:cNvSpPr>
            <a:spLocks noGrp="1"/>
          </p:cNvSpPr>
          <p:nvPr>
            <p:ph type="sldNum" sz="quarter" idx="12"/>
          </p:nvPr>
        </p:nvSpPr>
        <p:spPr/>
        <p:txBody>
          <a:bodyPr/>
          <a:lstStyle/>
          <a:p>
            <a:fld id="{C6F12CB2-7F2C-47B9-AE70-22A94B49F233}" type="slidenum">
              <a:rPr lang="en-US" smtClean="0"/>
              <a:t>60</a:t>
            </a:fld>
            <a:endParaRPr lang="en-US"/>
          </a:p>
        </p:txBody>
      </p:sp>
    </p:spTree>
    <p:extLst>
      <p:ext uri="{BB962C8B-B14F-4D97-AF65-F5344CB8AC3E}">
        <p14:creationId xmlns:p14="http://schemas.microsoft.com/office/powerpoint/2010/main" val="33826249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Future Trends</a:t>
            </a:r>
          </a:p>
        </p:txBody>
      </p:sp>
      <p:sp>
        <p:nvSpPr>
          <p:cNvPr id="3" name="Content Placeholder 2"/>
          <p:cNvSpPr>
            <a:spLocks noGrp="1"/>
          </p:cNvSpPr>
          <p:nvPr>
            <p:ph idx="1"/>
          </p:nvPr>
        </p:nvSpPr>
        <p:spPr>
          <a:xfrm>
            <a:off x="838200" y="1558344"/>
            <a:ext cx="10515600" cy="4618619"/>
          </a:xfrm>
        </p:spPr>
        <p:txBody>
          <a:bodyPr>
            <a:normAutofit fontScale="92500" lnSpcReduction="10000"/>
          </a:bodyPr>
          <a:lstStyle/>
          <a:p>
            <a:pPr algn="just">
              <a:lnSpc>
                <a:spcPct val="150000"/>
              </a:lnSpc>
            </a:pPr>
            <a:r>
              <a:rPr lang="en-US" dirty="0">
                <a:latin typeface="Cambria" panose="02040503050406030204" pitchFamily="18" charset="0"/>
                <a:ea typeface="Cambria" panose="02040503050406030204" pitchFamily="18" charset="0"/>
              </a:rPr>
              <a:t>Deep learning is surprising us each and every day, and will continue to do so in the near future. This is because Deep Learning is proving to be one of the best technique to be discovered with state-of-the-art performances.</a:t>
            </a:r>
          </a:p>
          <a:p>
            <a:pPr algn="just">
              <a:lnSpc>
                <a:spcPct val="150000"/>
              </a:lnSpc>
            </a:pPr>
            <a:r>
              <a:rPr lang="en-US" dirty="0">
                <a:latin typeface="Cambria" panose="02040503050406030204" pitchFamily="18" charset="0"/>
                <a:ea typeface="Cambria" panose="02040503050406030204" pitchFamily="18" charset="0"/>
              </a:rPr>
              <a:t>Research is continuous in Machine Learning and Deep Learning. But unlike in previous years, where research was limited to academia, research in Machine Learning and Deep Learning is exploding in both industry and academia.</a:t>
            </a:r>
          </a:p>
        </p:txBody>
      </p:sp>
    </p:spTree>
    <p:extLst>
      <p:ext uri="{BB962C8B-B14F-4D97-AF65-F5344CB8AC3E}">
        <p14:creationId xmlns:p14="http://schemas.microsoft.com/office/powerpoint/2010/main" val="1614545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Future Trends</a:t>
            </a:r>
            <a:endParaRPr lang="en-US" dirty="0"/>
          </a:p>
        </p:txBody>
      </p:sp>
      <p:sp>
        <p:nvSpPr>
          <p:cNvPr id="3" name="Content Placeholder 2"/>
          <p:cNvSpPr>
            <a:spLocks noGrp="1"/>
          </p:cNvSpPr>
          <p:nvPr>
            <p:ph idx="1"/>
          </p:nvPr>
        </p:nvSpPr>
        <p:spPr>
          <a:xfrm>
            <a:off x="838200" y="1531157"/>
            <a:ext cx="10515600" cy="4351338"/>
          </a:xfrm>
        </p:spPr>
        <p:txBody>
          <a:bodyPr>
            <a:noAutofit/>
          </a:bodyPr>
          <a:lstStyle/>
          <a:p>
            <a:r>
              <a:rPr lang="en-US" dirty="0">
                <a:latin typeface="Cambria" panose="02040503050406030204" pitchFamily="18" charset="0"/>
              </a:rPr>
              <a:t>First of all, seeing the increasing trend of using data science and machine learning in the industry, it will become increasing important for each company who wants to survive to inculcate Machine Learning in their business. Also, each and every individual would be expected to know the basics terminologies</a:t>
            </a:r>
          </a:p>
          <a:p>
            <a:pPr marL="0" indent="0">
              <a:buNone/>
            </a:pPr>
            <a:endParaRPr lang="en-US" dirty="0">
              <a:latin typeface="Cambria" panose="02040503050406030204" pitchFamily="18" charset="0"/>
            </a:endParaRPr>
          </a:p>
          <a:p>
            <a:pPr lvl="0"/>
            <a:r>
              <a:rPr lang="en-US" dirty="0">
                <a:latin typeface="Cambria" panose="02040503050406030204" pitchFamily="18" charset="0"/>
              </a:rPr>
              <a:t>Deep learning is surprising us each and every day, and will continue to do so in the near future. This is because Deep Learning is proving to be one of the best technique to be discovered with state-of-the-art performances.</a:t>
            </a:r>
          </a:p>
        </p:txBody>
      </p:sp>
    </p:spTree>
    <p:extLst>
      <p:ext uri="{BB962C8B-B14F-4D97-AF65-F5344CB8AC3E}">
        <p14:creationId xmlns:p14="http://schemas.microsoft.com/office/powerpoint/2010/main" val="22934169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900"/>
            <a:ext cx="10515600" cy="914400"/>
          </a:xfrm>
        </p:spPr>
        <p:txBody>
          <a:bodyPr/>
          <a:lstStyle/>
          <a:p>
            <a:r>
              <a:rPr lang="en-US" dirty="0">
                <a:latin typeface="Cambria" panose="02040503050406030204" pitchFamily="18" charset="0"/>
              </a:rPr>
              <a:t>Reading Materials</a:t>
            </a:r>
          </a:p>
        </p:txBody>
      </p:sp>
      <p:sp>
        <p:nvSpPr>
          <p:cNvPr id="3" name="Content Placeholder 2"/>
          <p:cNvSpPr>
            <a:spLocks noGrp="1"/>
          </p:cNvSpPr>
          <p:nvPr>
            <p:ph idx="1"/>
          </p:nvPr>
        </p:nvSpPr>
        <p:spPr>
          <a:xfrm>
            <a:off x="838200" y="1419368"/>
            <a:ext cx="11175124" cy="5249446"/>
          </a:xfrm>
        </p:spPr>
        <p:txBody>
          <a:bodyPr>
            <a:normAutofit/>
          </a:bodyPr>
          <a:lstStyle/>
          <a:p>
            <a:pPr>
              <a:lnSpc>
                <a:spcPct val="120000"/>
              </a:lnSpc>
            </a:pPr>
            <a:r>
              <a:rPr lang="en-US" b="1" dirty="0">
                <a:latin typeface="Cambria" panose="02040503050406030204" pitchFamily="18" charset="0"/>
              </a:rPr>
              <a:t>Text Book: </a:t>
            </a:r>
            <a:r>
              <a:rPr lang="en-US" dirty="0">
                <a:latin typeface="Cambria" panose="02040503050406030204" pitchFamily="18" charset="0"/>
              </a:rPr>
              <a:t>https://www.deeplearningbook.org/</a:t>
            </a:r>
          </a:p>
          <a:p>
            <a:pPr>
              <a:lnSpc>
                <a:spcPct val="120000"/>
              </a:lnSpc>
            </a:pPr>
            <a:r>
              <a:rPr lang="en-US" dirty="0">
                <a:latin typeface="Cambria" panose="02040503050406030204" pitchFamily="18" charset="0"/>
              </a:rPr>
              <a:t>https://www.coursera.org/learn/machine-learning</a:t>
            </a:r>
          </a:p>
          <a:p>
            <a:pPr>
              <a:lnSpc>
                <a:spcPct val="120000"/>
              </a:lnSpc>
            </a:pPr>
            <a:r>
              <a:rPr lang="en-US" dirty="0">
                <a:latin typeface="Cambria" panose="02040503050406030204" pitchFamily="18" charset="0"/>
              </a:rPr>
              <a:t>deeplearning.ai</a:t>
            </a:r>
          </a:p>
          <a:p>
            <a:pPr>
              <a:lnSpc>
                <a:spcPct val="120000"/>
              </a:lnSpc>
            </a:pPr>
            <a:r>
              <a:rPr lang="en-US" dirty="0">
                <a:latin typeface="Cambria" panose="02040503050406030204" pitchFamily="18" charset="0"/>
              </a:rPr>
              <a:t>http://cs231n.stanford.edu/</a:t>
            </a:r>
          </a:p>
          <a:p>
            <a:pPr>
              <a:lnSpc>
                <a:spcPct val="120000"/>
              </a:lnSpc>
            </a:pPr>
            <a:r>
              <a:rPr lang="en-US" dirty="0">
                <a:latin typeface="Cambria" panose="02040503050406030204" pitchFamily="18" charset="0"/>
              </a:rPr>
              <a:t>https://github.com/floodsung/Deep-Learning-Papers-Reading-Roadmap</a:t>
            </a:r>
          </a:p>
          <a:p>
            <a:pPr>
              <a:lnSpc>
                <a:spcPct val="120000"/>
              </a:lnSpc>
            </a:pPr>
            <a:r>
              <a:rPr lang="en-US" dirty="0">
                <a:latin typeface="Cambria" panose="02040503050406030204" pitchFamily="18" charset="0"/>
              </a:rPr>
              <a:t>https://github.com/terryum/awesome-deep-learning-papers</a:t>
            </a:r>
          </a:p>
          <a:p>
            <a:pPr marL="0" indent="0">
              <a:buNone/>
            </a:pPr>
            <a:endParaRPr lang="en-US" dirty="0">
              <a:latin typeface="Cambria" panose="02040503050406030204" pitchFamily="18" charset="0"/>
            </a:endParaRPr>
          </a:p>
          <a:p>
            <a:endParaRPr lang="en-US" dirty="0">
              <a:latin typeface="Cambria" panose="02040503050406030204" pitchFamily="18" charset="0"/>
            </a:endParaRPr>
          </a:p>
        </p:txBody>
      </p:sp>
    </p:spTree>
    <p:extLst>
      <p:ext uri="{BB962C8B-B14F-4D97-AF65-F5344CB8AC3E}">
        <p14:creationId xmlns:p14="http://schemas.microsoft.com/office/powerpoint/2010/main" val="11506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2"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583511" y="2505803"/>
            <a:ext cx="5189389" cy="1015663"/>
          </a:xfrm>
          <a:prstGeom prst="rect">
            <a:avLst/>
          </a:prstGeom>
          <a:solidFill>
            <a:srgbClr val="E5BD61"/>
          </a:solidFill>
        </p:spPr>
        <p:txBody>
          <a:bodyPr wrap="square" lIns="91440" tIns="45720" rIns="91440" bIns="45720">
            <a:spAutoFit/>
          </a:bodyPr>
          <a:lstStyle/>
          <a:p>
            <a:pPr algn="ctr"/>
            <a:r>
              <a:rPr lang="en-US" sz="6000" b="1" dirty="0">
                <a:ln w="12700" cmpd="sng">
                  <a:noFill/>
                  <a:prstDash val="solid"/>
                </a:ln>
                <a:latin typeface="Brush Script Std" panose="00000600000000000000" pitchFamily="50" charset="0"/>
              </a:rPr>
              <a:t>Thank you!</a:t>
            </a:r>
          </a:p>
        </p:txBody>
      </p:sp>
      <p:sp>
        <p:nvSpPr>
          <p:cNvPr id="8" name="Rectangle 7"/>
          <p:cNvSpPr/>
          <p:nvPr/>
        </p:nvSpPr>
        <p:spPr>
          <a:xfrm>
            <a:off x="6583511" y="5401973"/>
            <a:ext cx="5306453" cy="1015663"/>
          </a:xfrm>
          <a:prstGeom prst="rect">
            <a:avLst/>
          </a:prstGeom>
          <a:solidFill>
            <a:srgbClr val="E5BD61"/>
          </a:solidFill>
        </p:spPr>
        <p:txBody>
          <a:bodyPr wrap="none" lIns="91440" tIns="45720" rIns="91440" bIns="45720">
            <a:spAutoFit/>
          </a:bodyPr>
          <a:lstStyle/>
          <a:p>
            <a:pPr algn="ctr"/>
            <a:r>
              <a:rPr lang="en-US" sz="6000" b="1" dirty="0">
                <a:ln w="12700" cmpd="sng">
                  <a:noFill/>
                  <a:prstDash val="solid"/>
                </a:ln>
                <a:latin typeface="Adobe Garamond Pro" panose="02020502060506020403" pitchFamily="18" charset="0"/>
              </a:rPr>
              <a:t>Any Question..?</a:t>
            </a:r>
          </a:p>
        </p:txBody>
      </p:sp>
    </p:spTree>
    <p:extLst>
      <p:ext uri="{BB962C8B-B14F-4D97-AF65-F5344CB8AC3E}">
        <p14:creationId xmlns:p14="http://schemas.microsoft.com/office/powerpoint/2010/main" val="125652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anim calcmode="lin" valueType="num">
                                      <p:cBhvr>
                                        <p:cTn id="13" dur="2000" fill="hold"/>
                                        <p:tgtEl>
                                          <p:spTgt spid="8"/>
                                        </p:tgtEl>
                                        <p:attrNameLst>
                                          <p:attrName>ppt_w</p:attrName>
                                        </p:attrNameLst>
                                      </p:cBhvr>
                                      <p:tavLst>
                                        <p:tav tm="0" fmla="#ppt_w*sin(2.5*pi*$)">
                                          <p:val>
                                            <p:fltVal val="0"/>
                                          </p:val>
                                        </p:tav>
                                        <p:tav tm="100000">
                                          <p:val>
                                            <p:fltVal val="1"/>
                                          </p:val>
                                        </p:tav>
                                      </p:tavLst>
                                    </p:anim>
                                    <p:anim calcmode="lin" valueType="num">
                                      <p:cBhvr>
                                        <p:cTn id="14"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r>
              <a:rPr lang="sv-SE" altLang="en-US" dirty="0">
                <a:latin typeface="Cambria" panose="02040503050406030204" pitchFamily="18" charset="0"/>
                <a:ea typeface="Cambria" panose="02040503050406030204" pitchFamily="18" charset="0"/>
              </a:rPr>
              <a:t>AI involves many disciplines</a:t>
            </a:r>
          </a:p>
        </p:txBody>
      </p:sp>
      <p:sp>
        <p:nvSpPr>
          <p:cNvPr id="15363" name="Rectangle 3"/>
          <p:cNvSpPr>
            <a:spLocks noGrp="1" noChangeArrowheads="1"/>
          </p:cNvSpPr>
          <p:nvPr>
            <p:ph type="body" idx="1"/>
          </p:nvPr>
        </p:nvSpPr>
        <p:spPr/>
        <p:txBody>
          <a:bodyPr/>
          <a:lstStyle/>
          <a:p>
            <a:r>
              <a:rPr lang="sv-SE" altLang="en-US"/>
              <a:t>Philosophy</a:t>
            </a:r>
          </a:p>
          <a:p>
            <a:r>
              <a:rPr lang="sv-SE" altLang="en-US"/>
              <a:t>Mathematics</a:t>
            </a:r>
          </a:p>
          <a:p>
            <a:r>
              <a:rPr lang="sv-SE" altLang="en-US"/>
              <a:t>Psychology</a:t>
            </a:r>
          </a:p>
          <a:p>
            <a:r>
              <a:rPr lang="sv-SE" altLang="en-US"/>
              <a:t>Computer Engineering</a:t>
            </a:r>
          </a:p>
          <a:p>
            <a:r>
              <a:rPr lang="sv-SE" altLang="en-US"/>
              <a:t>Linguistics</a:t>
            </a:r>
          </a:p>
          <a:p>
            <a:pPr>
              <a:buFontTx/>
              <a:buNone/>
            </a:pPr>
            <a:endParaRPr lang="sv-SE" altLang="en-US"/>
          </a:p>
          <a:p>
            <a:r>
              <a:rPr lang="sv-SE" altLang="en-US" i="1"/>
              <a:t>Plus</a:t>
            </a:r>
            <a:r>
              <a:rPr lang="sv-SE" altLang="en-US"/>
              <a:t> the problem domain</a:t>
            </a:r>
          </a:p>
        </p:txBody>
      </p:sp>
    </p:spTree>
    <p:extLst>
      <p:ext uri="{BB962C8B-B14F-4D97-AF65-F5344CB8AC3E}">
        <p14:creationId xmlns:p14="http://schemas.microsoft.com/office/powerpoint/2010/main" val="3803435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47"/>
            <a:ext cx="10515600" cy="890469"/>
          </a:xfrm>
        </p:spPr>
        <p:txBody>
          <a:bodyPr/>
          <a:lstStyle/>
          <a:p>
            <a:r>
              <a:rPr lang="en-US" dirty="0">
                <a:latin typeface="Cambria" panose="02040503050406030204" pitchFamily="18" charset="0"/>
                <a:ea typeface="Cambria" panose="02040503050406030204" pitchFamily="18" charset="0"/>
              </a:rPr>
              <a:t>Artificial Intelligence</a:t>
            </a:r>
          </a:p>
        </p:txBody>
      </p:sp>
      <p:pic>
        <p:nvPicPr>
          <p:cNvPr id="5" name="Picture 4"/>
          <p:cNvPicPr>
            <a:picLocks noChangeAspect="1"/>
          </p:cNvPicPr>
          <p:nvPr/>
        </p:nvPicPr>
        <p:blipFill>
          <a:blip r:embed="rId2"/>
          <a:stretch>
            <a:fillRect/>
          </a:stretch>
        </p:blipFill>
        <p:spPr>
          <a:xfrm>
            <a:off x="1352550" y="1420019"/>
            <a:ext cx="9486900" cy="5162550"/>
          </a:xfrm>
          <a:prstGeom prst="rect">
            <a:avLst/>
          </a:prstGeom>
        </p:spPr>
      </p:pic>
    </p:spTree>
    <p:extLst>
      <p:ext uri="{BB962C8B-B14F-4D97-AF65-F5344CB8AC3E}">
        <p14:creationId xmlns:p14="http://schemas.microsoft.com/office/powerpoint/2010/main" val="1624654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3438" y="7459"/>
            <a:ext cx="10515600" cy="1325563"/>
          </a:xfrm>
        </p:spPr>
        <p:txBody>
          <a:bodyPr/>
          <a:lstStyle/>
          <a:p>
            <a:pPr eaLnBrk="1" hangingPunct="1"/>
            <a:r>
              <a:rPr lang="en-GB" altLang="ar-JO" dirty="0">
                <a:latin typeface="Cambria" panose="02040503050406030204" pitchFamily="18" charset="0"/>
              </a:rPr>
              <a:t>What is Artificial Intelligence ?</a:t>
            </a:r>
          </a:p>
        </p:txBody>
      </p:sp>
      <p:grpSp>
        <p:nvGrpSpPr>
          <p:cNvPr id="2" name="Group 3"/>
          <p:cNvGrpSpPr>
            <a:grpSpLocks/>
          </p:cNvGrpSpPr>
          <p:nvPr/>
        </p:nvGrpSpPr>
        <p:grpSpPr bwMode="auto">
          <a:xfrm>
            <a:off x="4016504" y="1525589"/>
            <a:ext cx="5511779" cy="3773487"/>
            <a:chOff x="1885" y="881"/>
            <a:chExt cx="4153" cy="2642"/>
          </a:xfrm>
        </p:grpSpPr>
        <p:sp>
          <p:nvSpPr>
            <p:cNvPr id="28680" name="Line 4"/>
            <p:cNvSpPr>
              <a:spLocks noChangeShapeType="1"/>
            </p:cNvSpPr>
            <p:nvPr/>
          </p:nvSpPr>
          <p:spPr bwMode="auto">
            <a:xfrm>
              <a:off x="1885" y="2214"/>
              <a:ext cx="410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mbria" panose="02040503050406030204" pitchFamily="18" charset="0"/>
              </a:endParaRPr>
            </a:p>
          </p:txBody>
        </p:sp>
        <p:sp>
          <p:nvSpPr>
            <p:cNvPr id="28681" name="Line 5"/>
            <p:cNvSpPr>
              <a:spLocks noChangeShapeType="1"/>
            </p:cNvSpPr>
            <p:nvPr/>
          </p:nvSpPr>
          <p:spPr bwMode="auto">
            <a:xfrm>
              <a:off x="3942" y="889"/>
              <a:ext cx="0" cy="263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mbria" panose="02040503050406030204" pitchFamily="18" charset="0"/>
              </a:endParaRPr>
            </a:p>
          </p:txBody>
        </p:sp>
        <p:grpSp>
          <p:nvGrpSpPr>
            <p:cNvPr id="28682" name="Group 6"/>
            <p:cNvGrpSpPr>
              <a:grpSpLocks/>
            </p:cNvGrpSpPr>
            <p:nvPr/>
          </p:nvGrpSpPr>
          <p:grpSpPr bwMode="auto">
            <a:xfrm>
              <a:off x="1893" y="881"/>
              <a:ext cx="4145" cy="2641"/>
              <a:chOff x="1823" y="998"/>
              <a:chExt cx="4145" cy="2641"/>
            </a:xfrm>
          </p:grpSpPr>
          <p:sp>
            <p:nvSpPr>
              <p:cNvPr id="28683" name="Rectangle 7"/>
              <p:cNvSpPr>
                <a:spLocks noChangeArrowheads="1"/>
              </p:cNvSpPr>
              <p:nvPr/>
            </p:nvSpPr>
            <p:spPr bwMode="auto">
              <a:xfrm>
                <a:off x="1823" y="998"/>
                <a:ext cx="4107" cy="264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endParaRPr lang="ar-JO" altLang="ar-JO">
                  <a:latin typeface="Cambria" panose="02040503050406030204" pitchFamily="18" charset="0"/>
                </a:endParaRPr>
              </a:p>
            </p:txBody>
          </p:sp>
          <p:sp>
            <p:nvSpPr>
              <p:cNvPr id="28684" name="Text Box 8"/>
              <p:cNvSpPr txBox="1">
                <a:spLocks noChangeArrowheads="1"/>
              </p:cNvSpPr>
              <p:nvPr/>
            </p:nvSpPr>
            <p:spPr bwMode="auto">
              <a:xfrm>
                <a:off x="3988" y="2664"/>
                <a:ext cx="1849"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ctr"/>
                <a:r>
                  <a:rPr lang="en-GB" altLang="ar-JO" sz="2400" b="1">
                    <a:latin typeface="Cambria" panose="02040503050406030204" pitchFamily="18" charset="0"/>
                  </a:rPr>
                  <a:t>Systems that act</a:t>
                </a:r>
                <a:br>
                  <a:rPr lang="en-GB" altLang="ar-JO" sz="2400" b="1">
                    <a:latin typeface="Cambria" panose="02040503050406030204" pitchFamily="18" charset="0"/>
                  </a:rPr>
                </a:br>
                <a:r>
                  <a:rPr lang="en-GB" altLang="ar-JO" sz="2400" b="1">
                    <a:latin typeface="Cambria" panose="02040503050406030204" pitchFamily="18" charset="0"/>
                  </a:rPr>
                  <a:t> rationally</a:t>
                </a:r>
              </a:p>
            </p:txBody>
          </p:sp>
          <p:sp>
            <p:nvSpPr>
              <p:cNvPr id="28685" name="Text Box 9"/>
              <p:cNvSpPr txBox="1">
                <a:spLocks noChangeArrowheads="1"/>
              </p:cNvSpPr>
              <p:nvPr/>
            </p:nvSpPr>
            <p:spPr bwMode="auto">
              <a:xfrm>
                <a:off x="1823" y="1357"/>
                <a:ext cx="2105"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ctr"/>
                <a:r>
                  <a:rPr lang="en-GB" altLang="ar-JO" sz="2400" b="1" dirty="0">
                    <a:latin typeface="Cambria" panose="02040503050406030204" pitchFamily="18" charset="0"/>
                  </a:rPr>
                  <a:t>Systems that think</a:t>
                </a:r>
                <a:br>
                  <a:rPr lang="en-GB" altLang="ar-JO" sz="2400" b="1" dirty="0">
                    <a:latin typeface="Cambria" panose="02040503050406030204" pitchFamily="18" charset="0"/>
                  </a:rPr>
                </a:br>
                <a:r>
                  <a:rPr lang="en-GB" altLang="ar-JO" sz="2400" b="1" dirty="0">
                    <a:latin typeface="Cambria" panose="02040503050406030204" pitchFamily="18" charset="0"/>
                  </a:rPr>
                  <a:t> like humans</a:t>
                </a:r>
              </a:p>
            </p:txBody>
          </p:sp>
          <p:sp>
            <p:nvSpPr>
              <p:cNvPr id="28686" name="Text Box 10"/>
              <p:cNvSpPr txBox="1">
                <a:spLocks noChangeArrowheads="1"/>
              </p:cNvSpPr>
              <p:nvPr/>
            </p:nvSpPr>
            <p:spPr bwMode="auto">
              <a:xfrm>
                <a:off x="3863" y="1357"/>
                <a:ext cx="2105"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ctr"/>
                <a:r>
                  <a:rPr lang="en-GB" altLang="ar-JO" sz="2400" b="1">
                    <a:latin typeface="Cambria" panose="02040503050406030204" pitchFamily="18" charset="0"/>
                  </a:rPr>
                  <a:t>Systems that think</a:t>
                </a:r>
                <a:br>
                  <a:rPr lang="en-GB" altLang="ar-JO" sz="2400" b="1">
                    <a:latin typeface="Cambria" panose="02040503050406030204" pitchFamily="18" charset="0"/>
                  </a:rPr>
                </a:br>
                <a:r>
                  <a:rPr lang="en-GB" altLang="ar-JO" sz="2400" b="1">
                    <a:latin typeface="Cambria" panose="02040503050406030204" pitchFamily="18" charset="0"/>
                  </a:rPr>
                  <a:t> rationally</a:t>
                </a:r>
              </a:p>
            </p:txBody>
          </p:sp>
          <p:sp>
            <p:nvSpPr>
              <p:cNvPr id="28687" name="Text Box 11"/>
              <p:cNvSpPr txBox="1">
                <a:spLocks noChangeArrowheads="1"/>
              </p:cNvSpPr>
              <p:nvPr/>
            </p:nvSpPr>
            <p:spPr bwMode="auto">
              <a:xfrm>
                <a:off x="1908" y="2664"/>
                <a:ext cx="1849"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ctr"/>
                <a:r>
                  <a:rPr lang="en-GB" altLang="ar-JO" sz="2400" b="1" dirty="0">
                    <a:latin typeface="Cambria" panose="02040503050406030204" pitchFamily="18" charset="0"/>
                  </a:rPr>
                  <a:t>Systems that act</a:t>
                </a:r>
                <a:br>
                  <a:rPr lang="en-GB" altLang="ar-JO" sz="2400" b="1" dirty="0">
                    <a:latin typeface="Cambria" panose="02040503050406030204" pitchFamily="18" charset="0"/>
                  </a:rPr>
                </a:br>
                <a:r>
                  <a:rPr lang="en-GB" altLang="ar-JO" sz="2400" b="1" dirty="0">
                    <a:latin typeface="Cambria" panose="02040503050406030204" pitchFamily="18" charset="0"/>
                  </a:rPr>
                  <a:t> like humans</a:t>
                </a:r>
              </a:p>
            </p:txBody>
          </p:sp>
        </p:grpSp>
      </p:grpSp>
      <p:sp>
        <p:nvSpPr>
          <p:cNvPr id="21516" name="Text Box 12"/>
          <p:cNvSpPr txBox="1">
            <a:spLocks noChangeArrowheads="1"/>
          </p:cNvSpPr>
          <p:nvPr/>
        </p:nvSpPr>
        <p:spPr bwMode="auto">
          <a:xfrm>
            <a:off x="2128839" y="2025650"/>
            <a:ext cx="169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r>
              <a:rPr lang="en-GB" altLang="ar-JO" sz="2400" b="1">
                <a:latin typeface="Cambria" panose="02040503050406030204" pitchFamily="18" charset="0"/>
              </a:rPr>
              <a:t>THOUGHT</a:t>
            </a:r>
            <a:endParaRPr lang="en-GB" altLang="ar-JO" sz="2400">
              <a:latin typeface="Cambria" panose="02040503050406030204" pitchFamily="18" charset="0"/>
            </a:endParaRPr>
          </a:p>
        </p:txBody>
      </p:sp>
      <p:sp>
        <p:nvSpPr>
          <p:cNvPr id="21517" name="Text Box 13"/>
          <p:cNvSpPr txBox="1">
            <a:spLocks noChangeArrowheads="1"/>
          </p:cNvSpPr>
          <p:nvPr/>
        </p:nvSpPr>
        <p:spPr bwMode="auto">
          <a:xfrm>
            <a:off x="2060575" y="4216400"/>
            <a:ext cx="18947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r>
              <a:rPr lang="en-GB" altLang="ar-JO" sz="2400" b="1">
                <a:latin typeface="Cambria" panose="02040503050406030204" pitchFamily="18" charset="0"/>
              </a:rPr>
              <a:t>BEHAVIOUR</a:t>
            </a:r>
            <a:endParaRPr lang="en-GB" altLang="ar-JO" sz="1800">
              <a:latin typeface="Cambria" panose="02040503050406030204" pitchFamily="18" charset="0"/>
            </a:endParaRPr>
          </a:p>
        </p:txBody>
      </p:sp>
      <p:sp>
        <p:nvSpPr>
          <p:cNvPr id="21518" name="Text Box 14"/>
          <p:cNvSpPr txBox="1">
            <a:spLocks noChangeArrowheads="1"/>
          </p:cNvSpPr>
          <p:nvPr/>
        </p:nvSpPr>
        <p:spPr bwMode="auto">
          <a:xfrm>
            <a:off x="4770438" y="5551488"/>
            <a:ext cx="132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r>
              <a:rPr lang="en-GB" altLang="ar-JO" sz="2400" b="1">
                <a:latin typeface="Cambria" panose="02040503050406030204" pitchFamily="18" charset="0"/>
              </a:rPr>
              <a:t>HUMAN</a:t>
            </a:r>
          </a:p>
        </p:txBody>
      </p:sp>
      <p:sp>
        <p:nvSpPr>
          <p:cNvPr id="21519" name="Text Box 15"/>
          <p:cNvSpPr txBox="1">
            <a:spLocks noChangeArrowheads="1"/>
          </p:cNvSpPr>
          <p:nvPr/>
        </p:nvSpPr>
        <p:spPr bwMode="auto">
          <a:xfrm>
            <a:off x="7343775" y="5538788"/>
            <a:ext cx="16560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r>
              <a:rPr lang="en-GB" altLang="ar-JO" sz="2400" b="1" dirty="0">
                <a:latin typeface="Cambria" panose="02040503050406030204" pitchFamily="18" charset="0"/>
              </a:rPr>
              <a:t>RATIONAL</a:t>
            </a:r>
          </a:p>
        </p:txBody>
      </p:sp>
    </p:spTree>
    <p:extLst>
      <p:ext uri="{BB962C8B-B14F-4D97-AF65-F5344CB8AC3E}">
        <p14:creationId xmlns:p14="http://schemas.microsoft.com/office/powerpoint/2010/main" val="3458275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1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19">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16">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5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6" grpId="0" build="p" autoUpdateAnimBg="0"/>
      <p:bldP spid="21517" grpId="0" build="p" autoUpdateAnimBg="0"/>
      <p:bldP spid="21518" grpId="0" build="p" autoUpdateAnimBg="0"/>
      <p:bldP spid="21519"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7479</TotalTime>
  <Words>2839</Words>
  <Application>Microsoft Office PowerPoint</Application>
  <PresentationFormat>Widescreen</PresentationFormat>
  <Paragraphs>478</Paragraphs>
  <Slides>64</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Adobe Garamond Pro</vt:lpstr>
      <vt:lpstr>Arial</vt:lpstr>
      <vt:lpstr>Brush Script Std</vt:lpstr>
      <vt:lpstr>Calibri</vt:lpstr>
      <vt:lpstr>Calibri Light</vt:lpstr>
      <vt:lpstr>Cambria</vt:lpstr>
      <vt:lpstr>Cambria Math</vt:lpstr>
      <vt:lpstr>Tahoma</vt:lpstr>
      <vt:lpstr>Times</vt:lpstr>
      <vt:lpstr>Times New Roman</vt:lpstr>
      <vt:lpstr>Office Theme</vt:lpstr>
      <vt:lpstr>PowerPoint Presentation</vt:lpstr>
      <vt:lpstr>What is Learning?</vt:lpstr>
      <vt:lpstr>Learning…</vt:lpstr>
      <vt:lpstr>Dimensions of Learning Systems</vt:lpstr>
      <vt:lpstr>What is AI?</vt:lpstr>
      <vt:lpstr>Intelligence v/s Artificial Intelligence</vt:lpstr>
      <vt:lpstr>AI involves many disciplines</vt:lpstr>
      <vt:lpstr>Artificial Intelligence</vt:lpstr>
      <vt:lpstr>What is Artificial Intelligence ?</vt:lpstr>
      <vt:lpstr>PowerPoint Presentation</vt:lpstr>
      <vt:lpstr>AI Terms</vt:lpstr>
      <vt:lpstr>The main topics in AI</vt:lpstr>
      <vt:lpstr>Areas of AI</vt:lpstr>
      <vt:lpstr>AI Paradigms</vt:lpstr>
      <vt:lpstr>Some Advantages of Artificial Intelligence</vt:lpstr>
      <vt:lpstr>The Disadvantages</vt:lpstr>
      <vt:lpstr>Typical Applications of AI</vt:lpstr>
      <vt:lpstr>Sectors/Areas/Domains </vt:lpstr>
      <vt:lpstr>Application of AI</vt:lpstr>
      <vt:lpstr>Machine Learning</vt:lpstr>
      <vt:lpstr>Machine Learning – A definition</vt:lpstr>
      <vt:lpstr>What Is Machine Learning?</vt:lpstr>
      <vt:lpstr>AI-ML-DL</vt:lpstr>
      <vt:lpstr>AI-ML-DL</vt:lpstr>
      <vt:lpstr>Steps for Machine Learning:</vt:lpstr>
      <vt:lpstr>Why Machine Learning?</vt:lpstr>
      <vt:lpstr>PowerPoint Presentation</vt:lpstr>
      <vt:lpstr>PowerPoint Presentation</vt:lpstr>
      <vt:lpstr>PowerPoint Presentation</vt:lpstr>
      <vt:lpstr>Learning Methods</vt:lpstr>
      <vt:lpstr>PowerPoint Presentation</vt:lpstr>
      <vt:lpstr>Supervised learning</vt:lpstr>
      <vt:lpstr>Classification and Regression</vt:lpstr>
      <vt:lpstr>Linear and Non Linear Classification</vt:lpstr>
      <vt:lpstr>The Classification framework</vt:lpstr>
      <vt:lpstr>PowerPoint Presentation</vt:lpstr>
      <vt:lpstr>Applications of Supervised learning :</vt:lpstr>
      <vt:lpstr>Unsupervised learning</vt:lpstr>
      <vt:lpstr>Applications of unsupervised learning:</vt:lpstr>
      <vt:lpstr>Reinforcement Learning</vt:lpstr>
      <vt:lpstr>Machine Learning Applications </vt:lpstr>
      <vt:lpstr>Some web-based examples of machine learning</vt:lpstr>
      <vt:lpstr>Applications of ML in Healthcare</vt:lpstr>
      <vt:lpstr>Applications of ML in Agriculture</vt:lpstr>
      <vt:lpstr>Other Applications of ML </vt:lpstr>
      <vt:lpstr>Other Applications of ML </vt:lpstr>
      <vt:lpstr>Python Libraries for Machine Learning</vt:lpstr>
      <vt:lpstr>Growth of Machine Learning – Current State</vt:lpstr>
      <vt:lpstr>Research issues in Machine Learning </vt:lpstr>
      <vt:lpstr>Deep Learning</vt:lpstr>
      <vt:lpstr>Difference between ML and DL</vt:lpstr>
      <vt:lpstr>Where is Machine Learning and Deep Learning being applied right now?</vt:lpstr>
      <vt:lpstr>Why Deep Learning taking off?</vt:lpstr>
      <vt:lpstr>Types of Deep Networks</vt:lpstr>
      <vt:lpstr>Types of Deep Network</vt:lpstr>
      <vt:lpstr>Comparison of Deep Learning Models</vt:lpstr>
      <vt:lpstr>Deep Learning Library</vt:lpstr>
      <vt:lpstr>Challenges with Deep Learning</vt:lpstr>
      <vt:lpstr>Research issues in Deep Learning</vt:lpstr>
      <vt:lpstr>Conclusion</vt:lpstr>
      <vt:lpstr>Future Trends</vt:lpstr>
      <vt:lpstr>Future Trends</vt:lpstr>
      <vt:lpstr>Reading Materials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 Goel</dc:creator>
  <cp:lastModifiedBy>AMIT GANATRA</cp:lastModifiedBy>
  <cp:revision>824</cp:revision>
  <dcterms:created xsi:type="dcterms:W3CDTF">2018-01-04T14:44:30Z</dcterms:created>
  <dcterms:modified xsi:type="dcterms:W3CDTF">2020-07-06T06:59:47Z</dcterms:modified>
</cp:coreProperties>
</file>