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7" r:id="rId2"/>
    <p:sldId id="405" r:id="rId3"/>
    <p:sldId id="406" r:id="rId4"/>
    <p:sldId id="258" r:id="rId5"/>
    <p:sldId id="357" r:id="rId6"/>
    <p:sldId id="359" r:id="rId7"/>
    <p:sldId id="360" r:id="rId8"/>
    <p:sldId id="361" r:id="rId9"/>
    <p:sldId id="358" r:id="rId10"/>
    <p:sldId id="356" r:id="rId11"/>
    <p:sldId id="259" r:id="rId12"/>
    <p:sldId id="260" r:id="rId13"/>
    <p:sldId id="363" r:id="rId14"/>
    <p:sldId id="261" r:id="rId15"/>
    <p:sldId id="362" r:id="rId16"/>
    <p:sldId id="262" r:id="rId17"/>
  </p:sldIdLst>
  <p:sldSz cx="9144000" cy="6858000" type="screen4x3"/>
  <p:notesSz cx="6858000" cy="9144000"/>
  <p:embeddedFontLst>
    <p:embeddedFont>
      <p:font typeface="Monotype Sorts" panose="05000000000000000000" charset="2"/>
      <p:regular r:id="rId20"/>
    </p:embeddedFont>
    <p:embeddedFont>
      <p:font typeface="Book Antiqua" panose="02040602050305030304" pitchFamily="18" charset="0"/>
      <p:regular r:id="rId21"/>
      <p:bold r:id="rId22"/>
      <p:italic r:id="rId23"/>
      <p:boldItalic r:id="rId24"/>
    </p:embeddedFont>
    <p:embeddedFont>
      <p:font typeface="MS Reference Serif" panose="020B0604020202020204" charset="0"/>
      <p:regular r:id="rId25"/>
      <p:bold r:id="rId26"/>
      <p:italic r:id="rId27"/>
      <p:boldItalic r:id="rId2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7">
          <p15:clr>
            <a:srgbClr val="A4A3A4"/>
          </p15:clr>
        </p15:guide>
        <p15:guide id="2" pos="4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800"/>
    <a:srgbClr val="660033"/>
    <a:srgbClr val="97B113"/>
    <a:srgbClr val="7C9210"/>
    <a:srgbClr val="8CD729"/>
    <a:srgbClr val="B3EB35"/>
    <a:srgbClr val="ACC65A"/>
    <a:srgbClr val="434F1D"/>
    <a:srgbClr val="414C1C"/>
    <a:srgbClr val="48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5" autoAdjust="0"/>
    <p:restoredTop sz="90929"/>
  </p:normalViewPr>
  <p:slideViewPr>
    <p:cSldViewPr snapToGrid="0">
      <p:cViewPr varScale="1">
        <p:scale>
          <a:sx n="74" d="100"/>
          <a:sy n="74" d="100"/>
        </p:scale>
        <p:origin x="1428" y="72"/>
      </p:cViewPr>
      <p:guideLst>
        <p:guide orient="horz" pos="787"/>
        <p:guide pos="48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10" Type="http://schemas.openxmlformats.org/officeDocument/2006/relationships/slide" Target="slides/slide16.xml"/><Relationship Id="rId4" Type="http://schemas.openxmlformats.org/officeDocument/2006/relationships/slide" Target="slides/slide5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D9EA92A-46D2-4708-8CAB-8553A3C97A55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9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836945D-476F-466C-80D2-2FA91F28610C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1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8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9798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9798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8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99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9799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799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99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63563" y="6164263"/>
            <a:ext cx="6827837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</a:t>
            </a:r>
            <a:r>
              <a:rPr lang="en-US" sz="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2014  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76213"/>
            <a:ext cx="7772400" cy="1262062"/>
          </a:xfrm>
          <a:noFill/>
          <a:ln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04850" y="16113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04850" y="20685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485775" y="17605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485775" y="21986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33" grpId="0" animBg="1"/>
      <p:bldP spid="51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14387"/>
          </a:xfrm>
        </p:spPr>
        <p:txBody>
          <a:bodyPr/>
          <a:lstStyle/>
          <a:p>
            <a:r>
              <a:rPr lang="en-US"/>
              <a:t>Estimation Process</a:t>
            </a:r>
          </a:p>
        </p:txBody>
      </p:sp>
      <p:sp>
        <p:nvSpPr>
          <p:cNvPr id="174083" name="Oval 3"/>
          <p:cNvSpPr>
            <a:spLocks noChangeArrowheads="1"/>
          </p:cNvSpPr>
          <p:nvPr/>
        </p:nvSpPr>
        <p:spPr bwMode="auto">
          <a:xfrm>
            <a:off x="762000" y="99060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Equation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Unknown Parameters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4857750" y="952500"/>
            <a:ext cx="3486150" cy="2400300"/>
            <a:chOff x="3060" y="600"/>
            <a:chExt cx="2196" cy="15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060" y="600"/>
              <a:ext cx="2196" cy="151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Data:</a:t>
              </a: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        y</a:t>
              </a:r>
            </a:p>
            <a:p>
              <a:pPr>
                <a:lnSpc>
                  <a:spcPct val="90000"/>
                </a:lnSpc>
              </a:pPr>
              <a:endParaRPr lang="en-US" sz="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y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     .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.       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3828" y="1188"/>
              <a:ext cx="68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762000" y="3829050"/>
            <a:ext cx="3543300" cy="2324100"/>
          </a:xfrm>
          <a:prstGeom prst="ellipse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 estimates of</a:t>
            </a:r>
          </a:p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cxnSp>
        <p:nvCxnSpPr>
          <p:cNvPr id="174090" name="AutoShape 10"/>
          <p:cNvCxnSpPr>
            <a:cxnSpLocks noChangeShapeType="1"/>
            <a:stCxn id="174083" idx="6"/>
            <a:endCxn id="174084" idx="2"/>
          </p:cNvCxnSpPr>
          <p:nvPr/>
        </p:nvCxnSpPr>
        <p:spPr bwMode="auto">
          <a:xfrm>
            <a:off x="4305300" y="215265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1" name="AutoShape 11"/>
          <p:cNvCxnSpPr>
            <a:cxnSpLocks noChangeShapeType="1"/>
            <a:stCxn id="174086" idx="2"/>
            <a:endCxn id="174087" idx="6"/>
          </p:cNvCxnSpPr>
          <p:nvPr/>
        </p:nvCxnSpPr>
        <p:spPr bwMode="auto">
          <a:xfrm flipH="1">
            <a:off x="4305300" y="499110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2" name="AutoShape 12"/>
          <p:cNvCxnSpPr>
            <a:cxnSpLocks noChangeShapeType="1"/>
            <a:stCxn id="174084" idx="4"/>
            <a:endCxn id="174086" idx="0"/>
          </p:cNvCxnSpPr>
          <p:nvPr/>
        </p:nvCxnSpPr>
        <p:spPr bwMode="auto">
          <a:xfrm>
            <a:off x="6600825" y="3352800"/>
            <a:ext cx="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3" name="AutoShape 13"/>
          <p:cNvCxnSpPr>
            <a:cxnSpLocks noChangeShapeType="1"/>
            <a:stCxn id="174087" idx="0"/>
            <a:endCxn id="174083" idx="4"/>
          </p:cNvCxnSpPr>
          <p:nvPr/>
        </p:nvCxnSpPr>
        <p:spPr bwMode="auto">
          <a:xfrm flipV="1">
            <a:off x="2533650" y="3314700"/>
            <a:ext cx="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48577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rot="16200000" flipH="1">
            <a:off x="835342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rot="16200000" flipH="1">
            <a:off x="8372475" y="4927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AutoShape 19"/>
          <p:cNvSpPr>
            <a:spLocks noChangeArrowheads="1"/>
          </p:cNvSpPr>
          <p:nvPr/>
        </p:nvSpPr>
        <p:spPr bwMode="auto">
          <a:xfrm rot="5400000">
            <a:off x="4857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57750" y="3829050"/>
            <a:ext cx="3486150" cy="2324100"/>
            <a:chOff x="4857750" y="3829050"/>
            <a:chExt cx="3486150" cy="2324100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857750" y="3829050"/>
              <a:ext cx="3486150" cy="232410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Regression Equation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Statistics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40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602234"/>
                </p:ext>
              </p:extLst>
            </p:nvPr>
          </p:nvGraphicFramePr>
          <p:xfrm>
            <a:off x="5867400" y="4775200"/>
            <a:ext cx="15541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5" name="Equation" r:id="rId4" imgW="647640" imgH="190440" progId="Equation.DSMT4">
                    <p:embed/>
                  </p:oleObj>
                </mc:Choice>
                <mc:Fallback>
                  <p:oleObj name="Equation" r:id="rId4" imgW="64764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775200"/>
                          <a:ext cx="1554163" cy="45720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7" grpId="0" animBg="1" autoUpdateAnimBg="0"/>
      <p:bldP spid="174096" grpId="0" animBg="1"/>
      <p:bldP spid="174097" grpId="0" animBg="1"/>
      <p:bldP spid="174098" grpId="0" animBg="1"/>
      <p:bldP spid="1740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1050" y="1651000"/>
            <a:ext cx="2609850" cy="8001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  <a:noFill/>
          <a:ln/>
        </p:spPr>
        <p:txBody>
          <a:bodyPr/>
          <a:lstStyle/>
          <a:p>
            <a:r>
              <a:rPr lang="en-US"/>
              <a:t>Least Squares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6963"/>
            <a:ext cx="7772400" cy="5667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Least Squares Criterion</a:t>
            </a:r>
            <a:endParaRPr lang="en-US"/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68700" y="1816100"/>
          <a:ext cx="2968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4" imgW="2977920" imgH="820440" progId="Equation.DSMT4">
                  <p:embed/>
                </p:oleObj>
              </mc:Choice>
              <mc:Fallback>
                <p:oleObj name="Equation" r:id="rId4" imgW="2977920" imgH="8204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816100"/>
                        <a:ext cx="2968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31875" y="2490788"/>
            <a:ext cx="7231063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observed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of the dependent variable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 observation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303847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927225" y="3740150"/>
            <a:ext cx="6400800" cy="979488"/>
            <a:chOff x="1178" y="2944"/>
            <a:chExt cx="4032" cy="617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01" y="2944"/>
              <a:ext cx="21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^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178" y="2997"/>
              <a:ext cx="4032" cy="5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 of the dependent variable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for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 observation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utoUpdateAnimBg="0"/>
      <p:bldP spid="7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678113" y="1684338"/>
            <a:ext cx="3808412" cy="13589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096963"/>
            <a:ext cx="7772400" cy="5334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Slope for the Estimated Regression Equation</a:t>
            </a:r>
            <a:endParaRPr lang="en-US"/>
          </a:p>
        </p:txBody>
      </p:sp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28938" y="1862138"/>
          <a:ext cx="3294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3301920" imgH="1041120" progId="Equation.DSMT4">
                  <p:embed/>
                </p:oleObj>
              </mc:Choice>
              <mc:Fallback>
                <p:oleObj name="Equation" r:id="rId4" imgW="3301920" imgH="104112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862138"/>
                        <a:ext cx="32940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79438"/>
          </a:xfrm>
          <a:noFill/>
          <a:ln/>
        </p:spPr>
        <p:txBody>
          <a:bodyPr/>
          <a:lstStyle/>
          <a:p>
            <a:r>
              <a:rPr lang="en-US"/>
              <a:t>Least Squares Method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 rot="5400000">
            <a:off x="2276475" y="2298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031875" y="3209925"/>
            <a:ext cx="6591300" cy="1150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independent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observation</a:t>
            </a:r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2022475" y="5214938"/>
            <a:ext cx="5392738" cy="709612"/>
            <a:chOff x="1370" y="3486"/>
            <a:chExt cx="3397" cy="447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370" y="3486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370" y="3645"/>
              <a:ext cx="339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dependent variable</a:t>
              </a:r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2003425" y="4778375"/>
            <a:ext cx="5659438" cy="708025"/>
            <a:chOff x="1178" y="3427"/>
            <a:chExt cx="3565" cy="446"/>
          </a:xfrm>
        </p:grpSpPr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184" y="342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178" y="3585"/>
              <a:ext cx="35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independent variable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946275" y="4362450"/>
            <a:ext cx="54102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observation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 animBg="1"/>
      <p:bldP spid="8204" grpId="0" autoUpdateAnimBg="0"/>
      <p:bldP spid="82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4213" y="112236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505200" y="1660525"/>
            <a:ext cx="2111375" cy="8858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685800" y="15875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3735388" y="1846263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0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846263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AutoShape 13"/>
          <p:cNvSpPr>
            <a:spLocks noChangeArrowheads="1"/>
          </p:cNvSpPr>
          <p:nvPr/>
        </p:nvSpPr>
        <p:spPr bwMode="auto">
          <a:xfrm rot="5400000">
            <a:off x="3209925" y="2017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3" y="1557338"/>
            <a:ext cx="7772400" cy="231933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	Reed Auto periodically has a special week-long sale.  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As part of the advertising campaign Reed runs one or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more television commercials during the weekend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preceding the sale.  Data from a sample of 5 previous</a:t>
            </a:r>
          </a:p>
          <a:p>
            <a:pPr>
              <a:buFont typeface="Monotype Sorts" pitchFamily="2" charset="2"/>
              <a:buNone/>
              <a:tabLst>
                <a:tab pos="2114550" algn="ctr"/>
                <a:tab pos="5200650" algn="ctr"/>
              </a:tabLst>
            </a:pPr>
            <a:r>
              <a:rPr lang="en-US"/>
              <a:t>sales are shown on the next slide.</a:t>
            </a:r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685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9437" name="Rectangle 221"/>
          <p:cNvSpPr>
            <a:spLocks noChangeArrowheads="1"/>
          </p:cNvSpPr>
          <p:nvPr/>
        </p:nvSpPr>
        <p:spPr bwMode="auto">
          <a:xfrm>
            <a:off x="684213" y="1100138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4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581275" y="1681163"/>
            <a:ext cx="3963988" cy="39211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684213" y="1100138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705" name="Text Box 337"/>
          <p:cNvSpPr txBox="1">
            <a:spLocks noChangeArrowheads="1"/>
          </p:cNvSpPr>
          <p:nvPr/>
        </p:nvSpPr>
        <p:spPr bwMode="auto">
          <a:xfrm>
            <a:off x="2679700" y="1804988"/>
            <a:ext cx="172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TV Ads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6" name="Text Box 338"/>
          <p:cNvSpPr txBox="1">
            <a:spLocks noChangeArrowheads="1"/>
          </p:cNvSpPr>
          <p:nvPr/>
        </p:nvSpPr>
        <p:spPr bwMode="auto">
          <a:xfrm>
            <a:off x="4511675" y="1804988"/>
            <a:ext cx="19113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Cars Sold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7" name="Text Box 339"/>
          <p:cNvSpPr txBox="1">
            <a:spLocks noChangeArrowheads="1"/>
          </p:cNvSpPr>
          <p:nvPr/>
        </p:nvSpPr>
        <p:spPr bwMode="auto">
          <a:xfrm>
            <a:off x="3503613" y="2624138"/>
            <a:ext cx="3365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86708" name="Text Box 340"/>
          <p:cNvSpPr txBox="1">
            <a:spLocks noChangeArrowheads="1"/>
          </p:cNvSpPr>
          <p:nvPr/>
        </p:nvSpPr>
        <p:spPr bwMode="auto">
          <a:xfrm>
            <a:off x="5313363" y="2624138"/>
            <a:ext cx="4889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86709" name="AutoShape 341"/>
          <p:cNvSpPr>
            <a:spLocks noChangeArrowheads="1"/>
          </p:cNvSpPr>
          <p:nvPr/>
        </p:nvSpPr>
        <p:spPr bwMode="auto">
          <a:xfrm rot="5400000">
            <a:off x="2171700" y="21177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298" name="Text Box 930"/>
          <p:cNvSpPr txBox="1">
            <a:spLocks noChangeArrowheads="1"/>
          </p:cNvSpPr>
          <p:nvPr/>
        </p:nvSpPr>
        <p:spPr bwMode="auto">
          <a:xfrm>
            <a:off x="2695575" y="4579938"/>
            <a:ext cx="115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</a:t>
            </a:r>
          </a:p>
        </p:txBody>
      </p:sp>
      <p:sp>
        <p:nvSpPr>
          <p:cNvPr id="187299" name="Line 931"/>
          <p:cNvSpPr>
            <a:spLocks noChangeShapeType="1"/>
          </p:cNvSpPr>
          <p:nvPr/>
        </p:nvSpPr>
        <p:spPr bwMode="auto">
          <a:xfrm flipV="1">
            <a:off x="3362325" y="4559300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7300" name="Text Box 932"/>
          <p:cNvSpPr txBox="1">
            <a:spLocks noChangeArrowheads="1"/>
          </p:cNvSpPr>
          <p:nvPr/>
        </p:nvSpPr>
        <p:spPr bwMode="auto">
          <a:xfrm>
            <a:off x="4471988" y="4589463"/>
            <a:ext cx="1311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100</a:t>
            </a:r>
          </a:p>
        </p:txBody>
      </p:sp>
      <p:sp>
        <p:nvSpPr>
          <p:cNvPr id="187301" name="Line 933"/>
          <p:cNvSpPr>
            <a:spLocks noChangeShapeType="1"/>
          </p:cNvSpPr>
          <p:nvPr/>
        </p:nvSpPr>
        <p:spPr bwMode="auto">
          <a:xfrm flipV="1">
            <a:off x="5214938" y="4554538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aphicFrame>
        <p:nvGraphicFramePr>
          <p:cNvPr id="187302" name="Object 934"/>
          <p:cNvGraphicFramePr>
            <a:graphicFrameLocks noChangeAspect="1"/>
          </p:cNvGraphicFramePr>
          <p:nvPr/>
        </p:nvGraphicFramePr>
        <p:xfrm>
          <a:off x="3028950" y="5043488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6" name="Equation" r:id="rId4" imgW="317160" imgH="152280" progId="Equation.DSMT4">
                  <p:embed/>
                </p:oleObj>
              </mc:Choice>
              <mc:Fallback>
                <p:oleObj name="Equation" r:id="rId4" imgW="317160" imgH="152280" progId="Equation.DSMT4">
                  <p:embed/>
                  <p:pic>
                    <p:nvPicPr>
                      <p:cNvPr id="0" name="Picture 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43488"/>
                        <a:ext cx="812800" cy="3746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03" name="Object 935"/>
          <p:cNvGraphicFramePr>
            <a:graphicFrameLocks noChangeAspect="1"/>
          </p:cNvGraphicFramePr>
          <p:nvPr/>
        </p:nvGraphicFramePr>
        <p:xfrm>
          <a:off x="4786313" y="504983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7"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0" name="Picture 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049838"/>
                        <a:ext cx="974725" cy="438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05" name="AutoShape 937"/>
          <p:cNvSpPr>
            <a:spLocks noChangeArrowheads="1"/>
          </p:cNvSpPr>
          <p:nvPr/>
        </p:nvSpPr>
        <p:spPr bwMode="auto">
          <a:xfrm rot="5400000">
            <a:off x="2166938" y="4727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06" name="AutoShape 938"/>
          <p:cNvSpPr>
            <a:spLocks noChangeArrowheads="1"/>
          </p:cNvSpPr>
          <p:nvPr/>
        </p:nvSpPr>
        <p:spPr bwMode="auto">
          <a:xfrm rot="16200000" flipH="1">
            <a:off x="6777038" y="47355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300"/>
                                        <p:tgtEl>
                                          <p:spTgt spid="18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300"/>
                                        <p:tgtEl>
                                          <p:spTgt spid="18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7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87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705" grpId="0" autoUpdateAnimBg="0"/>
      <p:bldP spid="186706" grpId="0" autoUpdateAnimBg="0"/>
      <p:bldP spid="186707" grpId="0" autoUpdateAnimBg="0"/>
      <p:bldP spid="186708" grpId="0" autoUpdateAnimBg="0"/>
      <p:bldP spid="186709" grpId="0" animBg="1"/>
      <p:bldP spid="187298" grpId="0" autoUpdateAnimBg="0"/>
      <p:bldP spid="187299" grpId="0" animBg="1"/>
      <p:bldP spid="187300" grpId="0" autoUpdateAnimBg="0"/>
      <p:bldP spid="187301" grpId="0" animBg="1"/>
      <p:bldP spid="187305" grpId="0" animBg="1"/>
      <p:bldP spid="187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41514"/>
            <a:ext cx="7772400" cy="642938"/>
          </a:xfrm>
          <a:noFill/>
          <a:ln/>
        </p:spPr>
        <p:txBody>
          <a:bodyPr/>
          <a:lstStyle/>
          <a:p>
            <a:r>
              <a:rPr lang="en-US" dirty="0"/>
              <a:t>Estimated Regression Equation</a:t>
            </a:r>
          </a:p>
        </p:txBody>
      </p:sp>
      <p:graphicFrame>
        <p:nvGraphicFramePr>
          <p:cNvPr id="10578" name="Object 338"/>
          <p:cNvGraphicFramePr>
            <a:graphicFrameLocks noChangeAspect="1"/>
          </p:cNvGraphicFramePr>
          <p:nvPr/>
        </p:nvGraphicFramePr>
        <p:xfrm>
          <a:off x="3835400" y="4343400"/>
          <a:ext cx="1520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Equation" r:id="rId4" imgW="1663560" imgH="419040" progId="Equation.DSMT4">
                  <p:embed/>
                </p:oleObj>
              </mc:Choice>
              <mc:Fallback>
                <p:oleObj name="Equation" r:id="rId4" imgW="1663560" imgH="4190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343400"/>
                        <a:ext cx="1520825" cy="3825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1" name="AutoShape 341"/>
          <p:cNvSpPr>
            <a:spLocks noChangeArrowheads="1"/>
          </p:cNvSpPr>
          <p:nvPr/>
        </p:nvSpPr>
        <p:spPr bwMode="auto">
          <a:xfrm rot="5400000">
            <a:off x="49212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2" name="AutoShape 342"/>
          <p:cNvSpPr>
            <a:spLocks noChangeArrowheads="1"/>
          </p:cNvSpPr>
          <p:nvPr/>
        </p:nvSpPr>
        <p:spPr bwMode="auto">
          <a:xfrm rot="5400000">
            <a:off x="485775" y="2794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3" name="AutoShape 343"/>
          <p:cNvSpPr>
            <a:spLocks noChangeArrowheads="1"/>
          </p:cNvSpPr>
          <p:nvPr/>
        </p:nvSpPr>
        <p:spPr bwMode="auto">
          <a:xfrm rot="5400000">
            <a:off x="48577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84" name="Object 3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87613" y="1614488"/>
          <a:ext cx="4197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Equation" r:id="rId6" imgW="4622760" imgH="1041120" progId="Equation.DSMT4">
                  <p:embed/>
                </p:oleObj>
              </mc:Choice>
              <mc:Fallback>
                <p:oleObj name="Equation" r:id="rId6" imgW="4622760" imgH="1041120" progId="Equation.DSMT4">
                  <p:embed/>
                  <p:pic>
                    <p:nvPicPr>
                      <p:cNvPr id="0" name="Picture 34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614488"/>
                        <a:ext cx="4197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5" name="Object 345"/>
          <p:cNvGraphicFramePr>
            <a:graphicFrameLocks noChangeAspect="1"/>
          </p:cNvGraphicFramePr>
          <p:nvPr/>
        </p:nvGraphicFramePr>
        <p:xfrm>
          <a:off x="2708275" y="3165475"/>
          <a:ext cx="3767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6" name="Equation" r:id="rId8" imgW="1511280" imgH="190440" progId="Equation.DSMT4">
                  <p:embed/>
                </p:oleObj>
              </mc:Choice>
              <mc:Fallback>
                <p:oleObj name="Equation" r:id="rId8" imgW="1511280" imgH="19044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165475"/>
                        <a:ext cx="3767138" cy="4556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6" name="Rectangle 346"/>
          <p:cNvSpPr>
            <a:spLocks noChangeArrowheads="1"/>
          </p:cNvSpPr>
          <p:nvPr/>
        </p:nvSpPr>
        <p:spPr bwMode="auto">
          <a:xfrm>
            <a:off x="684213" y="1103313"/>
            <a:ext cx="71818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7" name="Rectangle 347"/>
          <p:cNvSpPr>
            <a:spLocks noChangeArrowheads="1"/>
          </p:cNvSpPr>
          <p:nvPr/>
        </p:nvSpPr>
        <p:spPr bwMode="auto">
          <a:xfrm>
            <a:off x="684213" y="2646363"/>
            <a:ext cx="72771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8" name="Rectangle 348"/>
          <p:cNvSpPr>
            <a:spLocks noChangeArrowheads="1"/>
          </p:cNvSpPr>
          <p:nvPr/>
        </p:nvSpPr>
        <p:spPr bwMode="auto">
          <a:xfrm>
            <a:off x="684213" y="3751263"/>
            <a:ext cx="6648450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1" grpId="0" animBg="1"/>
      <p:bldP spid="10582" grpId="0" animBg="1"/>
      <p:bldP spid="10583" grpId="0" animBg="1"/>
      <p:bldP spid="10586" grpId="0" autoUpdateAnimBg="0"/>
      <p:bldP spid="10587" grpId="0" autoUpdateAnimBg="0"/>
      <p:bldP spid="105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669925" y="1976438"/>
            <a:ext cx="71247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analysis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develop an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equation showing how the variables are related.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669925" y="1119188"/>
            <a:ext cx="65849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Managerial decisions often are based on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relationship between two or more variables.</a:t>
            </a:r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3" name="AutoShape 9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679450" y="3757613"/>
            <a:ext cx="75342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variables being used to predict the value of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dependent variable are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are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679450" y="2900363"/>
            <a:ext cx="77009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 being predicted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is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6" name="AutoShape 12"/>
          <p:cNvSpPr>
            <a:spLocks noChangeArrowheads="1"/>
          </p:cNvSpPr>
          <p:nvPr/>
        </p:nvSpPr>
        <p:spPr bwMode="auto">
          <a:xfrm rot="5400000">
            <a:off x="495300" y="30130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7" name="AutoShape 13"/>
          <p:cNvSpPr>
            <a:spLocks noChangeArrowheads="1"/>
          </p:cNvSpPr>
          <p:nvPr/>
        </p:nvSpPr>
        <p:spPr bwMode="auto">
          <a:xfrm rot="5400000">
            <a:off x="495300" y="38893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/>
      <p:bldP spid="369671" grpId="0" autoUpdateAnimBg="0"/>
      <p:bldP spid="369672" grpId="0" animBg="1"/>
      <p:bldP spid="369673" grpId="0" animBg="1"/>
      <p:bldP spid="369674" grpId="0" autoUpdateAnimBg="0"/>
      <p:bldP spid="369675" grpId="0" autoUpdateAnimBg="0"/>
      <p:bldP spid="369676" grpId="0" animBg="1"/>
      <p:bldP spid="3696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69925" y="1976438"/>
            <a:ext cx="67452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relationship between the two variables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approximated by a straight line.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669925" y="1119188"/>
            <a:ext cx="7470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involves one 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variable and one dependent variable.</a:t>
            </a: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679450" y="2836863"/>
            <a:ext cx="7588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Regression analysis involving two or more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independent variables is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multiple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70697" name="AutoShape 9"/>
          <p:cNvSpPr>
            <a:spLocks noChangeArrowheads="1"/>
          </p:cNvSpPr>
          <p:nvPr/>
        </p:nvSpPr>
        <p:spPr bwMode="auto">
          <a:xfrm rot="5400000">
            <a:off x="495300" y="2949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3" grpId="0" animBg="1"/>
      <p:bldP spid="370694" grpId="0" animBg="1"/>
      <p:bldP spid="370696" grpId="0" autoUpdateAnimBg="0"/>
      <p:bldP spid="3706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86150" y="2590800"/>
            <a:ext cx="23050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  <a:noFill/>
          <a:ln/>
        </p:spPr>
        <p:txBody>
          <a:bodyPr/>
          <a:lstStyle/>
          <a:p>
            <a:r>
              <a:rPr lang="en-US"/>
              <a:t>Simple Linear Regression Model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660775" y="2740025"/>
            <a:ext cx="19431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089025" y="3348038"/>
            <a:ext cx="6969125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parameters of the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called the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error term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u="sng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69925" y="1976438"/>
            <a:ext cx="575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69925" y="1119188"/>
            <a:ext cx="7721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equation that describes how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related to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</a:t>
            </a:r>
          </a:p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error term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utoUpdateAnimBg="0"/>
      <p:bldP spid="6152" grpId="0" autoUpdateAnimBg="0"/>
      <p:bldP spid="6153" grpId="0" autoUpdateAnimBg="0"/>
      <p:bldP spid="6154" grpId="0" autoUpdateAnimBg="0"/>
      <p:bldP spid="6156" grpId="0" animBg="1"/>
      <p:bldP spid="61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57550" y="1695450"/>
            <a:ext cx="2628900" cy="7429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9925" y="3862388"/>
            <a:ext cx="7673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the expected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 given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69925" y="3421063"/>
            <a:ext cx="5843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69925" y="2982913"/>
            <a:ext cx="655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669925" y="2547938"/>
            <a:ext cx="7759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Graph of the regression equation is a straight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546475" y="1820863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 rot="5400000">
            <a:off x="290512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14387"/>
          </a:xfrm>
        </p:spPr>
        <p:txBody>
          <a:bodyPr/>
          <a:lstStyle/>
          <a:p>
            <a:r>
              <a:rPr lang="en-US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90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33750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3333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208588" y="3630613"/>
            <a:ext cx="15509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3543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1855788" y="35004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4" grpId="0" animBg="1"/>
      <p:bldP spid="178185" grpId="0" autoUpdateAnimBg="0"/>
      <p:bldP spid="178186" grpId="0" autoUpdateAnimBg="0"/>
      <p:bldP spid="178187" grpId="0" autoUpdateAnimBg="0"/>
      <p:bldP spid="1781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85800" y="39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4213" y="1098550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90850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3333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3814763" y="3954463"/>
            <a:ext cx="16303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3848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855788" y="25860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1" grpId="0" animBg="1"/>
      <p:bldP spid="182282" grpId="0" autoUpdateAnimBg="0"/>
      <p:bldP spid="182283" grpId="0" autoUpdateAnimBg="0"/>
      <p:bldP spid="182284" grpId="0" autoUpdateAnimBg="0"/>
      <p:bldP spid="1822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39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695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90850" y="1824038"/>
            <a:ext cx="4149725" cy="3771900"/>
            <a:chOff x="2990850" y="1824038"/>
            <a:chExt cx="4149725" cy="377190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3352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4413250" y="3725863"/>
            <a:ext cx="12731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860800" y="30353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855788" y="29289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310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05" grpId="0" animBg="1"/>
      <p:bldP spid="183306" grpId="0" autoUpdateAnimBg="0"/>
      <p:bldP spid="183307" grpId="0" autoUpdateAnimBg="0"/>
      <p:bldP spid="183308" grpId="0" autoUpdateAnimBg="0"/>
      <p:bldP spid="1833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3467100" y="1847850"/>
            <a:ext cx="21526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3735388" y="1974850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3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974850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669925" y="4167188"/>
            <a:ext cx="7480300" cy="512762"/>
            <a:chOff x="422" y="2625"/>
            <a:chExt cx="4712" cy="323"/>
          </a:xfrm>
        </p:grpSpPr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422" y="2625"/>
              <a:ext cx="4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rgbClr val="66FFFF"/>
                </a:buClr>
                <a:buSzPct val="125000"/>
                <a:buFontTx/>
                <a:buChar char="•"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is the estimated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for a given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7160" name="Object 8"/>
            <p:cNvGraphicFramePr>
              <a:graphicFrameLocks noChangeAspect="1"/>
            </p:cNvGraphicFramePr>
            <p:nvPr/>
          </p:nvGraphicFramePr>
          <p:xfrm>
            <a:off x="977" y="2636"/>
            <a:ext cx="1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4" name="Equation" r:id="rId6" imgW="114120" imgH="190440" progId="Equation.DSMT4">
                    <p:embed/>
                  </p:oleObj>
                </mc:Choice>
                <mc:Fallback>
                  <p:oleObj name="Equation" r:id="rId6" imgW="11412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636"/>
                          <a:ext cx="188" cy="312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69925" y="3729038"/>
            <a:ext cx="4348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69925" y="3290888"/>
            <a:ext cx="5060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69925" y="2852738"/>
            <a:ext cx="7599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The graph is called the estimated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 rot="5400000">
            <a:off x="3171825" y="2127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 autoUpdateAnimBg="0"/>
      <p:bldP spid="177163" grpId="0" autoUpdateAnimBg="0"/>
      <p:bldP spid="177164" grpId="0" autoUpdateAnimBg="0"/>
      <p:bldP spid="177167" grpId="0" animBg="1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Data\Microsoft\Templates\SBE9ch01.pot</Template>
  <TotalTime>4873</TotalTime>
  <Pages>40</Pages>
  <Words>563</Words>
  <Application>Microsoft Office PowerPoint</Application>
  <PresentationFormat>On-screen Show (4:3)</PresentationFormat>
  <Paragraphs>141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Monotype Sorts</vt:lpstr>
      <vt:lpstr>Book Antiqua</vt:lpstr>
      <vt:lpstr>Times New Roman</vt:lpstr>
      <vt:lpstr>Wingdings</vt:lpstr>
      <vt:lpstr>MS Reference Serif</vt:lpstr>
      <vt:lpstr>Symbol</vt:lpstr>
      <vt:lpstr>SBE9ch01</vt:lpstr>
      <vt:lpstr>Equation</vt:lpstr>
      <vt:lpstr> Simple Linear Regression</vt:lpstr>
      <vt:lpstr>PowerPoint Presentation</vt:lpstr>
      <vt:lpstr>PowerPoint Presentation</vt:lpstr>
      <vt:lpstr>Simple Linear Regression Model</vt:lpstr>
      <vt:lpstr>PowerPoint Presentation</vt:lpstr>
      <vt:lpstr>Simple Linear Regression Equation</vt:lpstr>
      <vt:lpstr>PowerPoint Presentation</vt:lpstr>
      <vt:lpstr>PowerPoint Presentation</vt:lpstr>
      <vt:lpstr>PowerPoint Presentation</vt:lpstr>
      <vt:lpstr>Estimation Process</vt:lpstr>
      <vt:lpstr>Least Squares Method</vt:lpstr>
      <vt:lpstr>Least Squares Method</vt:lpstr>
      <vt:lpstr>PowerPoint Presentation</vt:lpstr>
      <vt:lpstr>PowerPoint Presentation</vt:lpstr>
      <vt:lpstr>PowerPoint Presentation</vt:lpstr>
      <vt:lpstr>Estimated Regression Equation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Regression</dc:title>
  <dc:creator>John S. Loucks IV</dc:creator>
  <cp:lastModifiedBy>Parth Goel</cp:lastModifiedBy>
  <cp:revision>217</cp:revision>
  <cp:lastPrinted>1601-01-01T00:00:00Z</cp:lastPrinted>
  <dcterms:created xsi:type="dcterms:W3CDTF">1996-08-27T08:56:04Z</dcterms:created>
  <dcterms:modified xsi:type="dcterms:W3CDTF">2020-01-19T10:56:43Z</dcterms:modified>
</cp:coreProperties>
</file>