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2" r:id="rId7"/>
    <p:sldId id="262" r:id="rId8"/>
    <p:sldId id="263" r:id="rId9"/>
    <p:sldId id="274" r:id="rId10"/>
    <p:sldId id="273" r:id="rId11"/>
    <p:sldId id="264" r:id="rId12"/>
    <p:sldId id="265" r:id="rId13"/>
    <p:sldId id="266" r:id="rId14"/>
    <p:sldId id="267" r:id="rId15"/>
    <p:sldId id="268" r:id="rId16"/>
    <p:sldId id="269" r:id="rId17"/>
    <p:sldId id="270" r:id="rId18"/>
    <p:sldId id="271"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6C419-9ED7-4767-A9E2-9CBE0A0A32B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213114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6C419-9ED7-4767-A9E2-9CBE0A0A32B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81528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6C419-9ED7-4767-A9E2-9CBE0A0A32B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102037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6C419-9ED7-4767-A9E2-9CBE0A0A32B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81293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86C419-9ED7-4767-A9E2-9CBE0A0A32B7}"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293719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6C419-9ED7-4767-A9E2-9CBE0A0A32B7}"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244406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6C419-9ED7-4767-A9E2-9CBE0A0A32B7}"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69918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6C419-9ED7-4767-A9E2-9CBE0A0A32B7}"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112889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6C419-9ED7-4767-A9E2-9CBE0A0A32B7}"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18648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86C419-9ED7-4767-A9E2-9CBE0A0A32B7}"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105044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86C419-9ED7-4767-A9E2-9CBE0A0A32B7}"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4A69C-021D-4B26-BCB0-E3CB684A7E59}" type="slidenum">
              <a:rPr lang="en-US" smtClean="0"/>
              <a:t>‹#›</a:t>
            </a:fld>
            <a:endParaRPr lang="en-US"/>
          </a:p>
        </p:txBody>
      </p:sp>
    </p:spTree>
    <p:extLst>
      <p:ext uri="{BB962C8B-B14F-4D97-AF65-F5344CB8AC3E}">
        <p14:creationId xmlns:p14="http://schemas.microsoft.com/office/powerpoint/2010/main" val="294641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6C419-9ED7-4767-A9E2-9CBE0A0A32B7}"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4A69C-021D-4B26-BCB0-E3CB684A7E59}" type="slidenum">
              <a:rPr lang="en-US" smtClean="0"/>
              <a:t>‹#›</a:t>
            </a:fld>
            <a:endParaRPr lang="en-US"/>
          </a:p>
        </p:txBody>
      </p:sp>
    </p:spTree>
    <p:extLst>
      <p:ext uri="{BB962C8B-B14F-4D97-AF65-F5344CB8AC3E}">
        <p14:creationId xmlns:p14="http://schemas.microsoft.com/office/powerpoint/2010/main" val="178342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s.oracle.com/bigdata/machine-learning-techniqu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25" y="423610"/>
            <a:ext cx="7896225" cy="1198779"/>
          </a:xfrm>
        </p:spPr>
        <p:txBody>
          <a:bodyPr>
            <a:noAutofit/>
          </a:bodyPr>
          <a:lstStyle/>
          <a:p>
            <a:pPr algn="ctr"/>
            <a:r>
              <a:rPr lang="en-US" sz="3600" dirty="0" smtClean="0">
                <a:latin typeface="Algerian" panose="04020705040A02060702" pitchFamily="82" charset="0"/>
              </a:rPr>
              <a:t>What's the Difference Between AI, Machine Learning, and Deep Learning?</a:t>
            </a:r>
            <a:endParaRPr lang="en-US" sz="3600" dirty="0">
              <a:latin typeface="Algerian" panose="04020705040A02060702" pitchFamily="82"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3444" b="13444"/>
          <a:stretch>
            <a:fillRect/>
          </a:stretch>
        </p:blipFill>
        <p:spPr>
          <a:xfrm>
            <a:off x="5469515" y="1652443"/>
            <a:ext cx="6172200" cy="4873625"/>
          </a:xfrm>
        </p:spPr>
      </p:pic>
      <p:sp>
        <p:nvSpPr>
          <p:cNvPr id="5" name="Text Placeholder 4"/>
          <p:cNvSpPr>
            <a:spLocks noGrp="1"/>
          </p:cNvSpPr>
          <p:nvPr>
            <p:ph type="body" sz="half" idx="2"/>
          </p:nvPr>
        </p:nvSpPr>
        <p:spPr>
          <a:xfrm>
            <a:off x="534988" y="4739554"/>
            <a:ext cx="4545012" cy="1786514"/>
          </a:xfrm>
        </p:spPr>
        <p:txBody>
          <a:bodyPr>
            <a:normAutofit/>
          </a:bodyPr>
          <a:lstStyle/>
          <a:p>
            <a:pPr algn="just"/>
            <a:r>
              <a:rPr lang="en-US" sz="1400" dirty="0">
                <a:latin typeface="Times New Roman" panose="02020603050405020304" pitchFamily="18" charset="0"/>
                <a:cs typeface="Times New Roman" panose="02020603050405020304" pitchFamily="18" charset="0"/>
              </a:rPr>
              <a:t>Prepared By: </a:t>
            </a:r>
            <a:r>
              <a:rPr lang="en-US" sz="1400" dirty="0" err="1">
                <a:latin typeface="Times New Roman" panose="02020603050405020304" pitchFamily="18" charset="0"/>
                <a:cs typeface="Times New Roman" panose="02020603050405020304" pitchFamily="18" charset="0"/>
              </a:rPr>
              <a:t>Chintal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Upendra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Raval</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Assistant Professor cum Research fellow,</a:t>
            </a:r>
          </a:p>
          <a:p>
            <a:pPr algn="just"/>
            <a:r>
              <a:rPr lang="en-US" sz="1400" dirty="0">
                <a:latin typeface="Times New Roman" panose="02020603050405020304" pitchFamily="18" charset="0"/>
                <a:cs typeface="Times New Roman" panose="02020603050405020304" pitchFamily="18" charset="0"/>
              </a:rPr>
              <a:t>Department of Information Technology</a:t>
            </a:r>
          </a:p>
          <a:p>
            <a:pPr algn="just"/>
            <a:r>
              <a:rPr lang="en-US" sz="1400" dirty="0">
                <a:latin typeface="Times New Roman" panose="02020603050405020304" pitchFamily="18" charset="0"/>
                <a:cs typeface="Times New Roman" panose="02020603050405020304" pitchFamily="18" charset="0"/>
              </a:rPr>
              <a:t>Devang Patel Institute of Advance Technology and Research</a:t>
            </a:r>
          </a:p>
          <a:p>
            <a:pPr algn="just"/>
            <a:r>
              <a:rPr lang="en-US" sz="1400" dirty="0" err="1">
                <a:latin typeface="Times New Roman" panose="02020603050405020304" pitchFamily="18" charset="0"/>
                <a:cs typeface="Times New Roman" panose="02020603050405020304" pitchFamily="18" charset="0"/>
              </a:rPr>
              <a:t>Charotar</a:t>
            </a:r>
            <a:r>
              <a:rPr lang="en-US" sz="1400" dirty="0">
                <a:latin typeface="Times New Roman" panose="02020603050405020304" pitchFamily="18" charset="0"/>
                <a:cs typeface="Times New Roman" panose="02020603050405020304" pitchFamily="18" charset="0"/>
              </a:rPr>
              <a:t> University of Science and Technology</a:t>
            </a:r>
          </a:p>
          <a:p>
            <a:endParaRPr lang="en-US" sz="1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9350" y="0"/>
            <a:ext cx="2152650" cy="21240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43125" cy="2143125"/>
          </a:xfrm>
          <a:prstGeom prst="rect">
            <a:avLst/>
          </a:prstGeom>
        </p:spPr>
      </p:pic>
      <p:sp>
        <p:nvSpPr>
          <p:cNvPr id="9" name="TextBox 8"/>
          <p:cNvSpPr txBox="1"/>
          <p:nvPr/>
        </p:nvSpPr>
        <p:spPr>
          <a:xfrm>
            <a:off x="534989" y="2143125"/>
            <a:ext cx="4545011" cy="923330"/>
          </a:xfrm>
          <a:prstGeom prst="rect">
            <a:avLst/>
          </a:prstGeom>
          <a:noFill/>
        </p:spPr>
        <p:txBody>
          <a:bodyPr wrap="square" rtlCol="0">
            <a:spAutoFit/>
          </a:bodyPr>
          <a:lstStyle/>
          <a:p>
            <a:r>
              <a:rPr lang="en-US" dirty="0" smtClean="0">
                <a:latin typeface="Algerian" panose="04020705040A02060702" pitchFamily="82" charset="0"/>
              </a:rPr>
              <a:t>“Predicting the future isn’t magic , it’s Artificial Intelligence.” </a:t>
            </a:r>
          </a:p>
          <a:p>
            <a:r>
              <a:rPr lang="en-US" dirty="0" smtClean="0">
                <a:latin typeface="Algerian" panose="04020705040A02060702" pitchFamily="82" charset="0"/>
              </a:rPr>
              <a:t>-Dave Waters</a:t>
            </a:r>
            <a:endParaRPr lang="en-US" dirty="0">
              <a:latin typeface="Algerian" panose="04020705040A02060702" pitchFamily="82" charset="0"/>
            </a:endParaRPr>
          </a:p>
        </p:txBody>
      </p:sp>
      <p:sp>
        <p:nvSpPr>
          <p:cNvPr id="3" name="Date Placeholder 2"/>
          <p:cNvSpPr>
            <a:spLocks noGrp="1"/>
          </p:cNvSpPr>
          <p:nvPr>
            <p:ph type="dt" sz="half" idx="10"/>
          </p:nvPr>
        </p:nvSpPr>
        <p:spPr/>
        <p:txBody>
          <a:bodyPr/>
          <a:lstStyle/>
          <a:p>
            <a:fld id="{2F9ADBB0-8CD5-4BD4-BF23-A7E0236568DA}" type="datetime1">
              <a:rPr lang="en-US" smtClean="0"/>
              <a:t>7/6/2020</a:t>
            </a:fld>
            <a:endParaRPr lang="en-US"/>
          </a:p>
        </p:txBody>
      </p:sp>
      <p:sp>
        <p:nvSpPr>
          <p:cNvPr id="4" name="Slide Number Placeholder 3"/>
          <p:cNvSpPr>
            <a:spLocks noGrp="1"/>
          </p:cNvSpPr>
          <p:nvPr>
            <p:ph type="sldNum" sz="quarter" idx="12"/>
          </p:nvPr>
        </p:nvSpPr>
        <p:spPr/>
        <p:txBody>
          <a:bodyPr/>
          <a:lstStyle/>
          <a:p>
            <a:fld id="{68069E17-CE22-41E4-9198-8F0351567600}" type="slidenum">
              <a:rPr lang="en-US" smtClean="0"/>
              <a:t>1</a:t>
            </a:fld>
            <a:endParaRPr lang="en-US"/>
          </a:p>
        </p:txBody>
      </p:sp>
    </p:spTree>
    <p:extLst>
      <p:ext uri="{BB962C8B-B14F-4D97-AF65-F5344CB8AC3E}">
        <p14:creationId xmlns:p14="http://schemas.microsoft.com/office/powerpoint/2010/main" val="205125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Machine Learning often deals with the following issues</a:t>
            </a:r>
          </a:p>
        </p:txBody>
      </p:sp>
      <p:sp>
        <p:nvSpPr>
          <p:cNvPr id="3" name="Content Placeholder 2"/>
          <p:cNvSpPr>
            <a:spLocks noGrp="1"/>
          </p:cNvSpPr>
          <p:nvPr>
            <p:ph idx="1"/>
          </p:nvPr>
        </p:nvSpPr>
        <p:spPr>
          <a:xfrm>
            <a:off x="838200" y="1825625"/>
            <a:ext cx="10515600" cy="495756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Collecting data</a:t>
            </a:r>
          </a:p>
          <a:p>
            <a:pPr algn="just"/>
            <a:r>
              <a:rPr lang="en-US" dirty="0" smtClean="0">
                <a:latin typeface="Times New Roman" panose="02020603050405020304" pitchFamily="18" charset="0"/>
                <a:cs typeface="Times New Roman" panose="02020603050405020304" pitchFamily="18" charset="0"/>
              </a:rPr>
              <a:t>Filtering data</a:t>
            </a:r>
          </a:p>
          <a:p>
            <a:pPr algn="just"/>
            <a:r>
              <a:rPr lang="en-US" dirty="0" smtClean="0">
                <a:latin typeface="Times New Roman" panose="02020603050405020304" pitchFamily="18" charset="0"/>
                <a:cs typeface="Times New Roman" panose="02020603050405020304" pitchFamily="18" charset="0"/>
              </a:rPr>
              <a:t>Analyzing data</a:t>
            </a:r>
          </a:p>
          <a:p>
            <a:pPr algn="just"/>
            <a:r>
              <a:rPr lang="en-US" dirty="0" smtClean="0">
                <a:latin typeface="Times New Roman" panose="02020603050405020304" pitchFamily="18" charset="0"/>
                <a:cs typeface="Times New Roman" panose="02020603050405020304" pitchFamily="18" charset="0"/>
              </a:rPr>
              <a:t>Training algorithms</a:t>
            </a:r>
          </a:p>
          <a:p>
            <a:pPr algn="just"/>
            <a:r>
              <a:rPr lang="en-US" dirty="0" smtClean="0">
                <a:latin typeface="Times New Roman" panose="02020603050405020304" pitchFamily="18" charset="0"/>
                <a:cs typeface="Times New Roman" panose="02020603050405020304" pitchFamily="18" charset="0"/>
              </a:rPr>
              <a:t>Testing algorithms</a:t>
            </a:r>
          </a:p>
          <a:p>
            <a:pPr algn="just"/>
            <a:r>
              <a:rPr lang="en-US" dirty="0" smtClean="0">
                <a:latin typeface="Times New Roman" panose="02020603050405020304" pitchFamily="18" charset="0"/>
                <a:cs typeface="Times New Roman" panose="02020603050405020304" pitchFamily="18" charset="0"/>
              </a:rPr>
              <a:t>Using algorithms for future predictions</a:t>
            </a:r>
          </a:p>
          <a:p>
            <a:pPr algn="just"/>
            <a:r>
              <a:rPr lang="en-US" dirty="0" smtClean="0">
                <a:latin typeface="Times New Roman" panose="02020603050405020304" pitchFamily="18" charset="0"/>
                <a:cs typeface="Times New Roman" panose="02020603050405020304" pitchFamily="18" charset="0"/>
              </a:rPr>
              <a:t>Common examples of this phenomenon are virtual personal assistants, refined search engine results, image recognition, and product recommendations.</a:t>
            </a:r>
          </a:p>
          <a:p>
            <a:pPr algn="just"/>
            <a:r>
              <a:rPr lang="en-US" dirty="0" smtClean="0">
                <a:latin typeface="Times New Roman" panose="02020603050405020304" pitchFamily="18" charset="0"/>
                <a:cs typeface="Times New Roman" panose="02020603050405020304" pitchFamily="18" charset="0"/>
              </a:rPr>
              <a:t>How is this different than AI? Well, ML is an approach to AI (it is a way of achieving Artificial Intelligence). It is possible to achieve Artificial Intelligence without ML, but that can take millions of lines of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82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Neural Networks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As these algorithms developed, they could tackle many problems. But some things that humans found easy (like speech or handwriting recognition) were still hard for machines. However, if machine learning is about mimicking how humans learn, why not go all the way and try to mimic the human brain? That’s the idea behind neural networks.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idea of using artificial neurons (neurons, connected by synapses, are the major elements in your brain) had been around for a while. And neural networks simulated in software started being used for certain problems. They showed a lot of promise and could solve some complex problems that other algorithms couldn’t tackle.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09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Neural Networks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But machine learning still got stuck on many things that elementary school children tackled with ease: how many dogs are in this picture or are they really wolves? Walk over there and bring me the ripe banana. What made this character in the book cry so much?</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turned out that the problem was not with the concept of machine learning. Or even with the idea of mimicking the human brain. It was just that simple neural networks with 100s or even 1000s of neurons, connected in a relatively simple manner, just couldn’t duplicate what the human brain could do. It shouldn't be a surprise if you think about it; human brains have around 86 billion neurons and very complex interconnectivity.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7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Deep Learning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Put simply, deep learning is all about using neural networks with more neurons, layers, and interconnectivity. We’re still a long way off from mimicking the human brain in all its complexity, but we’re moving in that direction.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 when you read about advances in computing from autonomous cars to Go-playing supercomputers to speech recognition, that’s deep learning under the covers. You experience some form of artificial intelligence. Behind the scenes, that AI is powered by some form of deep learning.</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Let’s look at a couple of problems to see how deep learning is different from simpler neural networks or other forms of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7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How Deep Learning </a:t>
            </a:r>
            <a:r>
              <a:rPr lang="en-US" dirty="0" smtClean="0">
                <a:latin typeface="Times New Roman" panose="02020603050405020304" pitchFamily="18" charset="0"/>
                <a:cs typeface="Times New Roman" panose="02020603050405020304" pitchFamily="18" charset="0"/>
              </a:rPr>
              <a:t>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If I give you images of horses, you recognize them as horses, even if you’ve never seen that image before. And it doesn’t matter if the horse is lying on a sofa, or dressed up for Halloween as a hippo. You can recognize a horse because you know about the various elements that define a horse: shape of its muzzle, number and placement of legs, and so 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Deep learning can do this. And it’s important for many things including autonomous vehicles. Before a car can determine its next action, it needs to know what’s around it. It must be able to recognize people, bikes, other vehicles, road signs, and more. And do so in challenging visual circumstances. Standard machine learning techniques can’t do that.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88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How Deep Learning Works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Take natural language processing, which is used today in </a:t>
            </a:r>
            <a:r>
              <a:rPr lang="en-US" dirty="0" err="1" smtClean="0">
                <a:latin typeface="Times New Roman" panose="02020603050405020304" pitchFamily="18" charset="0"/>
                <a:cs typeface="Times New Roman" panose="02020603050405020304" pitchFamily="18" charset="0"/>
              </a:rPr>
              <a:t>chatbots</a:t>
            </a:r>
            <a:r>
              <a:rPr lang="en-US" dirty="0" smtClean="0">
                <a:latin typeface="Times New Roman" panose="02020603050405020304" pitchFamily="18" charset="0"/>
                <a:cs typeface="Times New Roman" panose="02020603050405020304" pitchFamily="18" charset="0"/>
              </a:rPr>
              <a:t> and smartphone voice assistants, to name two. Consider this sentence and work out what the last part should be: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 was born in Italy and, although I lived in Portugal and Brazil most of my life, I still speak fluent ________.</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Hopefully you can see that the most likely answer is Italian (though you would also get points for French, Greek, German, Sardinian, Albanian, Occitan, Croatian, Slovene, </a:t>
            </a:r>
            <a:r>
              <a:rPr lang="en-US" dirty="0" err="1" smtClean="0">
                <a:latin typeface="Times New Roman" panose="02020603050405020304" pitchFamily="18" charset="0"/>
                <a:cs typeface="Times New Roman" panose="02020603050405020304" pitchFamily="18" charset="0"/>
              </a:rPr>
              <a:t>Ladin</a:t>
            </a:r>
            <a:r>
              <a:rPr lang="en-US" dirty="0" smtClean="0">
                <a:latin typeface="Times New Roman" panose="02020603050405020304" pitchFamily="18" charset="0"/>
                <a:cs typeface="Times New Roman" panose="02020603050405020304" pitchFamily="18" charset="0"/>
              </a:rPr>
              <a:t>, Latin, </a:t>
            </a:r>
            <a:r>
              <a:rPr lang="en-US" dirty="0" err="1" smtClean="0">
                <a:latin typeface="Times New Roman" panose="02020603050405020304" pitchFamily="18" charset="0"/>
                <a:cs typeface="Times New Roman" panose="02020603050405020304" pitchFamily="18" charset="0"/>
              </a:rPr>
              <a:t>Friulian</a:t>
            </a:r>
            <a:r>
              <a:rPr lang="en-US" dirty="0" smtClean="0">
                <a:latin typeface="Times New Roman" panose="02020603050405020304" pitchFamily="18" charset="0"/>
                <a:cs typeface="Times New Roman" panose="02020603050405020304" pitchFamily="18" charset="0"/>
              </a:rPr>
              <a:t>, Catalan, Sardinian, Sicilian, Romani and Franco-Provencal and probably several more). But think about what it takes to draw that 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4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How Deep Learning Works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First you need to know that the missing word is a language. You can do that if you understand “I speak fluent…”. To get Italian you have to go back through that sentence and ignore the red herrings about Portugal and Brazil. “I was born in Italy” implies learning Italian as I grew up (with 93% probability according to Wikipedia), assuming that you understand the implications of born, which go far beyond the day you were delivered. The combination of “although” and “still” makes it clear that I am not talking about Portuguese and brings you back to Italy. So Italian is the likely answer.</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Imagine what’s happening in the neural network in your brain. Facts like “born in Italy” and “although…still” are inputs to other parts of your brain as you work things out. And this concept is carried over to deep neural networks via complex feedback loops.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44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latin typeface="Times New Roman" panose="02020603050405020304" pitchFamily="18" charset="0"/>
                <a:cs typeface="Times New Roman" panose="02020603050405020304" pitchFamily="18" charset="0"/>
              </a:rPr>
              <a:t>What is Data Science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9819"/>
            <a:ext cx="10515600" cy="4351338"/>
          </a:xfrm>
        </p:spPr>
        <p:txBody>
          <a:bodyPr>
            <a:normAutofit/>
          </a:bodyPr>
          <a:lstStyle/>
          <a:p>
            <a:pPr algn="just"/>
            <a:r>
              <a:rPr lang="en-US" dirty="0" smtClean="0">
                <a:latin typeface="Times New Roman" panose="02020603050405020304" pitchFamily="18" charset="0"/>
                <a:cs typeface="Times New Roman" panose="02020603050405020304" pitchFamily="18" charset="0"/>
              </a:rPr>
              <a:t>Data Science is the term for a whole set of tools and techniques by which to analyze data and extract insights from it. It makes use of scientific methods, processes, and algorithms to make this happen.</a:t>
            </a:r>
          </a:p>
          <a:p>
            <a:pPr algn="just"/>
            <a:r>
              <a:rPr lang="en-US" dirty="0" smtClean="0">
                <a:latin typeface="Times New Roman" panose="02020603050405020304" pitchFamily="18" charset="0"/>
                <a:cs typeface="Times New Roman" panose="02020603050405020304" pitchFamily="18" charset="0"/>
              </a:rPr>
              <a:t>Essentially, its goal is to discover hidden patterns in raw data to help businesses improve and increase their profits. The term came to be a buzzword when in 2012, Harvard Business Review called it “The Sexiest Job of the 21st Century”.</a:t>
            </a:r>
          </a:p>
          <a:p>
            <a:pPr algn="just"/>
            <a:r>
              <a:rPr lang="en-US" dirty="0" smtClean="0">
                <a:latin typeface="Times New Roman" panose="02020603050405020304" pitchFamily="18" charset="0"/>
                <a:cs typeface="Times New Roman" panose="02020603050405020304" pitchFamily="18" charset="0"/>
              </a:rPr>
              <a:t>The data science life cycle comprises of 6 phases: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85456158"/>
              </p:ext>
            </p:extLst>
          </p:nvPr>
        </p:nvGraphicFramePr>
        <p:xfrm>
          <a:off x="2032000" y="4389120"/>
          <a:ext cx="8128000" cy="24688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771241534"/>
                    </a:ext>
                  </a:extLst>
                </a:gridCol>
                <a:gridCol w="4064000">
                  <a:extLst>
                    <a:ext uri="{9D8B030D-6E8A-4147-A177-3AD203B41FA5}">
                      <a16:colId xmlns:a16="http://schemas.microsoft.com/office/drawing/2014/main" val="3001052747"/>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latin typeface="Times New Roman" panose="02020603050405020304" pitchFamily="18" charset="0"/>
                          <a:cs typeface="Times New Roman" panose="02020603050405020304" pitchFamily="18" charset="0"/>
                        </a:rPr>
                        <a:t>Discovery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latin typeface="Times New Roman" panose="02020603050405020304" pitchFamily="18" charset="0"/>
                          <a:cs typeface="Times New Roman" panose="02020603050405020304" pitchFamily="18" charset="0"/>
                        </a:rPr>
                        <a:t>Model building</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9097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latin typeface="Times New Roman" panose="02020603050405020304" pitchFamily="18" charset="0"/>
                          <a:cs typeface="Times New Roman" panose="02020603050405020304" pitchFamily="18" charset="0"/>
                        </a:rPr>
                        <a:t>Data preparation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Communicating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1380715"/>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latin typeface="Times New Roman" panose="02020603050405020304" pitchFamily="18" charset="0"/>
                          <a:cs typeface="Times New Roman" panose="02020603050405020304" pitchFamily="18" charset="0"/>
                        </a:rPr>
                        <a:t>Model planning</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Results and Operationalizing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9411497"/>
                  </a:ext>
                </a:extLst>
              </a:tr>
            </a:tbl>
          </a:graphicData>
        </a:graphic>
      </p:graphicFrame>
    </p:spTree>
    <p:extLst>
      <p:ext uri="{BB962C8B-B14F-4D97-AF65-F5344CB8AC3E}">
        <p14:creationId xmlns:p14="http://schemas.microsoft.com/office/powerpoint/2010/main" val="16832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Comparing Data Science (DS), Machine Learning (ML), Deep Learning (DL) and Artificial Intelligence (AI)</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lstStyle/>
          <a:p>
            <a:pPr algn="just"/>
            <a:r>
              <a:rPr lang="en-US" dirty="0" smtClean="0">
                <a:latin typeface="Times New Roman" panose="02020603050405020304" pitchFamily="18" charset="0"/>
                <a:cs typeface="Times New Roman" panose="02020603050405020304" pitchFamily="18" charset="0"/>
              </a:rPr>
              <a:t>After the brief introduction of each of these pillars, let us understand the commonalities them. AI ML DL are not part or subset of DS, although, certain tasks involved in DS intersect with AI, ML and DL. DS is a data-driven technique and each of DS, ML and DL have processes that relate to data or big data, contextually.</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2095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58189"/>
            <a:ext cx="10515600" cy="1632499"/>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Comparing Data Science (DS), Machine Learning (ML), Deep Learning (DL) and Artificial Intelligence (AI)</a:t>
            </a:r>
            <a:endParaRPr lang="en-US" dirty="0"/>
          </a:p>
        </p:txBody>
      </p:sp>
      <p:sp>
        <p:nvSpPr>
          <p:cNvPr id="6" name="Content Placeholder 5"/>
          <p:cNvSpPr>
            <a:spLocks noGrp="1"/>
          </p:cNvSpPr>
          <p:nvPr>
            <p:ph idx="1"/>
          </p:nvPr>
        </p:nvSpPr>
        <p:spPr>
          <a:xfrm>
            <a:off x="838200" y="1825624"/>
            <a:ext cx="10515600" cy="4965873"/>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DS, ML, DL and AI need loads of data to begin with. Each of these processes the data in their own context and techniques and provide an outcome, which is then examined on human interests. A point to note is, DS, ML, DL and AI are iterative techniques that is, if the actual outcome has large variance with the expected result, the respective processes are repeated.</a:t>
            </a:r>
          </a:p>
          <a:p>
            <a:pPr algn="just"/>
            <a:r>
              <a:rPr lang="en-US" b="1" dirty="0" smtClean="0">
                <a:latin typeface="Times New Roman" panose="02020603050405020304" pitchFamily="18" charset="0"/>
                <a:cs typeface="Times New Roman" panose="02020603050405020304" pitchFamily="18" charset="0"/>
              </a:rPr>
              <a:t>Point of reference: DS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DS intersects with ML on the grounds of cleaning and modelling the data</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cleaning and munging steps of DS help is feature extraction and grouping of information in DL</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interference and decision making phases are advanced version of the describing and modelling steps of 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56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What's the Difference Between AI, Machine Learning, and Deep Learning?</a:t>
            </a:r>
          </a:p>
        </p:txBody>
      </p:sp>
      <p:sp>
        <p:nvSpPr>
          <p:cNvPr id="6" name="Content Placeholder 5"/>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AI, machine learning, and deep learning - these terms overlap and are easily confused, so let’s start with some short definitions.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AI means getting a computer to mimic human behavior in some way.</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Machine learning is a subset of AI, and it consists of the techniques that enable computers to figure things out from the data and deliver AI applications.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Deep learning, meanwhile, is a subset of machine learning that enables computers to solve more complex problems.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29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58189"/>
            <a:ext cx="10515600" cy="1632499"/>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Comparing Data Science (DS), Machine Learning (ML), Deep Learning (DL) and Artificial Intelligence (AI)</a:t>
            </a:r>
            <a:endParaRPr lang="en-US" dirty="0"/>
          </a:p>
        </p:txBody>
      </p:sp>
      <p:sp>
        <p:nvSpPr>
          <p:cNvPr id="6" name="Content Placeholder 5"/>
          <p:cNvSpPr>
            <a:spLocks noGrp="1"/>
          </p:cNvSpPr>
          <p:nvPr>
            <p:ph idx="1"/>
          </p:nvPr>
        </p:nvSpPr>
        <p:spPr>
          <a:xfrm>
            <a:off x="838200" y="1825624"/>
            <a:ext cx="10515600" cy="4965873"/>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Point of reference: ML</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Cleansing and preparing data in ML is the precursor step of extracting features in DL; also, the evaluation provided in ML acts as a prototype for evaluating the performance of neural network in DL</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Simply put, AI is applied based on ML or ML can be called as subset of AI.</a:t>
            </a:r>
          </a:p>
          <a:p>
            <a:pPr algn="just"/>
            <a:r>
              <a:rPr lang="en-US" b="1" dirty="0" smtClean="0">
                <a:latin typeface="Times New Roman" panose="02020603050405020304" pitchFamily="18" charset="0"/>
                <a:cs typeface="Times New Roman" panose="02020603050405020304" pitchFamily="18" charset="0"/>
              </a:rPr>
              <a:t>Point of reference: DL</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evaluation and self-improving stages of DL assists in developing superior AI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19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2020. [Blog] Available at: &lt;https://blogs.oracle.com/bigdata/difference-ai-machine-learning-deep-learning&gt; [Accessed 6 July 2020].</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mc.ai. 2020. Comparing DS, ML, DL And AI. [online] Available at: &lt;https://mc.ai/comparing-ds-ml-dl-and-ai/&gt; [Accessed 6 July 2020].</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Team, D., 2020. Artificial Intelligence Vs Machine Learning Vs Deep Learning Vs Data Science - </a:t>
            </a:r>
            <a:r>
              <a:rPr lang="en-US" dirty="0" err="1" smtClean="0">
                <a:latin typeface="Times New Roman" panose="02020603050405020304" pitchFamily="18" charset="0"/>
                <a:cs typeface="Times New Roman" panose="02020603050405020304" pitchFamily="18" charset="0"/>
              </a:rPr>
              <a:t>Dataflair</a:t>
            </a:r>
            <a:r>
              <a:rPr lang="en-US" dirty="0" smtClean="0">
                <a:latin typeface="Times New Roman" panose="02020603050405020304" pitchFamily="18" charset="0"/>
                <a:cs typeface="Times New Roman" panose="02020603050405020304" pitchFamily="18" charset="0"/>
              </a:rPr>
              <a:t>. [online] </a:t>
            </a:r>
            <a:r>
              <a:rPr lang="en-US" dirty="0" err="1" smtClean="0">
                <a:latin typeface="Times New Roman" panose="02020603050405020304" pitchFamily="18" charset="0"/>
                <a:cs typeface="Times New Roman" panose="02020603050405020304" pitchFamily="18" charset="0"/>
              </a:rPr>
              <a:t>DataFlair</a:t>
            </a:r>
            <a:r>
              <a:rPr lang="en-US" dirty="0" smtClean="0">
                <a:latin typeface="Times New Roman" panose="02020603050405020304" pitchFamily="18" charset="0"/>
                <a:cs typeface="Times New Roman" panose="02020603050405020304" pitchFamily="18" charset="0"/>
              </a:rPr>
              <a:t>. Available at: &lt;https://data-flair.training/blogs/artificial-intelligence-vs-machine-learning-vs-dl-vs-ds/&gt; [Accessed 6 July 2020].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00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1786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AI?</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Artificial intelligence as an academic discipline was founded in 1956. The goal then, as now, was to get computers to perform tasks regarded as uniquely human: things that required intelligence. Initially, researchers worked on problems like playing checkers and solving logic problems.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you looked at the output of one of those checkers playing programs you could see some form of “artificial intelligence” behind those moves, particularly when the computer beat you. Early successes caused the first researchers to exhibit almost boundless enthusiasm for the possibilities of AI, matched only by the extent to which they misjudged just how hard some problems were.</a:t>
            </a:r>
          </a:p>
          <a:p>
            <a:endParaRPr lang="en-US" dirty="0" smtClean="0"/>
          </a:p>
        </p:txBody>
      </p:sp>
    </p:spTree>
    <p:extLst>
      <p:ext uri="{BB962C8B-B14F-4D97-AF65-F5344CB8AC3E}">
        <p14:creationId xmlns:p14="http://schemas.microsoft.com/office/powerpoint/2010/main" val="235037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AI?</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Artificial intelligence, then, refers to the output of a computer. The computer is doing something intelligent, so it’s exhibiting intelligence that is artificial.</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term AI doesn’t say anything about how those problems are solved.  There are many different techniques including rule-based or expert systems. And one category of techniques started becoming more widely used in the 1980s: machine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88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AI deals with the following issues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fontAlgn="base"/>
            <a:r>
              <a:rPr lang="en-US" dirty="0" smtClean="0">
                <a:latin typeface="Times New Roman" panose="02020603050405020304" pitchFamily="18" charset="0"/>
                <a:cs typeface="Times New Roman" panose="02020603050405020304" pitchFamily="18" charset="0"/>
              </a:rPr>
              <a:t>Reasoning </a:t>
            </a:r>
            <a:r>
              <a:rPr lang="en-US" dirty="0">
                <a:latin typeface="Times New Roman" panose="02020603050405020304" pitchFamily="18" charset="0"/>
                <a:cs typeface="Times New Roman" panose="02020603050405020304" pitchFamily="18" charset="0"/>
              </a:rPr>
              <a:t>and Problem Solving</a:t>
            </a:r>
          </a:p>
          <a:p>
            <a:pPr fontAlgn="base"/>
            <a:r>
              <a:rPr lang="en-US" dirty="0">
                <a:latin typeface="Times New Roman" panose="02020603050405020304" pitchFamily="18" charset="0"/>
                <a:cs typeface="Times New Roman" panose="02020603050405020304" pitchFamily="18" charset="0"/>
              </a:rPr>
              <a:t>Knowledge representation</a:t>
            </a:r>
          </a:p>
          <a:p>
            <a:pPr fontAlgn="base"/>
            <a:r>
              <a:rPr lang="en-US" dirty="0">
                <a:latin typeface="Times New Roman" panose="02020603050405020304" pitchFamily="18" charset="0"/>
                <a:cs typeface="Times New Roman" panose="02020603050405020304" pitchFamily="18" charset="0"/>
              </a:rPr>
              <a:t>Planning</a:t>
            </a:r>
          </a:p>
          <a:p>
            <a:pPr fontAlgn="base"/>
            <a:r>
              <a:rPr lang="en-US" dirty="0" smtClean="0">
                <a:latin typeface="Times New Roman" panose="02020603050405020304" pitchFamily="18" charset="0"/>
                <a:cs typeface="Times New Roman" panose="02020603050405020304" pitchFamily="18" charset="0"/>
              </a:rPr>
              <a:t>Learning</a:t>
            </a:r>
          </a:p>
          <a:p>
            <a:pPr fontAlgn="base"/>
            <a:r>
              <a:rPr lang="en-US" dirty="0" smtClean="0">
                <a:latin typeface="Times New Roman" panose="02020603050405020304" pitchFamily="18" charset="0"/>
                <a:cs typeface="Times New Roman" panose="02020603050405020304" pitchFamily="18" charset="0"/>
              </a:rPr>
              <a:t>Natural Language Processing (NLP)</a:t>
            </a:r>
            <a:endParaRPr lang="en-US" dirty="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Perception</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Motion and Manipulation</a:t>
            </a:r>
          </a:p>
          <a:p>
            <a:pPr fontAlgn="base"/>
            <a:r>
              <a:rPr lang="en-US" dirty="0">
                <a:latin typeface="Times New Roman" panose="02020603050405020304" pitchFamily="18" charset="0"/>
                <a:cs typeface="Times New Roman" panose="02020603050405020304" pitchFamily="18" charset="0"/>
              </a:rPr>
              <a:t>Social Intelligence</a:t>
            </a:r>
          </a:p>
          <a:p>
            <a:pPr fontAlgn="base"/>
            <a:r>
              <a:rPr lang="en-US" dirty="0">
                <a:latin typeface="Times New Roman" panose="02020603050405020304" pitchFamily="18" charset="0"/>
                <a:cs typeface="Times New Roman" panose="02020603050405020304" pitchFamily="18" charset="0"/>
              </a:rPr>
              <a:t>General Intelligence</a:t>
            </a:r>
          </a:p>
          <a:p>
            <a:endParaRPr lang="en-US" dirty="0"/>
          </a:p>
        </p:txBody>
      </p:sp>
    </p:spTree>
    <p:extLst>
      <p:ext uri="{BB962C8B-B14F-4D97-AF65-F5344CB8AC3E}">
        <p14:creationId xmlns:p14="http://schemas.microsoft.com/office/powerpoint/2010/main" val="62550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Machine Learning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reason that those early researchers found some problems to be much harder is that those problems simply weren't amenable to the early techniques used for AI. Hard-coded algorithms or fixed, rule-based systems just didn’t work very well for things like image recognition or extracting meaning from text.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solution turned out to be not just mimicking human behavior (AI) but mimicking how humans learn.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91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What Is Machine Learning?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Think about how you learned to read. You didn’t sit down and learn spelling and grammar before picking up your first book. You read simple books, graduating to more complex ones over time. You actually learned the rules (and exceptions) of spelling and grammar from your reading. Put another way, you processed a lot of data and learned from it.</a:t>
            </a:r>
          </a:p>
          <a:p>
            <a:pPr algn="just"/>
            <a:r>
              <a:rPr lang="en-US" dirty="0">
                <a:latin typeface="Times New Roman" panose="02020603050405020304" pitchFamily="18" charset="0"/>
                <a:cs typeface="Times New Roman" panose="02020603050405020304" pitchFamily="18" charset="0"/>
              </a:rPr>
              <a:t>That’s exactly the idea with machine learning. Feed an algorithm (as opposed to your brain) a lot of data and let it figure things out. Feed an algorithm a lot of data on financial transactions, tell it which ones are fraudulent, and let it work out what indicates fraud so it can predict fraud in the future. Or feed it information about your customer base and let it figure out how best to segment them. Find out more about </a:t>
            </a:r>
            <a:r>
              <a:rPr lang="en-US" dirty="0">
                <a:latin typeface="Times New Roman" panose="02020603050405020304" pitchFamily="18" charset="0"/>
                <a:cs typeface="Times New Roman" panose="02020603050405020304" pitchFamily="18" charset="0"/>
                <a:hlinkClick r:id="rId2"/>
              </a:rPr>
              <a:t>machine learning techniques here</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2475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495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2092</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Times New Roman</vt:lpstr>
      <vt:lpstr>Wingdings</vt:lpstr>
      <vt:lpstr>Office Theme</vt:lpstr>
      <vt:lpstr>What's the Difference Between AI, Machine Learning, and Deep Learning?</vt:lpstr>
      <vt:lpstr>What's the Difference Between AI, Machine Learning, and Deep Learning?</vt:lpstr>
      <vt:lpstr>PowerPoint Presentation</vt:lpstr>
      <vt:lpstr>What Is AI? </vt:lpstr>
      <vt:lpstr>What Is AI? </vt:lpstr>
      <vt:lpstr>AI deals with the following issues</vt:lpstr>
      <vt:lpstr>What Is Machine Learning?</vt:lpstr>
      <vt:lpstr>What Is Machine Learning?</vt:lpstr>
      <vt:lpstr>PowerPoint Presentation</vt:lpstr>
      <vt:lpstr>Machine Learning often deals with the following issues</vt:lpstr>
      <vt:lpstr>Neural Networks</vt:lpstr>
      <vt:lpstr>Neural Networks</vt:lpstr>
      <vt:lpstr>What is Deep Learning?</vt:lpstr>
      <vt:lpstr>How Deep Learning Works</vt:lpstr>
      <vt:lpstr>How Deep Learning Works</vt:lpstr>
      <vt:lpstr>How Deep Learning Works</vt:lpstr>
      <vt:lpstr>What is Data Science?</vt:lpstr>
      <vt:lpstr>Comparing Data Science (DS), Machine Learning (ML), Deep Learning (DL) and Artificial Intelligence (AI)</vt:lpstr>
      <vt:lpstr>Comparing Data Science (DS), Machine Learning (ML), Deep Learning (DL) and Artificial Intelligence (AI)</vt:lpstr>
      <vt:lpstr>Comparing Data Science (DS), Machine Learning (ML), Deep Learning (DL) and Artificial Intelligence (AI)</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Difference Between AI, Machine Learning, and Deep Learning?</dc:title>
  <dc:creator>admin</dc:creator>
  <cp:lastModifiedBy>admin</cp:lastModifiedBy>
  <cp:revision>40</cp:revision>
  <dcterms:created xsi:type="dcterms:W3CDTF">2020-07-06T18:25:35Z</dcterms:created>
  <dcterms:modified xsi:type="dcterms:W3CDTF">2020-07-06T20:40:01Z</dcterms:modified>
</cp:coreProperties>
</file>