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302" r:id="rId23"/>
    <p:sldId id="303" r:id="rId24"/>
    <p:sldId id="304" r:id="rId25"/>
    <p:sldId id="299" r:id="rId26"/>
    <p:sldId id="300" r:id="rId27"/>
    <p:sldId id="284" r:id="rId28"/>
    <p:sldId id="301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A800E-2BEC-4155-AC52-F0835BF705BE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E193D-5B8F-4133-9CF4-D9CD2A2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0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1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3628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7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0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6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18B4-8355-4413-8BCE-45BF2F8615D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CFDB-1456-47C5-8D4F-B0106CA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7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Excel_97-2003_Worksheet5.xls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Microsoft_Word_97_-_2003_Document2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Association Analysis: Basic Concepts </a:t>
            </a:r>
            <a:br>
              <a:rPr lang="en-US" dirty="0" smtClean="0"/>
            </a:br>
            <a:r>
              <a:rPr lang="en-US" dirty="0" smtClean="0"/>
              <a:t>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Computational Complexity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 number of itemsets = 2</a:t>
            </a:r>
            <a:r>
              <a:rPr lang="en-US" baseline="3000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 number of possible association rules: 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2832100" imgH="1270000" progId="Equation.3">
                  <p:embed/>
                </p:oleObj>
              </mc:Choice>
              <mc:Fallback>
                <p:oleObj name="Equation" r:id="rId3" imgW="28321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If d=</a:t>
            </a:r>
            <a:r>
              <a:rPr 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3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Frequent Itemset Generation Strategies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Reduce the </a:t>
            </a:r>
            <a:r>
              <a:rPr lang="en-US" smtClean="0">
                <a:solidFill>
                  <a:srgbClr val="FF0000"/>
                </a:solidFill>
              </a:rPr>
              <a:t>number of candidates</a:t>
            </a:r>
            <a:r>
              <a:rPr lang="en-US" smtClean="0"/>
              <a:t> (M)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Complete search: M=2</a:t>
            </a:r>
            <a:r>
              <a:rPr lang="en-US" baseline="3000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sz="12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mtClean="0"/>
              <a:t>Reduce the </a:t>
            </a:r>
            <a:r>
              <a:rPr lang="en-US" smtClean="0">
                <a:solidFill>
                  <a:srgbClr val="FF0000"/>
                </a:solidFill>
              </a:rPr>
              <a:t>number of transactions </a:t>
            </a:r>
            <a:r>
              <a:rPr lang="en-US" smtClean="0"/>
              <a:t>(N)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sz="10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mtClean="0"/>
              <a:t>Reduce the </a:t>
            </a:r>
            <a:r>
              <a:rPr lang="en-US" smtClean="0">
                <a:solidFill>
                  <a:srgbClr val="FF0000"/>
                </a:solidFill>
              </a:rPr>
              <a:t>number of comparisons</a:t>
            </a:r>
            <a:r>
              <a:rPr lang="en-US" smtClean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 need to match every candidate against every transaction</a:t>
            </a:r>
          </a:p>
        </p:txBody>
      </p:sp>
    </p:spTree>
    <p:extLst>
      <p:ext uri="{BB962C8B-B14F-4D97-AF65-F5344CB8AC3E}">
        <p14:creationId xmlns:p14="http://schemas.microsoft.com/office/powerpoint/2010/main" val="13197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Number of Candidates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CC3300"/>
                </a:solidFill>
              </a:rPr>
              <a:t>Apriori principle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If an itemset is frequent, then all of its subsets must also be frequent</a:t>
            </a:r>
          </a:p>
          <a:p>
            <a:pPr lvl="4"/>
            <a:endParaRPr lang="en-US" smtClean="0">
              <a:latin typeface="Times New Roman" pitchFamily="18" charset="0"/>
            </a:endParaRPr>
          </a:p>
          <a:p>
            <a:r>
              <a:rPr lang="en-US" smtClean="0"/>
              <a:t>Apriori principle holds due to the following property of the support measure:</a:t>
            </a:r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Support of an itemset never exceeds the support of its subsets</a:t>
            </a:r>
          </a:p>
          <a:p>
            <a:pPr lvl="1"/>
            <a:r>
              <a:rPr lang="en-US" smtClean="0"/>
              <a:t>This is known as the </a:t>
            </a:r>
            <a:r>
              <a:rPr lang="en-US" smtClean="0">
                <a:solidFill>
                  <a:srgbClr val="CC3300"/>
                </a:solidFill>
              </a:rPr>
              <a:t>anti-monotone</a:t>
            </a:r>
            <a:r>
              <a:rPr lang="en-US" smtClean="0"/>
              <a:t> property of support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2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84DA9E-016D-4B2F-9629-80463BCD281D}" type="slidenum">
              <a:rPr lang="en-US"/>
              <a:pPr/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r>
              <a:rPr lang="en-US" altLang="zh-CN" smtClean="0">
                <a:ea typeface="隶书"/>
                <a:cs typeface="隶书"/>
              </a:rPr>
              <a:t>Apriori Principle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3050" indent="-273050">
              <a:spcBef>
                <a:spcPct val="0"/>
              </a:spcBef>
            </a:pPr>
            <a:r>
              <a:rPr lang="en-US" altLang="zh-TW" sz="2000" smtClean="0">
                <a:ea typeface="PMingLiU" pitchFamily="18" charset="-120"/>
              </a:rPr>
              <a:t>If an itemset is frequent, then all of its subsets must also be frequent</a:t>
            </a:r>
          </a:p>
          <a:p>
            <a:pPr marL="273050" indent="-273050">
              <a:spcBef>
                <a:spcPct val="0"/>
              </a:spcBef>
            </a:pPr>
            <a:r>
              <a:rPr lang="en-US" altLang="zh-TW" sz="2000" smtClean="0">
                <a:ea typeface="PMingLiU" pitchFamily="18" charset="-120"/>
              </a:rPr>
              <a:t>If an itemset is infrequent, then all of its supersets must be infrequent too</a:t>
            </a:r>
            <a:endParaRPr lang="en-US" altLang="zh-CN" sz="2000" smtClean="0">
              <a:ea typeface="SimSun" pitchFamily="2" charset="-122"/>
              <a:sym typeface="Wingdings" pitchFamily="2" charset="2"/>
            </a:endParaRP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403350" y="2420938"/>
          <a:ext cx="7632700" cy="443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VISIO" r:id="rId3" imgW="9811512" imgH="7395972" progId="Visio.Drawing.11">
                  <p:embed/>
                </p:oleObj>
              </mc:Choice>
              <mc:Fallback>
                <p:oleObj name="VISIO" r:id="rId3" imgW="9811512" imgH="73959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20938"/>
                        <a:ext cx="7632700" cy="443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1403350" y="3933825"/>
            <a:ext cx="504825" cy="287338"/>
          </a:xfrm>
          <a:prstGeom prst="ellips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sz="1800">
              <a:ea typeface="SimSun" pitchFamily="2" charset="-122"/>
            </a:endParaRPr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2844800" y="3068638"/>
            <a:ext cx="504825" cy="287337"/>
          </a:xfrm>
          <a:prstGeom prst="ellips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sz="1800">
              <a:ea typeface="SimSun" pitchFamily="2" charset="-122"/>
            </a:endParaRPr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3924300" y="3068638"/>
            <a:ext cx="504825" cy="287337"/>
          </a:xfrm>
          <a:prstGeom prst="ellips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sz="1800">
              <a:ea typeface="SimSun" pitchFamily="2" charset="-122"/>
            </a:endParaRPr>
          </a:p>
        </p:txBody>
      </p:sp>
      <p:sp>
        <p:nvSpPr>
          <p:cNvPr id="78858" name="AutoShape 10"/>
          <p:cNvSpPr>
            <a:spLocks noChangeArrowheads="1"/>
          </p:cNvSpPr>
          <p:nvPr/>
        </p:nvSpPr>
        <p:spPr bwMode="auto">
          <a:xfrm>
            <a:off x="1185863" y="2852738"/>
            <a:ext cx="1439862" cy="433387"/>
          </a:xfrm>
          <a:prstGeom prst="flowChartMagneticTape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sz="1800">
              <a:ea typeface="SimSun" pitchFamily="2" charset="-122"/>
            </a:endParaRP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1330325" y="2852738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Constantia" pitchFamily="18" charset="0"/>
                <a:ea typeface="SimSun" pitchFamily="2" charset="-122"/>
              </a:rPr>
              <a:t>frequent</a:t>
            </a:r>
          </a:p>
        </p:txBody>
      </p:sp>
      <p:sp>
        <p:nvSpPr>
          <p:cNvPr id="78860" name="AutoShape 12"/>
          <p:cNvSpPr>
            <a:spLocks noChangeArrowheads="1"/>
          </p:cNvSpPr>
          <p:nvPr/>
        </p:nvSpPr>
        <p:spPr bwMode="auto">
          <a:xfrm>
            <a:off x="106363" y="3644900"/>
            <a:ext cx="1439862" cy="433388"/>
          </a:xfrm>
          <a:prstGeom prst="flowChartMagneticTape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sz="1800">
              <a:ea typeface="SimSun" pitchFamily="2" charset="-122"/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250825" y="3644900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Constantia" pitchFamily="18" charset="0"/>
                <a:ea typeface="SimSun" pitchFamily="2" charset="-122"/>
              </a:rPr>
              <a:t>frequent</a:t>
            </a:r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2195513" y="3933825"/>
            <a:ext cx="5048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sz="1800">
              <a:ea typeface="SimSun" pitchFamily="2" charset="-122"/>
            </a:endParaRPr>
          </a:p>
        </p:txBody>
      </p:sp>
      <p:sp>
        <p:nvSpPr>
          <p:cNvPr id="78863" name="Oval 15"/>
          <p:cNvSpPr>
            <a:spLocks noChangeArrowheads="1"/>
          </p:cNvSpPr>
          <p:nvPr/>
        </p:nvSpPr>
        <p:spPr bwMode="auto">
          <a:xfrm>
            <a:off x="1371600" y="4876800"/>
            <a:ext cx="5048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sz="1800">
              <a:ea typeface="SimSun" pitchFamily="2" charset="-122"/>
            </a:endParaRPr>
          </a:p>
        </p:txBody>
      </p:sp>
      <p:sp>
        <p:nvSpPr>
          <p:cNvPr id="78864" name="Oval 16"/>
          <p:cNvSpPr>
            <a:spLocks noChangeArrowheads="1"/>
          </p:cNvSpPr>
          <p:nvPr/>
        </p:nvSpPr>
        <p:spPr bwMode="auto">
          <a:xfrm>
            <a:off x="3779838" y="4868863"/>
            <a:ext cx="5048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sz="1800">
              <a:ea typeface="SimSun" pitchFamily="2" charset="-122"/>
            </a:endParaRPr>
          </a:p>
        </p:txBody>
      </p:sp>
      <p:sp>
        <p:nvSpPr>
          <p:cNvPr id="78865" name="Oval 17"/>
          <p:cNvSpPr>
            <a:spLocks noChangeArrowheads="1"/>
          </p:cNvSpPr>
          <p:nvPr/>
        </p:nvSpPr>
        <p:spPr bwMode="auto">
          <a:xfrm>
            <a:off x="4572000" y="4868863"/>
            <a:ext cx="5048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sz="1800">
              <a:ea typeface="SimSun" pitchFamily="2" charset="-122"/>
            </a:endParaRPr>
          </a:p>
        </p:txBody>
      </p:sp>
      <p:sp>
        <p:nvSpPr>
          <p:cNvPr id="78866" name="AutoShape 18"/>
          <p:cNvSpPr>
            <a:spLocks noChangeArrowheads="1"/>
          </p:cNvSpPr>
          <p:nvPr/>
        </p:nvSpPr>
        <p:spPr bwMode="auto">
          <a:xfrm flipH="1">
            <a:off x="2771775" y="3789363"/>
            <a:ext cx="1727200" cy="360362"/>
          </a:xfrm>
          <a:prstGeom prst="flowChartMagneticTap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sz="1800">
              <a:ea typeface="SimSun" pitchFamily="2" charset="-122"/>
            </a:endParaRP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2914650" y="3752850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Constantia" pitchFamily="18" charset="0"/>
                <a:ea typeface="SimSun" pitchFamily="2" charset="-122"/>
              </a:rPr>
              <a:t>infrequent</a:t>
            </a:r>
          </a:p>
        </p:txBody>
      </p: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34925" y="4905375"/>
            <a:ext cx="1404938" cy="395288"/>
          </a:xfrm>
          <a:prstGeom prst="flowChartMagneticTap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sz="1800">
              <a:ea typeface="SimSun" pitchFamily="2" charset="-122"/>
            </a:endParaRP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-36513" y="4903788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Constantia" pitchFamily="18" charset="0"/>
                <a:ea typeface="SimSun" pitchFamily="2" charset="-122"/>
              </a:rPr>
              <a:t>infrequent</a:t>
            </a: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2819400" y="1981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latin typeface="Verdana" pitchFamily="34" charset="0"/>
                <a:ea typeface="SimSun" pitchFamily="2" charset="-122"/>
              </a:rPr>
              <a:t>(X </a:t>
            </a:r>
            <a:r>
              <a:rPr lang="en-US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zh-CN">
                <a:latin typeface="Verdana" pitchFamily="34" charset="0"/>
                <a:ea typeface="SimSun" pitchFamily="2" charset="-122"/>
              </a:rPr>
              <a:t> Y)</a:t>
            </a:r>
            <a:endParaRPr lang="en-US" altLang="zh-TW"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230422" name="Text Box 22"/>
          <p:cNvSpPr txBox="1">
            <a:spLocks noChangeArrowheads="1"/>
          </p:cNvSpPr>
          <p:nvPr/>
        </p:nvSpPr>
        <p:spPr bwMode="auto">
          <a:xfrm>
            <a:off x="2743200" y="25146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Verdana" pitchFamily="34" charset="0"/>
                <a:ea typeface="SimSun" pitchFamily="2" charset="-122"/>
              </a:rPr>
              <a:t>(¬Y </a:t>
            </a:r>
            <a:r>
              <a:rPr lang="en-US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zh-CN">
                <a:latin typeface="Verdana" pitchFamily="34" charset="0"/>
                <a:ea typeface="SimSun" pitchFamily="2" charset="-122"/>
                <a:sym typeface="Wingdings" pitchFamily="2" charset="2"/>
              </a:rPr>
              <a:t> </a:t>
            </a:r>
            <a:r>
              <a:rPr lang="en-US" altLang="zh-CN">
                <a:latin typeface="Verdana" pitchFamily="34" charset="0"/>
                <a:ea typeface="SimSun" pitchFamily="2" charset="-122"/>
              </a:rPr>
              <a:t>¬</a:t>
            </a:r>
            <a:r>
              <a:rPr lang="en-US" altLang="zh-CN">
                <a:latin typeface="Verdana" pitchFamily="34" charset="0"/>
                <a:ea typeface="SimSun" pitchFamily="2" charset="-122"/>
                <a:sym typeface="Wingdings" pitchFamily="2" charset="2"/>
              </a:rPr>
              <a:t>X)</a:t>
            </a:r>
            <a:endParaRPr lang="en-US">
              <a:latin typeface="Verdana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807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8854" grpId="0" animBg="1"/>
      <p:bldP spid="78855" grpId="0" animBg="1"/>
      <p:bldP spid="78858" grpId="0" animBg="1"/>
      <p:bldP spid="78859" grpId="0"/>
      <p:bldP spid="78860" grpId="0" animBg="1"/>
      <p:bldP spid="78861" grpId="0"/>
      <p:bldP spid="78862" grpId="0" animBg="1"/>
      <p:bldP spid="78863" grpId="0" animBg="1"/>
      <p:bldP spid="78864" grpId="0" animBg="1"/>
      <p:bldP spid="78865" grpId="0" animBg="1"/>
      <p:bldP spid="78866" grpId="0" animBg="1"/>
      <p:bldP spid="78867" grpId="0"/>
      <p:bldP spid="78868" grpId="0" animBg="1"/>
      <p:bldP spid="78869" grpId="0"/>
      <p:bldP spid="230421" grpId="0"/>
      <p:bldP spid="2304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5367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0C6D9C"/>
                  </a:solidFill>
                </a:rPr>
                <a:t>Found to be Infrequent</a:t>
              </a:r>
              <a:endParaRPr 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5369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3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smtClean="0"/>
              <a:t>Illustrating Apriori Principle</a:t>
            </a:r>
          </a:p>
        </p:txBody>
      </p:sp>
      <p:grpSp>
        <p:nvGrpSpPr>
          <p:cNvPr id="1239047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5365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6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FF0000"/>
                  </a:solidFill>
                </a:rPr>
                <a:t>Pruned supersets</a:t>
              </a:r>
              <a:endParaRPr 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9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Illustrating Apriori Principle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Document" r:id="rId3" imgW="2289048" imgH="2494788" progId="Word.Document.8">
                  <p:embed/>
                </p:oleObj>
              </mc:Choice>
              <mc:Fallback>
                <p:oleObj name="Document" r:id="rId3" imgW="2289048" imgH="24947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Document" r:id="rId5" imgW="3328416" imgH="2008632" progId="Word.Document.8">
                  <p:embed/>
                </p:oleObj>
              </mc:Choice>
              <mc:Fallback>
                <p:oleObj name="Document" r:id="rId5" imgW="3328416" imgH="20086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Document" r:id="rId7" imgW="3124200" imgH="841248" progId="Word.Document.8">
                  <p:embed/>
                </p:oleObj>
              </mc:Choice>
              <mc:Fallback>
                <p:oleObj name="Document" r:id="rId7" imgW="3124200" imgH="841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800" b="0">
                <a:latin typeface="Tahoma" pitchFamily="34" charset="0"/>
              </a:rPr>
              <a:t>Pairs (2-itemsets)</a:t>
            </a:r>
          </a:p>
          <a:p>
            <a:endParaRPr lang="en-US" sz="1800" b="0">
              <a:latin typeface="Tahoma" pitchFamily="34" charset="0"/>
            </a:endParaRPr>
          </a:p>
          <a:p>
            <a:r>
              <a:rPr lang="en-US" sz="1800" b="0">
                <a:latin typeface="Tahoma" pitchFamily="34" charset="0"/>
              </a:rPr>
              <a:t>(No need to generate</a:t>
            </a:r>
            <a:br>
              <a:rPr lang="en-US" sz="1800" b="0">
                <a:latin typeface="Tahoma" pitchFamily="34" charset="0"/>
              </a:rPr>
            </a:br>
            <a:r>
              <a:rPr lang="en-US" sz="1800" b="0">
                <a:latin typeface="Tahoma" pitchFamily="34" charset="0"/>
              </a:rPr>
              <a:t>candidates involving Coke</a:t>
            </a:r>
            <a:br>
              <a:rPr lang="en-US" sz="1800" b="0">
                <a:latin typeface="Tahoma" pitchFamily="34" charset="0"/>
              </a:rPr>
            </a:br>
            <a:r>
              <a:rPr lang="en-US" sz="1800" b="0">
                <a:latin typeface="Tahoma" pitchFamily="34" charset="0"/>
              </a:rPr>
              <a:t>or Eggs)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800" b="0">
                <a:latin typeface="Tahoma" pitchFamily="34" charset="0"/>
              </a:rPr>
              <a:t>Triplets (3-itemsets)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934200" y="54102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04800" y="4519613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800" b="0">
                <a:latin typeface="Tahoma" pitchFamily="34" charset="0"/>
              </a:rPr>
              <a:t>If every subset is considered, </a:t>
            </a:r>
          </a:p>
          <a:p>
            <a:r>
              <a:rPr lang="en-US" sz="1800" b="0">
                <a:latin typeface="Tahoma" pitchFamily="34" charset="0"/>
              </a:rPr>
              <a:t>	</a:t>
            </a:r>
            <a:r>
              <a:rPr lang="en-US" sz="1800" b="0" baseline="30000">
                <a:latin typeface="Tahoma" pitchFamily="34" charset="0"/>
              </a:rPr>
              <a:t>6</a:t>
            </a:r>
            <a:r>
              <a:rPr lang="en-US" sz="1800" b="0">
                <a:latin typeface="Tahoma" pitchFamily="34" charset="0"/>
              </a:rPr>
              <a:t>C</a:t>
            </a:r>
            <a:r>
              <a:rPr lang="en-US" sz="1800" b="0" baseline="-25000">
                <a:latin typeface="Tahoma" pitchFamily="34" charset="0"/>
              </a:rPr>
              <a:t>1</a:t>
            </a:r>
            <a:r>
              <a:rPr lang="en-US" sz="1800" b="0">
                <a:latin typeface="Tahoma" pitchFamily="34" charset="0"/>
              </a:rPr>
              <a:t> + </a:t>
            </a:r>
            <a:r>
              <a:rPr lang="en-US" sz="1800" b="0" baseline="30000">
                <a:latin typeface="Tahoma" pitchFamily="34" charset="0"/>
              </a:rPr>
              <a:t>6</a:t>
            </a:r>
            <a:r>
              <a:rPr lang="en-US" sz="1800" b="0">
                <a:latin typeface="Tahoma" pitchFamily="34" charset="0"/>
              </a:rPr>
              <a:t>C</a:t>
            </a:r>
            <a:r>
              <a:rPr lang="en-US" sz="1800" b="0" baseline="-25000">
                <a:latin typeface="Tahoma" pitchFamily="34" charset="0"/>
              </a:rPr>
              <a:t>2</a:t>
            </a:r>
            <a:r>
              <a:rPr lang="en-US" sz="1800" b="0">
                <a:latin typeface="Tahoma" pitchFamily="34" charset="0"/>
              </a:rPr>
              <a:t> + </a:t>
            </a:r>
            <a:r>
              <a:rPr lang="en-US" sz="1800" b="0" baseline="30000">
                <a:latin typeface="Tahoma" pitchFamily="34" charset="0"/>
              </a:rPr>
              <a:t>6</a:t>
            </a:r>
            <a:r>
              <a:rPr lang="en-US" sz="1800" b="0">
                <a:latin typeface="Tahoma" pitchFamily="34" charset="0"/>
              </a:rPr>
              <a:t>C</a:t>
            </a:r>
            <a:r>
              <a:rPr lang="en-US" sz="1800" b="0" baseline="-25000">
                <a:latin typeface="Tahoma" pitchFamily="34" charset="0"/>
              </a:rPr>
              <a:t>3</a:t>
            </a:r>
            <a:r>
              <a:rPr lang="en-US" sz="1800" b="0">
                <a:latin typeface="Tahoma" pitchFamily="34" charset="0"/>
              </a:rPr>
              <a:t> = 41</a:t>
            </a:r>
          </a:p>
          <a:p>
            <a:r>
              <a:rPr lang="en-US" sz="1800" b="0">
                <a:latin typeface="Tahoma" pitchFamily="34" charset="0"/>
              </a:rPr>
              <a:t>With support-based pruning,</a:t>
            </a:r>
          </a:p>
          <a:p>
            <a:r>
              <a:rPr lang="en-US" sz="1800" b="0">
                <a:latin typeface="Tahoma" pitchFamily="34" charset="0"/>
              </a:rPr>
              <a:t>	6 + 6 + 1 = 13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70527"/>
              </p:ext>
            </p:extLst>
          </p:nvPr>
        </p:nvGraphicFramePr>
        <p:xfrm>
          <a:off x="76200" y="4341324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Document" r:id="rId9" imgW="3359338" imgH="2015504" progId="Word.Document.8">
                  <p:embed/>
                </p:oleObj>
              </mc:Choice>
              <mc:Fallback>
                <p:oleObj name="Document" r:id="rId9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341324"/>
                        <a:ext cx="37338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6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Apriori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7613"/>
            <a:ext cx="8229600" cy="4514850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smtClean="0"/>
              <a:t>Method: 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endParaRPr lang="en-US" sz="2000" smtClean="0"/>
          </a:p>
          <a:p>
            <a:pPr marL="742950" lvl="1" indent="-285750">
              <a:lnSpc>
                <a:spcPct val="90000"/>
              </a:lnSpc>
            </a:pPr>
            <a:r>
              <a:rPr lang="en-US" smtClean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mtClean="0"/>
              <a:t>Generate frequent itemsets of length 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mtClean="0"/>
              <a:t>Repeat until no new frequent itemsets are identified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mtClean="0"/>
              <a:t>Generate length (k+1) candidate itemsets from length k frequent itemsets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mtClean="0"/>
              <a:t>Prune candidate itemsets 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mtClean="0"/>
              <a:t>Count the support of each candidate 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mtClean="0"/>
              <a:t>Eliminate candidates that are infrequent, leaving only those that are frequent</a:t>
            </a:r>
          </a:p>
        </p:txBody>
      </p:sp>
    </p:spTree>
    <p:extLst>
      <p:ext uri="{BB962C8B-B14F-4D97-AF65-F5344CB8AC3E}">
        <p14:creationId xmlns:p14="http://schemas.microsoft.com/office/powerpoint/2010/main" val="41776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AprioriAlgorithm/4-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57150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" descr="AprioriAlgorithm/3-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286000"/>
            <a:ext cx="19431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90500" y="1163638"/>
            <a:ext cx="2987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Example </a:t>
            </a:r>
          </a:p>
          <a:p>
            <a:r>
              <a:rPr lang="en-US" b="0"/>
              <a:t>A database has five transactions. Let the min sup = 50% and min con f = 80%.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157163" y="4876800"/>
            <a:ext cx="27384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Solution </a:t>
            </a:r>
          </a:p>
          <a:p>
            <a:r>
              <a:rPr lang="en-US" b="0"/>
              <a:t>Step 1: Find all Frequent Itemsets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57163" y="5689600"/>
            <a:ext cx="8682037" cy="660400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Frequent Itemset: </a:t>
            </a:r>
          </a:p>
          <a:p>
            <a:r>
              <a:rPr lang="en-US" sz="20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{A} {B} {C} {E} {A C} {B C} {B E} {C E} {B C E}</a:t>
            </a:r>
            <a:r>
              <a:rPr lang="en-US" sz="2000"/>
              <a:t> </a:t>
            </a:r>
            <a:endParaRPr lang="en-US" sz="20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9459" name="Rectangle 1"/>
          <p:cNvSpPr>
            <a:spLocks noChangeArrowheads="1"/>
          </p:cNvSpPr>
          <p:nvPr/>
        </p:nvSpPr>
        <p:spPr bwMode="auto">
          <a:xfrm>
            <a:off x="547688" y="570646"/>
            <a:ext cx="7081838" cy="646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 dirty="0">
                <a:latin typeface="Segoe UI" pitchFamily="34" charset="0"/>
                <a:cs typeface="Segoe UI" pitchFamily="34" charset="0"/>
              </a:rPr>
              <a:t>Step 2: Generate strong association rules from the frequent </a:t>
            </a:r>
            <a:r>
              <a:rPr lang="en-US" sz="1800" b="0" dirty="0" err="1">
                <a:latin typeface="Segoe UI" pitchFamily="34" charset="0"/>
                <a:cs typeface="Segoe UI" pitchFamily="34" charset="0"/>
              </a:rPr>
              <a:t>itemsets</a:t>
            </a:r>
            <a:endParaRPr lang="en-US" sz="1800" b="0" dirty="0">
              <a:latin typeface="Segoe UI" pitchFamily="34" charset="0"/>
              <a:cs typeface="Segoe UI" pitchFamily="34" charset="0"/>
            </a:endParaRPr>
          </a:p>
          <a:p>
            <a:r>
              <a:rPr lang="en-US" sz="1800" b="0" dirty="0">
                <a:latin typeface="Segoe UI" pitchFamily="34" charset="0"/>
                <a:cs typeface="Segoe UI" pitchFamily="34" charset="0"/>
              </a:rPr>
              <a:t>  </a:t>
            </a:r>
          </a:p>
        </p:txBody>
      </p:sp>
      <p:pic>
        <p:nvPicPr>
          <p:cNvPr id="19460" name="Picture 2" descr="AprioriAlgorithm/5-StrongR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514600"/>
            <a:ext cx="54578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AprioriAlgorithm/3-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733800"/>
            <a:ext cx="19431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57163" y="2209800"/>
            <a:ext cx="29892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Example </a:t>
            </a:r>
          </a:p>
          <a:p>
            <a:r>
              <a:rPr lang="en-US" b="0" dirty="0"/>
              <a:t>A database has five transactions. Let the min sup = 50% and min con f = 80%.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1258094"/>
            <a:ext cx="6334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39738" y="1143000"/>
            <a:ext cx="8280400" cy="1447800"/>
          </a:xfrm>
        </p:spPr>
        <p:txBody>
          <a:bodyPr/>
          <a:lstStyle/>
          <a:p>
            <a:r>
              <a:rPr lang="en-US" sz="180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Closed Itemset</a:t>
            </a:r>
            <a:r>
              <a:rPr lang="en-US" sz="1800" b="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: support of all parents are not equal to the support of the itemset.</a:t>
            </a:r>
            <a:r>
              <a:rPr lang="en-US" sz="1800" smtClean="0">
                <a:latin typeface="Arial" pitchFamily="34" charset="0"/>
              </a:rPr>
              <a:t/>
            </a:r>
            <a:br>
              <a:rPr lang="en-US" sz="1800" smtClean="0">
                <a:latin typeface="Arial" pitchFamily="34" charset="0"/>
              </a:rPr>
            </a:br>
            <a:r>
              <a:rPr lang="en-US" sz="180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Maximal Itemset</a:t>
            </a:r>
            <a:r>
              <a:rPr lang="en-US" sz="1800" b="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: all parents of that itemset must be infrequent.</a:t>
            </a:r>
            <a:endParaRPr lang="en-US" sz="180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026698"/>
              </p:ext>
            </p:extLst>
          </p:nvPr>
        </p:nvGraphicFramePr>
        <p:xfrm>
          <a:off x="1792288" y="2971800"/>
          <a:ext cx="5065712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Visio" r:id="rId3" imgW="6603848" imgH="6157987" progId="Visio.Drawing.11">
                  <p:embed/>
                </p:oleObj>
              </mc:Choice>
              <mc:Fallback>
                <p:oleObj name="Visio" r:id="rId3" imgW="6603848" imgH="615798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2971800"/>
                        <a:ext cx="5065712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1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Rule Mining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Example of Association Rules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0"/>
              <a:t>{Diaper} </a:t>
            </a:r>
            <a:r>
              <a:rPr lang="en-US" sz="1800" b="0">
                <a:sym typeface="Symbol" pitchFamily="18" charset="2"/>
              </a:rPr>
              <a:t> {Beer},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{Milk, Bread}  {Eggs,Coke},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0"/>
              <a:t>Implication means co-occurrence, not causality!</a:t>
            </a:r>
          </a:p>
        </p:txBody>
      </p:sp>
    </p:spTree>
    <p:extLst>
      <p:ext uri="{BB962C8B-B14F-4D97-AF65-F5344CB8AC3E}">
        <p14:creationId xmlns:p14="http://schemas.microsoft.com/office/powerpoint/2010/main" val="41011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55588" y="457200"/>
            <a:ext cx="8812212" cy="1219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Itemset {c} is closed </a:t>
            </a:r>
            <a:r>
              <a:rPr lang="en-US" sz="1800" b="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as support of parents (supersets) {A C}:2, {B C}:2, {C D}:1, {C E}:2 not equal support of {c}:3. And the same for {A C}, {B E} &amp; {B C E}.</a:t>
            </a:r>
            <a:r>
              <a:rPr lang="en-US" sz="1800" smtClean="0">
                <a:latin typeface="Arial" pitchFamily="34" charset="0"/>
              </a:rPr>
              <a:t/>
            </a:r>
            <a:br>
              <a:rPr lang="en-US" sz="1800" smtClean="0">
                <a:latin typeface="Arial" pitchFamily="34" charset="0"/>
              </a:rPr>
            </a:br>
            <a:r>
              <a:rPr lang="en-US" sz="180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Itemset {A C} is maximal </a:t>
            </a:r>
            <a:r>
              <a:rPr lang="en-US" sz="1800" b="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as all parents (supersets) {A B C}, {A C D}, {A C E} are infrequent. And the same for {B C E}.</a:t>
            </a:r>
            <a:endParaRPr lang="en-US" sz="1800" smtClean="0"/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0" y="104775"/>
            <a:ext cx="2555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 b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  </a:t>
            </a:r>
            <a:endParaRPr lang="en-US" sz="800"/>
          </a:p>
        </p:txBody>
      </p:sp>
      <p:pic>
        <p:nvPicPr>
          <p:cNvPr id="21508" name="Picture 2" descr="AprioriAlgorithm/7-Latt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857875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2097192-89EB-4928-A363-3EB9397524FF}" type="slidenum">
              <a:rPr lang="en-US"/>
              <a:pPr/>
              <a:t>21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Algorithms to find frequent pattern</a:t>
            </a:r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b="1" smtClean="0">
                <a:ea typeface="SimSun" pitchFamily="2" charset="-122"/>
              </a:rPr>
              <a:t>Apriori</a:t>
            </a:r>
            <a:r>
              <a:rPr lang="en-US" altLang="zh-CN" sz="2400" smtClean="0">
                <a:ea typeface="SimSun" pitchFamily="2" charset="-122"/>
              </a:rPr>
              <a:t>: uses a generate-and-test approach – generates candidate itemsets and tests if they are frequent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Generation of candidate itemsets is expensive (in both space and time)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Support counting is expensive</a:t>
            </a:r>
          </a:p>
          <a:p>
            <a:pPr lvl="2">
              <a:lnSpc>
                <a:spcPct val="80000"/>
              </a:lnSpc>
            </a:pPr>
            <a:r>
              <a:rPr lang="en-US" altLang="zh-CN" sz="1800" smtClean="0">
                <a:ea typeface="SimSun" pitchFamily="2" charset="-122"/>
              </a:rPr>
              <a:t>Subset checking (computationally expensive)</a:t>
            </a:r>
          </a:p>
          <a:p>
            <a:pPr lvl="2">
              <a:lnSpc>
                <a:spcPct val="80000"/>
              </a:lnSpc>
            </a:pPr>
            <a:r>
              <a:rPr lang="en-US" altLang="zh-CN" sz="1800" smtClean="0">
                <a:ea typeface="SimSun" pitchFamily="2" charset="-122"/>
              </a:rPr>
              <a:t>Multiple Database scans (I/O)</a:t>
            </a:r>
          </a:p>
          <a:p>
            <a:pPr>
              <a:lnSpc>
                <a:spcPct val="80000"/>
              </a:lnSpc>
            </a:pPr>
            <a:r>
              <a:rPr lang="en-US" altLang="zh-CN" sz="2400" b="1" smtClean="0">
                <a:ea typeface="SimSun" pitchFamily="2" charset="-122"/>
              </a:rPr>
              <a:t>FP-Growth</a:t>
            </a:r>
            <a:r>
              <a:rPr lang="en-US" altLang="zh-CN" sz="2400" smtClean="0">
                <a:ea typeface="SimSun" pitchFamily="2" charset="-122"/>
              </a:rPr>
              <a:t>: allows frequent itemset discovery without candidate generation. Two step: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1.Build a compact data structure called the FP-tree</a:t>
            </a:r>
          </a:p>
          <a:p>
            <a:pPr lvl="2">
              <a:lnSpc>
                <a:spcPct val="80000"/>
              </a:lnSpc>
            </a:pPr>
            <a:r>
              <a:rPr lang="en-US" altLang="zh-CN" sz="1800" smtClean="0">
                <a:ea typeface="SimSun" pitchFamily="2" charset="-122"/>
              </a:rPr>
              <a:t>2 passes over the database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2.extracts frequent itemsets directly from the FP-tree</a:t>
            </a:r>
          </a:p>
          <a:p>
            <a:pPr lvl="2">
              <a:lnSpc>
                <a:spcPct val="80000"/>
              </a:lnSpc>
            </a:pPr>
            <a:r>
              <a:rPr lang="en-US" altLang="zh-CN" sz="1800" smtClean="0">
                <a:ea typeface="SimSun" pitchFamily="2" charset="-122"/>
              </a:rPr>
              <a:t>Traverse through FP-tree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790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Data Structure: FP-Tree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Nodes correspond to items and have </a:t>
            </a:r>
            <a:r>
              <a:rPr lang="en-US" dirty="0" smtClean="0"/>
              <a:t>a counter</a:t>
            </a:r>
            <a:endParaRPr lang="en-US" dirty="0"/>
          </a:p>
          <a:p>
            <a:r>
              <a:rPr lang="en-US" dirty="0" smtClean="0"/>
              <a:t>FP-Growth </a:t>
            </a:r>
            <a:r>
              <a:rPr lang="en-US" dirty="0"/>
              <a:t>reads 1 transaction at </a:t>
            </a:r>
            <a:r>
              <a:rPr lang="en-US" dirty="0" smtClean="0"/>
              <a:t>a time </a:t>
            </a:r>
            <a:r>
              <a:rPr lang="en-US" dirty="0"/>
              <a:t>and maps it to a path</a:t>
            </a:r>
          </a:p>
          <a:p>
            <a:r>
              <a:rPr lang="en-US" dirty="0" smtClean="0"/>
              <a:t>Fixed </a:t>
            </a:r>
            <a:r>
              <a:rPr lang="en-US" dirty="0"/>
              <a:t>order is used, so paths </a:t>
            </a:r>
            <a:r>
              <a:rPr lang="en-US" dirty="0" smtClean="0"/>
              <a:t>can overlap </a:t>
            </a:r>
            <a:r>
              <a:rPr lang="en-US" dirty="0"/>
              <a:t>when transactions share </a:t>
            </a:r>
            <a:r>
              <a:rPr lang="en-US" dirty="0" smtClean="0"/>
              <a:t>items (</a:t>
            </a:r>
            <a:r>
              <a:rPr lang="en-US" dirty="0"/>
              <a:t>when they have the same </a:t>
            </a:r>
            <a:r>
              <a:rPr lang="en-US" dirty="0" err="1"/>
              <a:t>prex</a:t>
            </a:r>
            <a:r>
              <a:rPr lang="en-US" dirty="0"/>
              <a:t> ).</a:t>
            </a:r>
          </a:p>
          <a:p>
            <a:r>
              <a:rPr lang="en-US" dirty="0" smtClean="0"/>
              <a:t>In </a:t>
            </a:r>
            <a:r>
              <a:rPr lang="en-US" dirty="0"/>
              <a:t>this case, counters are incremented</a:t>
            </a:r>
          </a:p>
          <a:p>
            <a:r>
              <a:rPr lang="en-US" dirty="0" smtClean="0"/>
              <a:t>Pointers </a:t>
            </a:r>
            <a:r>
              <a:rPr lang="en-US" dirty="0"/>
              <a:t>are maintained </a:t>
            </a:r>
            <a:r>
              <a:rPr lang="en-US" dirty="0" smtClean="0"/>
              <a:t>between nodes </a:t>
            </a:r>
            <a:r>
              <a:rPr lang="en-US" dirty="0"/>
              <a:t>containing the same item</a:t>
            </a:r>
            <a:r>
              <a:rPr lang="en-US" dirty="0" smtClean="0"/>
              <a:t>, creating </a:t>
            </a:r>
            <a:r>
              <a:rPr lang="en-US" dirty="0"/>
              <a:t>singly linked lists (</a:t>
            </a:r>
            <a:r>
              <a:rPr lang="en-US" dirty="0" smtClean="0"/>
              <a:t>dotted lines</a:t>
            </a:r>
            <a:r>
              <a:rPr lang="en-US" dirty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more paths that overlap, </a:t>
            </a:r>
            <a:r>
              <a:rPr lang="en-US" dirty="0" smtClean="0"/>
              <a:t>the higher </a:t>
            </a:r>
            <a:r>
              <a:rPr lang="en-US" dirty="0"/>
              <a:t>the compression. FP-tree </a:t>
            </a:r>
            <a:r>
              <a:rPr lang="en-US" dirty="0" smtClean="0"/>
              <a:t>may t </a:t>
            </a:r>
            <a:r>
              <a:rPr lang="en-US" dirty="0"/>
              <a:t>in memory.</a:t>
            </a:r>
          </a:p>
          <a:p>
            <a:r>
              <a:rPr lang="en-US" dirty="0" smtClean="0"/>
              <a:t>Frequent </a:t>
            </a:r>
            <a:r>
              <a:rPr lang="en-US" dirty="0" err="1"/>
              <a:t>itemsets</a:t>
            </a:r>
            <a:r>
              <a:rPr lang="en-US" dirty="0"/>
              <a:t> extracted from </a:t>
            </a:r>
            <a:r>
              <a:rPr lang="en-US" dirty="0" smtClean="0"/>
              <a:t>the FP-Tree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49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FP-Tree Construction (Example)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723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FP-Tree is constructed using 2 passes over the data-set:</a:t>
            </a:r>
          </a:p>
          <a:p>
            <a:r>
              <a:rPr lang="en-US" sz="2400" dirty="0" smtClean="0"/>
              <a:t>Pass </a:t>
            </a:r>
            <a:r>
              <a:rPr lang="en-US" sz="2400" dirty="0"/>
              <a:t>1: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Scan </a:t>
            </a:r>
            <a:r>
              <a:rPr lang="en-US" sz="2400" dirty="0"/>
              <a:t>data and </a:t>
            </a:r>
            <a:r>
              <a:rPr lang="en-US" sz="2400" dirty="0" err="1"/>
              <a:t>nd</a:t>
            </a:r>
            <a:r>
              <a:rPr lang="en-US" sz="2400" dirty="0"/>
              <a:t> support for each item.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Discard </a:t>
            </a:r>
            <a:r>
              <a:rPr lang="en-US" sz="2400" dirty="0"/>
              <a:t>infrequent items.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Sort </a:t>
            </a:r>
            <a:r>
              <a:rPr lang="en-US" sz="2400" dirty="0"/>
              <a:t>frequent items in decreasing order based on their support.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our example: a; b; c; d;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this order when building the FP-Tree, so common </a:t>
            </a:r>
            <a:r>
              <a:rPr lang="en-US" sz="2400" dirty="0" err="1"/>
              <a:t>prexes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can be shared.</a:t>
            </a:r>
          </a:p>
        </p:txBody>
      </p:sp>
    </p:spTree>
    <p:extLst>
      <p:ext uri="{BB962C8B-B14F-4D97-AF65-F5344CB8AC3E}">
        <p14:creationId xmlns:p14="http://schemas.microsoft.com/office/powerpoint/2010/main" val="127991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FP-Tree Construction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Pass 2: construct the FP-Tree (see diagram on next slide)</a:t>
            </a:r>
          </a:p>
          <a:p>
            <a:r>
              <a:rPr lang="en-US" dirty="0" smtClean="0"/>
              <a:t>Read </a:t>
            </a:r>
            <a:r>
              <a:rPr lang="en-US" dirty="0"/>
              <a:t>transaction 1: {</a:t>
            </a:r>
            <a:r>
              <a:rPr lang="en-US" dirty="0" smtClean="0"/>
              <a:t>a, b}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2 nodes a and b and the path null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smtClean="0"/>
              <a:t>Set counts </a:t>
            </a:r>
            <a:r>
              <a:rPr lang="en-US" dirty="0"/>
              <a:t>of a and b to 1.</a:t>
            </a:r>
          </a:p>
          <a:p>
            <a:r>
              <a:rPr lang="en-US" dirty="0" smtClean="0"/>
              <a:t>Read </a:t>
            </a:r>
            <a:r>
              <a:rPr lang="en-US" dirty="0"/>
              <a:t>transaction 2: </a:t>
            </a:r>
            <a:r>
              <a:rPr lang="en-US" dirty="0" smtClean="0"/>
              <a:t>{b, c</a:t>
            </a:r>
            <a:r>
              <a:rPr lang="en-US" dirty="0"/>
              <a:t>,</a:t>
            </a:r>
            <a:r>
              <a:rPr lang="en-US" dirty="0" smtClean="0"/>
              <a:t> d}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3 nodes for b, c and d and the </a:t>
            </a:r>
            <a:r>
              <a:rPr lang="en-US" dirty="0" smtClean="0"/>
              <a:t>path null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b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d</a:t>
            </a:r>
            <a:r>
              <a:rPr lang="en-US" dirty="0"/>
              <a:t>. Set counts to 1.</a:t>
            </a:r>
          </a:p>
          <a:p>
            <a:pPr lvl="1"/>
            <a:r>
              <a:rPr lang="en-US" dirty="0" smtClean="0"/>
              <a:t>Note </a:t>
            </a:r>
            <a:r>
              <a:rPr lang="en-US" dirty="0"/>
              <a:t>that although transaction 1 and 2 share b, the paths </a:t>
            </a:r>
            <a:r>
              <a:rPr lang="en-US" dirty="0" smtClean="0"/>
              <a:t>are disjoint </a:t>
            </a:r>
            <a:r>
              <a:rPr lang="en-US" dirty="0"/>
              <a:t>as they don't share a common </a:t>
            </a:r>
            <a:r>
              <a:rPr lang="en-US" dirty="0" err="1"/>
              <a:t>prex</a:t>
            </a:r>
            <a:r>
              <a:rPr lang="en-US" dirty="0"/>
              <a:t>. Add the </a:t>
            </a:r>
            <a:r>
              <a:rPr lang="en-US" dirty="0" smtClean="0"/>
              <a:t>link between </a:t>
            </a:r>
            <a:r>
              <a:rPr lang="en-US" dirty="0"/>
              <a:t>the b's.</a:t>
            </a:r>
          </a:p>
          <a:p>
            <a:r>
              <a:rPr lang="en-US" dirty="0" smtClean="0"/>
              <a:t>Read </a:t>
            </a:r>
            <a:r>
              <a:rPr lang="en-US" dirty="0"/>
              <a:t>transaction 3: </a:t>
            </a:r>
            <a:r>
              <a:rPr lang="en-US" dirty="0" smtClean="0"/>
              <a:t>{a, c, d, e}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shares common </a:t>
            </a:r>
            <a:r>
              <a:rPr lang="en-US" dirty="0" err="1"/>
              <a:t>prex</a:t>
            </a:r>
            <a:r>
              <a:rPr lang="en-US" dirty="0"/>
              <a:t> item a with transaction 1 so the </a:t>
            </a:r>
            <a:r>
              <a:rPr lang="en-US" dirty="0" smtClean="0"/>
              <a:t>path for </a:t>
            </a:r>
            <a:r>
              <a:rPr lang="en-US" dirty="0"/>
              <a:t>transaction 1 and 3 will overlap and the frequency </a:t>
            </a:r>
            <a:r>
              <a:rPr lang="en-US" dirty="0" smtClean="0"/>
              <a:t>count for </a:t>
            </a:r>
            <a:r>
              <a:rPr lang="en-US" dirty="0"/>
              <a:t>node a will be incremented by 1. Add links between the </a:t>
            </a:r>
            <a:r>
              <a:rPr lang="en-US" dirty="0" smtClean="0"/>
              <a:t>c's and </a:t>
            </a:r>
            <a:r>
              <a:rPr lang="en-US" dirty="0"/>
              <a:t>d's.</a:t>
            </a:r>
          </a:p>
          <a:p>
            <a:r>
              <a:rPr lang="en-US" dirty="0"/>
              <a:t>Continue until all transactions are mapped to a path in </a:t>
            </a:r>
            <a:r>
              <a:rPr lang="en-US" dirty="0" smtClean="0"/>
              <a:t>the FP-tree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77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FP-tree construction</a:t>
            </a:r>
          </a:p>
        </p:txBody>
      </p:sp>
      <p:sp>
        <p:nvSpPr>
          <p:cNvPr id="1268739" name="Oval 3"/>
          <p:cNvSpPr>
            <a:spLocks noChangeArrowheads="1"/>
          </p:cNvSpPr>
          <p:nvPr/>
        </p:nvSpPr>
        <p:spPr bwMode="auto">
          <a:xfrm>
            <a:off x="7010400" y="1143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68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0670"/>
              </p:ext>
            </p:extLst>
          </p:nvPr>
        </p:nvGraphicFramePr>
        <p:xfrm>
          <a:off x="457200" y="1297075"/>
          <a:ext cx="2374900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Worksheet" r:id="rId3" imgW="1952608" imgH="3257584" progId="Excel.Sheet.8">
                  <p:embed/>
                </p:oleObj>
              </mc:Choice>
              <mc:Fallback>
                <p:oleObj name="Worksheet" r:id="rId3" imgW="1952608" imgH="325758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7075"/>
                        <a:ext cx="2374900" cy="396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8741" name="Oval 5"/>
          <p:cNvSpPr>
            <a:spLocks noChangeArrowheads="1"/>
          </p:cNvSpPr>
          <p:nvPr/>
        </p:nvSpPr>
        <p:spPr bwMode="auto">
          <a:xfrm>
            <a:off x="66294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2" name="Oval 6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3" name="Oval 7"/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4" name="Line 8"/>
          <p:cNvSpPr>
            <a:spLocks noChangeShapeType="1"/>
          </p:cNvSpPr>
          <p:nvPr/>
        </p:nvSpPr>
        <p:spPr bwMode="auto">
          <a:xfrm flipH="1">
            <a:off x="68580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45" name="Line 9"/>
          <p:cNvSpPr>
            <a:spLocks noChangeShapeType="1"/>
          </p:cNvSpPr>
          <p:nvPr/>
        </p:nvSpPr>
        <p:spPr bwMode="auto">
          <a:xfrm flipH="1">
            <a:off x="6324600" y="2133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46" name="Oval 10"/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7" name="Oval 11"/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8" name="Oval 12"/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9" name="Line 13"/>
          <p:cNvSpPr>
            <a:spLocks noChangeShapeType="1"/>
          </p:cNvSpPr>
          <p:nvPr/>
        </p:nvSpPr>
        <p:spPr bwMode="auto">
          <a:xfrm flipH="1">
            <a:off x="60960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50" name="Line 14"/>
          <p:cNvSpPr>
            <a:spLocks noChangeShapeType="1"/>
          </p:cNvSpPr>
          <p:nvPr/>
        </p:nvSpPr>
        <p:spPr bwMode="auto">
          <a:xfrm flipH="1">
            <a:off x="55626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51" name="Oval 15"/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52" name="Oval 16"/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53" name="Line 17"/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54" name="Line 18"/>
          <p:cNvSpPr>
            <a:spLocks noChangeShapeType="1"/>
          </p:cNvSpPr>
          <p:nvPr/>
        </p:nvSpPr>
        <p:spPr bwMode="auto">
          <a:xfrm flipH="1" flipV="1">
            <a:off x="7086600" y="4572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55" name="Line 19"/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56" name="Text Box 20"/>
          <p:cNvSpPr txBox="1">
            <a:spLocks noChangeArrowheads="1"/>
          </p:cNvSpPr>
          <p:nvPr/>
        </p:nvSpPr>
        <p:spPr bwMode="auto">
          <a:xfrm>
            <a:off x="64770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null</a:t>
            </a:r>
          </a:p>
        </p:txBody>
      </p:sp>
      <p:sp>
        <p:nvSpPr>
          <p:cNvPr id="1268757" name="Text Box 21"/>
          <p:cNvSpPr txBox="1">
            <a:spLocks noChangeArrowheads="1"/>
          </p:cNvSpPr>
          <p:nvPr/>
        </p:nvSpPr>
        <p:spPr bwMode="auto">
          <a:xfrm>
            <a:off x="6172200" y="1752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a:1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8758" name="Text Box 22"/>
          <p:cNvSpPr txBox="1">
            <a:spLocks noChangeArrowheads="1"/>
          </p:cNvSpPr>
          <p:nvPr/>
        </p:nvSpPr>
        <p:spPr bwMode="auto">
          <a:xfrm>
            <a:off x="5715000" y="2590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b:1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8759" name="Text Box 23"/>
          <p:cNvSpPr txBox="1">
            <a:spLocks noChangeArrowheads="1"/>
          </p:cNvSpPr>
          <p:nvPr/>
        </p:nvSpPr>
        <p:spPr bwMode="auto">
          <a:xfrm>
            <a:off x="5715000" y="3581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null</a:t>
            </a:r>
          </a:p>
        </p:txBody>
      </p:sp>
      <p:sp>
        <p:nvSpPr>
          <p:cNvPr id="1268760" name="Text Box 24"/>
          <p:cNvSpPr txBox="1">
            <a:spLocks noChangeArrowheads="1"/>
          </p:cNvSpPr>
          <p:nvPr/>
        </p:nvSpPr>
        <p:spPr bwMode="auto">
          <a:xfrm>
            <a:off x="533400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a:1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8761" name="Text Box 25"/>
          <p:cNvSpPr txBox="1">
            <a:spLocks noChangeArrowheads="1"/>
          </p:cNvSpPr>
          <p:nvPr/>
        </p:nvSpPr>
        <p:spPr bwMode="auto">
          <a:xfrm>
            <a:off x="4876800" y="5105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b:1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8762" name="Text Box 26"/>
          <p:cNvSpPr txBox="1">
            <a:spLocks noChangeArrowheads="1"/>
          </p:cNvSpPr>
          <p:nvPr/>
        </p:nvSpPr>
        <p:spPr bwMode="auto">
          <a:xfrm>
            <a:off x="70866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b:1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8763" name="Text Box 27"/>
          <p:cNvSpPr txBox="1">
            <a:spLocks noChangeArrowheads="1"/>
          </p:cNvSpPr>
          <p:nvPr/>
        </p:nvSpPr>
        <p:spPr bwMode="auto">
          <a:xfrm>
            <a:off x="7848600" y="5105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c:1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8764" name="Text Box 28"/>
          <p:cNvSpPr txBox="1">
            <a:spLocks noChangeArrowheads="1"/>
          </p:cNvSpPr>
          <p:nvPr/>
        </p:nvSpPr>
        <p:spPr bwMode="auto">
          <a:xfrm>
            <a:off x="8229600" y="5867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d:1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8765" name="Text Box 29"/>
          <p:cNvSpPr txBox="1">
            <a:spLocks noChangeArrowheads="1"/>
          </p:cNvSpPr>
          <p:nvPr/>
        </p:nvSpPr>
        <p:spPr bwMode="auto">
          <a:xfrm>
            <a:off x="3276600" y="12192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After reading TID=1:</a:t>
            </a:r>
          </a:p>
        </p:txBody>
      </p:sp>
      <p:sp>
        <p:nvSpPr>
          <p:cNvPr id="1268766" name="Text Box 30"/>
          <p:cNvSpPr txBox="1">
            <a:spLocks noChangeArrowheads="1"/>
          </p:cNvSpPr>
          <p:nvPr/>
        </p:nvSpPr>
        <p:spPr bwMode="auto">
          <a:xfrm>
            <a:off x="3200400" y="34131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After reading TID=2:</a:t>
            </a:r>
          </a:p>
        </p:txBody>
      </p:sp>
      <p:sp>
        <p:nvSpPr>
          <p:cNvPr id="1268767" name="Line 31"/>
          <p:cNvSpPr>
            <a:spLocks noChangeShapeType="1"/>
          </p:cNvSpPr>
          <p:nvPr/>
        </p:nvSpPr>
        <p:spPr bwMode="auto">
          <a:xfrm flipV="1">
            <a:off x="5715000" y="4495800"/>
            <a:ext cx="11430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55880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Step 1: FP-Tree Construction (Example)</a:t>
            </a:r>
          </a:p>
        </p:txBody>
      </p:sp>
    </p:spTree>
    <p:extLst>
      <p:ext uri="{BB962C8B-B14F-4D97-AF65-F5344CB8AC3E}">
        <p14:creationId xmlns:p14="http://schemas.microsoft.com/office/powerpoint/2010/main" val="346174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FP-Tree Construction</a:t>
            </a:r>
          </a:p>
        </p:txBody>
      </p:sp>
      <p:sp>
        <p:nvSpPr>
          <p:cNvPr id="1269763" name="Oval 3"/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4" name="Oval 4"/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5" name="Oval 5"/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6" name="Oval 6"/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7" name="Line 7"/>
          <p:cNvSpPr>
            <a:spLocks noChangeShapeType="1"/>
          </p:cNvSpPr>
          <p:nvPr/>
        </p:nvSpPr>
        <p:spPr bwMode="auto">
          <a:xfrm flipH="1">
            <a:off x="4800600" y="2057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68" name="Line 8"/>
          <p:cNvSpPr>
            <a:spLocks noChangeShapeType="1"/>
          </p:cNvSpPr>
          <p:nvPr/>
        </p:nvSpPr>
        <p:spPr bwMode="auto">
          <a:xfrm flipH="1">
            <a:off x="3962400" y="2895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69" name="Oval 9"/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70" name="Oval 10"/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71" name="Line 11"/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2" name="Line 12"/>
          <p:cNvSpPr>
            <a:spLocks noChangeShapeType="1"/>
          </p:cNvSpPr>
          <p:nvPr/>
        </p:nvSpPr>
        <p:spPr bwMode="auto">
          <a:xfrm flipH="1" flipV="1">
            <a:off x="6934200" y="2819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3" name="Line 13"/>
          <p:cNvSpPr>
            <a:spLocks noChangeShapeType="1"/>
          </p:cNvSpPr>
          <p:nvPr/>
        </p:nvSpPr>
        <p:spPr bwMode="auto">
          <a:xfrm flipH="1">
            <a:off x="73152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4" name="Text Box 14"/>
          <p:cNvSpPr txBox="1">
            <a:spLocks noChangeArrowheads="1"/>
          </p:cNvSpPr>
          <p:nvPr/>
        </p:nvSpPr>
        <p:spPr bwMode="auto">
          <a:xfrm>
            <a:off x="5105400" y="1676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null</a:t>
            </a:r>
          </a:p>
        </p:txBody>
      </p:sp>
      <p:sp>
        <p:nvSpPr>
          <p:cNvPr id="1269775" name="Text Box 15"/>
          <p:cNvSpPr txBox="1">
            <a:spLocks noChangeArrowheads="1"/>
          </p:cNvSpPr>
          <p:nvPr/>
        </p:nvSpPr>
        <p:spPr bwMode="auto">
          <a:xfrm>
            <a:off x="4114800" y="2514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a</a:t>
            </a:r>
            <a:r>
              <a:rPr lang="en-US" sz="2000" b="0" dirty="0" smtClean="0">
                <a:latin typeface="Times New Roman" pitchFamily="18" charset="0"/>
              </a:rPr>
              <a:t>:8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76" name="Text Box 16"/>
          <p:cNvSpPr txBox="1">
            <a:spLocks noChangeArrowheads="1"/>
          </p:cNvSpPr>
          <p:nvPr/>
        </p:nvSpPr>
        <p:spPr bwMode="auto">
          <a:xfrm>
            <a:off x="3200400" y="3352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</a:rPr>
              <a:t>b</a:t>
            </a:r>
            <a:r>
              <a:rPr lang="en-US" sz="2000" b="0" dirty="0" smtClean="0">
                <a:latin typeface="Times New Roman" pitchFamily="18" charset="0"/>
              </a:rPr>
              <a:t>:5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77" name="Text Box 17"/>
          <p:cNvSpPr txBox="1">
            <a:spLocks noChangeArrowheads="1"/>
          </p:cNvSpPr>
          <p:nvPr/>
        </p:nvSpPr>
        <p:spPr bwMode="auto">
          <a:xfrm>
            <a:off x="69342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b:2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78" name="Text Box 18"/>
          <p:cNvSpPr txBox="1">
            <a:spLocks noChangeArrowheads="1"/>
          </p:cNvSpPr>
          <p:nvPr/>
        </p:nvSpPr>
        <p:spPr bwMode="auto">
          <a:xfrm>
            <a:off x="7696200" y="3352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c:2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79" name="Text Box 19"/>
          <p:cNvSpPr txBox="1">
            <a:spLocks noChangeArrowheads="1"/>
          </p:cNvSpPr>
          <p:nvPr/>
        </p:nvSpPr>
        <p:spPr bwMode="auto">
          <a:xfrm>
            <a:off x="7391400" y="4114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d:1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80" name="Oval 20"/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1" name="Oval 21"/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2" name="Line 22"/>
          <p:cNvSpPr>
            <a:spLocks noChangeShapeType="1"/>
          </p:cNvSpPr>
          <p:nvPr/>
        </p:nvSpPr>
        <p:spPr bwMode="auto">
          <a:xfrm flipV="1">
            <a:off x="4724400" y="2895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83" name="Line 23"/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84" name="Text Box 24"/>
          <p:cNvSpPr txBox="1">
            <a:spLocks noChangeArrowheads="1"/>
          </p:cNvSpPr>
          <p:nvPr/>
        </p:nvSpPr>
        <p:spPr bwMode="auto">
          <a:xfrm>
            <a:off x="48768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c:1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85" name="Text Box 25"/>
          <p:cNvSpPr txBox="1">
            <a:spLocks noChangeArrowheads="1"/>
          </p:cNvSpPr>
          <p:nvPr/>
        </p:nvSpPr>
        <p:spPr bwMode="auto">
          <a:xfrm>
            <a:off x="50292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d:1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86" name="Oval 2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7" name="Text Box 27"/>
          <p:cNvSpPr txBox="1">
            <a:spLocks noChangeArrowheads="1"/>
          </p:cNvSpPr>
          <p:nvPr/>
        </p:nvSpPr>
        <p:spPr bwMode="auto">
          <a:xfrm>
            <a:off x="289560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c:3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88" name="Oval 28"/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9" name="Text Box 29"/>
          <p:cNvSpPr txBox="1">
            <a:spLocks noChangeArrowheads="1"/>
          </p:cNvSpPr>
          <p:nvPr/>
        </p:nvSpPr>
        <p:spPr bwMode="auto">
          <a:xfrm>
            <a:off x="2743200" y="5181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d:1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90" name="Line 30"/>
          <p:cNvSpPr>
            <a:spLocks noChangeShapeType="1"/>
          </p:cNvSpPr>
          <p:nvPr/>
        </p:nvSpPr>
        <p:spPr bwMode="auto">
          <a:xfrm flipV="1">
            <a:off x="3581400" y="3733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1" name="Line 31"/>
          <p:cNvSpPr>
            <a:spLocks noChangeShapeType="1"/>
          </p:cNvSpPr>
          <p:nvPr/>
        </p:nvSpPr>
        <p:spPr bwMode="auto">
          <a:xfrm flipH="1">
            <a:off x="3352800" y="4648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2" name="Oval 32"/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3" name="Text Box 33"/>
          <p:cNvSpPr txBox="1">
            <a:spLocks noChangeArrowheads="1"/>
          </p:cNvSpPr>
          <p:nvPr/>
        </p:nvSpPr>
        <p:spPr bwMode="auto">
          <a:xfrm>
            <a:off x="58674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d:1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94" name="Oval 3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5" name="Text Box 35"/>
          <p:cNvSpPr txBox="1">
            <a:spLocks noChangeArrowheads="1"/>
          </p:cNvSpPr>
          <p:nvPr/>
        </p:nvSpPr>
        <p:spPr bwMode="auto">
          <a:xfrm>
            <a:off x="60198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e:1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96" name="Oval 36"/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7" name="Text Box 37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e:1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798" name="Line 38"/>
          <p:cNvSpPr>
            <a:spLocks noChangeShapeType="1"/>
          </p:cNvSpPr>
          <p:nvPr/>
        </p:nvSpPr>
        <p:spPr bwMode="auto">
          <a:xfrm flipH="1" flipV="1">
            <a:off x="7467600" y="3733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9" name="Line 39"/>
          <p:cNvSpPr>
            <a:spLocks noChangeShapeType="1"/>
          </p:cNvSpPr>
          <p:nvPr/>
        </p:nvSpPr>
        <p:spPr bwMode="auto">
          <a:xfrm flipH="1" flipV="1">
            <a:off x="4800600" y="2895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0" name="Line 40"/>
          <p:cNvSpPr>
            <a:spLocks noChangeShapeType="1"/>
          </p:cNvSpPr>
          <p:nvPr/>
        </p:nvSpPr>
        <p:spPr bwMode="auto">
          <a:xfrm flipH="1" flipV="1">
            <a:off x="5715000" y="3810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698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72127"/>
              </p:ext>
            </p:extLst>
          </p:nvPr>
        </p:nvGraphicFramePr>
        <p:xfrm>
          <a:off x="381000" y="11430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Worksheet" r:id="rId3" imgW="1952608" imgH="3257584" progId="Excel.Sheet.8">
                  <p:embed/>
                </p:oleObj>
              </mc:Choice>
              <mc:Fallback>
                <p:oleObj name="Worksheet" r:id="rId3" imgW="1952608" imgH="325758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16906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2" name="Line 42"/>
          <p:cNvSpPr>
            <a:spLocks noChangeShapeType="1"/>
          </p:cNvSpPr>
          <p:nvPr/>
        </p:nvSpPr>
        <p:spPr bwMode="auto">
          <a:xfrm flipV="1">
            <a:off x="3505200" y="45720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3" name="Line 43"/>
          <p:cNvSpPr>
            <a:spLocks noChangeShapeType="1"/>
          </p:cNvSpPr>
          <p:nvPr/>
        </p:nvSpPr>
        <p:spPr bwMode="auto">
          <a:xfrm flipV="1">
            <a:off x="4953000" y="38258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4" name="Line 44"/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5" name="Line 45"/>
          <p:cNvSpPr>
            <a:spLocks noChangeShapeType="1"/>
          </p:cNvSpPr>
          <p:nvPr/>
        </p:nvSpPr>
        <p:spPr bwMode="auto">
          <a:xfrm flipV="1">
            <a:off x="6477000" y="4572000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6" name="Line 46"/>
          <p:cNvSpPr>
            <a:spLocks noChangeShapeType="1"/>
          </p:cNvSpPr>
          <p:nvPr/>
        </p:nvSpPr>
        <p:spPr bwMode="auto">
          <a:xfrm flipV="1">
            <a:off x="3657600" y="3825875"/>
            <a:ext cx="9144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7" name="Line 47"/>
          <p:cNvSpPr>
            <a:spLocks noChangeShapeType="1"/>
          </p:cNvSpPr>
          <p:nvPr/>
        </p:nvSpPr>
        <p:spPr bwMode="auto">
          <a:xfrm flipV="1">
            <a:off x="5029200" y="3521075"/>
            <a:ext cx="22860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8" name="Line 48"/>
          <p:cNvSpPr>
            <a:spLocks noChangeShapeType="1"/>
          </p:cNvSpPr>
          <p:nvPr/>
        </p:nvSpPr>
        <p:spPr bwMode="auto">
          <a:xfrm flipV="1">
            <a:off x="4038600" y="27432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9" name="Text Box 49"/>
          <p:cNvSpPr txBox="1">
            <a:spLocks noChangeArrowheads="1"/>
          </p:cNvSpPr>
          <p:nvPr/>
        </p:nvSpPr>
        <p:spPr bwMode="auto">
          <a:xfrm>
            <a:off x="5029200" y="548640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Pointers are used to assist frequent itemset generation</a:t>
            </a:r>
          </a:p>
        </p:txBody>
      </p:sp>
      <p:sp>
        <p:nvSpPr>
          <p:cNvPr id="1269810" name="Oval 50"/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1" name="Text Box 51"/>
          <p:cNvSpPr txBox="1">
            <a:spLocks noChangeArrowheads="1"/>
          </p:cNvSpPr>
          <p:nvPr/>
        </p:nvSpPr>
        <p:spPr bwMode="auto">
          <a:xfrm>
            <a:off x="3962400" y="4648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d:1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812" name="Line 52"/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3" name="Line 53"/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4" name="Oval 54"/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5" name="Text Box 55"/>
          <p:cNvSpPr txBox="1">
            <a:spLocks noChangeArrowheads="1"/>
          </p:cNvSpPr>
          <p:nvPr/>
        </p:nvSpPr>
        <p:spPr bwMode="auto">
          <a:xfrm>
            <a:off x="5029200" y="5029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 smtClean="0">
                <a:latin typeface="Times New Roman" pitchFamily="18" charset="0"/>
              </a:rPr>
              <a:t>e:1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69816" name="Line 56"/>
          <p:cNvSpPr>
            <a:spLocks noChangeShapeType="1"/>
          </p:cNvSpPr>
          <p:nvPr/>
        </p:nvSpPr>
        <p:spPr bwMode="auto">
          <a:xfrm>
            <a:off x="4876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7" name="Line 57"/>
          <p:cNvSpPr>
            <a:spLocks noChangeShapeType="1"/>
          </p:cNvSpPr>
          <p:nvPr/>
        </p:nvSpPr>
        <p:spPr bwMode="auto">
          <a:xfrm flipV="1">
            <a:off x="4953000" y="4648200"/>
            <a:ext cx="8382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8" name="Text Box 58"/>
          <p:cNvSpPr txBox="1">
            <a:spLocks noChangeArrowheads="1"/>
          </p:cNvSpPr>
          <p:nvPr/>
        </p:nvSpPr>
        <p:spPr bwMode="auto">
          <a:xfrm>
            <a:off x="2209800" y="12192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Transaction Database</a:t>
            </a:r>
          </a:p>
        </p:txBody>
      </p:sp>
      <p:graphicFrame>
        <p:nvGraphicFramePr>
          <p:cNvPr id="126981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731286"/>
              </p:ext>
            </p:extLst>
          </p:nvPr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Worksheet" r:id="rId5" imgW="1952608" imgH="1781057" progId="Excel.Sheet.8">
                  <p:embed/>
                </p:oleObj>
              </mc:Choice>
              <mc:Fallback>
                <p:oleObj name="Worksheet" r:id="rId5" imgW="1952608" imgH="17810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0" name="Line 60"/>
          <p:cNvSpPr>
            <a:spLocks noChangeShapeType="1"/>
          </p:cNvSpPr>
          <p:nvPr/>
        </p:nvSpPr>
        <p:spPr bwMode="auto">
          <a:xfrm flipV="1">
            <a:off x="2438400" y="28194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1" name="Line 61"/>
          <p:cNvSpPr>
            <a:spLocks noChangeShapeType="1"/>
          </p:cNvSpPr>
          <p:nvPr/>
        </p:nvSpPr>
        <p:spPr bwMode="auto">
          <a:xfrm flipH="1">
            <a:off x="1600200" y="4876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2" name="Line 62"/>
          <p:cNvSpPr>
            <a:spLocks noChangeShapeType="1"/>
          </p:cNvSpPr>
          <p:nvPr/>
        </p:nvSpPr>
        <p:spPr bwMode="auto">
          <a:xfrm flipH="1" flipV="1">
            <a:off x="2438400" y="33528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3" name="Line 63"/>
          <p:cNvSpPr>
            <a:spLocks noChangeShapeType="1"/>
          </p:cNvSpPr>
          <p:nvPr/>
        </p:nvSpPr>
        <p:spPr bwMode="auto">
          <a:xfrm flipH="1">
            <a:off x="1600200" y="51816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4" name="Line 64"/>
          <p:cNvSpPr>
            <a:spLocks noChangeShapeType="1"/>
          </p:cNvSpPr>
          <p:nvPr/>
        </p:nvSpPr>
        <p:spPr bwMode="auto">
          <a:xfrm flipH="1" flipV="1">
            <a:off x="2590800" y="4038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5" name="Line 65"/>
          <p:cNvSpPr>
            <a:spLocks noChangeShapeType="1"/>
          </p:cNvSpPr>
          <p:nvPr/>
        </p:nvSpPr>
        <p:spPr bwMode="auto">
          <a:xfrm flipV="1">
            <a:off x="2590800" y="3657600"/>
            <a:ext cx="12192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6" name="Line 66"/>
          <p:cNvSpPr>
            <a:spLocks noChangeShapeType="1"/>
          </p:cNvSpPr>
          <p:nvPr/>
        </p:nvSpPr>
        <p:spPr bwMode="auto">
          <a:xfrm flipV="1">
            <a:off x="2514600" y="4572000"/>
            <a:ext cx="9906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7" name="Line 67"/>
          <p:cNvSpPr>
            <a:spLocks noChangeShapeType="1"/>
          </p:cNvSpPr>
          <p:nvPr/>
        </p:nvSpPr>
        <p:spPr bwMode="auto">
          <a:xfrm flipH="1">
            <a:off x="1600200" y="54864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8" name="Line 68"/>
          <p:cNvSpPr>
            <a:spLocks noChangeShapeType="1"/>
          </p:cNvSpPr>
          <p:nvPr/>
        </p:nvSpPr>
        <p:spPr bwMode="auto">
          <a:xfrm flipH="1">
            <a:off x="1600200" y="5791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9" name="Line 69"/>
          <p:cNvSpPr>
            <a:spLocks noChangeShapeType="1"/>
          </p:cNvSpPr>
          <p:nvPr/>
        </p:nvSpPr>
        <p:spPr bwMode="auto">
          <a:xfrm flipV="1">
            <a:off x="2514600" y="55626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0" name="Line 70"/>
          <p:cNvSpPr>
            <a:spLocks noChangeShapeType="1"/>
          </p:cNvSpPr>
          <p:nvPr/>
        </p:nvSpPr>
        <p:spPr bwMode="auto">
          <a:xfrm flipH="1">
            <a:off x="1600200" y="60198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1" name="Line 71"/>
          <p:cNvSpPr>
            <a:spLocks noChangeShapeType="1"/>
          </p:cNvSpPr>
          <p:nvPr/>
        </p:nvSpPr>
        <p:spPr bwMode="auto">
          <a:xfrm flipV="1">
            <a:off x="3048000" y="53340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2" name="Text Box 72"/>
          <p:cNvSpPr txBox="1">
            <a:spLocks noChangeArrowheads="1"/>
          </p:cNvSpPr>
          <p:nvPr/>
        </p:nvSpPr>
        <p:spPr bwMode="auto">
          <a:xfrm>
            <a:off x="381000" y="41148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Header table</a:t>
            </a:r>
          </a:p>
        </p:txBody>
      </p:sp>
    </p:spTree>
    <p:extLst>
      <p:ext uri="{BB962C8B-B14F-4D97-AF65-F5344CB8AC3E}">
        <p14:creationId xmlns:p14="http://schemas.microsoft.com/office/powerpoint/2010/main" val="2365870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22CAB6E-89BB-45EE-939B-6B5ACD874770}" type="slidenum">
              <a:rPr lang="en-US"/>
              <a:pPr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FP-tree Size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The size of an FP­tree is typically smaller than the size of the uncompressed data because many transactions often share a few items in common 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Best­case</a:t>
            </a:r>
            <a:r>
              <a:rPr lang="en-US" sz="2000" smtClean="0"/>
              <a:t> scenario:</a:t>
            </a:r>
            <a:r>
              <a:rPr lang="en-US" altLang="zh-CN" sz="2000" smtClean="0">
                <a:ea typeface="SimSun" pitchFamily="2" charset="-122"/>
              </a:rPr>
              <a:t> </a:t>
            </a:r>
            <a:r>
              <a:rPr lang="en-US" sz="2200" smtClean="0"/>
              <a:t>All transactions have the same set of items, and the FP­tree contains only a single branch of nodes. 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Worst­case</a:t>
            </a:r>
            <a:r>
              <a:rPr lang="en-US" sz="2000" smtClean="0"/>
              <a:t> scenario: </a:t>
            </a:r>
            <a:r>
              <a:rPr lang="en-US" sz="2200" smtClean="0"/>
              <a:t>Every transaction has a unique set of items. As none of the transactions have any items in common, the size of the FP­tree is effectively the same as the size of the original data.</a:t>
            </a:r>
            <a:endParaRPr lang="en-US" altLang="zh-CN" sz="2200" smtClean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sz="2400" smtClean="0"/>
              <a:t>The size of an FP­tree also depends on how the items are ordered</a:t>
            </a:r>
          </a:p>
        </p:txBody>
      </p:sp>
    </p:spTree>
    <p:extLst>
      <p:ext uri="{BB962C8B-B14F-4D97-AF65-F5344CB8AC3E}">
        <p14:creationId xmlns:p14="http://schemas.microsoft.com/office/powerpoint/2010/main" val="40848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Frequent </a:t>
            </a:r>
            <a:r>
              <a:rPr lang="en-US" dirty="0" err="1"/>
              <a:t>Itemset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33601"/>
          </a:xfrm>
        </p:spPr>
        <p:txBody>
          <a:bodyPr>
            <a:normAutofit/>
          </a:bodyPr>
          <a:lstStyle/>
          <a:p>
            <a:r>
              <a:rPr lang="en-US" sz="1900" dirty="0" smtClean="0"/>
              <a:t>FP-Growth </a:t>
            </a:r>
            <a:r>
              <a:rPr lang="en-US" sz="1900" dirty="0"/>
              <a:t>extracts frequent </a:t>
            </a:r>
            <a:r>
              <a:rPr lang="en-US" sz="1900" dirty="0" err="1"/>
              <a:t>itemsets</a:t>
            </a:r>
            <a:r>
              <a:rPr lang="en-US" sz="1900" dirty="0"/>
              <a:t> from the FP-tree.</a:t>
            </a:r>
          </a:p>
          <a:p>
            <a:r>
              <a:rPr lang="en-US" sz="1900" dirty="0" smtClean="0"/>
              <a:t>Bottom-up </a:t>
            </a:r>
            <a:r>
              <a:rPr lang="en-US" sz="1900" dirty="0"/>
              <a:t>algorithm  from the leaves towards the root</a:t>
            </a:r>
          </a:p>
          <a:p>
            <a:pPr lvl="1"/>
            <a:r>
              <a:rPr lang="en-US" sz="1500" dirty="0" smtClean="0"/>
              <a:t>Divide </a:t>
            </a:r>
            <a:r>
              <a:rPr lang="en-US" sz="1500" dirty="0"/>
              <a:t>and conquer: </a:t>
            </a:r>
            <a:r>
              <a:rPr lang="en-US" sz="1500" dirty="0" err="1"/>
              <a:t>rst</a:t>
            </a:r>
            <a:r>
              <a:rPr lang="en-US" sz="1500" dirty="0"/>
              <a:t> look for frequent </a:t>
            </a:r>
            <a:r>
              <a:rPr lang="en-US" sz="1500" dirty="0" err="1"/>
              <a:t>itemsets</a:t>
            </a:r>
            <a:r>
              <a:rPr lang="en-US" sz="1500" dirty="0"/>
              <a:t> ending </a:t>
            </a:r>
            <a:r>
              <a:rPr lang="en-US" sz="1500" dirty="0" smtClean="0"/>
              <a:t>in </a:t>
            </a:r>
            <a:r>
              <a:rPr lang="fr-FR" sz="1500" dirty="0" smtClean="0"/>
              <a:t>e</a:t>
            </a:r>
            <a:r>
              <a:rPr lang="fr-FR" sz="1500" dirty="0"/>
              <a:t>, </a:t>
            </a:r>
            <a:r>
              <a:rPr lang="fr-FR" sz="1500" dirty="0" err="1"/>
              <a:t>then</a:t>
            </a:r>
            <a:r>
              <a:rPr lang="fr-FR" sz="1500" dirty="0"/>
              <a:t> de, etc. . . </a:t>
            </a:r>
            <a:r>
              <a:rPr lang="fr-FR" sz="1500" dirty="0" err="1"/>
              <a:t>then</a:t>
            </a:r>
            <a:r>
              <a:rPr lang="fr-FR" sz="1500" dirty="0"/>
              <a:t> d, </a:t>
            </a:r>
            <a:r>
              <a:rPr lang="fr-FR" sz="1500" dirty="0" err="1"/>
              <a:t>then</a:t>
            </a:r>
            <a:r>
              <a:rPr lang="fr-FR" sz="1500" dirty="0"/>
              <a:t> cd, etc. . .</a:t>
            </a:r>
          </a:p>
          <a:p>
            <a:r>
              <a:rPr lang="en-US" sz="1900" dirty="0" smtClean="0"/>
              <a:t>First</a:t>
            </a:r>
            <a:r>
              <a:rPr lang="en-US" sz="1900" dirty="0"/>
              <a:t>, extract </a:t>
            </a:r>
            <a:r>
              <a:rPr lang="en-US" sz="1800" dirty="0" err="1"/>
              <a:t>prex</a:t>
            </a:r>
            <a:r>
              <a:rPr lang="en-US" sz="1800" dirty="0"/>
              <a:t> path sub-trees ending in an item(set). 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926404"/>
            <a:ext cx="5162550" cy="301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8" y="3429000"/>
            <a:ext cx="3664575" cy="201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5942468"/>
            <a:ext cx="182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Complete FP-tree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6283" y="61271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prex</a:t>
            </a:r>
            <a:r>
              <a:rPr lang="en-US" dirty="0"/>
              <a:t> </a:t>
            </a:r>
            <a:r>
              <a:rPr lang="en-US" dirty="0" smtClean="0"/>
              <a:t>path sub-trees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07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Frequent </a:t>
            </a:r>
            <a:r>
              <a:rPr lang="en-US" dirty="0" err="1"/>
              <a:t>Itemset</a:t>
            </a:r>
            <a:r>
              <a:rPr lang="en-US" dirty="0"/>
              <a:t> Generation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971861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2520021" cy="341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3716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err="1"/>
              <a:t>prex</a:t>
            </a:r>
            <a:r>
              <a:rPr lang="en-US" dirty="0"/>
              <a:t> path sub-tree is processed recursively to </a:t>
            </a:r>
            <a:r>
              <a:rPr lang="en-US" dirty="0" smtClean="0"/>
              <a:t>extract the </a:t>
            </a:r>
            <a:r>
              <a:rPr lang="en-US" dirty="0"/>
              <a:t>frequent </a:t>
            </a:r>
            <a:r>
              <a:rPr lang="en-US" dirty="0" err="1"/>
              <a:t>itemsets</a:t>
            </a:r>
            <a:r>
              <a:rPr lang="en-US" dirty="0"/>
              <a:t>. Solutions are then merged.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E.g</a:t>
            </a:r>
            <a:r>
              <a:rPr lang="en-US" dirty="0"/>
              <a:t>. the </a:t>
            </a:r>
            <a:r>
              <a:rPr lang="en-US" dirty="0" err="1"/>
              <a:t>prex</a:t>
            </a:r>
            <a:r>
              <a:rPr lang="en-US" dirty="0"/>
              <a:t> path sub-tree for e will be used to </a:t>
            </a:r>
            <a:r>
              <a:rPr lang="en-US" dirty="0" smtClean="0"/>
              <a:t>extract frequent </a:t>
            </a:r>
            <a:r>
              <a:rPr lang="en-US" dirty="0" err="1"/>
              <a:t>itemsets</a:t>
            </a:r>
            <a:r>
              <a:rPr lang="en-US" dirty="0"/>
              <a:t> ending in e, then in de, </a:t>
            </a:r>
            <a:r>
              <a:rPr lang="en-US" dirty="0" err="1"/>
              <a:t>ce</a:t>
            </a:r>
            <a:r>
              <a:rPr lang="en-US" dirty="0"/>
              <a:t>, be and </a:t>
            </a:r>
            <a:r>
              <a:rPr lang="en-US" dirty="0" err="1"/>
              <a:t>ae</a:t>
            </a:r>
            <a:r>
              <a:rPr lang="en-US" dirty="0"/>
              <a:t>, </a:t>
            </a:r>
            <a:r>
              <a:rPr lang="en-US" dirty="0" smtClean="0"/>
              <a:t>then </a:t>
            </a:r>
            <a:r>
              <a:rPr lang="fr-FR" dirty="0" smtClean="0"/>
              <a:t>in </a:t>
            </a:r>
            <a:r>
              <a:rPr lang="fr-FR" dirty="0"/>
              <a:t>cde, </a:t>
            </a:r>
            <a:r>
              <a:rPr lang="fr-FR" dirty="0" err="1"/>
              <a:t>bde</a:t>
            </a:r>
            <a:r>
              <a:rPr lang="fr-FR" dirty="0"/>
              <a:t>, cde, etc.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Divide </a:t>
            </a:r>
            <a:r>
              <a:rPr lang="en-US" dirty="0"/>
              <a:t>and conquer approach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5867400"/>
            <a:ext cx="306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Prex</a:t>
            </a:r>
            <a:r>
              <a:rPr lang="en-US" dirty="0"/>
              <a:t> path sub-tree ending in e.</a:t>
            </a:r>
          </a:p>
        </p:txBody>
      </p:sp>
    </p:spTree>
    <p:extLst>
      <p:ext uri="{BB962C8B-B14F-4D97-AF65-F5344CB8AC3E}">
        <p14:creationId xmlns:p14="http://schemas.microsoft.com/office/powerpoint/2010/main" val="118405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</p:spPr>
        <p:txBody>
          <a:bodyPr/>
          <a:lstStyle/>
          <a:p>
            <a:pPr marL="342900" indent="-342900"/>
            <a:r>
              <a:rPr lang="en-US" sz="2000" b="1" dirty="0" err="1" smtClean="0"/>
              <a:t>Itemset</a:t>
            </a:r>
            <a:endParaRPr lang="en-US" sz="2000" b="1" dirty="0" smtClean="0"/>
          </a:p>
          <a:p>
            <a:pPr marL="742950" lvl="1" indent="-285750"/>
            <a:r>
              <a:rPr lang="en-US" sz="1800" dirty="0" smtClean="0"/>
              <a:t>A collection of one or more items</a:t>
            </a:r>
          </a:p>
          <a:p>
            <a:pPr marL="1143000" lvl="2" indent="-228600"/>
            <a:r>
              <a:rPr lang="en-US" sz="1600" dirty="0" smtClean="0"/>
              <a:t>Example: {Milk, Bread, Diaper}</a:t>
            </a:r>
          </a:p>
          <a:p>
            <a:pPr marL="742950" lvl="1" indent="-285750"/>
            <a:r>
              <a:rPr lang="en-US" sz="1800" dirty="0" smtClean="0"/>
              <a:t>k-</a:t>
            </a:r>
            <a:r>
              <a:rPr lang="en-US" sz="1800" dirty="0" err="1" smtClean="0"/>
              <a:t>itemset</a:t>
            </a:r>
            <a:endParaRPr lang="en-US" sz="1800" dirty="0" smtClean="0"/>
          </a:p>
          <a:p>
            <a:pPr marL="1143000" lvl="2" indent="-228600"/>
            <a:r>
              <a:rPr lang="en-US" sz="1600" dirty="0" smtClean="0"/>
              <a:t>An </a:t>
            </a:r>
            <a:r>
              <a:rPr lang="en-US" sz="1600" dirty="0" err="1" smtClean="0"/>
              <a:t>itemset</a:t>
            </a:r>
            <a:r>
              <a:rPr lang="en-US" sz="1600" dirty="0" smtClean="0"/>
              <a:t> that contains k items</a:t>
            </a:r>
            <a:endParaRPr lang="en-US" sz="1600" b="1" dirty="0" smtClean="0"/>
          </a:p>
          <a:p>
            <a:pPr marL="342900" indent="-342900"/>
            <a:r>
              <a:rPr lang="en-US" sz="2000" b="1" dirty="0" smtClean="0"/>
              <a:t>Support count (</a:t>
            </a:r>
            <a:r>
              <a:rPr lang="en-US" sz="2000" b="1" dirty="0" smtClean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sz="1800" dirty="0" smtClean="0"/>
              <a:t>Frequency of occurrence of an </a:t>
            </a:r>
            <a:r>
              <a:rPr lang="en-US" sz="1800" dirty="0" err="1" smtClean="0"/>
              <a:t>itemset</a:t>
            </a:r>
            <a:endParaRPr lang="en-US" sz="1800" dirty="0" smtClean="0"/>
          </a:p>
          <a:p>
            <a:pPr marL="742950" lvl="1" indent="-285750"/>
            <a:r>
              <a:rPr lang="en-US" sz="1800" dirty="0" smtClean="0"/>
              <a:t>E.g.   </a:t>
            </a:r>
            <a:r>
              <a:rPr lang="en-US" sz="1800" dirty="0" smtClean="0">
                <a:sym typeface="Symbol" pitchFamily="18" charset="2"/>
              </a:rPr>
              <a:t>({Milk, </a:t>
            </a:r>
            <a:r>
              <a:rPr lang="en-US" sz="1800" dirty="0" err="1" smtClean="0">
                <a:sym typeface="Symbol" pitchFamily="18" charset="2"/>
              </a:rPr>
              <a:t>Beer,Diaper</a:t>
            </a:r>
            <a:r>
              <a:rPr lang="en-US" sz="1800" dirty="0" smtClean="0">
                <a:sym typeface="Symbol" pitchFamily="18" charset="2"/>
              </a:rPr>
              <a:t>}) = 2 </a:t>
            </a:r>
            <a:endParaRPr lang="en-US" sz="1800" dirty="0" smtClean="0"/>
          </a:p>
          <a:p>
            <a:pPr marL="342900" indent="-342900"/>
            <a:r>
              <a:rPr lang="en-US" sz="2000" b="1" dirty="0" smtClean="0"/>
              <a:t>Support</a:t>
            </a:r>
          </a:p>
          <a:p>
            <a:pPr marL="742950" lvl="1" indent="-285750"/>
            <a:r>
              <a:rPr lang="en-US" sz="1800" dirty="0" smtClean="0"/>
              <a:t>Fraction of transactions that contain an </a:t>
            </a:r>
            <a:r>
              <a:rPr lang="en-US" sz="1800" dirty="0" err="1" smtClean="0"/>
              <a:t>itemset</a:t>
            </a:r>
            <a:endParaRPr lang="en-US" sz="1800" dirty="0" smtClean="0"/>
          </a:p>
          <a:p>
            <a:pPr marL="742950" lvl="1" indent="-285750"/>
            <a:r>
              <a:rPr lang="en-US" sz="1800" dirty="0" smtClean="0"/>
              <a:t>E.g.   s({Milk, </a:t>
            </a:r>
            <a:r>
              <a:rPr lang="en-US" sz="1800" dirty="0" smtClean="0"/>
              <a:t>Beer, </a:t>
            </a:r>
            <a:r>
              <a:rPr lang="en-US" sz="1800" dirty="0" smtClean="0"/>
              <a:t>Diaper}) = 2/5</a:t>
            </a:r>
          </a:p>
          <a:p>
            <a:pPr marL="342900" indent="-342900"/>
            <a:r>
              <a:rPr lang="en-US" sz="2000" b="1" dirty="0" smtClean="0"/>
              <a:t>Frequent </a:t>
            </a:r>
            <a:r>
              <a:rPr lang="en-US" sz="2000" b="1" dirty="0" err="1" smtClean="0"/>
              <a:t>Itemset</a:t>
            </a:r>
            <a:endParaRPr lang="en-US" sz="2000" b="1" dirty="0" smtClean="0"/>
          </a:p>
          <a:p>
            <a:pPr marL="742950" lvl="1" indent="-285750"/>
            <a:r>
              <a:rPr lang="en-US" sz="1800" dirty="0" smtClean="0"/>
              <a:t>An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 whose support is greater than or equal to a </a:t>
            </a:r>
            <a:r>
              <a:rPr lang="en-US" sz="1800" i="1" dirty="0" err="1" smtClean="0"/>
              <a:t>minsup</a:t>
            </a:r>
            <a:r>
              <a:rPr lang="en-US" sz="1800" dirty="0" smtClean="0"/>
              <a:t> threshold</a:t>
            </a:r>
          </a:p>
        </p:txBody>
      </p:sp>
      <p:graphicFrame>
        <p:nvGraphicFramePr>
          <p:cNvPr id="4100" name="Object 4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6550" y="2089150"/>
          <a:ext cx="3622675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3" imgW="3354070" imgH="2012830" progId="Word.Document.8">
                  <p:embed/>
                </p:oleObj>
              </mc:Choice>
              <mc:Fallback>
                <p:oleObj name="Document" r:id="rId3" imgW="3354070" imgH="20128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2089150"/>
                        <a:ext cx="3622675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24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638800" cy="4724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minSup</a:t>
            </a:r>
            <a:r>
              <a:rPr lang="en-US" dirty="0"/>
              <a:t> = 2 and extract all frequent </a:t>
            </a:r>
            <a:r>
              <a:rPr lang="en-US" dirty="0" smtClean="0"/>
              <a:t> </a:t>
            </a:r>
            <a:r>
              <a:rPr lang="en-US" dirty="0" err="1" smtClean="0"/>
              <a:t>itemsets</a:t>
            </a:r>
            <a:r>
              <a:rPr lang="en-US" dirty="0" smtClean="0"/>
              <a:t> </a:t>
            </a:r>
            <a:r>
              <a:rPr lang="en-US" dirty="0"/>
              <a:t>containing e.</a:t>
            </a:r>
          </a:p>
          <a:p>
            <a:r>
              <a:rPr lang="en-US" dirty="0" smtClean="0"/>
              <a:t>1</a:t>
            </a:r>
            <a:r>
              <a:rPr lang="en-US" dirty="0"/>
              <a:t>. Obtain the </a:t>
            </a:r>
            <a:r>
              <a:rPr lang="en-US" dirty="0" err="1"/>
              <a:t>prex</a:t>
            </a:r>
            <a:r>
              <a:rPr lang="en-US" dirty="0"/>
              <a:t> path sub-tree for e</a:t>
            </a:r>
            <a:r>
              <a:rPr lang="en-US" dirty="0" smtClean="0"/>
              <a:t>:</a:t>
            </a:r>
          </a:p>
          <a:p>
            <a:r>
              <a:rPr lang="en-US" dirty="0"/>
              <a:t>2. Check if e is a frequent item by adding the counts along </a:t>
            </a:r>
            <a:r>
              <a:rPr lang="en-US" dirty="0" smtClean="0"/>
              <a:t>the linked </a:t>
            </a:r>
            <a:r>
              <a:rPr lang="en-US" dirty="0"/>
              <a:t>list (dotted line). If so, extract it.</a:t>
            </a:r>
          </a:p>
          <a:p>
            <a:pPr lvl="1"/>
            <a:r>
              <a:rPr lang="en-US" dirty="0" smtClean="0"/>
              <a:t>Yes</a:t>
            </a:r>
            <a:r>
              <a:rPr lang="en-US" dirty="0"/>
              <a:t>, count =3 so </a:t>
            </a:r>
            <a:r>
              <a:rPr lang="en-US" dirty="0" smtClean="0"/>
              <a:t>{e} </a:t>
            </a:r>
            <a:r>
              <a:rPr lang="en-US" dirty="0"/>
              <a:t>is extracted as a frequent </a:t>
            </a:r>
            <a:r>
              <a:rPr lang="en-US" dirty="0" err="1"/>
              <a:t>itemset</a:t>
            </a:r>
            <a:r>
              <a:rPr lang="en-US" dirty="0"/>
              <a:t>.</a:t>
            </a:r>
          </a:p>
          <a:p>
            <a:r>
              <a:rPr lang="en-US" dirty="0" smtClean="0"/>
              <a:t>3</a:t>
            </a:r>
            <a:r>
              <a:rPr lang="en-US" dirty="0"/>
              <a:t>. As e is frequent, </a:t>
            </a:r>
            <a:r>
              <a:rPr lang="en-US" dirty="0" err="1"/>
              <a:t>nd</a:t>
            </a:r>
            <a:r>
              <a:rPr lang="en-US" dirty="0"/>
              <a:t> frequent </a:t>
            </a:r>
            <a:r>
              <a:rPr lang="en-US" dirty="0" err="1"/>
              <a:t>itemsets</a:t>
            </a:r>
            <a:r>
              <a:rPr lang="en-US" dirty="0"/>
              <a:t> ending in e. i.e. de</a:t>
            </a:r>
            <a:r>
              <a:rPr lang="en-US" dirty="0" smtClean="0"/>
              <a:t>, </a:t>
            </a:r>
            <a:r>
              <a:rPr lang="en-US" dirty="0" err="1" smtClean="0"/>
              <a:t>ce</a:t>
            </a:r>
            <a:r>
              <a:rPr lang="en-US" dirty="0"/>
              <a:t>, be and </a:t>
            </a:r>
            <a:r>
              <a:rPr lang="en-US" dirty="0" err="1"/>
              <a:t>ae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i.e</a:t>
            </a:r>
            <a:r>
              <a:rPr lang="en-US" dirty="0"/>
              <a:t>. decompose the problem recursively.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do this, we must </a:t>
            </a:r>
            <a:r>
              <a:rPr lang="en-US" dirty="0" err="1"/>
              <a:t>rst</a:t>
            </a:r>
            <a:r>
              <a:rPr lang="en-US" dirty="0"/>
              <a:t> to obtain the conditional FP-tree </a:t>
            </a:r>
            <a:r>
              <a:rPr lang="en-US" dirty="0" smtClean="0"/>
              <a:t>for e</a:t>
            </a:r>
            <a:r>
              <a:rPr lang="en-US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695575" cy="206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61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FP-Tree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FP-Tree that would be built if we only </a:t>
            </a:r>
            <a:r>
              <a:rPr lang="en-US" dirty="0" smtClean="0"/>
              <a:t>consider transactions </a:t>
            </a:r>
            <a:r>
              <a:rPr lang="en-US" dirty="0"/>
              <a:t>containing a particular </a:t>
            </a:r>
            <a:r>
              <a:rPr lang="en-US" dirty="0" err="1"/>
              <a:t>itemset</a:t>
            </a:r>
            <a:r>
              <a:rPr lang="en-US" dirty="0"/>
              <a:t> (and </a:t>
            </a:r>
            <a:r>
              <a:rPr lang="en-US" dirty="0" smtClean="0"/>
              <a:t>then removing </a:t>
            </a:r>
            <a:r>
              <a:rPr lang="en-US" dirty="0"/>
              <a:t>that </a:t>
            </a:r>
            <a:r>
              <a:rPr lang="en-US" dirty="0" err="1"/>
              <a:t>itemset</a:t>
            </a:r>
            <a:r>
              <a:rPr lang="en-US" dirty="0"/>
              <a:t> from all transactions).</a:t>
            </a:r>
          </a:p>
          <a:p>
            <a:r>
              <a:rPr lang="en-US" dirty="0" smtClean="0"/>
              <a:t>Example</a:t>
            </a:r>
            <a:r>
              <a:rPr lang="en-US" dirty="0"/>
              <a:t>: FP-Tree conditional on e.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15668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30194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761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FP-Tree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To obtain the conditional FP-tree for e from the </a:t>
            </a:r>
            <a:r>
              <a:rPr lang="en-US" dirty="0" err="1"/>
              <a:t>prex</a:t>
            </a:r>
            <a:r>
              <a:rPr lang="en-US" dirty="0"/>
              <a:t> </a:t>
            </a:r>
            <a:r>
              <a:rPr lang="en-US" dirty="0" smtClean="0"/>
              <a:t>sub-tree ending </a:t>
            </a:r>
            <a:r>
              <a:rPr lang="en-US" dirty="0"/>
              <a:t>in e:</a:t>
            </a:r>
          </a:p>
          <a:p>
            <a:r>
              <a:rPr lang="en-US" dirty="0" smtClean="0"/>
              <a:t>Update </a:t>
            </a:r>
            <a:r>
              <a:rPr lang="en-US" dirty="0"/>
              <a:t>the support counts along the </a:t>
            </a:r>
            <a:r>
              <a:rPr lang="en-US" dirty="0" err="1"/>
              <a:t>prex</a:t>
            </a:r>
            <a:r>
              <a:rPr lang="en-US" dirty="0"/>
              <a:t> paths (from e) </a:t>
            </a:r>
            <a:r>
              <a:rPr lang="en-US" dirty="0" smtClean="0"/>
              <a:t>to reflect </a:t>
            </a:r>
            <a:r>
              <a:rPr lang="en-US" dirty="0"/>
              <a:t>the number of transactions containing e.</a:t>
            </a:r>
          </a:p>
          <a:p>
            <a:pPr lvl="1"/>
            <a:r>
              <a:rPr lang="en-US" dirty="0" smtClean="0"/>
              <a:t>b </a:t>
            </a:r>
            <a:r>
              <a:rPr lang="en-US" dirty="0"/>
              <a:t>and c should be set to 1 and a to 2.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42957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201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FP-Tree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7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To obtain the conditional FP-tree for e from the </a:t>
            </a:r>
            <a:r>
              <a:rPr lang="en-US" dirty="0" err="1"/>
              <a:t>prex</a:t>
            </a:r>
            <a:r>
              <a:rPr lang="en-US" dirty="0"/>
              <a:t> </a:t>
            </a:r>
            <a:r>
              <a:rPr lang="en-US" dirty="0" smtClean="0"/>
              <a:t>sub-tree ending </a:t>
            </a:r>
            <a:r>
              <a:rPr lang="en-US" dirty="0"/>
              <a:t>in e:</a:t>
            </a:r>
          </a:p>
          <a:p>
            <a:r>
              <a:rPr lang="en-US" dirty="0" smtClean="0"/>
              <a:t>Remove </a:t>
            </a:r>
            <a:r>
              <a:rPr lang="en-US" dirty="0"/>
              <a:t>the nodes containing e  information about node e </a:t>
            </a:r>
            <a:r>
              <a:rPr lang="en-US" dirty="0" smtClean="0"/>
              <a:t>is no </a:t>
            </a:r>
            <a:r>
              <a:rPr lang="en-US" dirty="0"/>
              <a:t>longer needed because of the previous step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733800"/>
            <a:ext cx="3639096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3800"/>
            <a:ext cx="3762375" cy="261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300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FP-Tree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obtain the conditional FP-tree for e from the </a:t>
            </a:r>
            <a:r>
              <a:rPr lang="en-US" dirty="0" err="1"/>
              <a:t>prex</a:t>
            </a:r>
            <a:r>
              <a:rPr lang="en-US" dirty="0"/>
              <a:t> </a:t>
            </a:r>
            <a:r>
              <a:rPr lang="en-US" dirty="0" smtClean="0"/>
              <a:t>sub-tree ending </a:t>
            </a:r>
            <a:r>
              <a:rPr lang="en-US" dirty="0"/>
              <a:t>in e:</a:t>
            </a:r>
          </a:p>
          <a:p>
            <a:r>
              <a:rPr lang="en-US" dirty="0" smtClean="0"/>
              <a:t>Remove </a:t>
            </a:r>
            <a:r>
              <a:rPr lang="en-US" dirty="0"/>
              <a:t>infrequent items (nodes) from the </a:t>
            </a:r>
            <a:r>
              <a:rPr lang="en-US" dirty="0" err="1"/>
              <a:t>prex</a:t>
            </a:r>
            <a:r>
              <a:rPr lang="en-US" dirty="0"/>
              <a:t> paths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b has a support of 1 (note this really means be has </a:t>
            </a:r>
            <a:r>
              <a:rPr lang="en-US" dirty="0" smtClean="0"/>
              <a:t>a support </a:t>
            </a:r>
            <a:r>
              <a:rPr lang="en-US" dirty="0"/>
              <a:t>of 1). i.e. there is only 1 transaction containing b </a:t>
            </a:r>
            <a:r>
              <a:rPr lang="en-US" dirty="0" smtClean="0"/>
              <a:t>and e </a:t>
            </a:r>
            <a:r>
              <a:rPr lang="en-US" dirty="0"/>
              <a:t>so be is infrequent  can remove b.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5296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19400"/>
            <a:ext cx="3519488" cy="245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941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Use the </a:t>
            </a:r>
            <a:r>
              <a:rPr lang="en-US" dirty="0" err="1"/>
              <a:t>the</a:t>
            </a:r>
            <a:r>
              <a:rPr lang="en-US" dirty="0"/>
              <a:t> conditional FP-tree for e to 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smtClean="0"/>
              <a:t>frequent </a:t>
            </a:r>
            <a:r>
              <a:rPr lang="en-US" dirty="0" err="1" smtClean="0"/>
              <a:t>itemsets</a:t>
            </a:r>
            <a:r>
              <a:rPr lang="en-US" dirty="0" smtClean="0"/>
              <a:t> </a:t>
            </a:r>
            <a:r>
              <a:rPr lang="en-US" dirty="0"/>
              <a:t>ending in de, </a:t>
            </a:r>
            <a:r>
              <a:rPr lang="en-US" dirty="0" err="1"/>
              <a:t>ce</a:t>
            </a:r>
            <a:r>
              <a:rPr lang="en-US" dirty="0"/>
              <a:t> and </a:t>
            </a:r>
            <a:r>
              <a:rPr lang="en-US" dirty="0" err="1"/>
              <a:t>ae</a:t>
            </a:r>
            <a:endParaRPr lang="en-US" dirty="0"/>
          </a:p>
          <a:p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i="1" dirty="0"/>
              <a:t>be</a:t>
            </a:r>
            <a:r>
              <a:rPr lang="en-US" dirty="0"/>
              <a:t> is not considered as </a:t>
            </a:r>
            <a:r>
              <a:rPr lang="en-US" i="1" dirty="0"/>
              <a:t>b</a:t>
            </a:r>
            <a:r>
              <a:rPr lang="en-US" dirty="0"/>
              <a:t> is not in the </a:t>
            </a:r>
            <a:r>
              <a:rPr lang="en-US" dirty="0" smtClean="0"/>
              <a:t>conditional FP-tree </a:t>
            </a:r>
            <a:r>
              <a:rPr lang="en-US" dirty="0"/>
              <a:t>for </a:t>
            </a:r>
            <a:r>
              <a:rPr lang="en-US" i="1" dirty="0"/>
              <a:t>e</a:t>
            </a:r>
            <a:r>
              <a:rPr lang="en-US" dirty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each of them (e.g. de), </a:t>
            </a:r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err="1"/>
              <a:t>prex</a:t>
            </a:r>
            <a:r>
              <a:rPr lang="en-US" dirty="0"/>
              <a:t> paths from </a:t>
            </a:r>
            <a:r>
              <a:rPr lang="en-US" dirty="0" smtClean="0"/>
              <a:t>the conditional </a:t>
            </a:r>
            <a:r>
              <a:rPr lang="en-US" dirty="0"/>
              <a:t>tree for e, extract frequent </a:t>
            </a:r>
            <a:r>
              <a:rPr lang="en-US" dirty="0" err="1"/>
              <a:t>itemsets</a:t>
            </a:r>
            <a:r>
              <a:rPr lang="en-US" dirty="0"/>
              <a:t>, </a:t>
            </a:r>
            <a:r>
              <a:rPr lang="en-US" dirty="0" smtClean="0"/>
              <a:t>generate conditional </a:t>
            </a:r>
            <a:r>
              <a:rPr lang="en-US" dirty="0"/>
              <a:t>FP-tree, etc... (recursive)</a:t>
            </a:r>
          </a:p>
          <a:p>
            <a:r>
              <a:rPr lang="en-US" dirty="0" smtClean="0"/>
              <a:t>Example</a:t>
            </a:r>
            <a:r>
              <a:rPr lang="en-US" dirty="0"/>
              <a:t>: 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de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ade</a:t>
            </a:r>
            <a:r>
              <a:rPr lang="en-US" dirty="0"/>
              <a:t> </a:t>
            </a:r>
            <a:r>
              <a:rPr lang="en-US" dirty="0" smtClean="0"/>
              <a:t>({d, e},</a:t>
            </a:r>
            <a:r>
              <a:rPr lang="en-US" dirty="0"/>
              <a:t>{</a:t>
            </a:r>
            <a:r>
              <a:rPr lang="en-US" dirty="0" smtClean="0"/>
              <a:t>a</a:t>
            </a:r>
            <a:r>
              <a:rPr lang="en-US" dirty="0"/>
              <a:t>,</a:t>
            </a:r>
            <a:r>
              <a:rPr lang="en-US" dirty="0" smtClean="0"/>
              <a:t> d, e}) </a:t>
            </a:r>
            <a:r>
              <a:rPr lang="en-US" dirty="0"/>
              <a:t>are found to </a:t>
            </a:r>
            <a:r>
              <a:rPr lang="en-US" dirty="0" smtClean="0"/>
              <a:t>be frequent</a:t>
            </a:r>
            <a:r>
              <a:rPr lang="en-US" dirty="0"/>
              <a:t>)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00" y="3733800"/>
            <a:ext cx="76390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105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4. Use the </a:t>
            </a:r>
            <a:r>
              <a:rPr lang="en-US" dirty="0" err="1"/>
              <a:t>the</a:t>
            </a:r>
            <a:r>
              <a:rPr lang="en-US" dirty="0"/>
              <a:t> conditional FP-tree for e to 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smtClean="0"/>
              <a:t>frequent </a:t>
            </a:r>
            <a:r>
              <a:rPr lang="en-US" dirty="0" err="1" smtClean="0"/>
              <a:t>itemsets</a:t>
            </a:r>
            <a:r>
              <a:rPr lang="en-US" dirty="0" smtClean="0"/>
              <a:t> </a:t>
            </a:r>
            <a:r>
              <a:rPr lang="en-US" dirty="0"/>
              <a:t>ending in de, </a:t>
            </a:r>
            <a:r>
              <a:rPr lang="en-US" dirty="0" err="1"/>
              <a:t>ce</a:t>
            </a:r>
            <a:r>
              <a:rPr lang="en-US" dirty="0"/>
              <a:t> and </a:t>
            </a:r>
            <a:r>
              <a:rPr lang="en-US" dirty="0" err="1"/>
              <a:t>ae</a:t>
            </a:r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 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ce</a:t>
            </a:r>
            <a:r>
              <a:rPr lang="en-US" dirty="0" smtClean="0"/>
              <a:t> ({</a:t>
            </a:r>
            <a:r>
              <a:rPr lang="en-US" dirty="0" err="1" smtClean="0"/>
              <a:t>c,e</a:t>
            </a:r>
            <a:r>
              <a:rPr lang="en-US" dirty="0" smtClean="0"/>
              <a:t>} </a:t>
            </a:r>
            <a:r>
              <a:rPr lang="en-US" dirty="0"/>
              <a:t>is found to be frequent)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0673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5400" y="5791200"/>
            <a:ext cx="450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etc... (</a:t>
            </a:r>
            <a:r>
              <a:rPr lang="en-US" dirty="0" err="1"/>
              <a:t>ae</a:t>
            </a:r>
            <a:r>
              <a:rPr lang="en-US" dirty="0"/>
              <a:t>, then do the whole thing for b,...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717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/>
              <a:t>Frequent </a:t>
            </a:r>
            <a:r>
              <a:rPr lang="en-US" dirty="0" err="1"/>
              <a:t>itemsets</a:t>
            </a:r>
            <a:r>
              <a:rPr lang="en-US" dirty="0"/>
              <a:t> found (ordered by </a:t>
            </a:r>
            <a:r>
              <a:rPr lang="en-US" dirty="0" err="1"/>
              <a:t>sux</a:t>
            </a:r>
            <a:r>
              <a:rPr lang="en-US" dirty="0"/>
              <a:t> and order in </a:t>
            </a:r>
            <a:r>
              <a:rPr lang="en-US" dirty="0" smtClean="0"/>
              <a:t>which they </a:t>
            </a:r>
            <a:r>
              <a:rPr lang="en-US" dirty="0"/>
              <a:t>are found):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62400"/>
            <a:ext cx="62769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9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Definition: Association Rule</a:t>
            </a:r>
          </a:p>
        </p:txBody>
      </p:sp>
      <p:grpSp>
        <p:nvGrpSpPr>
          <p:cNvPr id="1210390" name="Group 22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5126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sz="2800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5127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Equation" r:id="rId3" imgW="1459866" imgH="203112" progId="Equation.3">
                    <p:embed/>
                  </p:oleObj>
                </mc:Choice>
                <mc:Fallback>
                  <p:oleObj name="Equation" r:id="rId3" imgW="145986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Equation" r:id="rId5" imgW="4318000" imgH="787400" progId="Equation.3">
                    <p:embed/>
                  </p:oleObj>
                </mc:Choice>
                <mc:Fallback>
                  <p:oleObj name="Equation" r:id="rId5" imgW="4318000" imgH="787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Equation" r:id="rId7" imgW="4470400" imgH="787400" progId="Equation.3">
                    <p:embed/>
                  </p:oleObj>
                </mc:Choice>
                <mc:Fallback>
                  <p:oleObj name="Equation" r:id="rId7" imgW="4470400" imgH="787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/>
              <a:t>An implication expression of the form X </a:t>
            </a:r>
            <a:r>
              <a:rPr lang="en-US" sz="1800" b="0">
                <a:sym typeface="Symbol" pitchFamily="18" charset="2"/>
              </a:rPr>
              <a:t> Y, where X and Y are itemsets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/>
              <a:t>Example:</a:t>
            </a:r>
            <a:br>
              <a:rPr lang="en-US" sz="1800" b="0"/>
            </a:br>
            <a:r>
              <a:rPr lang="en-US" sz="1800" b="0"/>
              <a:t>   {Milk, Diaper} </a:t>
            </a:r>
            <a:r>
              <a:rPr lang="en-US" sz="1800" b="0">
                <a:sym typeface="Symbol" pitchFamily="18" charset="2"/>
              </a:rPr>
              <a:t> {Beer}</a:t>
            </a:r>
            <a:r>
              <a:rPr lang="en-US" sz="1800" b="0"/>
              <a:t>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None/>
            </a:pPr>
            <a:endParaRPr lang="en-US" sz="180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/>
              <a:t>Rule Evaluation Metrics</a:t>
            </a:r>
            <a:endParaRPr lang="en-US" sz="200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/>
              <a:t>Support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/>
              <a:t>Fraction of transactions that contain both X and 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/>
              <a:t>Confidence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/>
              <a:t>Measures how often items in Y </a:t>
            </a:r>
            <a:br>
              <a:rPr lang="en-US" sz="1600" b="0"/>
            </a:br>
            <a:r>
              <a:rPr lang="en-US" sz="1600" b="0"/>
              <a:t>appear in transactions that</a:t>
            </a:r>
            <a:br>
              <a:rPr lang="en-US" sz="1600" b="0"/>
            </a:br>
            <a:r>
              <a:rPr lang="en-US" sz="1600" b="0"/>
              <a:t>contain X</a:t>
            </a:r>
          </a:p>
        </p:txBody>
      </p:sp>
      <p:graphicFrame>
        <p:nvGraphicFramePr>
          <p:cNvPr id="5125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6550" y="1303338"/>
          <a:ext cx="358616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Document" r:id="rId9" imgW="3354070" imgH="2012830" progId="Word.Document.8">
                  <p:embed/>
                </p:oleObj>
              </mc:Choice>
              <mc:Fallback>
                <p:oleObj name="Document" r:id="rId9" imgW="3354070" imgH="2012830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1303338"/>
                        <a:ext cx="358616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Given a set of transactions T, the goal of association rule mining is to find all rules having </a:t>
            </a:r>
          </a:p>
          <a:p>
            <a:pPr lvl="1"/>
            <a:r>
              <a:rPr lang="en-US" smtClean="0"/>
              <a:t>support </a:t>
            </a:r>
            <a:r>
              <a:rPr lang="en-US" smtClean="0">
                <a:cs typeface="Arial" pitchFamily="34" charset="0"/>
              </a:rPr>
              <a:t>≥ </a:t>
            </a:r>
            <a:r>
              <a:rPr lang="en-US" i="1" smtClean="0">
                <a:cs typeface="Arial" pitchFamily="34" charset="0"/>
              </a:rPr>
              <a:t>minsup </a:t>
            </a:r>
            <a:r>
              <a:rPr lang="en-US" smtClean="0">
                <a:cs typeface="Arial" pitchFamily="34" charset="0"/>
              </a:rPr>
              <a:t>threshold</a:t>
            </a:r>
          </a:p>
          <a:p>
            <a:pPr lvl="1"/>
            <a:r>
              <a:rPr lang="en-US" smtClean="0">
                <a:cs typeface="Arial" pitchFamily="34" charset="0"/>
              </a:rPr>
              <a:t>confidence ≥ </a:t>
            </a:r>
            <a:r>
              <a:rPr lang="en-US" i="1" smtClean="0">
                <a:cs typeface="Arial" pitchFamily="34" charset="0"/>
              </a:rPr>
              <a:t>minconf </a:t>
            </a:r>
            <a:r>
              <a:rPr lang="en-US" smtClean="0">
                <a:cs typeface="Arial" pitchFamily="34" charset="0"/>
              </a:rPr>
              <a:t>threshold</a:t>
            </a:r>
          </a:p>
          <a:p>
            <a:pPr lvl="1"/>
            <a:endParaRPr lang="en-US" smtClean="0">
              <a:cs typeface="Arial" pitchFamily="34" charset="0"/>
            </a:endParaRPr>
          </a:p>
          <a:p>
            <a:r>
              <a:rPr lang="en-US" smtClean="0">
                <a:cs typeface="Arial" pitchFamily="34" charset="0"/>
              </a:rPr>
              <a:t>Brute-force approach:</a:t>
            </a:r>
          </a:p>
          <a:p>
            <a:pPr lvl="1"/>
            <a:r>
              <a:rPr lang="en-US" smtClean="0">
                <a:cs typeface="Arial" pitchFamily="34" charset="0"/>
              </a:rPr>
              <a:t>List all possible association rules</a:t>
            </a:r>
          </a:p>
          <a:p>
            <a:pPr lvl="1"/>
            <a:r>
              <a:rPr lang="en-US" smtClean="0">
                <a:cs typeface="Arial" pitchFamily="34" charset="0"/>
              </a:rPr>
              <a:t>Compute the support and confidence for each rule</a:t>
            </a:r>
          </a:p>
          <a:p>
            <a:pPr lvl="1"/>
            <a:r>
              <a:rPr lang="en-US" smtClean="0">
                <a:cs typeface="Arial" pitchFamily="34" charset="0"/>
              </a:rPr>
              <a:t>Prune rules that fail the </a:t>
            </a:r>
            <a:r>
              <a:rPr lang="en-US" i="1" smtClean="0">
                <a:cs typeface="Arial" pitchFamily="34" charset="0"/>
              </a:rPr>
              <a:t>minsup</a:t>
            </a:r>
            <a:r>
              <a:rPr lang="en-US" smtClean="0">
                <a:cs typeface="Arial" pitchFamily="34" charset="0"/>
              </a:rPr>
              <a:t> and </a:t>
            </a:r>
            <a:r>
              <a:rPr lang="en-US" i="1" smtClean="0">
                <a:cs typeface="Arial" pitchFamily="34" charset="0"/>
              </a:rPr>
              <a:t>minconf</a:t>
            </a:r>
            <a:r>
              <a:rPr lang="en-US" smtClean="0">
                <a:cs typeface="Arial" pitchFamily="34" charset="0"/>
              </a:rPr>
              <a:t> thresholds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cs typeface="Arial" pitchFamily="34" charset="0"/>
                <a:sym typeface="Symbol" pitchFamily="18" charset="2"/>
              </a:rPr>
              <a:t> </a:t>
            </a:r>
            <a:r>
              <a:rPr lang="en-US" smtClean="0">
                <a:solidFill>
                  <a:srgbClr val="FF0000"/>
                </a:solidFill>
                <a:cs typeface="Arial" pitchFamily="34" charset="0"/>
              </a:rPr>
              <a:t>Computationally prohibitive</a:t>
            </a:r>
            <a:r>
              <a:rPr lang="en-US" smtClean="0">
                <a:cs typeface="Arial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0413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Mining Association Rules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sz="1000" b="0">
              <a:solidFill>
                <a:srgbClr val="CC3300"/>
              </a:solidFill>
              <a:sym typeface="Symbol" pitchFamily="18" charset="2"/>
            </a:endParaRPr>
          </a:p>
          <a:p>
            <a:r>
              <a:rPr lang="en-US" sz="2000" b="0"/>
              <a:t>{Milk,Diaper} </a:t>
            </a:r>
            <a:r>
              <a:rPr lang="en-US" sz="2000" b="0">
                <a:sym typeface="Symbol" pitchFamily="18" charset="2"/>
              </a:rPr>
              <a:t> {Beer} (s=0.4, c=0.67)</a:t>
            </a:r>
            <a:br>
              <a:rPr lang="en-US" sz="2000" b="0">
                <a:sym typeface="Symbol" pitchFamily="18" charset="2"/>
              </a:rPr>
            </a:br>
            <a:r>
              <a:rPr lang="en-US" sz="2000" b="0"/>
              <a:t>{Milk,Beer} </a:t>
            </a:r>
            <a:r>
              <a:rPr lang="en-US" sz="2000" b="0">
                <a:sym typeface="Symbol" pitchFamily="18" charset="2"/>
              </a:rPr>
              <a:t> {Diaper} (s=0.4, c=1.0)</a:t>
            </a:r>
          </a:p>
          <a:p>
            <a:r>
              <a:rPr lang="en-US" sz="2000" b="0"/>
              <a:t>{Diaper,Beer} </a:t>
            </a:r>
            <a:r>
              <a:rPr lang="en-US" sz="2000" b="0">
                <a:sym typeface="Symbol" pitchFamily="18" charset="2"/>
              </a:rPr>
              <a:t> {Milk} (s=0.4, c=0.67)</a:t>
            </a:r>
          </a:p>
          <a:p>
            <a:r>
              <a:rPr lang="en-US" sz="2000" b="0">
                <a:sym typeface="Symbol" pitchFamily="18" charset="2"/>
              </a:rPr>
              <a:t>{Beer}  {Milk,Diaper} (s=0.4, c=0.67) 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{Diaper}  {Milk,Beer} (s=0.4, c=0.5) </a:t>
            </a:r>
          </a:p>
          <a:p>
            <a:r>
              <a:rPr lang="en-US" sz="2000" b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717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All the above rules are binary partitions of the same itemset: 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Rules originating from the same itemset have identical support but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Thus, we may decouple the support and confidence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765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Mining Association Rules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/>
            <a:r>
              <a:rPr lang="en-US" smtClean="0"/>
              <a:t>Two-step approach: 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Frequent Itemset Generation</a:t>
            </a:r>
            <a:endParaRPr lang="en-US" smtClean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smtClean="0"/>
              <a:t>Generate all itemsets whose support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minsup</a:t>
            </a:r>
          </a:p>
          <a:p>
            <a:pPr marL="1295400" lvl="2" indent="-381000">
              <a:buFont typeface="Arial" pitchFamily="34" charset="0"/>
              <a:buNone/>
            </a:pPr>
            <a:endParaRPr lang="en-US" smtClean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Rule Generation</a:t>
            </a:r>
            <a:endParaRPr lang="en-US" smtClean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smtClean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smtClean="0"/>
          </a:p>
          <a:p>
            <a:pPr marL="533400" indent="-533400"/>
            <a:r>
              <a:rPr lang="en-US" smtClean="0"/>
              <a:t>Frequent itemset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35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Frequent Itemset Generation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Given d items, there are 2</a:t>
            </a:r>
            <a:r>
              <a:rPr lang="en-US" sz="2000" baseline="30000"/>
              <a:t>d</a:t>
            </a:r>
            <a:r>
              <a:rPr lang="en-US" sz="2000"/>
              <a:t> possible candidate itemsets</a:t>
            </a:r>
            <a:endParaRPr lang="en-US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36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Frequent Itemset Generation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Brute-force approach: </a:t>
            </a:r>
          </a:p>
          <a:p>
            <a:pPr lvl="1"/>
            <a:r>
              <a:rPr lang="en-US" smtClean="0"/>
              <a:t>Each itemset in the lattice is a </a:t>
            </a:r>
            <a:r>
              <a:rPr lang="en-US" smtClean="0">
                <a:solidFill>
                  <a:srgbClr val="FF0000"/>
                </a:solidFill>
              </a:rPr>
              <a:t>candidate</a:t>
            </a:r>
            <a:r>
              <a:rPr lang="en-US" smtClean="0"/>
              <a:t> frequent itemset</a:t>
            </a:r>
          </a:p>
          <a:p>
            <a:pPr lvl="1"/>
            <a:r>
              <a:rPr lang="en-US" smtClean="0"/>
              <a:t>Count the support of each candidate by scanning the database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Match each transaction against every candidate</a:t>
            </a:r>
          </a:p>
          <a:p>
            <a:pPr lvl="1"/>
            <a:r>
              <a:rPr lang="en-US" smtClean="0"/>
              <a:t>Complexity ~ O(NMw) =&gt; </a:t>
            </a:r>
            <a:r>
              <a:rPr lang="en-US" smtClean="0">
                <a:solidFill>
                  <a:srgbClr val="FF0000"/>
                </a:solidFill>
              </a:rPr>
              <a:t>Expensive since M = 2</a:t>
            </a:r>
            <a:r>
              <a:rPr lang="en-US" baseline="30000" smtClean="0">
                <a:solidFill>
                  <a:srgbClr val="FF0000"/>
                </a:solidFill>
              </a:rPr>
              <a:t>d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!!!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9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1990</Words>
  <Application>Microsoft Office PowerPoint</Application>
  <PresentationFormat>On-screen Show (4:3)</PresentationFormat>
  <Paragraphs>270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57" baseType="lpstr">
      <vt:lpstr>SimSun</vt:lpstr>
      <vt:lpstr>Arial</vt:lpstr>
      <vt:lpstr>Calibri</vt:lpstr>
      <vt:lpstr>Consolas</vt:lpstr>
      <vt:lpstr>Constantia</vt:lpstr>
      <vt:lpstr>隶书</vt:lpstr>
      <vt:lpstr>Monotype Sorts</vt:lpstr>
      <vt:lpstr>PMingLiU</vt:lpstr>
      <vt:lpstr>Segoe UI</vt:lpstr>
      <vt:lpstr>Symbol</vt:lpstr>
      <vt:lpstr>Tahoma</vt:lpstr>
      <vt:lpstr>Times New Roman</vt:lpstr>
      <vt:lpstr>Verdana</vt:lpstr>
      <vt:lpstr>Wingdings</vt:lpstr>
      <vt:lpstr>Office Theme</vt:lpstr>
      <vt:lpstr>Document</vt:lpstr>
      <vt:lpstr>Equation</vt:lpstr>
      <vt:lpstr>VISIO</vt:lpstr>
      <vt:lpstr>Visio</vt:lpstr>
      <vt:lpstr>Worksheet</vt:lpstr>
      <vt:lpstr> Association Analysis: Basic Concepts  and Algorithms</vt:lpstr>
      <vt:lpstr>Association Rule Mining</vt:lpstr>
      <vt:lpstr>Definition: Frequent Itemset</vt:lpstr>
      <vt:lpstr>Definition: Association Rule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Apriori Principle</vt:lpstr>
      <vt:lpstr>Illustrating Apriori Principle</vt:lpstr>
      <vt:lpstr>Illustrating Apriori Principle</vt:lpstr>
      <vt:lpstr>Apriori Algorithm</vt:lpstr>
      <vt:lpstr>PowerPoint Presentation</vt:lpstr>
      <vt:lpstr>PowerPoint Presentation</vt:lpstr>
      <vt:lpstr>Closed Itemset: support of all parents are not equal to the support of the itemset. Maximal Itemset: all parents of that itemset must be infrequent.</vt:lpstr>
      <vt:lpstr>Itemset {c} is closed as support of parents (supersets) {A C}:2, {B C}:2, {C D}:1, {C E}:2 not equal support of {c}:3. And the same for {A C}, {B E} &amp; {B C E}. Itemset {A C} is maximal as all parents (supersets) {A B C}, {A C D}, {A C E} are infrequent. And the same for {B C E}.</vt:lpstr>
      <vt:lpstr>Algorithms to find frequent pattern</vt:lpstr>
      <vt:lpstr>Core Data Structure: FP-Tree</vt:lpstr>
      <vt:lpstr>Step 1: FP-Tree Construction (Example)</vt:lpstr>
      <vt:lpstr>Step 1: FP-Tree Construction (Example)</vt:lpstr>
      <vt:lpstr>FP-tree construction</vt:lpstr>
      <vt:lpstr>FP-Tree Construction</vt:lpstr>
      <vt:lpstr>FP-tree Size</vt:lpstr>
      <vt:lpstr>Step 2: Frequent Itemset Generation</vt:lpstr>
      <vt:lpstr>Step 2: Frequent Itemset Generation</vt:lpstr>
      <vt:lpstr>Example</vt:lpstr>
      <vt:lpstr>Conditional FP-Tree</vt:lpstr>
      <vt:lpstr>Conditional FP-Tree</vt:lpstr>
      <vt:lpstr>Conditional FP-Tree</vt:lpstr>
      <vt:lpstr>Conditional FP-Tree</vt:lpstr>
      <vt:lpstr>Example (continued)</vt:lpstr>
      <vt:lpstr>Example (continued)</vt:lpstr>
      <vt:lpstr>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Association Analysis: Basic Concepts  and Algorithms</dc:title>
  <dc:creator>Li Yang</dc:creator>
  <cp:lastModifiedBy>Resources</cp:lastModifiedBy>
  <cp:revision>22</cp:revision>
  <dcterms:created xsi:type="dcterms:W3CDTF">2012-10-01T16:17:54Z</dcterms:created>
  <dcterms:modified xsi:type="dcterms:W3CDTF">2020-02-10T07:37:17Z</dcterms:modified>
</cp:coreProperties>
</file>