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560" r:id="rId2"/>
    <p:sldId id="470" r:id="rId3"/>
    <p:sldId id="520" r:id="rId4"/>
    <p:sldId id="561" r:id="rId5"/>
    <p:sldId id="562" r:id="rId6"/>
    <p:sldId id="563" r:id="rId7"/>
    <p:sldId id="564" r:id="rId8"/>
    <p:sldId id="565" r:id="rId9"/>
    <p:sldId id="566" r:id="rId10"/>
    <p:sldId id="60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5" r:id="rId21"/>
    <p:sldId id="606" r:id="rId22"/>
    <p:sldId id="601" r:id="rId23"/>
    <p:sldId id="573" r:id="rId24"/>
    <p:sldId id="574" r:id="rId25"/>
    <p:sldId id="602" r:id="rId26"/>
    <p:sldId id="567" r:id="rId27"/>
    <p:sldId id="568" r:id="rId28"/>
    <p:sldId id="569" r:id="rId29"/>
    <p:sldId id="571" r:id="rId30"/>
    <p:sldId id="570" r:id="rId31"/>
    <p:sldId id="603" r:id="rId32"/>
    <p:sldId id="572" r:id="rId33"/>
    <p:sldId id="575" r:id="rId34"/>
    <p:sldId id="576" r:id="rId35"/>
    <p:sldId id="577" r:id="rId36"/>
    <p:sldId id="578" r:id="rId37"/>
    <p:sldId id="581" r:id="rId38"/>
    <p:sldId id="580" r:id="rId39"/>
    <p:sldId id="582" r:id="rId40"/>
    <p:sldId id="583" r:id="rId41"/>
    <p:sldId id="584" r:id="rId42"/>
    <p:sldId id="604" r:id="rId43"/>
    <p:sldId id="585" r:id="rId44"/>
    <p:sldId id="586" r:id="rId45"/>
    <p:sldId id="587" r:id="rId46"/>
    <p:sldId id="590" r:id="rId47"/>
    <p:sldId id="614" r:id="rId48"/>
    <p:sldId id="615" r:id="rId49"/>
    <p:sldId id="609" r:id="rId50"/>
    <p:sldId id="608" r:id="rId51"/>
    <p:sldId id="610" r:id="rId52"/>
    <p:sldId id="611" r:id="rId53"/>
    <p:sldId id="612" r:id="rId54"/>
    <p:sldId id="613" r:id="rId55"/>
    <p:sldId id="55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Wrtm2ko9N9ShN3x8K4mew==" hashData="1AT/6bMhI55376ad4vob13P2l/gJqLbGtw45BztDTnguM5P0aQAGhbb/2ghQP+h4XbbMk5dwJQj4TzB+OCBq+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A7EBB"/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2" autoAdjust="0"/>
    <p:restoredTop sz="93896" autoAdjust="0"/>
  </p:normalViewPr>
  <p:slideViewPr>
    <p:cSldViewPr>
      <p:cViewPr varScale="1">
        <p:scale>
          <a:sx n="86" d="100"/>
          <a:sy n="86" d="100"/>
        </p:scale>
        <p:origin x="14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6139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3 : Context Free Grammar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0771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480725"/>
            <a:ext cx="4648200" cy="387904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3 : Context Free Grammar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Theory of Computation (2160704)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90950" y="5140891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Dixita</a:t>
              </a:r>
              <a:r>
                <a:rPr lang="en-US" sz="2000" b="1" dirty="0"/>
                <a:t> B. </a:t>
              </a:r>
              <a:r>
                <a:rPr lang="en-US" sz="2000" b="1" dirty="0" err="1"/>
                <a:t>Kagathara</a:t>
              </a:r>
              <a:endParaRPr lang="en-US" sz="2000" b="1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29874"/>
                <a:ext cx="465200" cy="272176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2980B9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2160704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Theory of Computation 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32041" y="2275022"/>
                <a:ext cx="41881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Unit-3</a:t>
                </a:r>
              </a:p>
              <a:p>
                <a:r>
                  <a:rPr lang="en-US" sz="4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Context Free Grammar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03" y="2138421"/>
            <a:ext cx="1873739" cy="186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23049" y="5513274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Dixita.kagathara@darshan.ac.in</a:t>
            </a:r>
          </a:p>
        </p:txBody>
      </p:sp>
    </p:spTree>
    <p:extLst>
      <p:ext uri="{BB962C8B-B14F-4D97-AF65-F5344CB8AC3E}">
        <p14:creationId xmlns:p14="http://schemas.microsoft.com/office/powerpoint/2010/main" val="13580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	is finite set of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non terminals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	is disjoint finite set of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terminals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	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start symbol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	is a finite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set of productions </a:t>
                </a:r>
                <a:r>
                  <a:rPr lang="en-IN" dirty="0"/>
                  <a:t>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	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Application of CFG: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IN" sz="2400" dirty="0"/>
                  <a:t>CFG are extensively used to specify the </a:t>
                </a:r>
                <a:r>
                  <a:rPr lang="en-IN" sz="2400" dirty="0">
                    <a:solidFill>
                      <a:srgbClr val="C00000"/>
                    </a:solidFill>
                  </a:rPr>
                  <a:t>syntax of programming language</a:t>
                </a:r>
                <a:r>
                  <a:rPr lang="en-IN" sz="2400" dirty="0"/>
                  <a:t>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IN" sz="2400" dirty="0"/>
                  <a:t>CFG is </a:t>
                </a:r>
                <a:r>
                  <a:rPr lang="en-IN" sz="2400" dirty="0">
                    <a:solidFill>
                      <a:srgbClr val="C00000"/>
                    </a:solidFill>
                  </a:rPr>
                  <a:t>used to develop a parser</a:t>
                </a:r>
                <a:r>
                  <a:rPr lang="en-IN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2" t="-457" r="-1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0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/>
              <a:t>Free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a CFG. The language generated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is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{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∈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language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>
                    <a:solidFill>
                      <a:schemeClr val="tx2"/>
                    </a:solidFill>
                  </a:rPr>
                  <a:t>context free Language </a:t>
                </a:r>
                <a:r>
                  <a:rPr lang="en-IN" dirty="0"/>
                  <a:t>(CFL) if there is a CFG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either a or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</a:t>
            </a:r>
            <a:r>
              <a:rPr lang="en-US" dirty="0"/>
              <a:t> |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a</a:t>
            </a:r>
            <a:r>
              <a:rPr lang="en-US" b="1" baseline="30000" dirty="0"/>
              <a:t>+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a*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^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(ab)*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abS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any string of a and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 a | b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84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70679"/>
            <a:ext cx="8763000" cy="5715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ab*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X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˄| </a:t>
            </a:r>
            <a:r>
              <a:rPr lang="en-US" dirty="0" err="1"/>
              <a:t>bX</a:t>
            </a:r>
            <a:endParaRPr lang="en-US" dirty="0"/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a*b*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XY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r>
              <a:rPr lang="en-US" dirty="0"/>
              <a:t>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bY</a:t>
            </a:r>
            <a:r>
              <a:rPr lang="en-US" dirty="0"/>
              <a:t>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lv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</a:t>
            </a:r>
            <a:r>
              <a:rPr lang="en-US" dirty="0"/>
              <a:t> | </a:t>
            </a:r>
            <a:r>
              <a:rPr lang="en-US" dirty="0" err="1"/>
              <a:t>bS</a:t>
            </a:r>
            <a:r>
              <a:rPr lang="en-US" dirty="0"/>
              <a:t> | ^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lv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aX</a:t>
            </a:r>
            <a:endParaRPr lang="en-US" dirty="0">
              <a:sym typeface="Wingdings" panose="05000000000000000000" pitchFamily="2" charset="2"/>
            </a:endParaRPr>
          </a:p>
          <a:p>
            <a:pPr marL="0" lvl="0" indent="0">
              <a:lnSpc>
                <a:spcPct val="109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XaX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bX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a* | b*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A | 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A</a:t>
            </a:r>
            <a:r>
              <a:rPr lang="en-US" dirty="0"/>
              <a:t>˄| </a:t>
            </a:r>
            <a:r>
              <a:rPr lang="en-US" dirty="0" err="1"/>
              <a:t>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^ |</a:t>
            </a:r>
            <a:r>
              <a:rPr lang="en-US" dirty="0" err="1">
                <a:sym typeface="Wingdings" panose="05000000000000000000" pitchFamily="2" charset="2"/>
              </a:rPr>
              <a:t>bB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(011+1)*(01)*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011A | 1A | ^</a:t>
            </a:r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01B | ^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balanced parenthesis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[] | {} | [s] | {s} | ^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11" y="869430"/>
            <a:ext cx="8763000" cy="5334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which contains at least three times 1.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A1A1A1A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that must start and end with same symbol.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0A0 | 1A1 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language of even &amp; odd length palindrome string over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aSa|bSb|a|b</a:t>
            </a:r>
            <a:r>
              <a:rPr lang="en-US" dirty="0"/>
              <a:t>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No. of a and no. of b are same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aSb|bSa</a:t>
            </a:r>
            <a:r>
              <a:rPr lang="en-US" dirty="0"/>
              <a:t>|˄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language of {a, b} ends in a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regular expression 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XaXaX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aX|bX</a:t>
            </a:r>
            <a:r>
              <a:rPr lang="en-US" dirty="0"/>
              <a:t>|˄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number of 0’s and 1’s are same (n</a:t>
            </a:r>
            <a:r>
              <a:rPr lang="en-US" b="1" baseline="-25000" dirty="0"/>
              <a:t>0</a:t>
            </a:r>
            <a:r>
              <a:rPr lang="en-US" b="1" dirty="0"/>
              <a:t>(x)=n</a:t>
            </a:r>
            <a:r>
              <a:rPr lang="en-US" b="1" baseline="-25000" dirty="0"/>
              <a:t>1</a:t>
            </a:r>
            <a:r>
              <a:rPr lang="en-US" b="1" dirty="0"/>
              <a:t>(x))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0S1 | 1S0 | ^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L={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</a:t>
            </a:r>
            <a:r>
              <a:rPr lang="en-US" b="1" dirty="0" err="1"/>
              <a:t>i</a:t>
            </a:r>
            <a:r>
              <a:rPr lang="en-US" b="1" dirty="0"/>
              <a:t>=j or j=k}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=j				for j=k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		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 ab		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aC</a:t>
            </a:r>
            <a:r>
              <a:rPr lang="en-US" dirty="0"/>
              <a:t> |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cB</a:t>
            </a:r>
            <a:r>
              <a:rPr lang="en-US" dirty="0"/>
              <a:t> | c			</a:t>
            </a:r>
            <a:r>
              <a:rPr lang="en-US" dirty="0" err="1"/>
              <a:t>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bDc</a:t>
            </a:r>
            <a:r>
              <a:rPr lang="en-US" dirty="0"/>
              <a:t> | </a:t>
            </a:r>
            <a:r>
              <a:rPr lang="en-US" dirty="0" err="1"/>
              <a:t>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70680"/>
            <a:ext cx="8763000" cy="5334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L={ 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bB</a:t>
            </a:r>
            <a:r>
              <a:rPr lang="en-US" dirty="0"/>
              <a:t> | b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bCc</a:t>
            </a:r>
            <a:r>
              <a:rPr lang="en-US" dirty="0"/>
              <a:t> 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L={ 0</a:t>
            </a:r>
            <a:r>
              <a:rPr lang="en-US" b="1" baseline="30000" dirty="0"/>
              <a:t>i</a:t>
            </a:r>
            <a:r>
              <a:rPr lang="en-US" b="1" dirty="0"/>
              <a:t>1</a:t>
            </a:r>
            <a:r>
              <a:rPr lang="en-US" b="1" baseline="30000" dirty="0"/>
              <a:t>j</a:t>
            </a:r>
            <a:r>
              <a:rPr lang="en-US" b="1" dirty="0"/>
              <a:t>0</a:t>
            </a:r>
            <a:r>
              <a:rPr lang="en-US" b="1" baseline="30000" dirty="0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0A1 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1B | 1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1C0 |˄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the language of Algebraic expressions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S+S | S*S | S-S | S/S | (S) |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066800"/>
            <a:ext cx="5701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CFG for syntax of programming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800" y="1680865"/>
                <a:ext cx="61297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IN" sz="2000" dirty="0"/>
                  <a:t>&lt;statement&gt;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… | </a:t>
                </a:r>
                <a:r>
                  <a:rPr lang="en-US" sz="2000" i="1" dirty="0"/>
                  <a:t>&lt;if</a:t>
                </a:r>
                <a:r>
                  <a:rPr lang="en-US" sz="2000" dirty="0"/>
                  <a:t>-statement</a:t>
                </a:r>
                <a:r>
                  <a:rPr lang="en-US" sz="2000" i="1" dirty="0"/>
                  <a:t>&gt; </a:t>
                </a:r>
                <a:r>
                  <a:rPr lang="en-US" sz="2000" dirty="0"/>
                  <a:t>| </a:t>
                </a:r>
                <a:r>
                  <a:rPr lang="en-US" sz="2000" i="1" dirty="0"/>
                  <a:t>&lt;for</a:t>
                </a:r>
                <a:r>
                  <a:rPr lang="en-US" sz="2000" dirty="0"/>
                  <a:t>-statement</a:t>
                </a:r>
                <a:r>
                  <a:rPr lang="en-US" sz="2000" i="1" dirty="0"/>
                  <a:t>&gt; </a:t>
                </a:r>
                <a:r>
                  <a:rPr lang="en-US" sz="2000" dirty="0"/>
                  <a:t>| …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80865"/>
                <a:ext cx="6129755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095" t="-9231" r="-100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5800" y="2199620"/>
                <a:ext cx="52750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IN" sz="2000" dirty="0"/>
                  <a:t>&lt;</a:t>
                </a:r>
                <a:r>
                  <a:rPr lang="en-US" sz="2000" i="1" dirty="0"/>
                  <a:t>if</a:t>
                </a:r>
                <a:r>
                  <a:rPr lang="en-US" sz="2000" dirty="0"/>
                  <a:t>-</a:t>
                </a:r>
                <a:r>
                  <a:rPr lang="en-IN" sz="2000" dirty="0"/>
                  <a:t>statement&gt;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if ( &lt;expression&gt;</a:t>
                </a:r>
                <a:r>
                  <a:rPr lang="en-US" sz="2000" i="1" dirty="0"/>
                  <a:t> </a:t>
                </a:r>
                <a:r>
                  <a:rPr lang="en-US" sz="2000" dirty="0"/>
                  <a:t>) </a:t>
                </a:r>
                <a:r>
                  <a:rPr lang="en-US" sz="2000" i="1" dirty="0"/>
                  <a:t>&lt;</a:t>
                </a:r>
                <a:r>
                  <a:rPr lang="en-US" sz="2000" dirty="0"/>
                  <a:t>statement</a:t>
                </a:r>
                <a:r>
                  <a:rPr lang="en-US" sz="2000" i="1" dirty="0"/>
                  <a:t>&gt;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99620"/>
                <a:ext cx="527509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272" t="-9231" r="-462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5800" y="2718375"/>
                <a:ext cx="86371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IN" sz="2000" dirty="0"/>
                  <a:t>&lt;</a:t>
                </a:r>
                <a:r>
                  <a:rPr lang="en-US" sz="2000" i="1" dirty="0"/>
                  <a:t>for</a:t>
                </a:r>
                <a:r>
                  <a:rPr lang="en-US" sz="2000" dirty="0"/>
                  <a:t>-</a:t>
                </a:r>
                <a:r>
                  <a:rPr lang="en-IN" sz="2000" dirty="0"/>
                  <a:t>statement&gt;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for ( &lt;expression&gt;; &lt;expression&gt;; &lt;expression&gt;</a:t>
                </a:r>
                <a:r>
                  <a:rPr lang="en-US" sz="2000" i="1" dirty="0"/>
                  <a:t> </a:t>
                </a:r>
                <a:r>
                  <a:rPr lang="en-US" sz="2000" dirty="0"/>
                  <a:t>) </a:t>
                </a:r>
                <a:r>
                  <a:rPr lang="en-US" sz="2000" i="1" dirty="0"/>
                  <a:t>&lt;</a:t>
                </a:r>
                <a:r>
                  <a:rPr lang="en-US" sz="2000" dirty="0"/>
                  <a:t>statement</a:t>
                </a:r>
                <a:r>
                  <a:rPr lang="en-US" sz="2000" i="1" dirty="0"/>
                  <a:t>&gt;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18375"/>
                <a:ext cx="863711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777" t="-909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Chomsky hierarchy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 free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Recursive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 to regular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Derivation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Ambiguity &amp; unambiguous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Simplified forms &amp; normal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CFG to CNF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Union, Concatenation &amp; Kleene’s of CFG</a:t>
            </a:r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Definitions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50259"/>
            <a:ext cx="8763000" cy="5334000"/>
          </a:xfrm>
        </p:spPr>
        <p:txBody>
          <a:bodyPr>
            <a:noAutofit/>
          </a:bodyPr>
          <a:lstStyle/>
          <a:p>
            <a:pPr marL="344488" lvl="0" indent="-344488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{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a,b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}*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	˄∈L.</a:t>
            </a:r>
          </a:p>
          <a:p>
            <a:pPr marL="0" lvl="0" indent="0">
              <a:buNone/>
            </a:pPr>
            <a:r>
              <a:rPr lang="en-US" sz="2000" dirty="0"/>
              <a:t>	For any S∈L, </a:t>
            </a:r>
            <a:r>
              <a:rPr lang="en-US" sz="2000" dirty="0" err="1"/>
              <a:t>aS∈L</a:t>
            </a:r>
            <a:r>
              <a:rPr lang="en-US" sz="2000" dirty="0"/>
              <a:t>.</a:t>
            </a:r>
          </a:p>
          <a:p>
            <a:pPr marL="0" lvl="0" indent="0">
              <a:buNone/>
            </a:pPr>
            <a:r>
              <a:rPr lang="en-US" sz="2000" dirty="0"/>
              <a:t>	For any S∈L, </a:t>
            </a:r>
            <a:r>
              <a:rPr lang="en-US" sz="2000" dirty="0" err="1"/>
              <a:t>bS∈L</a:t>
            </a:r>
            <a:r>
              <a:rPr lang="en-US" sz="2000" dirty="0"/>
              <a:t>.</a:t>
            </a:r>
          </a:p>
          <a:p>
            <a:pPr marL="0" lvl="0" indent="0">
              <a:buNone/>
            </a:pPr>
            <a:r>
              <a:rPr lang="en-US" sz="2000" dirty="0"/>
              <a:t>	No other strings are in L.</a:t>
            </a:r>
          </a:p>
          <a:p>
            <a:pPr marL="344488" lvl="0" indent="-344488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Palindrome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	˄, a, b ∈ L </a:t>
            </a:r>
          </a:p>
          <a:p>
            <a:pPr marL="0" lvl="0" indent="0">
              <a:buNone/>
            </a:pPr>
            <a:r>
              <a:rPr lang="en-US" sz="2000" dirty="0"/>
              <a:t>	For any S ∈ L , </a:t>
            </a:r>
            <a:r>
              <a:rPr lang="en-US" sz="2000" dirty="0" err="1"/>
              <a:t>aSa</a:t>
            </a:r>
            <a:r>
              <a:rPr lang="en-US" sz="2000" dirty="0"/>
              <a:t> ∈ L and </a:t>
            </a:r>
            <a:r>
              <a:rPr lang="en-US" sz="2000" dirty="0" err="1"/>
              <a:t>bSb</a:t>
            </a:r>
            <a:r>
              <a:rPr lang="en-US" sz="2000" dirty="0"/>
              <a:t> ∈ L </a:t>
            </a:r>
          </a:p>
          <a:p>
            <a:pPr marL="0" lvl="0" indent="0">
              <a:buNone/>
            </a:pPr>
            <a:r>
              <a:rPr lang="en-US" sz="2000" dirty="0"/>
              <a:t>	No other string are in L </a:t>
            </a:r>
          </a:p>
          <a:p>
            <a:pPr marL="344488" lvl="0" indent="-344488">
              <a:buFont typeface="+mj-lt"/>
              <a:buAutoNum type="arabicPeriod" startAt="3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the language {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| n≥0}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	˄∈ L</a:t>
            </a:r>
          </a:p>
          <a:p>
            <a:pPr marL="0" lvl="0" indent="0">
              <a:buNone/>
            </a:pPr>
            <a:r>
              <a:rPr lang="en-US" sz="2000" dirty="0"/>
              <a:t>	For every S ∈ L, </a:t>
            </a:r>
            <a:r>
              <a:rPr lang="en-US" sz="2000" dirty="0" err="1"/>
              <a:t>aSb</a:t>
            </a:r>
            <a:r>
              <a:rPr lang="en-US" sz="2000" dirty="0"/>
              <a:t> ∈L</a:t>
            </a:r>
          </a:p>
          <a:p>
            <a:pPr marL="0" lvl="0" indent="0">
              <a:buNone/>
            </a:pPr>
            <a:r>
              <a:rPr lang="en-US" sz="2000" dirty="0"/>
              <a:t>	No other strings are in 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967748"/>
            <a:ext cx="2683107" cy="494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rgbClr val="C00000"/>
                </a:solidFill>
              </a:rPr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bS</a:t>
            </a:r>
            <a:r>
              <a:rPr lang="en-US" sz="2400" b="1" dirty="0">
                <a:solidFill>
                  <a:srgbClr val="C00000"/>
                </a:solidFill>
              </a:rPr>
              <a:t> | ^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7460" y="3116134"/>
            <a:ext cx="3896580" cy="494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aSa</a:t>
            </a:r>
            <a:r>
              <a:rPr lang="en-US" sz="2400" b="1" dirty="0">
                <a:solidFill>
                  <a:srgbClr val="C00000"/>
                </a:solidFill>
              </a:rPr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bSb</a:t>
            </a:r>
            <a:r>
              <a:rPr lang="en-US" sz="2400" b="1" dirty="0">
                <a:solidFill>
                  <a:srgbClr val="C00000"/>
                </a:solidFill>
              </a:rPr>
              <a:t> | a | b | ˄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4307" y="4818359"/>
            <a:ext cx="2264723" cy="494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aSb</a:t>
            </a:r>
            <a:r>
              <a:rPr lang="en-US" sz="2400" b="1" dirty="0">
                <a:solidFill>
                  <a:srgbClr val="C00000"/>
                </a:solidFill>
              </a:rPr>
              <a:t> | ˄</a:t>
            </a:r>
          </a:p>
        </p:txBody>
      </p:sp>
    </p:spTree>
    <p:extLst>
      <p:ext uri="{BB962C8B-B14F-4D97-AF65-F5344CB8AC3E}">
        <p14:creationId xmlns:p14="http://schemas.microsoft.com/office/powerpoint/2010/main" val="30928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 to Regular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to Regular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768320" y="198680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0" y="1986809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330420" y="198680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420" y="1986809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14800" y="198680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986809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1377920" y="2291609"/>
            <a:ext cx="9525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158720" y="2291609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1"/>
            <a:endCxn id="4" idx="7"/>
          </p:cNvCxnSpPr>
          <p:nvPr/>
        </p:nvCxnSpPr>
        <p:spPr>
          <a:xfrm rot="5400000" flipH="1" flipV="1">
            <a:off x="1073120" y="1860557"/>
            <a:ext cx="12700" cy="431052"/>
          </a:xfrm>
          <a:prstGeom prst="curvedConnector3">
            <a:avLst>
              <a:gd name="adj1" fmla="val 56529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4"/>
            <a:endCxn id="4" idx="4"/>
          </p:cNvCxnSpPr>
          <p:nvPr/>
        </p:nvCxnSpPr>
        <p:spPr>
          <a:xfrm rot="5400000">
            <a:off x="2746360" y="923169"/>
            <a:ext cx="12700" cy="3346480"/>
          </a:xfrm>
          <a:prstGeom prst="curvedConnector3">
            <a:avLst>
              <a:gd name="adj1" fmla="val 599463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6520" y="1969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8627" y="996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4377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200555" y="2063009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82917" y="1422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1867" y="302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76567" y="2482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" name="Curved Connector 17"/>
          <p:cNvCxnSpPr>
            <a:stCxn id="5" idx="1"/>
            <a:endCxn id="5" idx="7"/>
          </p:cNvCxnSpPr>
          <p:nvPr/>
        </p:nvCxnSpPr>
        <p:spPr>
          <a:xfrm rot="5400000" flipH="1" flipV="1">
            <a:off x="2635220" y="1860557"/>
            <a:ext cx="12700" cy="431052"/>
          </a:xfrm>
          <a:prstGeom prst="curvedConnector3">
            <a:avLst>
              <a:gd name="adj1" fmla="val 64404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3527410" y="1399419"/>
            <a:ext cx="12700" cy="1353328"/>
          </a:xfrm>
          <a:prstGeom prst="curvedConnector3">
            <a:avLst>
              <a:gd name="adj1" fmla="val 25029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3"/>
            <a:endCxn id="5" idx="5"/>
          </p:cNvCxnSpPr>
          <p:nvPr/>
        </p:nvCxnSpPr>
        <p:spPr>
          <a:xfrm rot="5400000">
            <a:off x="3527410" y="1830471"/>
            <a:ext cx="12700" cy="1353328"/>
          </a:xfrm>
          <a:prstGeom prst="curvedConnector3">
            <a:avLst>
              <a:gd name="adj1" fmla="val 25029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6221" y="983640"/>
                <a:ext cx="1249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1" y="983640"/>
                <a:ext cx="124970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26221" y="1418006"/>
                <a:ext cx="12613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1" y="1418006"/>
                <a:ext cx="126137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32352" y="1879671"/>
                <a:ext cx="1260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52" y="1879671"/>
                <a:ext cx="126066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32352" y="2314037"/>
                <a:ext cx="1273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52" y="2314037"/>
                <a:ext cx="127304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38667" y="2775702"/>
                <a:ext cx="1249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67" y="2775702"/>
                <a:ext cx="124970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38667" y="3210068"/>
                <a:ext cx="1260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67" y="3210068"/>
                <a:ext cx="126066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32351" y="3644434"/>
                <a:ext cx="1062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51" y="3644434"/>
                <a:ext cx="106279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999230" y="4480509"/>
            <a:ext cx="5145539" cy="15696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At last, all the incoming transitions to the accepting states are designated by the production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Source State </a:t>
            </a:r>
            <a:r>
              <a:rPr lang="en-US" sz="2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mbria Math" panose="02040503050406030204" pitchFamily="18" charset="0"/>
              </a:rPr>
              <a:t>input symbol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9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FA to Regular Grammar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447800" y="1219200"/>
            <a:ext cx="4657766" cy="3962400"/>
            <a:chOff x="4419600" y="914400"/>
            <a:chExt cx="4657766" cy="3962400"/>
          </a:xfrm>
        </p:grpSpPr>
        <p:sp>
          <p:nvSpPr>
            <p:cNvPr id="53" name="Oval 52"/>
            <p:cNvSpPr/>
            <p:nvPr/>
          </p:nvSpPr>
          <p:spPr>
            <a:xfrm>
              <a:off x="5181600" y="2427112"/>
              <a:ext cx="595575" cy="648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8481791" y="2431377"/>
              <a:ext cx="595575" cy="648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006786" y="4228390"/>
              <a:ext cx="595575" cy="648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E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6096001" y="4294405"/>
              <a:ext cx="440620" cy="5235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IN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6896100" y="1475005"/>
              <a:ext cx="595575" cy="648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58" name="Straight Arrow Connector 57"/>
            <p:cNvCxnSpPr>
              <a:endCxn id="53" idx="2"/>
            </p:cNvCxnSpPr>
            <p:nvPr/>
          </p:nvCxnSpPr>
          <p:spPr>
            <a:xfrm flipV="1">
              <a:off x="4419600" y="2751317"/>
              <a:ext cx="762000" cy="1869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57" idx="0"/>
              <a:endCxn id="57" idx="6"/>
            </p:cNvCxnSpPr>
            <p:nvPr/>
          </p:nvCxnSpPr>
          <p:spPr>
            <a:xfrm rot="16200000" flipH="1">
              <a:off x="7180678" y="1488214"/>
              <a:ext cx="324205" cy="297787"/>
            </a:xfrm>
            <a:prstGeom prst="curvedConnector4">
              <a:avLst>
                <a:gd name="adj1" fmla="val -70511"/>
                <a:gd name="adj2" fmla="val 176766"/>
              </a:avLst>
            </a:prstGeom>
            <a:ln w="254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00213" y="3483307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7938825" y="4228390"/>
              <a:ext cx="595575" cy="648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D</a:t>
              </a:r>
            </a:p>
          </p:txBody>
        </p:sp>
        <p:cxnSp>
          <p:nvCxnSpPr>
            <p:cNvPr id="62" name="Curved Connector 61"/>
            <p:cNvCxnSpPr/>
            <p:nvPr/>
          </p:nvCxnSpPr>
          <p:spPr>
            <a:xfrm rot="5400000" flipH="1" flipV="1">
              <a:off x="5465940" y="2298055"/>
              <a:ext cx="12700" cy="421135"/>
            </a:xfrm>
            <a:prstGeom prst="curvedConnector3">
              <a:avLst>
                <a:gd name="adj1" fmla="val 4453575"/>
              </a:avLst>
            </a:prstGeom>
            <a:ln w="254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>
              <a:stCxn id="54" idx="2"/>
              <a:endCxn id="57" idx="5"/>
            </p:cNvCxnSpPr>
            <p:nvPr/>
          </p:nvCxnSpPr>
          <p:spPr>
            <a:xfrm rot="10800000">
              <a:off x="7404455" y="2028458"/>
              <a:ext cx="1077336" cy="727124"/>
            </a:xfrm>
            <a:prstGeom prst="curvedConnector2">
              <a:avLst/>
            </a:prstGeom>
            <a:ln w="254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57" idx="6"/>
              <a:endCxn id="54" idx="1"/>
            </p:cNvCxnSpPr>
            <p:nvPr/>
          </p:nvCxnSpPr>
          <p:spPr>
            <a:xfrm>
              <a:off x="7491675" y="1799210"/>
              <a:ext cx="1077336" cy="727124"/>
            </a:xfrm>
            <a:prstGeom prst="curvedConnector2">
              <a:avLst/>
            </a:prstGeom>
            <a:ln w="254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3" idx="6"/>
              <a:endCxn id="57" idx="2"/>
            </p:cNvCxnSpPr>
            <p:nvPr/>
          </p:nvCxnSpPr>
          <p:spPr>
            <a:xfrm flipV="1">
              <a:off x="5777175" y="1799210"/>
              <a:ext cx="1118925" cy="95210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5" idx="0"/>
              <a:endCxn id="57" idx="3"/>
            </p:cNvCxnSpPr>
            <p:nvPr/>
          </p:nvCxnSpPr>
          <p:spPr>
            <a:xfrm flipV="1">
              <a:off x="6304574" y="2028458"/>
              <a:ext cx="678746" cy="219993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0"/>
              <a:endCxn id="57" idx="4"/>
            </p:cNvCxnSpPr>
            <p:nvPr/>
          </p:nvCxnSpPr>
          <p:spPr>
            <a:xfrm flipH="1" flipV="1">
              <a:off x="7193888" y="2123415"/>
              <a:ext cx="1042725" cy="210497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5" idx="1"/>
              <a:endCxn id="53" idx="4"/>
            </p:cNvCxnSpPr>
            <p:nvPr/>
          </p:nvCxnSpPr>
          <p:spPr>
            <a:xfrm flipH="1" flipV="1">
              <a:off x="5479388" y="3075522"/>
              <a:ext cx="614618" cy="124782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2"/>
              <a:endCxn id="55" idx="6"/>
            </p:cNvCxnSpPr>
            <p:nvPr/>
          </p:nvCxnSpPr>
          <p:spPr>
            <a:xfrm flipH="1">
              <a:off x="6602361" y="4552595"/>
              <a:ext cx="1336464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4"/>
              <a:endCxn id="61" idx="7"/>
            </p:cNvCxnSpPr>
            <p:nvPr/>
          </p:nvCxnSpPr>
          <p:spPr>
            <a:xfrm flipH="1">
              <a:off x="8447180" y="3079787"/>
              <a:ext cx="332399" cy="124356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358631" y="1551205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00458" y="4188743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60761" y="3483307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56940" y="1622611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87526" y="1916903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01731" y="914400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95991" y="2320712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5990" y="3074199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60540" y="3074199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1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Derivation is used to find whether the string belongs to a given grammar or not.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There are two types of derivation: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1629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Leftmost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left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left most non terminal </a:t>
                </a:r>
                <a:r>
                  <a:rPr lang="en-US" dirty="0"/>
                  <a:t>is replaced.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</a:t>
                </a:r>
                <a:r>
                  <a:rPr lang="en-IN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	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Output string: a*a-a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defTabSz="631825">
                  <a:buNone/>
                </a:pPr>
                <a:endParaRPr lang="en-IN" dirty="0">
                  <a:sym typeface="Wingdings" pitchFamily="2" charset="2"/>
                </a:endParaRPr>
              </a:p>
              <a:p>
                <a:pPr defTabSz="565150">
                  <a:buNone/>
                </a:pPr>
                <a:r>
                  <a:rPr lang="en-IN" dirty="0">
                    <a:sym typeface="Wingdings" pitchFamily="2" charset="2"/>
                  </a:rPr>
                  <a:t>		S</a:t>
                </a:r>
              </a:p>
              <a:p>
                <a:pPr defTabSz="34925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anose="05000000000000000000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 defTabSz="34925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*S-S</a:t>
                </a:r>
              </a:p>
              <a:p>
                <a:pPr>
                  <a:buNone/>
                  <a:tabLst>
                    <a:tab pos="349250" algn="l"/>
                  </a:tabLst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>
                  <a:buNone/>
                </a:pPr>
                <a:r>
                  <a:rPr lang="en-IN" dirty="0">
                    <a:sym typeface="Wingdings" pitchFamily="2" charset="2"/>
                  </a:rPr>
                  <a:t>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a*a-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  <a:blipFill rotWithShape="0">
                <a:blip r:embed="rId3"/>
                <a:stretch>
                  <a:fillRect l="-904" t="-457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48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553200" y="527360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019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57150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715000" y="4124342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486400" y="5295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45209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505230" y="4480009"/>
            <a:ext cx="1509932" cy="457200"/>
            <a:chOff x="5486400" y="3505200"/>
            <a:chExt cx="1509932" cy="457200"/>
          </a:xfrm>
        </p:grpSpPr>
        <p:sp>
          <p:nvSpPr>
            <p:cNvPr id="32" name="Rectangle 31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20000">
            <a:off x="7301132" y="4109611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70" y="5979996"/>
            <a:ext cx="22804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2797" y="5369530"/>
            <a:ext cx="3648405" cy="108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838200" y="391252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38200" y="4436762"/>
            <a:ext cx="2514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22910" y="4903853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384760" y="538615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43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1906028" y="4292591"/>
            <a:ext cx="3589525" cy="777565"/>
          </a:xfrm>
          <a:prstGeom prst="wedgeEllipseCallout">
            <a:avLst>
              <a:gd name="adj1" fmla="val 61401"/>
              <a:gd name="adj2" fmla="val 16052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Parse tree represents the structure of derivation  </a:t>
            </a:r>
          </a:p>
        </p:txBody>
      </p:sp>
    </p:spTree>
    <p:extLst>
      <p:ext uri="{BB962C8B-B14F-4D97-AF65-F5344CB8AC3E}">
        <p14:creationId xmlns:p14="http://schemas.microsoft.com/office/powerpoint/2010/main" val="522050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Rightmost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right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right most non terminal </a:t>
                </a:r>
                <a:r>
                  <a:rPr lang="en-US" dirty="0"/>
                  <a:t>is replaced.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It is all called canonical derivation.</a:t>
                </a:r>
                <a:endParaRPr lang="en-IN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 	Output string: a*a-a</a:t>
                </a:r>
              </a:p>
              <a:p>
                <a:pPr defTabSz="285750">
                  <a:buNone/>
                </a:pPr>
                <a:r>
                  <a:rPr lang="en-IN" dirty="0">
                    <a:sym typeface="Wingdings" pitchFamily="2" charset="2"/>
                  </a:rPr>
                  <a:t>		S</a:t>
                </a:r>
              </a:p>
              <a:p>
                <a:pPr marL="285750" indent="-228600" defTabSz="11430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S*S-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*a-a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  <a:blipFill rotWithShape="0">
                <a:blip r:embed="rId3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48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567488" y="528789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019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886720" y="4929206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781800" y="4123684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658120" y="533878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15031" y="45005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563844" y="4566160"/>
            <a:ext cx="1509932" cy="429064"/>
            <a:chOff x="5486400" y="3533336"/>
            <a:chExt cx="1509932" cy="429064"/>
          </a:xfrm>
        </p:grpSpPr>
        <p:sp>
          <p:nvSpPr>
            <p:cNvPr id="32" name="Rectangle 31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91324" y="4943494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29563" y="4113086"/>
            <a:ext cx="14068" cy="4513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70" y="5979996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43330" y="5658662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125708" y="38862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373358" y="437868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23371" y="4846811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39956" y="534708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43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875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A1B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A0A |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Perform leftmost &amp; Rightmost derivation.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(String: 00101)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Leftmost Derivation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 				 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A1B 				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0A1B	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00A1B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2514600"/>
            <a:ext cx="32385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Rightmost Derivation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S 		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	A1B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A101B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00A101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00101</a:t>
            </a:r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258" y="322943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1258" y="361043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7288" y="400594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6102" y="4405092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1160" y="4786092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5460" y="515620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338182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86400" y="37338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00700" y="4038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44156" y="4419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47244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48855" y="506185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5770" y="54102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74060" y="5562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2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0" indent="0" defTabSz="465138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>
                <a:sym typeface="Wingdings" panose="05000000000000000000" pitchFamily="2" charset="2"/>
              </a:rPr>
              <a:t>A0A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string: 1001. </a:t>
            </a:r>
          </a:p>
          <a:p>
            <a:pPr marL="465138" indent="-415925">
              <a:buFont typeface="+mj-lt"/>
              <a:buAutoNum type="arabicPeriod" startAt="2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rightmost derivation and draw parse tree.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 : id + id * id. </a:t>
            </a:r>
          </a:p>
          <a:p>
            <a:pPr mar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0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Ambiguous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Ambiguous grammar is one that produces </a:t>
            </a:r>
            <a:r>
              <a:rPr lang="en-IN" dirty="0">
                <a:solidFill>
                  <a:srgbClr val="C00000"/>
                </a:solidFill>
              </a:rPr>
              <a:t>more than one leftmost </a:t>
            </a:r>
            <a:r>
              <a:rPr lang="en-IN" dirty="0"/>
              <a:t>or</a:t>
            </a:r>
            <a:r>
              <a:rPr lang="en-IN" dirty="0">
                <a:solidFill>
                  <a:srgbClr val="C00000"/>
                </a:solidFill>
              </a:rPr>
              <a:t> more then one rightmost derivation </a:t>
            </a:r>
            <a:r>
              <a:rPr lang="en-IN" dirty="0"/>
              <a:t>for the same sentence.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S+S | S*S | (S) | a		Output string: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ym typeface="Wingdings" pitchFamily="2" charset="2"/>
            </a:endParaRPr>
          </a:p>
          <a:p>
            <a:pPr marL="0" indent="285750" algn="just" defTabSz="971550">
              <a:buNone/>
            </a:pPr>
            <a:r>
              <a:rPr lang="en-IN" dirty="0">
                <a:sym typeface="Wingdings" pitchFamily="2" charset="2"/>
              </a:rPr>
              <a:t>S					S</a:t>
            </a:r>
          </a:p>
          <a:p>
            <a:pPr marL="0" indent="0" algn="just">
              <a:buNone/>
            </a:pPr>
            <a:r>
              <a:rPr lang="en-IN" sz="2000" dirty="0">
                <a:sym typeface="Wingdings" pitchFamily="2" charset="2"/>
              </a:rPr>
              <a:t></a:t>
            </a:r>
            <a:r>
              <a:rPr lang="en-IN" b="1" dirty="0">
                <a:sym typeface="Wingdings" pitchFamily="2" charset="2"/>
              </a:rPr>
              <a:t>S*S</a:t>
            </a:r>
            <a:r>
              <a:rPr lang="en-IN" dirty="0">
                <a:sym typeface="Wingdings" pitchFamily="2" charset="2"/>
              </a:rPr>
              <a:t>					</a:t>
            </a:r>
            <a:r>
              <a:rPr lang="en-IN" sz="2000" dirty="0">
                <a:sym typeface="Wingdings" pitchFamily="2" charset="2"/>
              </a:rPr>
              <a:t></a:t>
            </a:r>
            <a:r>
              <a:rPr lang="en-IN" b="1" dirty="0">
                <a:sym typeface="Wingdings" pitchFamily="2" charset="2"/>
              </a:rPr>
              <a:t>S+S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>
                <a:sym typeface="Wingdings" panose="05000000000000000000" pitchFamily="2" charset="2"/>
              </a:rPr>
              <a:t>S+S</a:t>
            </a:r>
            <a:r>
              <a:rPr lang="en-IN" dirty="0">
                <a:sym typeface="Wingdings" panose="05000000000000000000" pitchFamily="2" charset="2"/>
              </a:rPr>
              <a:t>*S				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 err="1">
                <a:sym typeface="Wingdings" panose="05000000000000000000" pitchFamily="2" charset="2"/>
              </a:rPr>
              <a:t>+S</a:t>
            </a:r>
            <a:endParaRPr lang="en-IN" dirty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 err="1">
                <a:sym typeface="Wingdings" panose="05000000000000000000" pitchFamily="2" charset="2"/>
              </a:rPr>
              <a:t>+S</a:t>
            </a:r>
            <a:r>
              <a:rPr lang="en-IN" dirty="0">
                <a:sym typeface="Wingdings" panose="05000000000000000000" pitchFamily="2" charset="2"/>
              </a:rPr>
              <a:t>*S				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S</a:t>
            </a:r>
            <a:r>
              <a:rPr lang="en-IN" b="1" dirty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anose="05000000000000000000" pitchFamily="2" charset="2"/>
              </a:rPr>
              <a:t>*S				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</a:t>
            </a:r>
            <a:r>
              <a:rPr lang="en-IN" b="1" dirty="0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itchFamily="2" charset="2"/>
              </a:rPr>
              <a:t>				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</a:t>
            </a:r>
            <a:r>
              <a:rPr lang="en-IN" b="1" dirty="0">
                <a:sym typeface="Wingdings" panose="05000000000000000000" pitchFamily="2" charset="2"/>
              </a:rPr>
              <a:t>a</a:t>
            </a:r>
          </a:p>
          <a:p>
            <a:pPr marL="0" indent="0" algn="just">
              <a:buNone/>
            </a:pPr>
            <a:r>
              <a:rPr lang="en-US" dirty="0"/>
              <a:t>Here, </a:t>
            </a:r>
            <a:r>
              <a:rPr lang="en-US" b="1" i="1" dirty="0">
                <a:solidFill>
                  <a:srgbClr val="C00000"/>
                </a:solidFill>
              </a:rPr>
              <a:t>Two leftmost derivation </a:t>
            </a:r>
            <a:r>
              <a:rPr lang="en-US" dirty="0"/>
              <a:t>for string </a:t>
            </a:r>
            <a:r>
              <a:rPr lang="en-US" dirty="0" err="1"/>
              <a:t>a+a</a:t>
            </a:r>
            <a:r>
              <a:rPr lang="en-US" dirty="0"/>
              <a:t>*a is possible hence, above grammar is ambiguous.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26230" y="3573781"/>
            <a:ext cx="288748" cy="16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46635" y="3578843"/>
            <a:ext cx="251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428" y="403092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1723" y="4476618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48484" y="491975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29746" y="4016861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42974" y="449026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9660" y="4936375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87083" y="1403556"/>
            <a:ext cx="292608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6117" y="1786137"/>
            <a:ext cx="457200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2604" y="2492991"/>
            <a:ext cx="0" cy="2872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756876" y="3064813"/>
            <a:ext cx="1066800" cy="457200"/>
            <a:chOff x="6248400" y="2338172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061676" y="5000105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528276" y="3426974"/>
            <a:ext cx="1509932" cy="457200"/>
            <a:chOff x="6019800" y="2743200"/>
            <a:chExt cx="1509932" cy="457200"/>
          </a:xfrm>
        </p:grpSpPr>
        <p:sp>
          <p:nvSpPr>
            <p:cNvPr id="25" name="Rectangle 2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2234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23476" y="3850841"/>
            <a:ext cx="1066800" cy="457200"/>
            <a:chOff x="5715000" y="3124200"/>
            <a:chExt cx="1066800" cy="4572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994876" y="502242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95076" y="424748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2902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20000">
            <a:off x="3809608" y="3836110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52370" y="265026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99638" y="4211866"/>
            <a:ext cx="1509932" cy="457200"/>
            <a:chOff x="6019800" y="2743200"/>
            <a:chExt cx="1509932" cy="457200"/>
          </a:xfrm>
        </p:grpSpPr>
        <p:sp>
          <p:nvSpPr>
            <p:cNvPr id="46" name="Rectangle 4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77919" y="3031267"/>
            <a:ext cx="1066800" cy="457200"/>
            <a:chOff x="6248400" y="2338172"/>
            <a:chExt cx="1066800" cy="457200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6997007" y="49808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449319" y="3393428"/>
            <a:ext cx="1509932" cy="457200"/>
            <a:chOff x="6019800" y="2743200"/>
            <a:chExt cx="1509932" cy="457200"/>
          </a:xfrm>
        </p:grpSpPr>
        <p:sp>
          <p:nvSpPr>
            <p:cNvPr id="55" name="Rectangle 5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8316239" y="4622159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7211319" y="3816637"/>
            <a:ext cx="1066800" cy="457200"/>
            <a:chOff x="5715000" y="3124200"/>
            <a:chExt cx="1066800" cy="457200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8087639" y="503174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44550" y="4193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993363" y="4259113"/>
            <a:ext cx="1509932" cy="429064"/>
            <a:chOff x="5486400" y="3533336"/>
            <a:chExt cx="1509932" cy="429064"/>
          </a:xfrm>
        </p:grpSpPr>
        <p:sp>
          <p:nvSpPr>
            <p:cNvPr id="66" name="Rectangle 65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>
            <a:off x="7220843" y="4636447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2"/>
          </p:cNvCxnSpPr>
          <p:nvPr/>
        </p:nvCxnSpPr>
        <p:spPr>
          <a:xfrm>
            <a:off x="6677919" y="3774428"/>
            <a:ext cx="0" cy="53274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73413" y="26167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775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40" grpId="0"/>
      <p:bldP spid="41" grpId="0"/>
      <p:bldP spid="44" grpId="0"/>
      <p:bldP spid="53" grpId="0"/>
      <p:bldP spid="63" grpId="0"/>
      <p:bldP spid="64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Ambiguous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whether following grammars are ambiguous or not: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Sa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SSS+ | SS* | a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35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S+S | S*S  | (S) | a 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Equivalent unambiguous grammar is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979119" y="2331642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S + T | T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T * F | F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(S) | 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6063" y="2230465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buNone/>
            </a:pPr>
            <a:endParaRPr lang="en-US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Equivalent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unambiguous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grammar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598" y="5295021"/>
            <a:ext cx="6519704" cy="899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Here, </a:t>
            </a:r>
            <a:r>
              <a:rPr lang="en-US" sz="2400" b="1" i="1" dirty="0">
                <a:solidFill>
                  <a:srgbClr val="C00000"/>
                </a:solidFill>
              </a:rPr>
              <a:t>two left most derivation is not possible </a:t>
            </a:r>
            <a:r>
              <a:rPr lang="en-US" sz="2400" dirty="0">
                <a:solidFill>
                  <a:schemeClr val="tx1"/>
                </a:solidFill>
              </a:rPr>
              <a:t>for string </a:t>
            </a:r>
            <a:r>
              <a:rPr lang="en-US" sz="2400" dirty="0" err="1">
                <a:solidFill>
                  <a:schemeClr val="tx1"/>
                </a:solidFill>
              </a:rPr>
              <a:t>a+a</a:t>
            </a:r>
            <a:r>
              <a:rPr lang="en-US" sz="2400" dirty="0">
                <a:solidFill>
                  <a:schemeClr val="tx1"/>
                </a:solidFill>
              </a:rPr>
              <a:t>*a hence, grammar is unambiguous.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Unambiguous grammar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81183" y="2946804"/>
            <a:ext cx="978579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33351" y="2385129"/>
            <a:ext cx="3250521" cy="322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Output string: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defTabSz="11430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 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S+T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+T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15326" y="19105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6625" y="247578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39400" y="3027192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08925" y="356196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8367" y="412999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10950" y="467863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97098" y="51967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82498" y="57481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3662450" y="3462217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for second leftmost derivation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3662450" y="3462217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possible????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1893875"/>
            <a:ext cx="0" cy="56528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6" grpId="0"/>
      <p:bldP spid="8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forms &amp; Normal forms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0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 err="1"/>
                  <a:t>Nullable</a:t>
                </a:r>
                <a:r>
                  <a:rPr lang="en-US" dirty="0"/>
                  <a:t> variable in a CFG,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 follows: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Any variable A for which P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→^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If P contains the production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nullable variable, then A 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No other variables in V are </a:t>
                </a:r>
                <a:r>
                  <a:rPr lang="en-US" sz="2400" dirty="0" err="1"/>
                  <a:t>nullable</a:t>
                </a:r>
                <a:r>
                  <a:rPr lang="en-US" sz="2400" dirty="0"/>
                  <a:t>.</a:t>
                </a:r>
              </a:p>
              <a:p>
                <a:pPr marL="457200" lvl="0" indent="-457200"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˄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57727"/>
            <a:ext cx="160020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 X |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˄ </a:t>
            </a:r>
            <a:r>
              <a:rPr lang="en-US" sz="2400" dirty="0">
                <a:solidFill>
                  <a:schemeClr val="tx1"/>
                </a:solidFill>
              </a:rPr>
              <a:t>| S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4458" y="1257727"/>
            <a:ext cx="2220266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>
                <a:solidFill>
                  <a:srgbClr val="C00000"/>
                </a:solidFill>
              </a:rPr>
              <a:t>a^</a:t>
            </a: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^ |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2496" y="1257727"/>
            <a:ext cx="186271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aX|Yb|a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529" y="2846564"/>
            <a:ext cx="24003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Nullable</a:t>
            </a:r>
            <a:r>
              <a:rPr lang="en-US" sz="2000" dirty="0">
                <a:solidFill>
                  <a:schemeClr val="tx1"/>
                </a:solidFill>
              </a:rPr>
              <a:t> variable={X}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4102" y="2860705"/>
            <a:ext cx="2743200" cy="13146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Replacing X by ^ in all  productions containing X on RHS and rewriting the production again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0605" y="2860705"/>
            <a:ext cx="2454906" cy="5192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Removing ^ productions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981200" y="1886377"/>
            <a:ext cx="129325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9238" y="1854307"/>
            <a:ext cx="129325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Eliminate ^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1529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aAb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|˄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aC|a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AC | C</a:t>
            </a:r>
          </a:p>
          <a:p>
            <a:pPr marL="0" indent="0">
              <a:buNone/>
            </a:pPr>
            <a:r>
              <a:rPr lang="en-US" sz="2200" dirty="0" err="1"/>
              <a:t>A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aAb</a:t>
            </a:r>
            <a:r>
              <a:rPr lang="en-US" sz="2200" dirty="0"/>
              <a:t>| ab</a:t>
            </a:r>
          </a:p>
          <a:p>
            <a:pPr marL="0" indent="0">
              <a:buNone/>
            </a:pPr>
            <a:r>
              <a:rPr lang="en-US" sz="2200" dirty="0" err="1"/>
              <a:t>C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aC|a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990600"/>
            <a:ext cx="5067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XaX|bX|Y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XaX|XbX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|˄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Y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X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</a:t>
            </a:r>
            <a:r>
              <a:rPr lang="en-US" sz="2200" dirty="0" err="1"/>
              <a:t>XbX</a:t>
            </a:r>
            <a:r>
              <a:rPr lang="en-US" sz="2200" dirty="0"/>
              <a:t>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</a:t>
            </a:r>
            <a:r>
              <a:rPr lang="en-US" sz="2200" dirty="0" err="1"/>
              <a:t>Xb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 err="1"/>
              <a:t>Y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ab</a:t>
            </a:r>
            <a:endParaRPr lang="en-US" sz="22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61972" y="1066800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A-derivable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variable is called A-derivable 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 production,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C is  A-derivable,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a production,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, then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No other variables are A-derivable.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04900" y="4191000"/>
            <a:ext cx="2362200" cy="1501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41910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Chomsky hierarchy (Classification of grammar)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65514" y="2357171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grammar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2121" y="3797246"/>
            <a:ext cx="1152144" cy="139991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grammar(type 3)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5554" y="3812806"/>
            <a:ext cx="1152144" cy="139903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free grammar(type 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59950" y="3781684"/>
            <a:ext cx="1149350" cy="1399916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sensitive grammar (type 1)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6000" y="2367779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estricted grammar (type 0)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42520" y="1238716"/>
            <a:ext cx="2058349" cy="49220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6096276" y="2598391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4434622" y="2607330"/>
            <a:ext cx="688645" cy="1660064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3587485" y="1480884"/>
            <a:ext cx="651142" cy="114223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732684" y="1481009"/>
            <a:ext cx="640534" cy="1137282"/>
          </a:xfrm>
          <a:prstGeom prst="bentConnector3">
            <a:avLst>
              <a:gd name="adj1" fmla="val 50199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04801" y="3440536"/>
            <a:ext cx="0" cy="3754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Production &amp; Elimination of Unit productions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production of the form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B</a:t>
                </a:r>
                <a:r>
                  <a:rPr lang="en-US" dirty="0">
                    <a:sym typeface="Wingdings" panose="05000000000000000000" pitchFamily="2" charset="2"/>
                  </a:rPr>
                  <a:t> is termed as unit production. Where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A &amp; B are </a:t>
                </a:r>
                <a:r>
                  <a:rPr lang="en-US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nonterminals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b="1" u="sng" dirty="0">
                    <a:sym typeface="Wingdings" panose="05000000000000000000" pitchFamily="2" charset="2"/>
                  </a:rPr>
                  <a:t>Algorithm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no ^ productions, construct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having no unit production as follows.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Initialize P1 to be P.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For each A ∈ V ,finding the set of A derivable variable.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For every pair (A, B) such that B is A- derivable and every non unit production B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, add the production A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 to P1 if it is not already present in P1.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Delete all unit productions from P1.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242458" y="1922581"/>
            <a:ext cx="878302" cy="24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58039" y="1581244"/>
            <a:ext cx="878302" cy="2335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of unit production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047750"/>
            <a:ext cx="3352800" cy="1257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ABA|BA|AA|AB|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3449" y="1047750"/>
            <a:ext cx="2918352" cy="125729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Unit Productions are S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A and SB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0768" y="3578838"/>
            <a:ext cx="432406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A</a:t>
            </a:r>
            <a:r>
              <a:rPr lang="en-US" sz="2400" dirty="0" err="1">
                <a:solidFill>
                  <a:schemeClr val="tx1"/>
                </a:solidFill>
              </a:rPr>
              <a:t>aA|a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B</a:t>
            </a:r>
            <a:r>
              <a:rPr lang="en-US" sz="2400" dirty="0" err="1">
                <a:solidFill>
                  <a:schemeClr val="tx1"/>
                </a:solidFill>
              </a:rPr>
              <a:t>bB|b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3450" y="3891883"/>
            <a:ext cx="2918352" cy="897911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Removing unit productions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214048" y="2305049"/>
            <a:ext cx="235998" cy="12737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36341" y="1482423"/>
            <a:ext cx="1283259" cy="22904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3"/>
          </p:cNvCxnSpPr>
          <p:nvPr/>
        </p:nvCxnSpPr>
        <p:spPr>
          <a:xfrm flipV="1">
            <a:off x="3120760" y="1443957"/>
            <a:ext cx="1603640" cy="59982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61694" y="3830758"/>
            <a:ext cx="26670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30728" y="3830758"/>
            <a:ext cx="1166888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|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5085" y="3825071"/>
            <a:ext cx="9906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CFG to CNF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2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context free grammar is in Chomsky normal form (CNF) if every production is one of these two forms: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344488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nonterminal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terminal.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Steps to convert CFG to CNF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Eliminate ˄-Productions.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Eliminate Unit Productions.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Restricting the right side of productions to single terminal or string of two or more </a:t>
            </a:r>
            <a:r>
              <a:rPr lang="en-US" sz="2400" dirty="0" err="1"/>
              <a:t>nonterminals</a:t>
            </a:r>
            <a:r>
              <a:rPr lang="en-US" sz="2400" dirty="0"/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Final step of CNF. (shorten the string of NT to length 2)</a:t>
            </a:r>
          </a:p>
        </p:txBody>
      </p:sp>
    </p:spTree>
    <p:extLst>
      <p:ext uri="{BB962C8B-B14F-4D97-AF65-F5344CB8AC3E}">
        <p14:creationId xmlns:p14="http://schemas.microsoft.com/office/powerpoint/2010/main" val="42721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4" y="1071859"/>
            <a:ext cx="42291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AAC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|˄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aC|a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 1: Elimination of ^ production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Step-2: Eliminate Unit Production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303" y="3932574"/>
            <a:ext cx="139815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1577" y="3186999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 |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316792" y="3186999"/>
            <a:ext cx="5715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9973" y="3186999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AAC|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33225" y="3532827"/>
            <a:ext cx="1564444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AaAb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|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39133" y="3559578"/>
            <a:ext cx="77753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8124" y="2904985"/>
            <a:ext cx="21470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Eliminate 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^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47567" y="1144172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0395" y="5332252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aC|a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4806" y="532490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2625" y="5322137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7956" y="5732348"/>
            <a:ext cx="3352800" cy="110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aAb|ab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1248" y="4941839"/>
            <a:ext cx="32248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Unit Production is 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48521" y="5666641"/>
            <a:ext cx="468145" cy="496381"/>
            <a:chOff x="2280021" y="2363733"/>
            <a:chExt cx="613774" cy="69833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80021" y="3062068"/>
              <a:ext cx="61377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881532" y="2363733"/>
              <a:ext cx="0" cy="69272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468465" y="5976419"/>
            <a:ext cx="614607" cy="33293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105640" y="988800"/>
            <a:ext cx="4790104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 3: Replace all mixed string with solid 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Step-4: Shorten the string of NT to length 2</a:t>
            </a:r>
          </a:p>
          <a:p>
            <a:pPr marL="0" indent="0" defTabSz="806450">
              <a:buNone/>
            </a:pPr>
            <a:r>
              <a:rPr lang="en-US" sz="2000" dirty="0"/>
              <a:t>	S</a:t>
            </a:r>
            <a:r>
              <a:rPr lang="en-US" sz="2000" dirty="0">
                <a:sym typeface="Wingdings" panose="05000000000000000000" pitchFamily="2" charset="2"/>
              </a:rPr>
              <a:t>AX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AC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SAC|PC|a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CPC|a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Pa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Qb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7216" y="1371190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64372" y="1365882"/>
            <a:ext cx="56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E40524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en-US" sz="2000" dirty="0">
              <a:solidFill>
                <a:srgbClr val="E40524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5656" y="1365881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|a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6548" y="2398381"/>
            <a:ext cx="92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Qb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55247" y="1368202"/>
            <a:ext cx="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34371" y="1729156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25502" y="1717148"/>
            <a:ext cx="122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PAQ|PQ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50054" y="1707036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aAb</a:t>
            </a:r>
            <a:r>
              <a:rPr lang="en-US" sz="2000" dirty="0" err="1">
                <a:solidFill>
                  <a:schemeClr val="tx1"/>
                </a:solidFill>
              </a:rPr>
              <a:t>|</a:t>
            </a:r>
            <a:r>
              <a:rPr lang="en-US" sz="2000" dirty="0" err="1">
                <a:solidFill>
                  <a:srgbClr val="E40524"/>
                </a:solidFill>
              </a:rPr>
              <a:t>ab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32027" y="2079534"/>
            <a:ext cx="656071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C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32851" y="2119875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74360" y="2076663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aC</a:t>
            </a:r>
            <a:r>
              <a:rPr lang="en-US" sz="2000" dirty="0" err="1">
                <a:solidFill>
                  <a:schemeClr val="tx1"/>
                </a:solidFill>
              </a:rPr>
              <a:t>|a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6546" y="2075242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PC|a</a:t>
            </a:r>
            <a:endParaRPr lang="en-US" sz="2000" dirty="0">
              <a:solidFill>
                <a:srgbClr val="E4052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414019" y="2092227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30557" y="1729156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38893" y="5976419"/>
            <a:ext cx="2671707" cy="26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Chomsky Normal Form</a:t>
            </a:r>
          </a:p>
        </p:txBody>
      </p:sp>
    </p:spTree>
    <p:extLst>
      <p:ext uri="{BB962C8B-B14F-4D97-AF65-F5344CB8AC3E}">
        <p14:creationId xmlns:p14="http://schemas.microsoft.com/office/powerpoint/2010/main" val="18662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1" grpId="0"/>
      <p:bldP spid="12" grpId="0"/>
      <p:bldP spid="13" grpId="0"/>
      <p:bldP spid="13" grpId="1"/>
      <p:bldP spid="14" grpId="0"/>
      <p:bldP spid="16" grpId="0"/>
      <p:bldP spid="17" grpId="0"/>
      <p:bldP spid="22" grpId="0" animBg="1"/>
      <p:bldP spid="22" grpId="1" animBg="1"/>
      <p:bldP spid="26" grpId="0"/>
      <p:bldP spid="27" grpId="0"/>
      <p:bldP spid="27" grpId="1"/>
      <p:bldP spid="28" grpId="0"/>
      <p:bldP spid="30" grpId="0"/>
      <p:bldP spid="31" grpId="0"/>
      <p:bldP spid="32" grpId="0"/>
      <p:bldP spid="33" grpId="0"/>
      <p:bldP spid="33" grpId="1"/>
      <p:bldP spid="34" grpId="0"/>
      <p:bldP spid="36" grpId="0"/>
      <p:bldP spid="36" grpId="1"/>
      <p:bldP spid="37" grpId="0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1153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aAbB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Ab|b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B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Ba|a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 1 and 2 are not required as there is no ^ and unit productions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Step-3: Replace all mixed string with solid NT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PAQB</a:t>
            </a:r>
          </a:p>
          <a:p>
            <a:pPr marL="0" indent="0">
              <a:buNone/>
            </a:pPr>
            <a:r>
              <a:rPr lang="en-US" sz="2000" dirty="0" err="1"/>
              <a:t>A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AQ|b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BP|a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Q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b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547610" y="3001780"/>
            <a:ext cx="383872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Step-4 : final step of CNF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PT1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T1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AT2		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T2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QB</a:t>
            </a: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  <a:r>
              <a:rPr lang="en-US" sz="2000" dirty="0" err="1">
                <a:solidFill>
                  <a:schemeClr val="tx1"/>
                </a:solidFill>
              </a:rPr>
              <a:t>Q|b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B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BP|a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P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113000"/>
              </a:lnSpc>
            </a:pP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04020" y="3001780"/>
            <a:ext cx="0" cy="2514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AA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B|BB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B</a:t>
            </a:r>
            <a:r>
              <a:rPr lang="en-US" sz="1800" b="1" dirty="0" err="1">
                <a:sym typeface="Wingdings" panose="05000000000000000000" pitchFamily="2" charset="2"/>
              </a:rPr>
              <a:t></a:t>
            </a:r>
            <a:r>
              <a:rPr lang="en-US" sz="1800" b="1" dirty="0" err="1"/>
              <a:t>abB|b|bb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 1 is not required as there is no ^ productions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Step-2: Eliminate Unit 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AA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abB|b|bb|BB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abB|b|bb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Step-3:Replace all mixed string with solid NT: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PQB|b|QQ|BB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PQB|b|QQ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 err="1"/>
              <a:t>P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Q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b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4831443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Step-4 : Shorten the string of NT to length 2</a:t>
            </a: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>
                <a:solidFill>
                  <a:schemeClr val="tx1"/>
                </a:solidFill>
                <a:sym typeface="Wingdings" panose="05000000000000000000" pitchFamily="2" charset="2"/>
              </a:rPr>
              <a:t>AA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PT1|b|QQ|BB		T1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QB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PV1|b|QQ 		V1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QB</a:t>
            </a: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47057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ASB|^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aAS|a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B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SbS|A|bb</a:t>
            </a:r>
            <a:endParaRPr lang="en-US" b="1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Step-1: Eliminate ˄-Production: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ASB|AB</a:t>
            </a:r>
          </a:p>
          <a:p>
            <a:pPr marL="0" indent="0">
              <a:buNone/>
            </a:pPr>
            <a:r>
              <a:rPr lang="en-US" sz="1800" dirty="0" err="1"/>
              <a:t>A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aAS|a|aA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SbS|A|bb|bS|Sb|b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Step-2: Eliminate Unit 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ASB|AB</a:t>
            </a:r>
          </a:p>
          <a:p>
            <a:pPr marL="0" indent="0">
              <a:buNone/>
            </a:pPr>
            <a:r>
              <a:rPr lang="en-US" sz="1800" dirty="0" err="1"/>
              <a:t>A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aAS|a|aA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SbS|aAS|a|aA|bb|bS|Sb|b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230914" y="1981200"/>
            <a:ext cx="4718957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Step-3:Replace all mixed string with solid NT: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ASB|AB</a:t>
            </a: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PAS|a|PA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SQS|PAS|a|PA|QQ|QS|SQ|b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Step-4 : Shorten the string of NT to length 2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AB|AT1	T1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SB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a|PA|PU1	U1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SV1|PV2|a|PA|QQ|QS|SQ|b</a:t>
            </a:r>
          </a:p>
          <a:p>
            <a:r>
              <a:rPr lang="en-US" dirty="0">
                <a:solidFill>
                  <a:schemeClr val="tx1"/>
                </a:solidFill>
              </a:rPr>
              <a:t>V1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QS	V2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229100" cy="5334000"/>
          </a:xfrm>
        </p:spPr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/>
              <a:t>BNF is one of the notation techniques for context free grammar.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/>
              <a:t>It is often used to describe syntax of the language used in computing.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/>
              <a:t>Variables written between &lt;..&gt; are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non terminals</a:t>
            </a:r>
            <a:r>
              <a:rPr lang="en-US" sz="2000" dirty="0"/>
              <a:t>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/>
              <a:t>Vertical bar ‘|’ indicating a alternate choice.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/>
              <a:t>[…], which is used to enclosed an optional specification.</a:t>
            </a:r>
          </a:p>
          <a:p>
            <a:pPr algn="just"/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983566"/>
            <a:ext cx="4648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</a:t>
            </a:r>
            <a:r>
              <a:rPr lang="en-US" sz="2000" dirty="0" err="1"/>
              <a:t>exp</a:t>
            </a:r>
            <a:r>
              <a:rPr lang="en-US" sz="2000" dirty="0"/>
              <a:t>&gt;=&lt;</a:t>
            </a:r>
            <a:r>
              <a:rPr lang="en-US" sz="2000" dirty="0" err="1"/>
              <a:t>exp</a:t>
            </a:r>
            <a:r>
              <a:rPr lang="en-US" sz="2000" dirty="0"/>
              <a:t>&gt; + &lt;term&gt; | &lt;term&gt;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&lt;term&gt;=&lt;term&gt; * &lt;factor&gt; | &lt;factor&gt;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&lt;factor&gt;=&lt;factor&gt; ^ &lt;primary&gt; | &lt;primary&gt;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&lt;primary&gt;=&lt;id&gt; | &lt;</a:t>
            </a:r>
            <a:r>
              <a:rPr lang="en-US" sz="2000" dirty="0" err="1"/>
              <a:t>const</a:t>
            </a:r>
            <a:r>
              <a:rPr lang="en-US" sz="2000" dirty="0"/>
              <a:t>&gt;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&lt;id&gt;=&lt;letter&gt;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</a:t>
            </a:r>
            <a:r>
              <a:rPr lang="en-US" sz="2000" dirty="0" err="1"/>
              <a:t>const</a:t>
            </a:r>
            <a:r>
              <a:rPr lang="en-US" sz="2000" dirty="0"/>
              <a:t>&gt;=[+/-]&lt;digit&gt;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&lt;letter&gt;=a | b | c |……| z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&lt;digit&gt;=0 | 1 |………….| 9</a:t>
            </a:r>
          </a:p>
          <a:p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066800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0 grammar (Phrase Structure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 both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can be strings of terminal and nonterminal </a:t>
                </a:r>
                <a:r>
                  <a:rPr lang="en-US" dirty="0"/>
                  <a:t>symbols.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ACaB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Bc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CB → DB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aD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Db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Union, Concatenation &amp; Kleene’s of CFG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Concatenation &amp; Kleene’s of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Theorem:- If L</a:t>
            </a:r>
            <a:r>
              <a:rPr lang="en-US" b="1" baseline="-25000" dirty="0"/>
              <a:t>1</a:t>
            </a:r>
            <a:r>
              <a:rPr lang="en-US" b="1" dirty="0"/>
              <a:t> and L</a:t>
            </a:r>
            <a:r>
              <a:rPr lang="en-US" b="1" baseline="-25000" dirty="0"/>
              <a:t>2</a:t>
            </a:r>
            <a:r>
              <a:rPr lang="en-US" b="1" dirty="0"/>
              <a:t> are context - free languages, then the languages L</a:t>
            </a:r>
            <a:r>
              <a:rPr lang="en-US" b="1" baseline="-25000" dirty="0"/>
              <a:t>1</a:t>
            </a:r>
            <a:r>
              <a:rPr lang="en-US" b="1" dirty="0"/>
              <a:t> U L</a:t>
            </a:r>
            <a:r>
              <a:rPr lang="en-US" b="1" baseline="-25000" dirty="0"/>
              <a:t>2</a:t>
            </a:r>
            <a:r>
              <a:rPr lang="en-US" b="1" dirty="0"/>
              <a:t>, L</a:t>
            </a:r>
            <a:r>
              <a:rPr lang="en-US" b="1" baseline="-25000" dirty="0"/>
              <a:t>1</a:t>
            </a:r>
            <a:r>
              <a:rPr lang="en-US" b="1" dirty="0"/>
              <a:t>L</a:t>
            </a:r>
            <a:r>
              <a:rPr lang="en-US" b="1" baseline="-25000" dirty="0"/>
              <a:t>2 </a:t>
            </a:r>
            <a:r>
              <a:rPr lang="en-US" b="1" dirty="0"/>
              <a:t>, and L</a:t>
            </a:r>
            <a:r>
              <a:rPr lang="en-US" b="1" baseline="-25000" dirty="0"/>
              <a:t>1</a:t>
            </a:r>
            <a:r>
              <a:rPr lang="en-US" b="1" baseline="30000" dirty="0"/>
              <a:t>* </a:t>
            </a:r>
            <a:r>
              <a:rPr lang="en-US" b="1" dirty="0"/>
              <a:t>are also CFLs.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proof is constructive: Starting with CFGs</a:t>
            </a:r>
          </a:p>
          <a:p>
            <a:pPr marL="0" indent="0" algn="just">
              <a:buNone/>
            </a:pPr>
            <a:r>
              <a:rPr lang="en-US" dirty="0"/>
              <a:t>		G</a:t>
            </a:r>
            <a:r>
              <a:rPr lang="en-US" baseline="-25000" dirty="0"/>
              <a:t>1</a:t>
            </a:r>
            <a:r>
              <a:rPr lang="en-US" dirty="0"/>
              <a:t> = (V</a:t>
            </a:r>
            <a:r>
              <a:rPr lang="en-US" baseline="-25000" dirty="0"/>
              <a:t>1</a:t>
            </a:r>
            <a:r>
              <a:rPr lang="en-US" dirty="0"/>
              <a:t>, Ʃ, S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1</a:t>
            </a:r>
            <a:r>
              <a:rPr lang="en-US" dirty="0"/>
              <a:t>) and G</a:t>
            </a:r>
            <a:r>
              <a:rPr lang="en-US" baseline="-25000" dirty="0"/>
              <a:t>2</a:t>
            </a:r>
            <a:r>
              <a:rPr lang="en-US" dirty="0"/>
              <a:t> = (V</a:t>
            </a:r>
            <a:r>
              <a:rPr lang="en-US" baseline="-25000" dirty="0"/>
              <a:t>2</a:t>
            </a:r>
            <a:r>
              <a:rPr lang="en-US" dirty="0"/>
              <a:t>, Ʃ, S</a:t>
            </a:r>
            <a:r>
              <a:rPr lang="en-US" baseline="-25000" dirty="0"/>
              <a:t>2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) 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Generating L</a:t>
            </a:r>
            <a:r>
              <a:rPr lang="en-US" baseline="-25000" dirty="0"/>
              <a:t>1 </a:t>
            </a:r>
            <a:r>
              <a:rPr lang="en-US" dirty="0"/>
              <a:t>and L</a:t>
            </a:r>
            <a:r>
              <a:rPr lang="en-US" baseline="-25000" dirty="0"/>
              <a:t>2</a:t>
            </a:r>
            <a:r>
              <a:rPr lang="en-US" dirty="0"/>
              <a:t>, respectively, we show how to construct a new CFG for each of the three cases.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= (V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Ʃ, S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P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generating L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U L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Ʃ,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P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generating L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G* = (V, Ʃ, S, P) generating  L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</a:t>
            </a:r>
            <a:r>
              <a:rPr lang="en-US" dirty="0" err="1"/>
              <a:t>G</a:t>
            </a:r>
            <a:r>
              <a:rPr lang="en-US" baseline="-25000" dirty="0" err="1"/>
              <a:t>u</a:t>
            </a:r>
            <a:r>
              <a:rPr lang="en-US" dirty="0"/>
              <a:t> = (V</a:t>
            </a:r>
            <a:r>
              <a:rPr lang="en-US" baseline="-25000" dirty="0"/>
              <a:t>u</a:t>
            </a:r>
            <a:r>
              <a:rPr lang="en-US" dirty="0"/>
              <a:t>, Ʃ, S</a:t>
            </a:r>
            <a:r>
              <a:rPr lang="en-US" baseline="-25000" dirty="0"/>
              <a:t>u</a:t>
            </a:r>
            <a:r>
              <a:rPr lang="en-US" dirty="0"/>
              <a:t>, P</a:t>
            </a:r>
            <a:r>
              <a:rPr lang="en-US" baseline="-25000" dirty="0"/>
              <a:t>u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 grammar </a:t>
            </a:r>
            <a:r>
              <a:rPr lang="en-US" b="1" dirty="0" err="1"/>
              <a:t>G</a:t>
            </a:r>
            <a:r>
              <a:rPr lang="en-US" b="1" baseline="-25000" dirty="0" err="1"/>
              <a:t>u</a:t>
            </a:r>
            <a:r>
              <a:rPr lang="en-US" b="1" dirty="0"/>
              <a:t> = (V</a:t>
            </a:r>
            <a:r>
              <a:rPr lang="en-US" b="1" baseline="-25000" dirty="0"/>
              <a:t>u</a:t>
            </a:r>
            <a:r>
              <a:rPr lang="en-US" b="1" dirty="0"/>
              <a:t>, Ʃ, S</a:t>
            </a:r>
            <a:r>
              <a:rPr lang="en-US" b="1" baseline="-25000" dirty="0"/>
              <a:t>u</a:t>
            </a:r>
            <a:r>
              <a:rPr lang="en-US" b="1" dirty="0"/>
              <a:t>, P</a:t>
            </a:r>
            <a:r>
              <a:rPr lang="en-US" b="1" baseline="-25000" dirty="0"/>
              <a:t>u</a:t>
            </a:r>
            <a:r>
              <a:rPr lang="en-US" b="1" dirty="0"/>
              <a:t>) generating L</a:t>
            </a:r>
            <a:r>
              <a:rPr lang="en-US" b="1" baseline="-25000" dirty="0"/>
              <a:t>1</a:t>
            </a:r>
            <a:r>
              <a:rPr lang="en-US" b="1" dirty="0"/>
              <a:t> U L</a:t>
            </a:r>
            <a:r>
              <a:rPr lang="en-US" b="1" baseline="-25000" dirty="0"/>
              <a:t>2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First we rename the element of V</a:t>
            </a:r>
            <a:r>
              <a:rPr lang="en-US" sz="2200" baseline="-25000" dirty="0"/>
              <a:t>2</a:t>
            </a:r>
            <a:r>
              <a:rPr lang="en-US" sz="2200" dirty="0"/>
              <a:t> if necessary so that V</a:t>
            </a:r>
            <a:r>
              <a:rPr lang="en-US" sz="2200" baseline="-25000" dirty="0"/>
              <a:t>1</a:t>
            </a:r>
            <a:r>
              <a:rPr lang="en-US" sz="2200" dirty="0"/>
              <a:t> ∩ V</a:t>
            </a:r>
            <a:r>
              <a:rPr lang="en-US" sz="2200" baseline="-25000" dirty="0"/>
              <a:t>2</a:t>
            </a:r>
            <a:r>
              <a:rPr lang="en-US" sz="2200" dirty="0"/>
              <a:t>= Ø</a:t>
            </a:r>
          </a:p>
          <a:p>
            <a:pPr marL="0" indent="0" algn="just">
              <a:buNone/>
            </a:pPr>
            <a:r>
              <a:rPr lang="en-US" sz="2200" dirty="0"/>
              <a:t>		V</a:t>
            </a:r>
            <a:r>
              <a:rPr lang="en-US" sz="2200" baseline="-25000" dirty="0"/>
              <a:t>u</a:t>
            </a:r>
            <a:r>
              <a:rPr lang="en-US" sz="2200" dirty="0"/>
              <a:t>= V</a:t>
            </a:r>
            <a:r>
              <a:rPr lang="en-US" sz="2200" baseline="-25000" dirty="0"/>
              <a:t>1 </a:t>
            </a:r>
            <a:r>
              <a:rPr lang="en-US" sz="2200" dirty="0"/>
              <a:t>U V</a:t>
            </a:r>
            <a:r>
              <a:rPr lang="en-US" sz="2200" baseline="-25000" dirty="0"/>
              <a:t>2 </a:t>
            </a:r>
            <a:r>
              <a:rPr lang="en-US" sz="2200" dirty="0"/>
              <a:t>U {S</a:t>
            </a:r>
            <a:r>
              <a:rPr lang="en-US" sz="2200" baseline="-25000" dirty="0"/>
              <a:t>u</a:t>
            </a:r>
            <a:r>
              <a:rPr lang="en-US" sz="2200" dirty="0"/>
              <a:t>}</a:t>
            </a:r>
          </a:p>
          <a:p>
            <a:pPr marL="0" indent="0" algn="just">
              <a:buNone/>
            </a:pPr>
            <a:r>
              <a:rPr lang="en-US" sz="2200" dirty="0"/>
              <a:t>	Where S</a:t>
            </a:r>
            <a:r>
              <a:rPr lang="en-US" sz="2200" baseline="-25000" dirty="0"/>
              <a:t>u </a:t>
            </a:r>
            <a:r>
              <a:rPr lang="en-US" sz="2200" dirty="0"/>
              <a:t>is a new symbol not in V</a:t>
            </a:r>
            <a:r>
              <a:rPr lang="en-US" sz="2200" baseline="-25000" dirty="0"/>
              <a:t>1 </a:t>
            </a:r>
            <a:r>
              <a:rPr lang="en-US" sz="2200" dirty="0"/>
              <a:t>or V</a:t>
            </a:r>
            <a:r>
              <a:rPr lang="en-US" sz="2200" baseline="-25000" dirty="0"/>
              <a:t>2. </a:t>
            </a:r>
            <a:r>
              <a:rPr lang="en-US" sz="2200" dirty="0"/>
              <a:t>Then we let</a:t>
            </a:r>
          </a:p>
          <a:p>
            <a:pPr marL="0" indent="0" algn="just">
              <a:buNone/>
            </a:pPr>
            <a:r>
              <a:rPr lang="en-US" sz="2200" dirty="0"/>
              <a:t>		P</a:t>
            </a:r>
            <a:r>
              <a:rPr lang="en-US" sz="2200" baseline="-25000" dirty="0"/>
              <a:t>u</a:t>
            </a:r>
            <a:r>
              <a:rPr lang="en-US" sz="2200" dirty="0"/>
              <a:t>= P</a:t>
            </a:r>
            <a:r>
              <a:rPr lang="en-US" sz="2200" baseline="-25000" dirty="0"/>
              <a:t>1 </a:t>
            </a:r>
            <a:r>
              <a:rPr lang="en-US" sz="2200" dirty="0"/>
              <a:t>U P</a:t>
            </a:r>
            <a:r>
              <a:rPr lang="en-US" sz="2200" baseline="-25000" dirty="0"/>
              <a:t>2 </a:t>
            </a:r>
            <a:r>
              <a:rPr lang="en-US" sz="2200" dirty="0"/>
              <a:t>U { S</a:t>
            </a:r>
            <a:r>
              <a:rPr lang="en-US" sz="2200" baseline="-25000" dirty="0"/>
              <a:t>u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S</a:t>
            </a:r>
            <a:r>
              <a:rPr lang="en-US" sz="2200" baseline="-25000" dirty="0"/>
              <a:t>1 </a:t>
            </a:r>
            <a:r>
              <a:rPr lang="en-US" sz="2200" dirty="0"/>
              <a:t>| S</a:t>
            </a:r>
            <a:r>
              <a:rPr lang="en-US" sz="2200" baseline="-25000" dirty="0"/>
              <a:t>2 </a:t>
            </a:r>
            <a:r>
              <a:rPr lang="en-US" sz="2200" dirty="0"/>
              <a:t>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On the other hand, if x is derivable from S</a:t>
            </a:r>
            <a:r>
              <a:rPr lang="en-US" sz="2200" baseline="-25000" dirty="0"/>
              <a:t>u </a:t>
            </a:r>
            <a:r>
              <a:rPr lang="en-US" sz="2200" dirty="0"/>
              <a:t>in </a:t>
            </a:r>
            <a:r>
              <a:rPr lang="en-US" sz="2200" dirty="0" err="1"/>
              <a:t>G</a:t>
            </a:r>
            <a:r>
              <a:rPr lang="en-US" sz="2200" baseline="-25000" dirty="0" err="1"/>
              <a:t>u</a:t>
            </a:r>
            <a:r>
              <a:rPr lang="en-US" sz="2200" baseline="-25000" dirty="0"/>
              <a:t>, </a:t>
            </a:r>
            <a:r>
              <a:rPr lang="en-US" sz="2200" dirty="0"/>
              <a:t>the first step in any derivation must be </a:t>
            </a:r>
          </a:p>
          <a:p>
            <a:pPr marL="0" indent="0" algn="just">
              <a:buNone/>
            </a:pPr>
            <a:r>
              <a:rPr lang="en-US" sz="2200" dirty="0"/>
              <a:t>		S</a:t>
            </a:r>
            <a:r>
              <a:rPr lang="en-US" sz="2200" baseline="-25000" dirty="0"/>
              <a:t>u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S</a:t>
            </a:r>
            <a:r>
              <a:rPr lang="en-US" sz="2200" baseline="-25000" dirty="0"/>
              <a:t>1 </a:t>
            </a:r>
            <a:r>
              <a:rPr lang="en-US" sz="2200" dirty="0"/>
              <a:t>or S</a:t>
            </a:r>
            <a:r>
              <a:rPr lang="en-US" sz="2200" baseline="-25000" dirty="0"/>
              <a:t>u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S</a:t>
            </a:r>
            <a:r>
              <a:rPr lang="en-US" sz="2200" baseline="-25000" dirty="0"/>
              <a:t>2 </a:t>
            </a:r>
            <a:endParaRPr lang="en-US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In the first case, all subsequent productions used must be productions in G</a:t>
            </a:r>
            <a:r>
              <a:rPr lang="en-US" sz="2200" baseline="-25000" dirty="0"/>
              <a:t>1</a:t>
            </a:r>
            <a:r>
              <a:rPr lang="en-US" sz="2200" dirty="0"/>
              <a:t>, because no variables in V</a:t>
            </a:r>
            <a:r>
              <a:rPr lang="en-US" sz="2200" baseline="-25000" dirty="0"/>
              <a:t>2 </a:t>
            </a:r>
            <a:r>
              <a:rPr lang="en-US" sz="2200" dirty="0"/>
              <a:t>are involved, and thus x∈ L</a:t>
            </a:r>
            <a:r>
              <a:rPr lang="en-US" sz="2200" baseline="-25000" dirty="0"/>
              <a:t>1</a:t>
            </a:r>
            <a:r>
              <a:rPr lang="en-US" sz="2200" dirty="0"/>
              <a:t>; in the second case, x ∈ L</a:t>
            </a:r>
            <a:r>
              <a:rPr lang="en-US" sz="2200" baseline="-25000" dirty="0"/>
              <a:t>2. </a:t>
            </a:r>
            <a:r>
              <a:rPr lang="en-US" sz="2200" dirty="0"/>
              <a:t>Therefore,</a:t>
            </a:r>
          </a:p>
          <a:p>
            <a:pPr marL="0" indent="0" algn="just">
              <a:buNone/>
            </a:pPr>
            <a:r>
              <a:rPr lang="en-US" sz="2200" dirty="0"/>
              <a:t>		L(</a:t>
            </a:r>
            <a:r>
              <a:rPr lang="en-US" sz="2200" dirty="0" err="1"/>
              <a:t>G</a:t>
            </a:r>
            <a:r>
              <a:rPr lang="en-US" sz="2200" baseline="-25000" dirty="0" err="1"/>
              <a:t>u</a:t>
            </a:r>
            <a:r>
              <a:rPr lang="en-US" sz="2200" dirty="0"/>
              <a:t>) ⊆ L</a:t>
            </a:r>
            <a:r>
              <a:rPr lang="en-US" sz="2200" baseline="-25000" dirty="0"/>
              <a:t>1</a:t>
            </a:r>
            <a:r>
              <a:rPr lang="en-US" sz="2200" dirty="0"/>
              <a:t> U L</a:t>
            </a:r>
            <a:r>
              <a:rPr lang="en-US" sz="2200" baseline="-25000" dirty="0"/>
              <a:t>2</a:t>
            </a:r>
            <a:endParaRPr lang="en-US" sz="22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5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</a:t>
            </a:r>
            <a:r>
              <a:rPr lang="en-US" dirty="0" err="1"/>
              <a:t>G</a:t>
            </a:r>
            <a:r>
              <a:rPr lang="en-US" baseline="-25000" dirty="0" err="1"/>
              <a:t>c</a:t>
            </a:r>
            <a:r>
              <a:rPr lang="en-US" dirty="0"/>
              <a:t>= (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, Ʃ, </a:t>
            </a:r>
            <a:r>
              <a:rPr lang="en-US" dirty="0" err="1"/>
              <a:t>S</a:t>
            </a:r>
            <a:r>
              <a:rPr lang="en-US" baseline="-25000" dirty="0" err="1"/>
              <a:t>c</a:t>
            </a:r>
            <a:r>
              <a:rPr lang="en-US" dirty="0"/>
              <a:t>, P</a:t>
            </a:r>
            <a:r>
              <a:rPr lang="en-US" baseline="-25000" dirty="0"/>
              <a:t>c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 grammar </a:t>
            </a:r>
            <a:r>
              <a:rPr lang="en-US" b="1" dirty="0" err="1"/>
              <a:t>G</a:t>
            </a:r>
            <a:r>
              <a:rPr lang="en-US" b="1" baseline="-25000" dirty="0" err="1"/>
              <a:t>c</a:t>
            </a:r>
            <a:r>
              <a:rPr lang="en-US" b="1" dirty="0"/>
              <a:t>= (</a:t>
            </a:r>
            <a:r>
              <a:rPr lang="en-US" b="1" dirty="0" err="1"/>
              <a:t>V</a:t>
            </a:r>
            <a:r>
              <a:rPr lang="en-US" b="1" baseline="-25000" dirty="0" err="1"/>
              <a:t>c</a:t>
            </a:r>
            <a:r>
              <a:rPr lang="en-US" b="1" dirty="0"/>
              <a:t>, Ʃ, </a:t>
            </a:r>
            <a:r>
              <a:rPr lang="en-US" b="1" dirty="0" err="1"/>
              <a:t>S</a:t>
            </a:r>
            <a:r>
              <a:rPr lang="en-US" b="1" baseline="-25000" dirty="0" err="1"/>
              <a:t>c</a:t>
            </a:r>
            <a:r>
              <a:rPr lang="en-US" b="1" dirty="0"/>
              <a:t>, P</a:t>
            </a:r>
            <a:r>
              <a:rPr lang="en-US" b="1" baseline="-25000" dirty="0"/>
              <a:t>c</a:t>
            </a:r>
            <a:r>
              <a:rPr lang="en-US" b="1" dirty="0"/>
              <a:t>) generating L</a:t>
            </a:r>
            <a:r>
              <a:rPr lang="en-US" b="1" baseline="-25000" dirty="0"/>
              <a:t>1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. Again we relabeled variables if necessary so that V</a:t>
            </a:r>
            <a:r>
              <a:rPr lang="en-US" baseline="-25000" dirty="0"/>
              <a:t>1</a:t>
            </a:r>
            <a:r>
              <a:rPr lang="en-US" dirty="0"/>
              <a:t> ∩ V</a:t>
            </a:r>
            <a:r>
              <a:rPr lang="en-US" baseline="-25000" dirty="0"/>
              <a:t>2 </a:t>
            </a:r>
            <a:r>
              <a:rPr lang="en-US" dirty="0"/>
              <a:t>= Ø and define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Vc</a:t>
            </a:r>
            <a:r>
              <a:rPr lang="en-US" dirty="0"/>
              <a:t> = V</a:t>
            </a:r>
            <a:r>
              <a:rPr lang="en-US" baseline="-25000" dirty="0"/>
              <a:t>1 </a:t>
            </a:r>
            <a:r>
              <a:rPr lang="en-US" dirty="0"/>
              <a:t>U V</a:t>
            </a:r>
            <a:r>
              <a:rPr lang="en-US" baseline="-25000" dirty="0"/>
              <a:t>2 </a:t>
            </a:r>
            <a:r>
              <a:rPr lang="en-US" dirty="0"/>
              <a:t>U {</a:t>
            </a:r>
            <a:r>
              <a:rPr lang="en-US" dirty="0" err="1"/>
              <a:t>S</a:t>
            </a:r>
            <a:r>
              <a:rPr lang="en-US" baseline="-25000" dirty="0" err="1"/>
              <a:t>c</a:t>
            </a:r>
            <a:r>
              <a:rPr lang="en-US" dirty="0"/>
              <a:t>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time we let </a:t>
            </a:r>
          </a:p>
          <a:p>
            <a:pPr marL="0" indent="0" algn="just">
              <a:buNone/>
            </a:pPr>
            <a:r>
              <a:rPr lang="en-US" dirty="0"/>
              <a:t>		P</a:t>
            </a:r>
            <a:r>
              <a:rPr lang="en-US" baseline="-25000" dirty="0"/>
              <a:t>c</a:t>
            </a:r>
            <a:r>
              <a:rPr lang="en-US" dirty="0"/>
              <a:t>= P</a:t>
            </a:r>
            <a:r>
              <a:rPr lang="en-US" baseline="-25000" dirty="0"/>
              <a:t>1 </a:t>
            </a:r>
            <a:r>
              <a:rPr lang="en-US" dirty="0"/>
              <a:t>U P</a:t>
            </a:r>
            <a:r>
              <a:rPr lang="en-US" baseline="-25000" dirty="0"/>
              <a:t>2 </a:t>
            </a:r>
            <a:r>
              <a:rPr lang="en-US" dirty="0"/>
              <a:t>U { S</a:t>
            </a:r>
            <a:r>
              <a:rPr lang="en-US" baseline="-25000" dirty="0"/>
              <a:t>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/>
              <a:t>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x ∈L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 </a:t>
            </a:r>
            <a:r>
              <a:rPr lang="en-US" dirty="0"/>
              <a:t>then x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, where x</a:t>
            </a:r>
            <a:r>
              <a:rPr lang="en-US" baseline="-25000" dirty="0"/>
              <a:t>i </a:t>
            </a:r>
            <a:r>
              <a:rPr lang="en-US" dirty="0"/>
              <a:t>∈L</a:t>
            </a:r>
            <a:r>
              <a:rPr lang="en-US" baseline="-25000" dirty="0"/>
              <a:t>i  </a:t>
            </a:r>
            <a:r>
              <a:rPr lang="en-US" dirty="0"/>
              <a:t>for each </a:t>
            </a:r>
            <a:r>
              <a:rPr lang="en-US" dirty="0" err="1"/>
              <a:t>i</a:t>
            </a:r>
            <a:r>
              <a:rPr lang="en-US" dirty="0"/>
              <a:t>. we may then derive x in </a:t>
            </a:r>
            <a:r>
              <a:rPr lang="en-US" dirty="0" err="1"/>
              <a:t>G</a:t>
            </a:r>
            <a:r>
              <a:rPr lang="en-US" baseline="-25000" dirty="0" err="1"/>
              <a:t>c</a:t>
            </a:r>
            <a:r>
              <a:rPr lang="en-US" dirty="0"/>
              <a:t> as follows: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*x</a:t>
            </a:r>
            <a:r>
              <a:rPr lang="en-US" baseline="-25000" dirty="0"/>
              <a:t>1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*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First step in the derivation must be S</a:t>
            </a:r>
            <a:r>
              <a:rPr lang="en-US" baseline="-25000" dirty="0"/>
              <a:t>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/>
              <a:t>Where the second step is the derivation of x</a:t>
            </a:r>
            <a:r>
              <a:rPr lang="en-US" baseline="-25000" dirty="0"/>
              <a:t>1 </a:t>
            </a:r>
            <a:r>
              <a:rPr lang="en-US" dirty="0"/>
              <a:t>in G</a:t>
            </a:r>
            <a:r>
              <a:rPr lang="en-US" baseline="-25000" dirty="0"/>
              <a:t>1 </a:t>
            </a:r>
            <a:r>
              <a:rPr lang="en-US" dirty="0"/>
              <a:t>and the third step is the derivation of x</a:t>
            </a:r>
            <a:r>
              <a:rPr lang="en-US" baseline="-25000" dirty="0"/>
              <a:t>2 </a:t>
            </a:r>
            <a:r>
              <a:rPr lang="en-US" dirty="0"/>
              <a:t>in G</a:t>
            </a:r>
            <a:r>
              <a:rPr lang="en-US" baseline="-25000" dirty="0"/>
              <a:t>2. </a:t>
            </a:r>
            <a:r>
              <a:rPr lang="en-US" dirty="0"/>
              <a:t>So x ∈ 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638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 grammar G* = (V, Ʃ, S, P) generating  L</a:t>
            </a:r>
            <a:r>
              <a:rPr lang="en-US" b="1" baseline="-25000" dirty="0"/>
              <a:t>1 </a:t>
            </a:r>
            <a:r>
              <a:rPr lang="en-US" b="1" dirty="0"/>
              <a:t>* </a:t>
            </a:r>
            <a:r>
              <a:rPr lang="en-US" dirty="0"/>
              <a:t>Let V = V1 U {S}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Where S ∉ V1.The language L</a:t>
            </a:r>
            <a:r>
              <a:rPr lang="en-US" baseline="-25000" dirty="0"/>
              <a:t>1</a:t>
            </a:r>
            <a:r>
              <a:rPr lang="en-US" dirty="0"/>
              <a:t>*contains strings of the form x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…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where each x</a:t>
            </a:r>
            <a:r>
              <a:rPr lang="en-US" baseline="-25000" dirty="0"/>
              <a:t>i</a:t>
            </a:r>
            <a:r>
              <a:rPr lang="en-US" dirty="0"/>
              <a:t> ∈ L</a:t>
            </a:r>
            <a:r>
              <a:rPr lang="en-US" baseline="-25000" dirty="0"/>
              <a:t>1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Since each x</a:t>
            </a:r>
            <a:r>
              <a:rPr lang="en-US" baseline="-25000" dirty="0"/>
              <a:t>i</a:t>
            </a:r>
            <a:r>
              <a:rPr lang="en-US" dirty="0"/>
              <a:t> can be derived from S</a:t>
            </a:r>
            <a:r>
              <a:rPr lang="en-US" baseline="-25000" dirty="0"/>
              <a:t>1</a:t>
            </a:r>
            <a:r>
              <a:rPr lang="en-US" dirty="0"/>
              <a:t>, then to derive x from S it is enough to be able to derive a string of k S</a:t>
            </a:r>
            <a:r>
              <a:rPr lang="en-US" baseline="-25000" dirty="0"/>
              <a:t>1</a:t>
            </a:r>
            <a:r>
              <a:rPr lang="en-US" dirty="0"/>
              <a:t>‘S. We can accomplish this by including the productions</a:t>
            </a:r>
          </a:p>
          <a:p>
            <a:pPr marL="0" indent="0" algn="just">
              <a:buNone/>
            </a:pPr>
            <a:r>
              <a:rPr lang="en-US" dirty="0"/>
              <a:t>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 |  ^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P. Therefore, let</a:t>
            </a:r>
          </a:p>
          <a:p>
            <a:pPr marL="0" indent="0" algn="just">
              <a:buNone/>
            </a:pPr>
            <a:r>
              <a:rPr lang="en-US" dirty="0"/>
              <a:t>		P = P</a:t>
            </a:r>
            <a:r>
              <a:rPr lang="en-US" baseline="-25000" dirty="0"/>
              <a:t>1</a:t>
            </a:r>
            <a:r>
              <a:rPr lang="en-US" dirty="0"/>
              <a:t>U {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 | ^ 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proof that L</a:t>
            </a:r>
            <a:r>
              <a:rPr lang="en-US" baseline="-25000" dirty="0"/>
              <a:t>1</a:t>
            </a:r>
            <a:r>
              <a:rPr lang="en-US" dirty="0"/>
              <a:t> * ⊆ L(G*) is straightforward. If x ∈ L(G*) , on the other hand, then either x = or x can be derived from some string of the form S</a:t>
            </a:r>
            <a:r>
              <a:rPr lang="en-US" baseline="-25000" dirty="0"/>
              <a:t>1</a:t>
            </a:r>
            <a:r>
              <a:rPr lang="en-US" dirty="0"/>
              <a:t>k  in G* . In the second case, since the only production in G* beginning with S</a:t>
            </a:r>
            <a:r>
              <a:rPr lang="en-US" baseline="-25000" dirty="0"/>
              <a:t>1</a:t>
            </a:r>
            <a:r>
              <a:rPr lang="en-US" dirty="0"/>
              <a:t> are those in G</a:t>
            </a:r>
            <a:r>
              <a:rPr lang="en-US" baseline="-25000" dirty="0"/>
              <a:t>1</a:t>
            </a:r>
            <a:r>
              <a:rPr lang="en-US" dirty="0"/>
              <a:t>, we may conclude that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	x∈ L(G</a:t>
            </a:r>
            <a:r>
              <a:rPr lang="en-US" baseline="-25000" dirty="0"/>
              <a:t>1</a:t>
            </a:r>
            <a:r>
              <a:rPr lang="en-US" dirty="0"/>
              <a:t>)k ⊆ L(G</a:t>
            </a:r>
            <a:r>
              <a:rPr lang="en-US" baseline="-25000" dirty="0"/>
              <a:t>1</a:t>
            </a:r>
            <a:r>
              <a:rPr lang="en-US" dirty="0"/>
              <a:t>)* 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Unit - 3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Type 1 grammar (Context Sensitive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tIns="0" bIns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𝜶𝝅𝜷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 </a:t>
                </a:r>
                <a:r>
                  <a:rPr lang="en-US" b="1" dirty="0">
                    <a:solidFill>
                      <a:srgbClr val="C00000"/>
                    </a:solidFill>
                  </a:rPr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is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are strings of terminals and non terminals</a:t>
                </a:r>
                <a:r>
                  <a:rPr lang="en-US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 strings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 and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empty, but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 must be non-empty.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Here,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replaced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(or vice versa) only when it is enclosed by the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 a sentential form.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AB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AbBc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4638" algn="just" defTabSz="974725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bcA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4638" algn="just" defTabSz="963613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 → 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13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grammar (Context Free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23850"/>
                <a:ext cx="8763000" cy="5334000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is 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string of terminals and non terminals.</a:t>
                </a: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Xa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a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aX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abc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23850"/>
                <a:ext cx="8763000" cy="5334000"/>
              </a:xfrm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Type 3 grammar (Linear or Regular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bIns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𝒕𝑩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	or	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𝑩𝒕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are non terminals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 is terminal</a:t>
                </a:r>
                <a:r>
                  <a:rPr lang="en-US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s-ES" dirty="0">
                    <a:solidFill>
                      <a:schemeClr val="accent1">
                        <a:lumMod val="75000"/>
                      </a:schemeClr>
                    </a:solidFill>
                  </a:rPr>
                  <a:t>X → a | </a:t>
                </a:r>
                <a:r>
                  <a:rPr lang="es-ES" dirty="0" err="1">
                    <a:solidFill>
                      <a:schemeClr val="accent1">
                        <a:lumMod val="75000"/>
                      </a:schemeClr>
                    </a:solidFill>
                  </a:rPr>
                  <a:t>aY</a:t>
                </a:r>
                <a:endParaRPr lang="es-E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1544638" algn="just">
                  <a:buNone/>
                </a:pPr>
                <a:r>
                  <a:rPr lang="es-ES" dirty="0">
                    <a:solidFill>
                      <a:schemeClr val="accent1">
                        <a:lumMod val="75000"/>
                      </a:schemeClr>
                    </a:solidFill>
                  </a:rPr>
                  <a:t>Y → b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grammar</a:t>
            </a:r>
          </a:p>
        </p:txBody>
      </p:sp>
      <p:sp>
        <p:nvSpPr>
          <p:cNvPr id="4" name="Oval 3"/>
          <p:cNvSpPr/>
          <p:nvPr/>
        </p:nvSpPr>
        <p:spPr>
          <a:xfrm>
            <a:off x="1962083" y="1067768"/>
            <a:ext cx="5340096" cy="5340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0723" y="1630124"/>
            <a:ext cx="4242816" cy="4242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59363" y="2178764"/>
            <a:ext cx="3118104" cy="3118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26291" y="2712164"/>
            <a:ext cx="2011680" cy="201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3 (Regular)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4930" y="1392989"/>
            <a:ext cx="2497222" cy="8940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0(Phrase structure)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0539" y="1901787"/>
            <a:ext cx="2584104" cy="159926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1(Context sensitive)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42439" y="2486579"/>
            <a:ext cx="2584104" cy="19262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2(Context free)</a:t>
            </a:r>
          </a:p>
        </p:txBody>
      </p:sp>
    </p:spTree>
    <p:extLst>
      <p:ext uri="{BB962C8B-B14F-4D97-AF65-F5344CB8AC3E}">
        <p14:creationId xmlns:p14="http://schemas.microsoft.com/office/powerpoint/2010/main" val="38101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41194</TotalTime>
  <Words>4170</Words>
  <Application>Microsoft Office PowerPoint</Application>
  <PresentationFormat>On-screen Show (4:3)</PresentationFormat>
  <Paragraphs>609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Office Theme</vt:lpstr>
      <vt:lpstr>PowerPoint Presentation</vt:lpstr>
      <vt:lpstr>Topics to be covered</vt:lpstr>
      <vt:lpstr>Chomsky Hierarchy</vt:lpstr>
      <vt:lpstr>Chomsky hierarchy (Classification of grammar)</vt:lpstr>
      <vt:lpstr>Type 0 grammar (Phrase Structure Grammar)</vt:lpstr>
      <vt:lpstr>Type 1 grammar (Context Sensitive Grammar)</vt:lpstr>
      <vt:lpstr>Type 2 grammar (Context Free Grammar)</vt:lpstr>
      <vt:lpstr>Type 3 grammar (Linear or Regular grammar)</vt:lpstr>
      <vt:lpstr>Hierarchy of grammar</vt:lpstr>
      <vt:lpstr>Context free grammar</vt:lpstr>
      <vt:lpstr>Context Free Grammar</vt:lpstr>
      <vt:lpstr>Context Free Language</vt:lpstr>
      <vt:lpstr>CFG Examples</vt:lpstr>
      <vt:lpstr>CFG Examples</vt:lpstr>
      <vt:lpstr>CFG Examples</vt:lpstr>
      <vt:lpstr>CFG Examples</vt:lpstr>
      <vt:lpstr>CFG Examples</vt:lpstr>
      <vt:lpstr>CFG Examples</vt:lpstr>
      <vt:lpstr>CFG Examples</vt:lpstr>
      <vt:lpstr>Recursive Definitions </vt:lpstr>
      <vt:lpstr>Recursive Definitions </vt:lpstr>
      <vt:lpstr>FA to Regular Grammar</vt:lpstr>
      <vt:lpstr>FA to Regular Grammar</vt:lpstr>
      <vt:lpstr>Exercise: FA to Regular Grammar</vt:lpstr>
      <vt:lpstr>Derivation </vt:lpstr>
      <vt:lpstr>Derivation </vt:lpstr>
      <vt:lpstr> Leftmost derivation </vt:lpstr>
      <vt:lpstr> Rightmost derivation </vt:lpstr>
      <vt:lpstr>Example: Derivation </vt:lpstr>
      <vt:lpstr>Exercise: Derivation </vt:lpstr>
      <vt:lpstr>Ambiguous grammar</vt:lpstr>
      <vt:lpstr>Ambiguous grammar</vt:lpstr>
      <vt:lpstr>Exercise: Ambiguous grammar</vt:lpstr>
      <vt:lpstr>Unambiguous grammar</vt:lpstr>
      <vt:lpstr>Simplified forms &amp; Normal forms </vt:lpstr>
      <vt:lpstr>Nullable Variable</vt:lpstr>
      <vt:lpstr>Eliminate ˄ production</vt:lpstr>
      <vt:lpstr>Exercise: Eliminate ^ production</vt:lpstr>
      <vt:lpstr>A-derivable</vt:lpstr>
      <vt:lpstr>Unit Production &amp; Elimination of Unit productions </vt:lpstr>
      <vt:lpstr>Elimination of unit production</vt:lpstr>
      <vt:lpstr>CFG to CNF</vt:lpstr>
      <vt:lpstr>Chomsky Normal Form (CNF)</vt:lpstr>
      <vt:lpstr>Converting CFG to CNF</vt:lpstr>
      <vt:lpstr>Example: CFG to CNF</vt:lpstr>
      <vt:lpstr>Example: CFG to CNF</vt:lpstr>
      <vt:lpstr>Example: CFG to CNF</vt:lpstr>
      <vt:lpstr>Example: CFG to CNF</vt:lpstr>
      <vt:lpstr>Backus-Naur Form (BNF)</vt:lpstr>
      <vt:lpstr>Union, Concatenation &amp; Kleene’s of CFG</vt:lpstr>
      <vt:lpstr>Union, Concatenation &amp; Kleene’s of CFG</vt:lpstr>
      <vt:lpstr>Union Gu = (Vu, Ʃ, Su, Pu) </vt:lpstr>
      <vt:lpstr>Concatenation Gc= (Vc, Ʃ, Sc, Pc) </vt:lpstr>
      <vt:lpstr>Kleene (*)</vt:lpstr>
      <vt:lpstr>End of Unit - 3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3068</cp:revision>
  <dcterms:created xsi:type="dcterms:W3CDTF">2013-05-17T03:00:03Z</dcterms:created>
  <dcterms:modified xsi:type="dcterms:W3CDTF">2020-02-22T07:16:55Z</dcterms:modified>
</cp:coreProperties>
</file>