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560" r:id="rId2"/>
    <p:sldId id="470" r:id="rId3"/>
    <p:sldId id="617" r:id="rId4"/>
    <p:sldId id="565" r:id="rId5"/>
    <p:sldId id="566" r:id="rId6"/>
    <p:sldId id="567" r:id="rId7"/>
    <p:sldId id="568" r:id="rId8"/>
    <p:sldId id="569" r:id="rId9"/>
    <p:sldId id="618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81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78" r:id="rId26"/>
    <p:sldId id="579" r:id="rId27"/>
    <p:sldId id="580" r:id="rId28"/>
    <p:sldId id="582" r:id="rId29"/>
    <p:sldId id="583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07" r:id="rId47"/>
    <p:sldId id="608" r:id="rId48"/>
    <p:sldId id="609" r:id="rId49"/>
    <p:sldId id="610" r:id="rId50"/>
    <p:sldId id="611" r:id="rId51"/>
    <p:sldId id="612" r:id="rId52"/>
    <p:sldId id="613" r:id="rId53"/>
    <p:sldId id="614" r:id="rId54"/>
    <p:sldId id="615" r:id="rId55"/>
    <p:sldId id="616" r:id="rId56"/>
    <p:sldId id="520" r:id="rId57"/>
    <p:sldId id="561" r:id="rId58"/>
    <p:sldId id="562" r:id="rId59"/>
    <p:sldId id="563" r:id="rId60"/>
    <p:sldId id="564" r:id="rId61"/>
    <p:sldId id="55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HTKy7/cd/2mY3NW7KNkeA==" hashData="F67Evg3a3KmlqOIVZrWu5/HdDrlL7NxcCuWoq9qPumk8uiaIa5JnIjjAOf3MtMOzedeOc7Qb7rdW3DCxjvDTS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A7EBB"/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8" autoAdjust="0"/>
    <p:restoredTop sz="93896" autoAdjust="0"/>
  </p:normalViewPr>
  <p:slideViewPr>
    <p:cSldViewPr>
      <p:cViewPr varScale="1">
        <p:scale>
          <a:sx n="87" d="100"/>
          <a:sy n="87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7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6139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4 : Pushdown Automata, CFL &amp; NCFL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0771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0" y="6480725"/>
            <a:ext cx="4648200" cy="387904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4 : Pushdown Automata, CFL &amp; NCFL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5077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Theory of Computation (2160704)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1.png"/><Relationship Id="rId7" Type="http://schemas.openxmlformats.org/officeDocument/2006/relationships/image" Target="../media/image8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image" Target="../media/image5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30.png"/><Relationship Id="rId7" Type="http://schemas.openxmlformats.org/officeDocument/2006/relationships/image" Target="../media/image4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1.png"/><Relationship Id="rId5" Type="http://schemas.openxmlformats.org/officeDocument/2006/relationships/image" Target="../media/image610.png"/><Relationship Id="rId10" Type="http://schemas.openxmlformats.org/officeDocument/2006/relationships/image" Target="../media/image17.png"/><Relationship Id="rId4" Type="http://schemas.openxmlformats.org/officeDocument/2006/relationships/image" Target="../media/image44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0.png"/><Relationship Id="rId5" Type="http://schemas.openxmlformats.org/officeDocument/2006/relationships/image" Target="../media/image47.png"/><Relationship Id="rId10" Type="http://schemas.openxmlformats.org/officeDocument/2006/relationships/image" Target="../media/image19.png"/><Relationship Id="rId4" Type="http://schemas.openxmlformats.org/officeDocument/2006/relationships/image" Target="../media/image46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10.png"/><Relationship Id="rId7" Type="http://schemas.openxmlformats.org/officeDocument/2006/relationships/image" Target="../media/image7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24.png"/><Relationship Id="rId4" Type="http://schemas.openxmlformats.org/officeDocument/2006/relationships/image" Target="../media/image72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1.png"/><Relationship Id="rId7" Type="http://schemas.openxmlformats.org/officeDocument/2006/relationships/image" Target="../media/image2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411.png"/><Relationship Id="rId7" Type="http://schemas.openxmlformats.org/officeDocument/2006/relationships/image" Target="../media/image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61.png"/><Relationship Id="rId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1110.png"/><Relationship Id="rId7" Type="http://schemas.openxmlformats.org/officeDocument/2006/relationships/image" Target="../media/image8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1.png"/><Relationship Id="rId5" Type="http://schemas.openxmlformats.org/officeDocument/2006/relationships/image" Target="../media/image610.png"/><Relationship Id="rId4" Type="http://schemas.openxmlformats.org/officeDocument/2006/relationships/image" Target="../media/image51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2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41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20.png"/><Relationship Id="rId7" Type="http://schemas.openxmlformats.org/officeDocument/2006/relationships/image" Target="../media/image280.png"/><Relationship Id="rId12" Type="http://schemas.openxmlformats.org/officeDocument/2006/relationships/image" Target="../media/image91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410.png"/><Relationship Id="rId5" Type="http://schemas.openxmlformats.org/officeDocument/2006/relationships/image" Target="../media/image260.png"/><Relationship Id="rId15" Type="http://schemas.openxmlformats.org/officeDocument/2006/relationships/image" Target="../media/image51.png"/><Relationship Id="rId10" Type="http://schemas.openxmlformats.org/officeDocument/2006/relationships/image" Target="../media/image312.png"/><Relationship Id="rId9" Type="http://schemas.openxmlformats.org/officeDocument/2006/relationships/image" Target="../media/image300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3" Type="http://schemas.openxmlformats.org/officeDocument/2006/relationships/image" Target="../media/image510.png"/><Relationship Id="rId7" Type="http://schemas.openxmlformats.org/officeDocument/2006/relationships/image" Target="../media/image8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7.png"/><Relationship Id="rId5" Type="http://schemas.openxmlformats.org/officeDocument/2006/relationships/image" Target="../media/image73.png"/><Relationship Id="rId15" Type="http://schemas.openxmlformats.org/officeDocument/2006/relationships/image" Target="../media/image31.png"/><Relationship Id="rId4" Type="http://schemas.openxmlformats.org/officeDocument/2006/relationships/image" Target="../media/image72.png"/><Relationship Id="rId1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png"/><Relationship Id="rId18" Type="http://schemas.openxmlformats.org/officeDocument/2006/relationships/image" Target="../media/image3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33.png"/><Relationship Id="rId2" Type="http://schemas.openxmlformats.org/officeDocument/2006/relationships/image" Target="../media/image8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5" Type="http://schemas.openxmlformats.org/officeDocument/2006/relationships/image" Target="../media/image311.png"/><Relationship Id="rId19" Type="http://schemas.openxmlformats.org/officeDocument/2006/relationships/image" Target="../media/image35.png"/><Relationship Id="rId4" Type="http://schemas.openxmlformats.org/officeDocument/2006/relationships/image" Target="../media/image90.png"/><Relationship Id="rId14" Type="http://schemas.openxmlformats.org/officeDocument/2006/relationships/image" Target="../media/image30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12" Type="http://schemas.openxmlformats.org/officeDocument/2006/relationships/image" Target="../media/image38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09.png"/><Relationship Id="rId5" Type="http://schemas.openxmlformats.org/officeDocument/2006/relationships/image" Target="../media/image361.png"/><Relationship Id="rId4" Type="http://schemas.openxmlformats.org/officeDocument/2006/relationships/image" Target="../media/image3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1.png"/><Relationship Id="rId7" Type="http://schemas.openxmlformats.org/officeDocument/2006/relationships/image" Target="../media/image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4" Type="http://schemas.openxmlformats.org/officeDocument/2006/relationships/image" Target="../media/image5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30.png"/><Relationship Id="rId7" Type="http://schemas.openxmlformats.org/officeDocument/2006/relationships/image" Target="../media/image460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1.png"/><Relationship Id="rId5" Type="http://schemas.openxmlformats.org/officeDocument/2006/relationships/image" Target="../media/image610.png"/><Relationship Id="rId10" Type="http://schemas.openxmlformats.org/officeDocument/2006/relationships/image" Target="../media/image17.png"/><Relationship Id="rId4" Type="http://schemas.openxmlformats.org/officeDocument/2006/relationships/image" Target="../media/image5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60.png"/><Relationship Id="rId4" Type="http://schemas.openxmlformats.org/officeDocument/2006/relationships/image" Target="../media/image4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432.png"/><Relationship Id="rId7" Type="http://schemas.openxmlformats.org/officeDocument/2006/relationships/image" Target="../media/image6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4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.png"/><Relationship Id="rId5" Type="http://schemas.openxmlformats.org/officeDocument/2006/relationships/image" Target="../media/image530.png"/><Relationship Id="rId10" Type="http://schemas.openxmlformats.org/officeDocument/2006/relationships/image" Target="../media/image58.png"/><Relationship Id="rId4" Type="http://schemas.openxmlformats.org/officeDocument/2006/relationships/image" Target="../media/image520.png"/><Relationship Id="rId9" Type="http://schemas.openxmlformats.org/officeDocument/2006/relationships/image" Target="../media/image3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1.png"/><Relationship Id="rId7" Type="http://schemas.openxmlformats.org/officeDocument/2006/relationships/image" Target="../media/image119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24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90950" y="5140891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Dixita</a:t>
              </a:r>
              <a:r>
                <a:rPr lang="en-US" sz="2000" b="1" dirty="0"/>
                <a:t> B. </a:t>
              </a:r>
              <a:r>
                <a:rPr lang="en-US" sz="2000" b="1" dirty="0" err="1"/>
                <a:t>Kagathara</a:t>
              </a:r>
              <a:endParaRPr lang="en-US" sz="2000" b="1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29874"/>
                <a:ext cx="465200" cy="272176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74492"/>
              <a:chOff x="-14748" y="986564"/>
              <a:chExt cx="9158748" cy="3674492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2980B9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2160704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Theory of Computation 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80285" y="1983400"/>
                <a:ext cx="418815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Unit-4</a:t>
                </a:r>
              </a:p>
              <a:p>
                <a:r>
                  <a:rPr lang="en-US" sz="42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Pushdown Automata, CFL &amp; NCFL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623049" y="5513274"/>
            <a:ext cx="3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/>
              <a:t>ixita.kagathara@darshan.ac.in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61198"/>
            <a:ext cx="2819400" cy="26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5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L={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|a,b</a:t>
            </a:r>
            <a:r>
              <a:rPr lang="en-US" dirty="0"/>
              <a:t> ∈ Ʃ, n≥0}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33265" y="3429000"/>
            <a:ext cx="872135" cy="2895600"/>
            <a:chOff x="3048000" y="3033712"/>
            <a:chExt cx="2362200" cy="2362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67050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395912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000" y="5381624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53654" y="114300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8301" y="1143000"/>
            <a:ext cx="17907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If n=3 then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09950" y="114300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3266" y="1143000"/>
            <a:ext cx="23961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a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b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4317205" y="568261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05" y="5682616"/>
                <a:ext cx="723303" cy="63341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8420697" y="42070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42070"/>
                <a:ext cx="723303" cy="63341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4724400" y="1295400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420697" y="345281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345281"/>
                <a:ext cx="723303" cy="63341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5002408" y="1300162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8420697" y="57943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579436"/>
                <a:ext cx="723303" cy="633412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5293221" y="1314449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8420697" y="3657600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3657600"/>
                <a:ext cx="723303" cy="63341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7205" y="3657600"/>
            <a:ext cx="723303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88629" y="3657600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574351" y="1314449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420696" y="4391024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6" y="4391024"/>
                <a:ext cx="723303" cy="633412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281389" y="4302076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8420697" y="5107781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5107781"/>
                <a:ext cx="723303" cy="63341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289664" y="4957178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42484" y="3551632"/>
            <a:ext cx="855858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20696" y="-28575"/>
            <a:ext cx="777646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898056" y="1304924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79186" y="1319211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834 L -0.03125 0.00857 C -0.05035 0.00579 -0.05729 0.00348 -0.08021 0.01042 C -0.08716 0.0125 -0.09306 0.01852 -0.09966 0.02269 C -0.09966 0.02292 -0.11893 0.03496 -0.1191 0.03496 L -0.12882 0.03889 L -0.13351 0.04098 C -0.13525 0.04306 -0.13646 0.04561 -0.13854 0.04723 C -0.13976 0.04815 -0.14184 0.04769 -0.14323 0.04908 C -0.14948 0.05533 -0.14306 0.05579 -0.15139 0.05926 C -0.15608 0.06135 -0.16111 0.06158 -0.1658 0.06343 C -0.17361 0.06644 -0.18108 0.06991 -0.18854 0.07362 C -0.1941 0.07616 -0.19948 0.07894 -0.20469 0.08172 C -0.21025 0.08496 -0.21528 0.08913 -0.22101 0.0919 C -0.23976 0.10139 -0.23664 0.0963 -0.25018 0.10625 C -0.25348 0.1088 -0.2566 0.11158 -0.2599 0.11436 L -0.26493 0.11852 C -0.26598 0.12061 -0.2665 0.12292 -0.26806 0.12454 C -0.26945 0.12593 -0.27118 0.12616 -0.27275 0.12663 C -0.28247 0.12825 -0.29219 0.1294 -0.30191 0.13079 C -0.30625 0.13241 -0.31111 0.13426 -0.31493 0.13681 C -0.31667 0.13797 -0.31823 0.13982 -0.31997 0.14098 C -0.32136 0.1419 -0.32327 0.1419 -0.32466 0.14283 C -0.33299 0.14792 -0.32657 0.14584 -0.33438 0.15301 C -0.33854 0.15672 -0.34375 0.1588 -0.3474 0.1632 C -0.34914 0.16528 -0.35035 0.16783 -0.35243 0.16945 C -0.35521 0.172 -0.35886 0.17338 -0.36216 0.17547 C -0.36754 0.1794 -0.3783 0.18774 -0.3783 0.18797 L -0.38473 0.2 C -0.38594 0.20209 -0.38664 0.2044 -0.38802 0.20602 C -0.40886 0.23241 -0.37466 0.18889 -0.39775 0.22038 C -0.40174 0.22616 -0.40643 0.23102 -0.41077 0.23658 C -0.41337 0.24051 -0.41598 0.24491 -0.41858 0.24885 C -0.4224 0.25371 -0.43021 0.2632 -0.43021 0.26343 C -0.43125 0.26737 -0.43177 0.27153 -0.43351 0.27547 C -0.43455 0.27825 -0.43577 0.28056 -0.43664 0.28357 C -0.43785 0.2875 -0.43889 0.29167 -0.43993 0.29584 C -0.44028 0.29792 -0.44115 0.29954 -0.44132 0.30186 C -0.44341 0.31413 -0.44219 0.3088 -0.44462 0.31829 C -0.44532 0.32639 -0.44549 0.3345 -0.44636 0.34237 C -0.44653 0.34468 -0.44775 0.34653 -0.44775 0.34862 C -0.44775 0.36181 -0.4467 0.37431 -0.44636 0.38658 C -0.44566 0.4044 -0.44549 0.4213 -0.44462 0.4382 C -0.44445 0.44213 -0.44202 0.45649 -0.44132 0.46065 C -0.44098 0.47153 -0.44063 0.48241 -0.43993 0.49329 C -0.43959 0.4963 -0.43802 0.49885 -0.43802 0.50139 C -0.43802 0.5095 -0.43924 0.51783 -0.43993 0.52593 C -0.44098 0.54329 -0.44236 0.5595 -0.44462 0.57686 C -0.44497 0.57963 -0.44566 0.58241 -0.44636 0.58496 C -0.44445 0.65024 -0.44341 0.65533 -0.44636 0.72987 C -0.44636 0.73125 -0.4474 0.72709 -0.44775 0.7257 " pathEditMode="relative" rAng="0" ptsTypes="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3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417 L -0.00625 -0.00394 C -0.03507 -0.00741 -0.04236 -0.00926 -0.07917 -0.00417 C -0.0842 -0.00348 -0.11771 0.00972 -0.12344 0.0125 C -0.15313 0.02662 -0.11789 0.01111 -0.14028 0.025 C -0.14254 0.02615 -0.14479 0.02639 -0.14705 0.02708 C -0.16493 0.04027 -0.14792 0.02662 -0.16059 0.03958 C -0.16233 0.0412 -0.16407 0.04236 -0.16563 0.04375 C -0.16823 0.04583 -0.17032 0.04791 -0.1724 0.05 C -0.17361 0.05208 -0.17431 0.05463 -0.17587 0.05625 C -0.17795 0.0581 -0.18039 0.05926 -0.18264 0.06041 C -0.18924 0.06389 -0.19896 0.06481 -0.20469 0.06666 C -0.21268 0.06898 -0.22049 0.07222 -0.2283 0.075 C -0.24914 0.08171 -0.24723 0.08078 -0.26736 0.08541 C -0.30677 0.10486 -0.2658 0.08541 -0.29618 0.09791 C -0.3125 0.10463 -0.29636 0.10023 -0.31476 0.10416 C -0.31702 0.10555 -0.31945 0.10694 -0.32153 0.10833 C -0.32743 0.11134 -0.32691 0.10902 -0.33177 0.11458 C -0.33785 0.12129 -0.35348 0.14213 -0.35712 0.14791 C -0.38646 0.19328 -0.3632 0.16342 -0.38247 0.1875 C -0.38438 0.19166 -0.39011 0.20625 -0.39271 0.21041 C -0.39427 0.21226 -0.39618 0.21319 -0.39792 0.21458 C -0.40226 0.23078 -0.39861 0.22384 -0.40799 0.23541 C -0.4125 0.25671 -0.40643 0.23032 -0.4132 0.25208 C -0.41615 0.26203 -0.41354 0.26689 -0.42153 0.27708 C -0.43299 0.29097 -0.43473 0.29166 -0.44358 0.30833 C -0.46025 0.33842 -0.44809 0.31921 -0.46216 0.35 C -0.46372 0.35301 -0.46598 0.35532 -0.46736 0.35833 C -0.46875 0.36157 -0.46962 0.36504 -0.47066 0.36875 C -0.47361 0.37893 -0.47743 0.38912 -0.47917 0.4 C -0.4816 0.41458 -0.48004 0.40694 -0.48403 0.42291 C -0.48368 0.43819 -0.48455 0.45347 -0.48264 0.46875 C -0.48212 0.47152 -0.47917 0.47268 -0.47743 0.475 C -0.46354 0.4949 -0.48229 0.47106 -0.46563 0.49166 C -0.46493 0.49375 -0.46476 0.49583 -0.46389 0.49791 C -0.46198 0.50208 -0.45851 0.50555 -0.45712 0.51041 C -0.4566 0.5125 -0.45591 0.51435 -0.45539 0.51666 C -0.45209 0.53379 -0.45556 0.52037 -0.45209 0.53541 C -0.45139 0.53912 -0.44879 0.54606 -0.44861 0.55 C -0.44827 0.56226 -0.44861 0.575 -0.44861 0.5875 L -0.44861 0.58773 " pathEditMode="relative" rAng="0" ptsTypes="AAAAAAAAAAAAAAAAAAAAAAAAAAAAAAAAAAAAAAA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833 L -0.01407 0.00856 C -0.02292 0.00879 -0.03195 0.00902 -0.04063 0.01018 C -0.04254 0.01041 -0.04393 0.0118 -0.04566 0.0125 C -0.06476 0.01944 -0.05104 0.01388 -0.06216 0.01851 C -0.06389 0.0199 -0.06528 0.02199 -0.06719 0.02268 C -0.06997 0.02407 -0.07292 0.02407 -0.07552 0.025 C -0.07726 0.02546 -0.07882 0.02685 -0.08039 0.02685 C -0.09809 0.02893 -0.1158 0.02963 -0.13334 0.03101 C -0.17414 0.04004 -0.18299 0.0412 -0.22118 0.05185 C -0.23525 0.05578 -0.24896 0.05995 -0.26268 0.06435 C -0.26841 0.0662 -0.27361 0.06921 -0.27917 0.07083 C -0.28473 0.07199 -0.29028 0.07222 -0.29584 0.07268 C -0.3007 0.07592 -0.30556 0.07916 -0.31059 0.08101 C -0.31337 0.08217 -0.31615 0.0824 -0.31893 0.08333 C -0.34879 0.1206 -0.32396 0.0912 -0.40677 0.15 L -0.40677 0.15023 C -0.41563 0.15833 -0.42396 0.16759 -0.43316 0.175 C -0.43889 0.17939 -0.44549 0.18125 -0.45139 0.18518 C -0.454 0.18703 -0.45591 0.18981 -0.45816 0.19166 C -0.49184 0.21805 -0.44236 0.17685 -0.46962 0.2 C -0.47049 0.20254 -0.47309 0.21226 -0.47292 0.21435 C -0.47205 0.23055 -0.47153 0.22986 -0.46632 0.23935 C -0.46684 0.25046 -0.46736 0.2618 -0.46806 0.27268 C -0.46841 0.27777 -0.46962 0.2824 -0.46962 0.2875 C -0.46962 0.31458 -0.46962 0.34166 -0.46806 0.36851 C -0.46806 0.37175 -0.46563 0.37407 -0.46476 0.37685 C -0.46389 0.37963 -0.46372 0.38263 -0.46302 0.38518 C -0.46216 0.38958 -0.45973 0.39768 -0.45973 0.39791 C -0.45799 0.43125 -0.46059 0.41782 -0.45469 0.43935 L -0.45313 0.44583 C -0.45261 0.44768 -0.45261 0.45023 -0.45139 0.45185 L -0.44809 0.45833 " pathEditMode="relative" rAng="0" ptsTypes="AAAAAAAAAAAAAAAAAAAAAAAAAAAAAAA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042 L -0.44792 0.0101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416 L -0.44792 -0.0009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7.40741E-7 L -0.44688 -0.0129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4" grpId="0" animBg="1"/>
      <p:bldP spid="18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Represent PDA?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810887" y="492531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1805944" y="444406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1474329" y="372377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a,</a:t>
            </a: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>
                <a:solidFill>
                  <a:srgbClr val="00B050"/>
                </a:solidFill>
              </a:rPr>
              <a:t>z</a:t>
            </a:r>
            <a:r>
              <a:rPr lang="en-US" altLang="en-US" baseline="-25000" dirty="0">
                <a:solidFill>
                  <a:srgbClr val="00B050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</a:t>
            </a:r>
            <a:r>
              <a:rPr lang="en-US" altLang="en-US" dirty="0">
                <a:solidFill>
                  <a:srgbClr val="FF0000"/>
                </a:solidFill>
              </a:rPr>
              <a:t>az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491787" y="456186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87" y="4561867"/>
                <a:ext cx="649224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072" y="1347075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7907515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11106" y="17677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25463" y="17480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8794" y="17690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1425385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48322" y="2142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79608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38309" y="2142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1517085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41556" y="25202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78205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43350" y="25013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2141011" y="4897549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4417519" y="4557064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19" y="4557064"/>
                <a:ext cx="649224" cy="64631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urved Connector 106"/>
          <p:cNvCxnSpPr/>
          <p:nvPr/>
        </p:nvCxnSpPr>
        <p:spPr>
          <a:xfrm rot="16200000" flipH="1" flipV="1">
            <a:off x="1832837" y="494844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1353328" y="5641221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2741441" y="446701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8347" y="3398517"/>
            <a:ext cx="5304725" cy="916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Input symbol, </a:t>
            </a:r>
            <a:r>
              <a:rPr lang="en-US" sz="2400" b="1" dirty="0">
                <a:solidFill>
                  <a:srgbClr val="00B050"/>
                </a:solidFill>
              </a:rPr>
              <a:t>stack symbol | </a:t>
            </a:r>
            <a:r>
              <a:rPr lang="en-US" sz="2400" b="1" dirty="0">
                <a:solidFill>
                  <a:srgbClr val="FF0000"/>
                </a:solidFill>
              </a:rPr>
              <a:t>PUSH/POP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15660" y="3983604"/>
            <a:ext cx="656740" cy="67612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402639" y="3983604"/>
            <a:ext cx="522555" cy="73197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8877" y="4759748"/>
            <a:ext cx="1981603" cy="445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FIRST 2 SYMBOLS OF THE STACK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710022" y="4759748"/>
            <a:ext cx="486099" cy="445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^</a:t>
            </a:r>
          </a:p>
        </p:txBody>
      </p:sp>
      <p:cxnSp>
        <p:nvCxnSpPr>
          <p:cNvPr id="73" name="Curved Connector 72"/>
          <p:cNvCxnSpPr/>
          <p:nvPr/>
        </p:nvCxnSpPr>
        <p:spPr>
          <a:xfrm rot="16200000" flipH="1" flipV="1">
            <a:off x="2999669" y="2496710"/>
            <a:ext cx="9393" cy="2715768"/>
          </a:xfrm>
          <a:prstGeom prst="curvedConnector3">
            <a:avLst>
              <a:gd name="adj1" fmla="val -6436751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 flipV="1">
            <a:off x="4253176" y="1451986"/>
            <a:ext cx="9393" cy="4754880"/>
          </a:xfrm>
          <a:prstGeom prst="curvedConnector3">
            <a:avLst>
              <a:gd name="adj1" fmla="val -6436751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H="1" flipV="1">
            <a:off x="5005145" y="986447"/>
            <a:ext cx="9393" cy="5669280"/>
          </a:xfrm>
          <a:prstGeom prst="curvedConnector3">
            <a:avLst>
              <a:gd name="adj1" fmla="val -643675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8" grpId="0" animBg="1"/>
      <p:bldP spid="6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4" grpId="0" animBg="1"/>
      <p:bldP spid="100" grpId="0" animBg="1"/>
      <p:bldP spid="108" grpId="0" animBg="1"/>
      <p:bldP spid="109" grpId="0" animBg="1"/>
      <p:bldP spid="3" grpId="0"/>
      <p:bldP spid="13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DPDA for L={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|a,b</a:t>
            </a:r>
            <a:r>
              <a:rPr lang="en-US" dirty="0"/>
              <a:t> ∈ Ʃ, n≥0}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810887" y="5032890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1792497" y="455163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1454461" y="388620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491787" y="466944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87" y="4669443"/>
                <a:ext cx="649224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8465836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28155" y="139683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5986092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25463" y="17480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48794" y="17690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5703830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3041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79608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38309" y="2142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1642232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2073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78205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43350" y="25013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1632739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23287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80588" y="28712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26510" y="28714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28155" y="28630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4301167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23041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80525" y="3239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33372" y="323421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72432" y="28725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36327" y="32262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486219" y="32460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2141011" y="5032019"/>
            <a:ext cx="235915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4485943" y="4659732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43" y="4659732"/>
                <a:ext cx="649224" cy="64631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traight Arrow Connector 20"/>
          <p:cNvSpPr>
            <a:spLocks noChangeShapeType="1"/>
          </p:cNvSpPr>
          <p:nvPr/>
        </p:nvSpPr>
        <p:spPr bwMode="auto">
          <a:xfrm flipV="1">
            <a:off x="5135167" y="5032019"/>
            <a:ext cx="235000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7479905" y="4691384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05" y="4691384"/>
                <a:ext cx="649224" cy="649224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/>
          <p:cNvSpPr/>
          <p:nvPr/>
        </p:nvSpPr>
        <p:spPr>
          <a:xfrm>
            <a:off x="7575917" y="478739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104" name="Curved Connector 103"/>
          <p:cNvCxnSpPr/>
          <p:nvPr/>
        </p:nvCxnSpPr>
        <p:spPr>
          <a:xfrm rot="5400000" flipH="1" flipV="1">
            <a:off x="4799949" y="454976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5824163" y="456708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107" name="Curved Connector 106"/>
          <p:cNvCxnSpPr/>
          <p:nvPr/>
        </p:nvCxnSpPr>
        <p:spPr>
          <a:xfrm rot="16200000" flipH="1" flipV="1">
            <a:off x="1845335" y="504274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1323576" y="584247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2741441" y="4574590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cxnSp>
        <p:nvCxnSpPr>
          <p:cNvPr id="8" name="Curved Connector 7"/>
          <p:cNvCxnSpPr>
            <a:stCxn id="68" idx="5"/>
            <a:endCxn id="102" idx="3"/>
          </p:cNvCxnSpPr>
          <p:nvPr/>
        </p:nvCxnSpPr>
        <p:spPr>
          <a:xfrm rot="16200000" flipH="1">
            <a:off x="4798244" y="2468793"/>
            <a:ext cx="24428" cy="5529048"/>
          </a:xfrm>
          <a:prstGeom prst="curvedConnector3">
            <a:avLst>
              <a:gd name="adj1" fmla="val 2746172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4319303" y="388776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4305083" y="592798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/>
            </p:nvGraphicFramePr>
            <p:xfrm>
              <a:off x="190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80325"/>
                  </p:ext>
                </p:extLst>
              </p:nvPr>
            </p:nvGraphicFramePr>
            <p:xfrm>
              <a:off x="190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94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8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84" grpId="0" animBg="1"/>
      <p:bldP spid="100" grpId="0" animBg="1"/>
      <p:bldP spid="101" grpId="0" animBg="1"/>
      <p:bldP spid="102" grpId="0" animBg="1"/>
      <p:bldP spid="103" grpId="0" animBg="1"/>
      <p:bldP spid="106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same no. of a’s &amp; b’s.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85737" y="13614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386897"/>
                  </p:ext>
                </p:extLst>
              </p:nvPr>
            </p:nvGraphicFramePr>
            <p:xfrm>
              <a:off x="185737" y="13614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97" t="-1613" r="-301742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13" r="-2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45" t="-1613" r="-1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653" t="-1613" r="-1042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85737" y="1732280"/>
              <a:ext cx="8763000" cy="3657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7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516110"/>
                  </p:ext>
                </p:extLst>
              </p:nvPr>
            </p:nvGraphicFramePr>
            <p:xfrm>
              <a:off x="185737" y="1732280"/>
              <a:ext cx="8763000" cy="3657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3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39" r="-30174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39" r="-2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39" r="-1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39" r="-1042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85737" y="20980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491976"/>
                  </p:ext>
                </p:extLst>
              </p:nvPr>
            </p:nvGraphicFramePr>
            <p:xfrm>
              <a:off x="185737" y="20980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74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1042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85737" y="24638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917054"/>
                  </p:ext>
                </p:extLst>
              </p:nvPr>
            </p:nvGraphicFramePr>
            <p:xfrm>
              <a:off x="185737" y="24638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3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39" r="-30174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39" r="-2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39" r="-1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39" r="-1042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185737" y="28346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584338"/>
                  </p:ext>
                </p:extLst>
              </p:nvPr>
            </p:nvGraphicFramePr>
            <p:xfrm>
              <a:off x="185737" y="283464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3279" r="-30174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3279" r="-2006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3279" r="-1013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3279" r="-1042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185737" y="32004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699646"/>
                  </p:ext>
                </p:extLst>
              </p:nvPr>
            </p:nvGraphicFramePr>
            <p:xfrm>
              <a:off x="185737" y="32004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3279" r="-40034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697" t="-3279" r="-30174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0000" t="-3279" r="-2006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1045" t="-3279" r="-1013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99653" t="-3279" r="-1042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85737" y="35661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308203"/>
                  </p:ext>
                </p:extLst>
              </p:nvPr>
            </p:nvGraphicFramePr>
            <p:xfrm>
              <a:off x="185737" y="35661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3279" r="-40034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3279" r="-30174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3279" r="-2006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3279" r="-1013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3279" r="-1042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Straight Arrow Connector 20"/>
          <p:cNvSpPr>
            <a:spLocks noChangeShapeType="1"/>
          </p:cNvSpPr>
          <p:nvPr/>
        </p:nvSpPr>
        <p:spPr bwMode="auto">
          <a:xfrm flipV="1">
            <a:off x="2219480" y="5562975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3227984" y="508172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28"/>
          <p:cNvSpPr txBox="1">
            <a:spLocks noChangeArrowheads="1"/>
          </p:cNvSpPr>
          <p:nvPr/>
        </p:nvSpPr>
        <p:spPr bwMode="auto">
          <a:xfrm>
            <a:off x="2783583" y="435670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900380" y="5199528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80" y="5199528"/>
                <a:ext cx="649224" cy="649224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/>
          <p:nvPr/>
        </p:nvCxnSpPr>
        <p:spPr>
          <a:xfrm rot="13800000" flipH="1" flipV="1">
            <a:off x="3400841" y="551942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928"/>
          <p:cNvSpPr txBox="1">
            <a:spLocks noChangeArrowheads="1"/>
          </p:cNvSpPr>
          <p:nvPr/>
        </p:nvSpPr>
        <p:spPr bwMode="auto">
          <a:xfrm>
            <a:off x="3722567" y="5839145"/>
            <a:ext cx="1054208" cy="1240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28155" y="139683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7668" y="177411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84408" y="17580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22567" y="17595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6122" y="177411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28155" y="17592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 Box 928"/>
          <p:cNvSpPr txBox="1">
            <a:spLocks noChangeArrowheads="1"/>
          </p:cNvSpPr>
          <p:nvPr/>
        </p:nvSpPr>
        <p:spPr bwMode="auto">
          <a:xfrm>
            <a:off x="3361401" y="4633498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7668" y="21508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84408" y="213482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22567" y="213634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16122" y="21508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28155" y="21360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4331" y="252628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71071" y="25102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09230" y="251175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02785" y="252628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14818" y="25114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 Box 928"/>
          <p:cNvSpPr txBox="1">
            <a:spLocks noChangeArrowheads="1"/>
          </p:cNvSpPr>
          <p:nvPr/>
        </p:nvSpPr>
        <p:spPr bwMode="auto">
          <a:xfrm>
            <a:off x="3722567" y="6109370"/>
            <a:ext cx="1054208" cy="1240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4331" y="28903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71071" y="287425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09230" y="28757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2785" y="28903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14818" y="287545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2220000" flipH="1" flipV="1">
            <a:off x="2941847" y="5219009"/>
            <a:ext cx="10689" cy="365471"/>
          </a:xfrm>
          <a:prstGeom prst="curvedConnector3">
            <a:avLst>
              <a:gd name="adj1" fmla="val 475516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928"/>
          <p:cNvSpPr txBox="1">
            <a:spLocks noChangeArrowheads="1"/>
          </p:cNvSpPr>
          <p:nvPr/>
        </p:nvSpPr>
        <p:spPr bwMode="auto">
          <a:xfrm>
            <a:off x="1906430" y="4739452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b|^</a:t>
            </a:r>
            <a:endParaRPr lang="en-US" altLang="en-US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237668" y="32549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4408" y="323893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22567" y="32404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16122" y="32549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28155" y="32402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 Box 928"/>
          <p:cNvSpPr txBox="1">
            <a:spLocks noChangeArrowheads="1"/>
          </p:cNvSpPr>
          <p:nvPr/>
        </p:nvSpPr>
        <p:spPr bwMode="auto">
          <a:xfrm>
            <a:off x="1900731" y="5059716"/>
            <a:ext cx="743063" cy="30430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a|^</a:t>
            </a:r>
            <a:endParaRPr lang="en-US" altLang="en-US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237668" y="3621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84408" y="36058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22567" y="36073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16122" y="3621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28155" y="36071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Straight Arrow Connector 20"/>
          <p:cNvSpPr>
            <a:spLocks noChangeShapeType="1"/>
          </p:cNvSpPr>
          <p:nvPr/>
        </p:nvSpPr>
        <p:spPr bwMode="auto">
          <a:xfrm flipV="1">
            <a:off x="3549604" y="5555540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/>
              <p:cNvSpPr/>
              <p:nvPr/>
            </p:nvSpPr>
            <p:spPr>
              <a:xfrm>
                <a:off x="5834801" y="5199528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01" y="5199528"/>
                <a:ext cx="649224" cy="649224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930813" y="529554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61" name="Text Box 928"/>
          <p:cNvSpPr txBox="1">
            <a:spLocks noChangeArrowheads="1"/>
          </p:cNvSpPr>
          <p:nvPr/>
        </p:nvSpPr>
        <p:spPr bwMode="auto">
          <a:xfrm>
            <a:off x="4237579" y="510662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29244"/>
                  </p:ext>
                </p:extLst>
              </p:nvPr>
            </p:nvGraphicFramePr>
            <p:xfrm>
              <a:off x="185737" y="392614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529244"/>
                  </p:ext>
                </p:extLst>
              </p:nvPr>
            </p:nvGraphicFramePr>
            <p:xfrm>
              <a:off x="185737" y="392614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6" t="-1639" r="-6697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0261" t="-1639" r="-522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93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371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n 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800" b="1" baseline="30000" dirty="0" err="1">
                <a:solidFill>
                  <a:schemeClr val="accent1">
                    <a:lumMod val="75000"/>
                  </a:schemeClr>
                </a:solidFill>
              </a:rPr>
              <a:t>n+m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 c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48636" y="1371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= a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800" b="1" baseline="30000" dirty="0" err="1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800" b="1" baseline="30000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800" b="1" baseline="30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8500" y="2133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If n=2 and m=3 then</a:t>
            </a:r>
          </a:p>
          <a:p>
            <a:pPr algn="ctr"/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2300" y="2895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a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62300" y="35052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= aa</a:t>
            </a:r>
            <a:r>
              <a:rPr lang="en-US" sz="2800" b="1" baseline="30000" dirty="0">
                <a:solidFill>
                  <a:schemeClr val="tx1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bb</a:t>
            </a:r>
            <a:r>
              <a:rPr lang="en-US" sz="2800" b="1" baseline="30000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bbb</a:t>
            </a:r>
            <a:r>
              <a:rPr lang="en-US" sz="2800" b="1" baseline="30000" dirty="0">
                <a:solidFill>
                  <a:schemeClr val="tx1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ccc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163779" y="495235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815961" y="4629469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1" y="4629469"/>
                <a:ext cx="649224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24983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4821754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1574242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6110129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72481545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01" name="Curved Connector 100"/>
          <p:cNvCxnSpPr/>
          <p:nvPr/>
        </p:nvCxnSpPr>
        <p:spPr>
          <a:xfrm rot="5400000" flipH="1" flipV="1">
            <a:off x="2956630" y="451485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2634427" y="464311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27" y="4643117"/>
                <a:ext cx="649224" cy="64631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2558450" y="376245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a| 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14" name="Text Box 928"/>
          <p:cNvSpPr txBox="1">
            <a:spLocks noChangeArrowheads="1"/>
          </p:cNvSpPr>
          <p:nvPr/>
        </p:nvSpPr>
        <p:spPr bwMode="auto">
          <a:xfrm>
            <a:off x="1552738" y="454079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5" name="Straight Arrow Connector 20"/>
          <p:cNvSpPr>
            <a:spLocks noChangeShapeType="1"/>
          </p:cNvSpPr>
          <p:nvPr/>
        </p:nvSpPr>
        <p:spPr bwMode="auto">
          <a:xfrm flipV="1">
            <a:off x="1483101" y="4952354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6" name="Curved Connector 115"/>
          <p:cNvCxnSpPr/>
          <p:nvPr/>
        </p:nvCxnSpPr>
        <p:spPr>
          <a:xfrm rot="5400000" flipH="1" flipV="1">
            <a:off x="4709209" y="448859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/>
              <p:cNvSpPr/>
              <p:nvPr/>
            </p:nvSpPr>
            <p:spPr>
              <a:xfrm>
                <a:off x="4413900" y="461809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17" name="Oval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00" y="4618093"/>
                <a:ext cx="649224" cy="64631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 Box 928"/>
          <p:cNvSpPr txBox="1">
            <a:spLocks noChangeArrowheads="1"/>
          </p:cNvSpPr>
          <p:nvPr/>
        </p:nvSpPr>
        <p:spPr bwMode="auto">
          <a:xfrm>
            <a:off x="3521994" y="4537660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20" name="Straight Arrow Connector 20"/>
          <p:cNvSpPr>
            <a:spLocks noChangeShapeType="1"/>
          </p:cNvSpPr>
          <p:nvPr/>
        </p:nvSpPr>
        <p:spPr bwMode="auto">
          <a:xfrm flipV="1">
            <a:off x="3289870" y="4965801"/>
            <a:ext cx="112471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Text Box 928"/>
          <p:cNvSpPr txBox="1">
            <a:spLocks noChangeArrowheads="1"/>
          </p:cNvSpPr>
          <p:nvPr/>
        </p:nvSpPr>
        <p:spPr bwMode="auto">
          <a:xfrm>
            <a:off x="4328411" y="3722245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6230740" y="459079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40" y="4590797"/>
                <a:ext cx="649224" cy="64631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 Box 928"/>
          <p:cNvSpPr txBox="1">
            <a:spLocks noChangeArrowheads="1"/>
          </p:cNvSpPr>
          <p:nvPr/>
        </p:nvSpPr>
        <p:spPr bwMode="auto">
          <a:xfrm>
            <a:off x="5149051" y="448847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25" name="Straight Arrow Connector 20"/>
          <p:cNvSpPr>
            <a:spLocks noChangeShapeType="1"/>
          </p:cNvSpPr>
          <p:nvPr/>
        </p:nvSpPr>
        <p:spPr bwMode="auto">
          <a:xfrm flipV="1">
            <a:off x="5079414" y="4952354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41662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01307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954007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722045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497358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225429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13027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965727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733765" y="28648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09078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241662" y="28717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049306"/>
                  </p:ext>
                </p:extLst>
              </p:nvPr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6" name="Rectangle 155"/>
          <p:cNvSpPr/>
          <p:nvPr/>
        </p:nvSpPr>
        <p:spPr>
          <a:xfrm>
            <a:off x="210679" y="32385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963379" y="32352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31417" y="324231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06730" y="325027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239314" y="32492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1" name="Curved Connector 160"/>
          <p:cNvCxnSpPr/>
          <p:nvPr/>
        </p:nvCxnSpPr>
        <p:spPr>
          <a:xfrm rot="5400000" flipH="1" flipV="1">
            <a:off x="6549112" y="445872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928"/>
          <p:cNvSpPr txBox="1">
            <a:spLocks noChangeArrowheads="1"/>
          </p:cNvSpPr>
          <p:nvPr/>
        </p:nvSpPr>
        <p:spPr bwMode="auto">
          <a:xfrm>
            <a:off x="6154867" y="3733966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b| bb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102" grpId="0" animBg="1"/>
      <p:bldP spid="103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1291080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4179656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5463969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𝐴𝑙𝑙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𝑜𝑡h𝑒𝑟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𝑐𝑜𝑚𝑏𝑖𝑛𝑎𝑡𝑖𝑜𝑛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none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7088381"/>
                  </p:ext>
                </p:extLst>
              </p:nvPr>
            </p:nvGraphicFramePr>
            <p:xfrm>
              <a:off x="194206" y="2462965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402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" t="-2985" r="-66976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000" t="-2985" r="-347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8029063" y="456031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63" y="4560313"/>
                <a:ext cx="649224" cy="64631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7043544" y="4485063"/>
            <a:ext cx="1022433" cy="3065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61" name="Straight Arrow Connector 20"/>
          <p:cNvSpPr>
            <a:spLocks noChangeShapeType="1"/>
          </p:cNvSpPr>
          <p:nvPr/>
        </p:nvSpPr>
        <p:spPr bwMode="auto">
          <a:xfrm flipV="1">
            <a:off x="6931525" y="4895710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8333988" y="444169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28"/>
          <p:cNvSpPr txBox="1">
            <a:spLocks noChangeArrowheads="1"/>
          </p:cNvSpPr>
          <p:nvPr/>
        </p:nvSpPr>
        <p:spPr bwMode="auto">
          <a:xfrm>
            <a:off x="7970608" y="3664509"/>
            <a:ext cx="1022433" cy="30651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8055282" y="5823527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82" y="5823527"/>
                <a:ext cx="649224" cy="64922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/>
          <p:cNvSpPr/>
          <p:nvPr/>
        </p:nvSpPr>
        <p:spPr>
          <a:xfrm>
            <a:off x="8155355" y="592196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0" name="Straight Arrow Connector 20"/>
          <p:cNvSpPr>
            <a:spLocks noChangeShapeType="1"/>
          </p:cNvSpPr>
          <p:nvPr/>
        </p:nvSpPr>
        <p:spPr bwMode="auto">
          <a:xfrm rot="5400000" flipV="1">
            <a:off x="8048513" y="5513216"/>
            <a:ext cx="6400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Text Box 928"/>
          <p:cNvSpPr txBox="1">
            <a:spLocks noChangeArrowheads="1"/>
          </p:cNvSpPr>
          <p:nvPr/>
        </p:nvSpPr>
        <p:spPr bwMode="auto">
          <a:xfrm>
            <a:off x="7464231" y="5279314"/>
            <a:ext cx="1009733" cy="482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244010" y="21319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312" y="3621167"/>
            <a:ext cx="7017104" cy="16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1" grpId="0" animBg="1"/>
      <p:bldP spid="64" grpId="0" animBg="1"/>
      <p:bldP spid="65" grpId="0" animBg="1"/>
      <p:bldP spid="67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Design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PDA for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d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, </a:t>
            </a:r>
            <a:r>
              <a:rPr lang="en-US" dirty="0" err="1"/>
              <a:t>n,m</a:t>
            </a:r>
            <a:r>
              <a:rPr lang="en-US" dirty="0"/>
              <a:t>&gt;=1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PDA for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, </a:t>
            </a:r>
            <a:r>
              <a:rPr lang="en-US" dirty="0" err="1"/>
              <a:t>n,m</a:t>
            </a:r>
            <a:r>
              <a:rPr lang="en-US" dirty="0"/>
              <a:t>&gt;=1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PDA for </a:t>
            </a:r>
            <a:r>
              <a:rPr lang="en-US" dirty="0" err="1"/>
              <a:t>a</a:t>
            </a:r>
            <a:r>
              <a:rPr lang="en-US" baseline="30000" dirty="0" err="1"/>
              <a:t>n+m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, </a:t>
            </a:r>
            <a:r>
              <a:rPr lang="en-US" dirty="0" err="1"/>
              <a:t>n,m</a:t>
            </a:r>
            <a:r>
              <a:rPr lang="en-US" dirty="0"/>
              <a:t>&gt;=1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7051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a PDA for following CFG.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aSa</a:t>
            </a:r>
            <a:r>
              <a:rPr lang="en-US" b="1" dirty="0"/>
              <a:t>/</a:t>
            </a:r>
            <a:r>
              <a:rPr lang="en-US" b="1" dirty="0" err="1"/>
              <a:t>bSb</a:t>
            </a:r>
            <a:r>
              <a:rPr lang="en-US" b="1" dirty="0"/>
              <a:t>/c 		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Design PDA for L={</a:t>
            </a:r>
            <a:r>
              <a:rPr lang="en-US" b="1" dirty="0" err="1"/>
              <a:t>xcx</a:t>
            </a:r>
            <a:r>
              <a:rPr lang="en-US" b="1" baseline="30000" dirty="0" err="1"/>
              <a:t>r</a:t>
            </a:r>
            <a:r>
              <a:rPr lang="en-US" b="1" dirty="0"/>
              <a:t>/x∈{</a:t>
            </a:r>
            <a:r>
              <a:rPr lang="en-US" b="1" dirty="0" err="1"/>
              <a:t>a,b</a:t>
            </a:r>
            <a:r>
              <a:rPr lang="en-US" b="1" dirty="0"/>
              <a:t>}*}. The string in L are odd length palindromes over {</a:t>
            </a:r>
            <a:r>
              <a:rPr lang="en-US" b="1" dirty="0" err="1"/>
              <a:t>a,b</a:t>
            </a:r>
            <a:r>
              <a:rPr lang="en-US" b="1" dirty="0"/>
              <a:t>}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Strings accepted in the language are:</a:t>
            </a:r>
          </a:p>
          <a:p>
            <a:pPr marL="3140075" indent="349250">
              <a:buFont typeface="+mj-lt"/>
              <a:buAutoNum type="arabicPeriod"/>
            </a:pPr>
            <a:r>
              <a:rPr lang="en-US" dirty="0"/>
              <a:t>aba c aba</a:t>
            </a:r>
          </a:p>
          <a:p>
            <a:pPr marL="3140075" indent="349250">
              <a:buFont typeface="+mj-lt"/>
              <a:buAutoNum type="arabicPeriod"/>
            </a:pPr>
            <a:r>
              <a:rPr lang="en-US" dirty="0" err="1"/>
              <a:t>aaa</a:t>
            </a:r>
            <a:r>
              <a:rPr lang="en-US" dirty="0"/>
              <a:t> c </a:t>
            </a:r>
            <a:r>
              <a:rPr lang="en-US" dirty="0" err="1"/>
              <a:t>aaa</a:t>
            </a:r>
            <a:endParaRPr lang="en-US" dirty="0"/>
          </a:p>
          <a:p>
            <a:pPr marL="3140075" indent="349250">
              <a:buFont typeface="+mj-lt"/>
              <a:buAutoNum type="arabicPeriod"/>
            </a:pPr>
            <a:r>
              <a:rPr lang="en-US" dirty="0" err="1"/>
              <a:t>bab</a:t>
            </a:r>
            <a:r>
              <a:rPr lang="en-US" dirty="0"/>
              <a:t> c </a:t>
            </a:r>
            <a:r>
              <a:rPr lang="en-US" dirty="0" err="1"/>
              <a:t>bab</a:t>
            </a:r>
            <a:endParaRPr lang="en-US" dirty="0"/>
          </a:p>
          <a:p>
            <a:pPr marL="3140075" indent="349250" defTabSz="869950">
              <a:buFont typeface="+mj-lt"/>
              <a:buAutoNum type="arabicPeriod"/>
            </a:pPr>
            <a:r>
              <a:rPr lang="en-US" dirty="0"/>
              <a:t>ab c </a:t>
            </a:r>
            <a:r>
              <a:rPr lang="en-US" dirty="0" err="1"/>
              <a:t>ba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Design PDA for palindrome with middle symbol c.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33265" y="3429000"/>
            <a:ext cx="872135" cy="2895600"/>
            <a:chOff x="3048000" y="3033712"/>
            <a:chExt cx="2362200" cy="2362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67050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395912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000" y="5381624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3417093" y="1357351"/>
            <a:ext cx="23961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 a  b  a  c a  b 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4317205" y="566737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05" y="5667376"/>
                <a:ext cx="723303" cy="63341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8420697" y="42070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42070"/>
                <a:ext cx="723303" cy="63341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3733800" y="1509751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408761" y="35877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761" y="358776"/>
                <a:ext cx="723303" cy="63341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4044031" y="1517737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8420697" y="57943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579436"/>
                <a:ext cx="723303" cy="633412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4346448" y="1528800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8420697" y="3657600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3657600"/>
                <a:ext cx="723303" cy="63341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7205" y="3657600"/>
            <a:ext cx="723303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88629" y="3657600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827119" y="1517737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420696" y="4391024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6" y="4391024"/>
                <a:ext cx="723303" cy="633412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281389" y="4302076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8420697" y="5107781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5107781"/>
                <a:ext cx="723303" cy="63341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289664" y="4941938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06660" y="3589336"/>
            <a:ext cx="855858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84872" y="0"/>
            <a:ext cx="777646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81883" y="1519275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363013" y="1533562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72296" y="1543088"/>
            <a:ext cx="211959" cy="3081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16200000" flipH="1" flipV="1">
            <a:off x="4654616" y="1628009"/>
            <a:ext cx="10689" cy="457200"/>
          </a:xfrm>
          <a:prstGeom prst="curvedConnector3">
            <a:avLst>
              <a:gd name="adj1" fmla="val 4755181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 flipV="1">
            <a:off x="4623636" y="1318263"/>
            <a:ext cx="10689" cy="1097280"/>
          </a:xfrm>
          <a:prstGeom prst="curvedConnector3">
            <a:avLst>
              <a:gd name="adj1" fmla="val 4755181"/>
            </a:avLst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4627615" y="1038596"/>
            <a:ext cx="10689" cy="1645920"/>
          </a:xfrm>
          <a:prstGeom prst="curvedConnector3">
            <a:avLst>
              <a:gd name="adj1" fmla="val 4755181"/>
            </a:avLst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09999" y="1427199"/>
            <a:ext cx="1705414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21746" y="1322424"/>
            <a:ext cx="1705414" cy="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834 L -0.03125 0.00857 C -0.05035 0.00579 -0.05729 0.00348 -0.08021 0.01042 C -0.08716 0.0125 -0.09306 0.01852 -0.09966 0.02269 C -0.09966 0.02292 -0.11893 0.03496 -0.1191 0.03496 L -0.12882 0.03889 L -0.13351 0.04098 C -0.13525 0.04306 -0.13646 0.04561 -0.13854 0.04723 C -0.13976 0.04815 -0.14184 0.04769 -0.14323 0.04908 C -0.14948 0.05533 -0.14306 0.05579 -0.15139 0.05926 C -0.15608 0.06135 -0.16111 0.06158 -0.1658 0.06343 C -0.17361 0.06644 -0.18108 0.06991 -0.18854 0.07362 C -0.1941 0.07616 -0.19948 0.07894 -0.20469 0.08172 C -0.21025 0.08496 -0.21528 0.08913 -0.22101 0.0919 C -0.23976 0.10139 -0.23664 0.0963 -0.25018 0.10625 C -0.25348 0.1088 -0.2566 0.11158 -0.2599 0.11436 L -0.26493 0.11852 C -0.26598 0.12061 -0.2665 0.12292 -0.26806 0.12454 C -0.26945 0.12593 -0.27118 0.12616 -0.27275 0.12663 C -0.28247 0.12825 -0.29219 0.1294 -0.30191 0.13079 C -0.30625 0.13241 -0.31111 0.13426 -0.31493 0.13681 C -0.31667 0.13797 -0.31823 0.13982 -0.31997 0.14098 C -0.32136 0.1419 -0.32327 0.1419 -0.32466 0.14283 C -0.33299 0.14792 -0.32657 0.14584 -0.33438 0.15301 C -0.33854 0.15672 -0.34375 0.1588 -0.3474 0.1632 C -0.34914 0.16528 -0.35035 0.16783 -0.35243 0.16945 C -0.35521 0.172 -0.35886 0.17338 -0.36216 0.17547 C -0.36754 0.1794 -0.3783 0.18774 -0.3783 0.18797 L -0.38473 0.2 C -0.38594 0.20209 -0.38664 0.2044 -0.38802 0.20602 C -0.40886 0.23241 -0.37466 0.18889 -0.39775 0.22038 C -0.40174 0.22616 -0.40643 0.23102 -0.41077 0.23658 C -0.41337 0.24051 -0.41598 0.24491 -0.41858 0.24885 C -0.4224 0.25371 -0.43021 0.2632 -0.43021 0.26343 C -0.43125 0.26737 -0.43177 0.27153 -0.43351 0.27547 C -0.43455 0.27825 -0.43577 0.28056 -0.43664 0.28357 C -0.43785 0.2875 -0.43889 0.29167 -0.43993 0.29584 C -0.44028 0.29792 -0.44115 0.29954 -0.44132 0.30186 C -0.44341 0.31413 -0.44219 0.3088 -0.44462 0.31829 C -0.44532 0.32639 -0.44549 0.3345 -0.44636 0.34237 C -0.44653 0.34468 -0.44775 0.34653 -0.44775 0.34862 C -0.44775 0.36181 -0.4467 0.37431 -0.44636 0.38658 C -0.44566 0.4044 -0.44549 0.4213 -0.44462 0.4382 C -0.44445 0.44213 -0.44202 0.45649 -0.44132 0.46065 C -0.44098 0.47153 -0.44063 0.48241 -0.43993 0.49329 C -0.43959 0.4963 -0.43802 0.49885 -0.43802 0.50139 C -0.43802 0.5095 -0.43924 0.51783 -0.43993 0.52593 C -0.44098 0.54329 -0.44236 0.5595 -0.44462 0.57686 C -0.44497 0.57963 -0.44566 0.58241 -0.44636 0.58496 C -0.44445 0.65024 -0.44341 0.65533 -0.44636 0.72987 C -0.44636 0.73125 -0.4474 0.72709 -0.44775 0.7257 " pathEditMode="relative" rAng="0" ptsTypes="AAAAAAAAAAAAAAAAAAAAAAAAAAAAAAAAAAAAAAAAAAAAAAAAA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3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417 L -0.00625 -0.00394 C -0.03507 -0.00741 -0.04236 -0.00926 -0.07917 -0.00417 C -0.0842 -0.00348 -0.11771 0.00972 -0.12344 0.0125 C -0.15313 0.02662 -0.11789 0.01111 -0.14028 0.025 C -0.14254 0.02615 -0.14479 0.02639 -0.14705 0.02708 C -0.16493 0.04027 -0.14792 0.02662 -0.16059 0.03958 C -0.16233 0.0412 -0.16407 0.04236 -0.16563 0.04375 C -0.16823 0.04583 -0.17032 0.04791 -0.1724 0.05 C -0.17361 0.05208 -0.17431 0.05463 -0.17587 0.05625 C -0.17795 0.0581 -0.18039 0.05926 -0.18264 0.06041 C -0.18924 0.06389 -0.19896 0.06481 -0.20469 0.06666 C -0.21268 0.06898 -0.22049 0.07222 -0.2283 0.075 C -0.24914 0.08171 -0.24723 0.08078 -0.26736 0.08541 C -0.30677 0.10486 -0.2658 0.08541 -0.29618 0.09791 C -0.3125 0.10463 -0.29636 0.10023 -0.31476 0.10416 C -0.31702 0.10555 -0.31945 0.10694 -0.32153 0.10833 C -0.32743 0.11134 -0.32691 0.10902 -0.33177 0.11458 C -0.33785 0.12129 -0.35348 0.14213 -0.35712 0.14791 C -0.38646 0.19328 -0.3632 0.16342 -0.38247 0.1875 C -0.38438 0.19166 -0.39011 0.20625 -0.39271 0.21041 C -0.39427 0.21226 -0.39618 0.21319 -0.39792 0.21458 C -0.40226 0.23078 -0.39861 0.22384 -0.40799 0.23541 C -0.4125 0.25671 -0.40643 0.23032 -0.4132 0.25208 C -0.41615 0.26203 -0.41354 0.26689 -0.42153 0.27708 C -0.43299 0.29097 -0.43473 0.29166 -0.44358 0.30833 C -0.46025 0.33842 -0.44809 0.31921 -0.46216 0.35 C -0.46372 0.35301 -0.46598 0.35532 -0.46736 0.35833 C -0.46875 0.36157 -0.46962 0.36504 -0.47066 0.36875 C -0.47361 0.37893 -0.47743 0.38912 -0.47917 0.4 C -0.4816 0.41458 -0.48004 0.40694 -0.48403 0.42291 C -0.48368 0.43819 -0.48455 0.45347 -0.48264 0.46875 C -0.48212 0.47152 -0.47917 0.47268 -0.47743 0.475 C -0.46354 0.4949 -0.48229 0.47106 -0.46563 0.49166 C -0.46493 0.49375 -0.46476 0.49583 -0.46389 0.49791 C -0.46198 0.50208 -0.45851 0.50555 -0.45712 0.51041 C -0.4566 0.5125 -0.45591 0.51435 -0.45539 0.51666 C -0.45209 0.53379 -0.45556 0.52037 -0.45209 0.53541 C -0.45139 0.53912 -0.44879 0.54606 -0.44861 0.55 C -0.44827 0.56226 -0.44861 0.575 -0.44861 0.5875 L -0.44861 0.58773 " pathEditMode="relative" rAng="0" ptsTypes="AAAAAAAAAAAAAAAAAAAAAAAAAAAAAAAAAAAAAAA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833 L -0.01407 0.00856 C -0.02292 0.00879 -0.03195 0.00902 -0.04063 0.01018 C -0.04254 0.01041 -0.04393 0.0118 -0.04566 0.0125 C -0.06476 0.01944 -0.05104 0.01388 -0.06216 0.01851 C -0.06389 0.0199 -0.06528 0.02199 -0.06719 0.02268 C -0.06997 0.02407 -0.07292 0.02407 -0.07552 0.025 C -0.07726 0.02546 -0.07882 0.02685 -0.08039 0.02685 C -0.09809 0.02893 -0.1158 0.02963 -0.13334 0.03101 C -0.17414 0.04004 -0.18299 0.0412 -0.22118 0.05185 C -0.23525 0.05578 -0.24896 0.05995 -0.26268 0.06435 C -0.26841 0.0662 -0.27361 0.06921 -0.27917 0.07083 C -0.28473 0.07199 -0.29028 0.07222 -0.29584 0.07268 C -0.3007 0.07592 -0.30556 0.07916 -0.31059 0.08101 C -0.31337 0.08217 -0.31615 0.0824 -0.31893 0.08333 C -0.34879 0.1206 -0.32396 0.0912 -0.40677 0.15 L -0.40677 0.15023 C -0.41563 0.15833 -0.42396 0.16759 -0.43316 0.175 C -0.43889 0.17939 -0.44549 0.18125 -0.45139 0.18518 C -0.454 0.18703 -0.45591 0.18981 -0.45816 0.19166 C -0.49184 0.21805 -0.44236 0.17685 -0.46962 0.2 C -0.47049 0.20254 -0.47309 0.21226 -0.47292 0.21435 C -0.47205 0.23055 -0.47153 0.22986 -0.46632 0.23935 C -0.46684 0.25046 -0.46736 0.2618 -0.46806 0.27268 C -0.46841 0.27777 -0.46962 0.2824 -0.46962 0.2875 C -0.46962 0.31458 -0.46962 0.34166 -0.46806 0.36851 C -0.46806 0.37175 -0.46563 0.37407 -0.46476 0.37685 C -0.46389 0.37963 -0.46372 0.38263 -0.46302 0.38518 C -0.46216 0.38958 -0.45973 0.39768 -0.45973 0.39791 C -0.45799 0.43125 -0.46059 0.41782 -0.45469 0.43935 L -0.45313 0.44583 C -0.45261 0.44768 -0.45261 0.45023 -0.45139 0.45185 L -0.44809 0.45833 " pathEditMode="relative" rAng="0" ptsTypes="AAAAAAAAAAAAAAAAAAAAAAAAAAAAAAA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042 L -0.44792 0.0101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416 L -0.44792 -0.00092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7.40741E-7 L -0.44688 -0.0129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18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pushdown Automata?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Definition: PDA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Acceptance by PDA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PDA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CFG to PDA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PDA to CFG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Intersection and complement of CFL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Pumping lemma for CFG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810887" y="5032890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0" name="Curved Connector 69"/>
          <p:cNvCxnSpPr/>
          <p:nvPr/>
        </p:nvCxnSpPr>
        <p:spPr>
          <a:xfrm rot="2580000" flipH="1" flipV="1">
            <a:off x="1545246" y="468082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1832838" y="453818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9180000" flipH="1" flipV="1">
            <a:off x="2051517" y="469284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 flipV="1">
            <a:off x="1795004" y="509838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3500000" flipH="1" flipV="1">
            <a:off x="2086874" y="4966884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9500000" flipH="1" flipV="1">
            <a:off x="1577110" y="5044166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928"/>
          <p:cNvSpPr txBox="1">
            <a:spLocks noChangeArrowheads="1"/>
          </p:cNvSpPr>
          <p:nvPr/>
        </p:nvSpPr>
        <p:spPr bwMode="auto">
          <a:xfrm>
            <a:off x="446706" y="409206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7" name="Text Box 928"/>
          <p:cNvSpPr txBox="1">
            <a:spLocks noChangeArrowheads="1"/>
          </p:cNvSpPr>
          <p:nvPr/>
        </p:nvSpPr>
        <p:spPr bwMode="auto">
          <a:xfrm>
            <a:off x="2219937" y="4170959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1454461" y="37549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79" name="Text Box 928"/>
          <p:cNvSpPr txBox="1">
            <a:spLocks noChangeArrowheads="1"/>
          </p:cNvSpPr>
          <p:nvPr/>
        </p:nvSpPr>
        <p:spPr bwMode="auto">
          <a:xfrm>
            <a:off x="429133" y="55728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80" name="Text Box 928"/>
          <p:cNvSpPr txBox="1">
            <a:spLocks noChangeArrowheads="1"/>
          </p:cNvSpPr>
          <p:nvPr/>
        </p:nvSpPr>
        <p:spPr bwMode="auto">
          <a:xfrm>
            <a:off x="2092218" y="554876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Text Box 928"/>
          <p:cNvSpPr txBox="1">
            <a:spLocks noChangeArrowheads="1"/>
          </p:cNvSpPr>
          <p:nvPr/>
        </p:nvSpPr>
        <p:spPr bwMode="auto">
          <a:xfrm>
            <a:off x="1273244" y="5833268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491787" y="466944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87" y="4669443"/>
                <a:ext cx="649224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428538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21786" y="14247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234726" y="13946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2111125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4672" y="17630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29518" y="176824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5703830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3041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79608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238309" y="2142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6796817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2073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78205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36365" y="24987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4238124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23287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986047" y="28741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723853" y="28741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229237" y="28640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4025794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23041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983980" y="32389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762131" y="32496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491431" y="28719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257208" y="32411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505113" y="32450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sp>
        <p:nvSpPr>
          <p:cNvPr id="54" name="Straight Arrow Connector 20"/>
          <p:cNvSpPr>
            <a:spLocks noChangeShapeType="1"/>
          </p:cNvSpPr>
          <p:nvPr/>
        </p:nvSpPr>
        <p:spPr bwMode="auto">
          <a:xfrm flipV="1">
            <a:off x="2199943" y="463041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928"/>
          <p:cNvSpPr txBox="1">
            <a:spLocks noChangeArrowheads="1"/>
          </p:cNvSpPr>
          <p:nvPr/>
        </p:nvSpPr>
        <p:spPr bwMode="auto">
          <a:xfrm>
            <a:off x="3175174" y="4203505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56" name="Text Box 928"/>
          <p:cNvSpPr txBox="1">
            <a:spLocks noChangeArrowheads="1"/>
          </p:cNvSpPr>
          <p:nvPr/>
        </p:nvSpPr>
        <p:spPr bwMode="auto">
          <a:xfrm>
            <a:off x="3205204" y="3904352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3164911" y="4679372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4485943" y="427526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43" y="4275266"/>
                <a:ext cx="649224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862064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15172" y="14003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60178" y="13811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230486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90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859388"/>
                  </p:ext>
                </p:extLst>
              </p:nvPr>
            </p:nvGraphicFramePr>
            <p:xfrm>
              <a:off x="190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217242" y="17712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74471" y="178984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746530" y="17892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00065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230486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190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388818"/>
                  </p:ext>
                </p:extLst>
              </p:nvPr>
            </p:nvGraphicFramePr>
            <p:xfrm>
              <a:off x="190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9" name="Rectangle 48"/>
          <p:cNvSpPr/>
          <p:nvPr/>
        </p:nvSpPr>
        <p:spPr>
          <a:xfrm>
            <a:off x="215172" y="21097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73750" y="21305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46530" y="21320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470311" y="21320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234651" y="2136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traight Arrow Connector 20"/>
          <p:cNvSpPr>
            <a:spLocks noChangeShapeType="1"/>
          </p:cNvSpPr>
          <p:nvPr/>
        </p:nvSpPr>
        <p:spPr bwMode="auto">
          <a:xfrm flipV="1">
            <a:off x="762171" y="4631355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7" name="Curved Connector 96"/>
          <p:cNvCxnSpPr/>
          <p:nvPr/>
        </p:nvCxnSpPr>
        <p:spPr>
          <a:xfrm rot="2580000" flipH="1" flipV="1">
            <a:off x="1496530" y="427929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5400000" flipH="1" flipV="1">
            <a:off x="1784122" y="413665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9180000" flipH="1" flipV="1">
            <a:off x="2002801" y="429131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H="1" flipV="1">
            <a:off x="1746288" y="469684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13500000" flipH="1" flipV="1">
            <a:off x="2038158" y="4565349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 rot="19500000" flipH="1" flipV="1">
            <a:off x="1528394" y="4642631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397990" y="369052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104" name="Text Box 928"/>
          <p:cNvSpPr txBox="1">
            <a:spLocks noChangeArrowheads="1"/>
          </p:cNvSpPr>
          <p:nvPr/>
        </p:nvSpPr>
        <p:spPr bwMode="auto">
          <a:xfrm>
            <a:off x="2171221" y="3769424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5" name="Text Box 928"/>
          <p:cNvSpPr txBox="1">
            <a:spLocks noChangeArrowheads="1"/>
          </p:cNvSpPr>
          <p:nvPr/>
        </p:nvSpPr>
        <p:spPr bwMode="auto">
          <a:xfrm>
            <a:off x="1405745" y="335340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380417" y="51713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2043502" y="514723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1224528" y="543173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/>
              <p:cNvSpPr/>
              <p:nvPr/>
            </p:nvSpPr>
            <p:spPr>
              <a:xfrm>
                <a:off x="1443071" y="4267908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071" y="4267908"/>
                <a:ext cx="649224" cy="64631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7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82" grpId="0" animBg="1"/>
      <p:bldP spid="83" grpId="0" animBg="1"/>
      <p:bldP spid="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palindrome with middle symbol c.</a:t>
            </a:r>
          </a:p>
        </p:txBody>
      </p:sp>
      <p:sp>
        <p:nvSpPr>
          <p:cNvPr id="59" name="Straight Arrow Connector 20"/>
          <p:cNvSpPr>
            <a:spLocks noChangeShapeType="1"/>
          </p:cNvSpPr>
          <p:nvPr/>
        </p:nvSpPr>
        <p:spPr bwMode="auto">
          <a:xfrm flipV="1">
            <a:off x="5135167" y="4617394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7408701" y="428571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01" y="4285713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7484901" y="436191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4813396" y="416287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 flipV="1">
            <a:off x="4821532" y="468145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28"/>
          <p:cNvSpPr txBox="1">
            <a:spLocks noChangeArrowheads="1"/>
          </p:cNvSpPr>
          <p:nvPr/>
        </p:nvSpPr>
        <p:spPr bwMode="auto">
          <a:xfrm>
            <a:off x="4518806" y="343652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b | ^</a:t>
            </a:r>
          </a:p>
        </p:txBody>
      </p:sp>
      <p:sp>
        <p:nvSpPr>
          <p:cNvPr id="65" name="Text Box 928"/>
          <p:cNvSpPr txBox="1">
            <a:spLocks noChangeArrowheads="1"/>
          </p:cNvSpPr>
          <p:nvPr/>
        </p:nvSpPr>
        <p:spPr bwMode="auto">
          <a:xfrm>
            <a:off x="4408779" y="5331469"/>
            <a:ext cx="1054208" cy="3863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^</a:t>
            </a:r>
          </a:p>
        </p:txBody>
      </p:sp>
      <p:sp>
        <p:nvSpPr>
          <p:cNvPr id="66" name="Text Box 928"/>
          <p:cNvSpPr txBox="1">
            <a:spLocks noChangeArrowheads="1"/>
          </p:cNvSpPr>
          <p:nvPr/>
        </p:nvSpPr>
        <p:spPr bwMode="auto">
          <a:xfrm>
            <a:off x="5824163" y="420131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90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384119"/>
                  </p:ext>
                </p:extLst>
              </p:nvPr>
            </p:nvGraphicFramePr>
            <p:xfrm>
              <a:off x="190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/>
            </p:nvGraphicFramePr>
            <p:xfrm>
              <a:off x="190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894527"/>
                  </p:ext>
                </p:extLst>
              </p:nvPr>
            </p:nvGraphicFramePr>
            <p:xfrm>
              <a:off x="190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718104"/>
                  </p:ext>
                </p:extLst>
              </p:nvPr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7" name="Rectangle 46"/>
          <p:cNvSpPr/>
          <p:nvPr/>
        </p:nvSpPr>
        <p:spPr>
          <a:xfrm>
            <a:off x="215172" y="14003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60178" y="13811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230486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/>
            </p:nvGraphicFramePr>
            <p:xfrm>
              <a:off x="190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448006"/>
                  </p:ext>
                </p:extLst>
              </p:nvPr>
            </p:nvGraphicFramePr>
            <p:xfrm>
              <a:off x="190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4" name="Rectangle 83"/>
          <p:cNvSpPr/>
          <p:nvPr/>
        </p:nvSpPr>
        <p:spPr>
          <a:xfrm>
            <a:off x="217242" y="17712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974471" y="178984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46530" y="17892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500065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230486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31315" y="21404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974471" y="21326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746530" y="21729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70311" y="21729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34651" y="2136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aight Arrow Connector 20"/>
          <p:cNvSpPr>
            <a:spLocks noChangeShapeType="1"/>
          </p:cNvSpPr>
          <p:nvPr/>
        </p:nvSpPr>
        <p:spPr bwMode="auto">
          <a:xfrm flipV="1">
            <a:off x="2199943" y="463041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 Box 928"/>
          <p:cNvSpPr txBox="1">
            <a:spLocks noChangeArrowheads="1"/>
          </p:cNvSpPr>
          <p:nvPr/>
        </p:nvSpPr>
        <p:spPr bwMode="auto">
          <a:xfrm>
            <a:off x="3175174" y="4203505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89" name="Text Box 928"/>
          <p:cNvSpPr txBox="1">
            <a:spLocks noChangeArrowheads="1"/>
          </p:cNvSpPr>
          <p:nvPr/>
        </p:nvSpPr>
        <p:spPr bwMode="auto">
          <a:xfrm>
            <a:off x="3205204" y="3904352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90" name="Text Box 928"/>
          <p:cNvSpPr txBox="1">
            <a:spLocks noChangeArrowheads="1"/>
          </p:cNvSpPr>
          <p:nvPr/>
        </p:nvSpPr>
        <p:spPr bwMode="auto">
          <a:xfrm>
            <a:off x="3164911" y="4679372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/>
              <p:cNvSpPr/>
              <p:nvPr/>
            </p:nvSpPr>
            <p:spPr>
              <a:xfrm>
                <a:off x="4485943" y="427526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43" y="4275266"/>
                <a:ext cx="649224" cy="64631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Straight Arrow Connector 20"/>
          <p:cNvSpPr>
            <a:spLocks noChangeShapeType="1"/>
          </p:cNvSpPr>
          <p:nvPr/>
        </p:nvSpPr>
        <p:spPr bwMode="auto">
          <a:xfrm flipV="1">
            <a:off x="762171" y="4631355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3" name="Curved Connector 92"/>
          <p:cNvCxnSpPr/>
          <p:nvPr/>
        </p:nvCxnSpPr>
        <p:spPr>
          <a:xfrm rot="2580000" flipH="1" flipV="1">
            <a:off x="1496530" y="427929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>
          <a:xfrm rot="5400000" flipH="1" flipV="1">
            <a:off x="1784122" y="413665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9180000" flipH="1" flipV="1">
            <a:off x="2002801" y="429131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 rot="16200000" flipH="1" flipV="1">
            <a:off x="1746288" y="469684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 rot="13500000" flipH="1" flipV="1">
            <a:off x="2038158" y="4565349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19500000" flipH="1" flipV="1">
            <a:off x="1528394" y="4642631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928"/>
          <p:cNvSpPr txBox="1">
            <a:spLocks noChangeArrowheads="1"/>
          </p:cNvSpPr>
          <p:nvPr/>
        </p:nvSpPr>
        <p:spPr bwMode="auto">
          <a:xfrm>
            <a:off x="397990" y="369052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2171221" y="3769424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1405745" y="335340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380417" y="51713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2043502" y="514723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1224528" y="543173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/>
              <p:cNvSpPr/>
              <p:nvPr/>
            </p:nvSpPr>
            <p:spPr>
              <a:xfrm>
                <a:off x="1443071" y="4267908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071" y="4267908"/>
                <a:ext cx="649224" cy="64631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4" grpId="0" animBg="1"/>
      <p:bldP spid="65" grpId="0"/>
      <p:bldP spid="66" grpId="0" animBg="1"/>
      <p:bldP spid="47" grpId="0" animBg="1"/>
      <p:bldP spid="48" grpId="0" animBg="1"/>
      <p:bldP spid="49" grpId="0" animBg="1"/>
      <p:bldP spid="50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Tracing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90500" y="3457113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Resulting 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Unread 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/>
            </p:nvGraphicFramePr>
            <p:xfrm>
              <a:off x="190500" y="382372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𝐼𝑛𝑖𝑡𝑖𝑎𝑙𝑙𝑦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𝑎𝑏𝑐𝑏𝑎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15769"/>
                  </p:ext>
                </p:extLst>
              </p:nvPr>
            </p:nvGraphicFramePr>
            <p:xfrm>
              <a:off x="190500" y="382372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81" t="-1613" r="-3044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2000" t="-1613" r="-20971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94766" t="-1613" r="-10220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89973" t="-1613" r="-542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/>
            </p:nvGraphicFramePr>
            <p:xfrm>
              <a:off x="192134" y="41908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𝑏𝑐𝑏𝑎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433008"/>
                  </p:ext>
                </p:extLst>
              </p:nvPr>
            </p:nvGraphicFramePr>
            <p:xfrm>
              <a:off x="192134" y="41908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/>
              <p:cNvGraphicFramePr>
                <a:graphicFrameLocks noGrp="1"/>
              </p:cNvGraphicFramePr>
              <p:nvPr/>
            </p:nvGraphicFramePr>
            <p:xfrm>
              <a:off x="199394" y="456288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𝑐𝑏𝑎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87882"/>
                  </p:ext>
                </p:extLst>
              </p:nvPr>
            </p:nvGraphicFramePr>
            <p:xfrm>
              <a:off x="199394" y="456288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/>
              <p:cNvGraphicFramePr>
                <a:graphicFrameLocks noGrp="1"/>
              </p:cNvGraphicFramePr>
              <p:nvPr/>
            </p:nvGraphicFramePr>
            <p:xfrm>
              <a:off x="199394" y="53024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5455798"/>
                  </p:ext>
                </p:extLst>
              </p:nvPr>
            </p:nvGraphicFramePr>
            <p:xfrm>
              <a:off x="199394" y="53024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/>
            </p:nvGraphicFramePr>
            <p:xfrm>
              <a:off x="199394" y="4934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235165"/>
                  </p:ext>
                </p:extLst>
              </p:nvPr>
            </p:nvGraphicFramePr>
            <p:xfrm>
              <a:off x="199394" y="4934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199394" y="5668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790658"/>
                  </p:ext>
                </p:extLst>
              </p:nvPr>
            </p:nvGraphicFramePr>
            <p:xfrm>
              <a:off x="199394" y="5668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280" t="-1613" r="-303641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02286" t="-1613" r="-20971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95041" t="-1613" r="-102204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290244" t="-1613" r="-542" b="-48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9394" y="603622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631958"/>
                  </p:ext>
                </p:extLst>
              </p:nvPr>
            </p:nvGraphicFramePr>
            <p:xfrm>
              <a:off x="199394" y="603622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/>
                    <a:gridCol w="2133600"/>
                    <a:gridCol w="2209800"/>
                    <a:gridCol w="22479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80" t="-1613" r="-3036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95041" t="-1613" r="-10220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90244" t="-1613" r="-542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71319" y="6037410"/>
                <a:ext cx="350837" cy="286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19" y="6037410"/>
                <a:ext cx="350837" cy="286602"/>
              </a:xfrm>
              <a:prstGeom prst="rect">
                <a:avLst/>
              </a:prstGeom>
              <a:blipFill rotWithShape="0">
                <a:blip r:embed="rId12"/>
                <a:stretch>
                  <a:fillRect l="-24561" b="-31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71319" y="6058598"/>
                <a:ext cx="350837" cy="286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19" y="6058598"/>
                <a:ext cx="350837" cy="286602"/>
              </a:xfrm>
              <a:prstGeom prst="rect">
                <a:avLst/>
              </a:prstGeom>
              <a:blipFill rotWithShape="0">
                <a:blip r:embed="rId13"/>
                <a:stretch>
                  <a:fillRect l="-14035" b="-23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traight Arrow Connector 20"/>
          <p:cNvSpPr>
            <a:spLocks noChangeShapeType="1"/>
          </p:cNvSpPr>
          <p:nvPr/>
        </p:nvSpPr>
        <p:spPr bwMode="auto">
          <a:xfrm flipV="1">
            <a:off x="5526024" y="2253914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7799558" y="192223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58" y="1922233"/>
                <a:ext cx="609600" cy="6096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7875758" y="199843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 rot="5400000" flipH="1" flipV="1">
            <a:off x="5204253" y="179939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16200000" flipH="1" flipV="1">
            <a:off x="5236759" y="229235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928"/>
          <p:cNvSpPr txBox="1">
            <a:spLocks noChangeArrowheads="1"/>
          </p:cNvSpPr>
          <p:nvPr/>
        </p:nvSpPr>
        <p:spPr bwMode="auto">
          <a:xfrm>
            <a:off x="4909663" y="107304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b | ^</a:t>
            </a:r>
          </a:p>
        </p:txBody>
      </p:sp>
      <p:sp>
        <p:nvSpPr>
          <p:cNvPr id="56" name="Text Box 928"/>
          <p:cNvSpPr txBox="1">
            <a:spLocks noChangeArrowheads="1"/>
          </p:cNvSpPr>
          <p:nvPr/>
        </p:nvSpPr>
        <p:spPr bwMode="auto">
          <a:xfrm>
            <a:off x="4806960" y="3032352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^</a:t>
            </a:r>
          </a:p>
        </p:txBody>
      </p:sp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6215020" y="18378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58" name="Straight Arrow Connector 20"/>
          <p:cNvSpPr>
            <a:spLocks noChangeShapeType="1"/>
          </p:cNvSpPr>
          <p:nvPr/>
        </p:nvSpPr>
        <p:spPr bwMode="auto">
          <a:xfrm flipV="1">
            <a:off x="2590800" y="226693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3566031" y="1840025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60" name="Text Box 928"/>
          <p:cNvSpPr txBox="1">
            <a:spLocks noChangeArrowheads="1"/>
          </p:cNvSpPr>
          <p:nvPr/>
        </p:nvSpPr>
        <p:spPr bwMode="auto">
          <a:xfrm>
            <a:off x="3596061" y="1540872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61" name="Text Box 928"/>
          <p:cNvSpPr txBox="1">
            <a:spLocks noChangeArrowheads="1"/>
          </p:cNvSpPr>
          <p:nvPr/>
        </p:nvSpPr>
        <p:spPr bwMode="auto">
          <a:xfrm>
            <a:off x="3555768" y="2315892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4876800" y="191178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911786"/>
                <a:ext cx="649224" cy="64631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traight Arrow Connector 20"/>
          <p:cNvSpPr>
            <a:spLocks noChangeShapeType="1"/>
          </p:cNvSpPr>
          <p:nvPr/>
        </p:nvSpPr>
        <p:spPr bwMode="auto">
          <a:xfrm flipV="1">
            <a:off x="1153028" y="2267875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Curved Connector 63"/>
          <p:cNvCxnSpPr/>
          <p:nvPr/>
        </p:nvCxnSpPr>
        <p:spPr>
          <a:xfrm rot="2580000" flipH="1" flipV="1">
            <a:off x="1887387" y="191581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 flipH="1" flipV="1">
            <a:off x="2174979" y="177317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9180000" flipH="1" flipV="1">
            <a:off x="2393658" y="192783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6200000" flipH="1" flipV="1">
            <a:off x="2137145" y="233336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3500000" flipH="1" flipV="1">
            <a:off x="2429015" y="2201869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9500000" flipH="1" flipV="1">
            <a:off x="1919251" y="2279151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928"/>
          <p:cNvSpPr txBox="1">
            <a:spLocks noChangeArrowheads="1"/>
          </p:cNvSpPr>
          <p:nvPr/>
        </p:nvSpPr>
        <p:spPr bwMode="auto">
          <a:xfrm>
            <a:off x="788847" y="132704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1" name="Text Box 928"/>
          <p:cNvSpPr txBox="1">
            <a:spLocks noChangeArrowheads="1"/>
          </p:cNvSpPr>
          <p:nvPr/>
        </p:nvSpPr>
        <p:spPr bwMode="auto">
          <a:xfrm>
            <a:off x="2562078" y="1405944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72" name="Text Box 928"/>
          <p:cNvSpPr txBox="1">
            <a:spLocks noChangeArrowheads="1"/>
          </p:cNvSpPr>
          <p:nvPr/>
        </p:nvSpPr>
        <p:spPr bwMode="auto">
          <a:xfrm>
            <a:off x="1796602" y="98992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73" name="Text Box 928"/>
          <p:cNvSpPr txBox="1">
            <a:spLocks noChangeArrowheads="1"/>
          </p:cNvSpPr>
          <p:nvPr/>
        </p:nvSpPr>
        <p:spPr bwMode="auto">
          <a:xfrm>
            <a:off x="771274" y="280785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74" name="Text Box 928"/>
          <p:cNvSpPr txBox="1">
            <a:spLocks noChangeArrowheads="1"/>
          </p:cNvSpPr>
          <p:nvPr/>
        </p:nvSpPr>
        <p:spPr bwMode="auto">
          <a:xfrm>
            <a:off x="2434359" y="278375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Text Box 928"/>
          <p:cNvSpPr txBox="1">
            <a:spLocks noChangeArrowheads="1"/>
          </p:cNvSpPr>
          <p:nvPr/>
        </p:nvSpPr>
        <p:spPr bwMode="auto">
          <a:xfrm>
            <a:off x="1615385" y="306825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1833928" y="1904428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28" y="1904428"/>
                <a:ext cx="649224" cy="64631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7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Trace the following string: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bcb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acaa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13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24983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4821754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1574242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6110129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4838867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6" name="Rectangle 125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41662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01307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954007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722045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497358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225429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13027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965727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733167" y="28718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09078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257129" y="28728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108411"/>
                  </p:ext>
                </p:extLst>
              </p:nvPr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6" name="Rectangle 155"/>
          <p:cNvSpPr/>
          <p:nvPr/>
        </p:nvSpPr>
        <p:spPr>
          <a:xfrm>
            <a:off x="210679" y="32385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963379" y="32352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741643" y="32447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497358" y="32360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225429" y="32352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163779" y="495235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869749" y="4616022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9" y="4616022"/>
                <a:ext cx="649224" cy="64631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urved Connector 100"/>
          <p:cNvCxnSpPr/>
          <p:nvPr/>
        </p:nvCxnSpPr>
        <p:spPr>
          <a:xfrm rot="5400000" flipH="1" flipV="1">
            <a:off x="2956630" y="451485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2634427" y="464311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27" y="4643117"/>
                <a:ext cx="649224" cy="64631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2467787" y="378947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a| 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14" name="Text Box 928"/>
          <p:cNvSpPr txBox="1">
            <a:spLocks noChangeArrowheads="1"/>
          </p:cNvSpPr>
          <p:nvPr/>
        </p:nvSpPr>
        <p:spPr bwMode="auto">
          <a:xfrm>
            <a:off x="1552738" y="454079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5" name="Straight Arrow Connector 20"/>
          <p:cNvSpPr>
            <a:spLocks noChangeShapeType="1"/>
          </p:cNvSpPr>
          <p:nvPr/>
        </p:nvSpPr>
        <p:spPr bwMode="auto">
          <a:xfrm flipV="1">
            <a:off x="1536889" y="4952354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6" name="Curved Connector 115"/>
          <p:cNvCxnSpPr/>
          <p:nvPr/>
        </p:nvCxnSpPr>
        <p:spPr>
          <a:xfrm rot="5400000" flipH="1" flipV="1">
            <a:off x="4736103" y="448859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/>
              <p:cNvSpPr/>
              <p:nvPr/>
            </p:nvSpPr>
            <p:spPr>
              <a:xfrm>
                <a:off x="4413900" y="461809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17" name="Oval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00" y="4618093"/>
                <a:ext cx="649224" cy="64631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 Box 928"/>
          <p:cNvSpPr txBox="1">
            <a:spLocks noChangeArrowheads="1"/>
          </p:cNvSpPr>
          <p:nvPr/>
        </p:nvSpPr>
        <p:spPr bwMode="auto">
          <a:xfrm>
            <a:off x="3521994" y="4537660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20" name="Straight Arrow Connector 20"/>
          <p:cNvSpPr>
            <a:spLocks noChangeShapeType="1"/>
          </p:cNvSpPr>
          <p:nvPr/>
        </p:nvSpPr>
        <p:spPr bwMode="auto">
          <a:xfrm flipV="1">
            <a:off x="3276423" y="4965801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Text Box 928"/>
          <p:cNvSpPr txBox="1">
            <a:spLocks noChangeArrowheads="1"/>
          </p:cNvSpPr>
          <p:nvPr/>
        </p:nvSpPr>
        <p:spPr bwMode="auto">
          <a:xfrm>
            <a:off x="4328411" y="3722245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/>
              <p:cNvSpPr/>
              <p:nvPr/>
            </p:nvSpPr>
            <p:spPr>
              <a:xfrm>
                <a:off x="6230740" y="4590797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3" name="Oval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40" y="4590797"/>
                <a:ext cx="649224" cy="64631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 Box 928"/>
          <p:cNvSpPr txBox="1">
            <a:spLocks noChangeArrowheads="1"/>
          </p:cNvSpPr>
          <p:nvPr/>
        </p:nvSpPr>
        <p:spPr bwMode="auto">
          <a:xfrm>
            <a:off x="5149051" y="448847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25" name="Straight Arrow Connector 20"/>
          <p:cNvSpPr>
            <a:spLocks noChangeShapeType="1"/>
          </p:cNvSpPr>
          <p:nvPr/>
        </p:nvSpPr>
        <p:spPr bwMode="auto">
          <a:xfrm flipV="1">
            <a:off x="5073706" y="4965801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1" name="Curved Connector 160"/>
          <p:cNvCxnSpPr/>
          <p:nvPr/>
        </p:nvCxnSpPr>
        <p:spPr>
          <a:xfrm rot="5400000" flipH="1" flipV="1">
            <a:off x="6549112" y="445872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928"/>
          <p:cNvSpPr txBox="1">
            <a:spLocks noChangeArrowheads="1"/>
          </p:cNvSpPr>
          <p:nvPr/>
        </p:nvSpPr>
        <p:spPr bwMode="auto">
          <a:xfrm>
            <a:off x="6154867" y="3733966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54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69" grpId="0" animBg="1"/>
      <p:bldP spid="68" grpId="0" animBg="1"/>
      <p:bldP spid="102" grpId="0" animBg="1"/>
      <p:bldP spid="103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0158377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45404885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5532163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3091895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/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4804646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369241"/>
                  </p:ext>
                </p:extLst>
              </p:nvPr>
            </p:nvGraphicFramePr>
            <p:xfrm>
              <a:off x="190465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/>
            </p:nvGraphicFramePr>
            <p:xfrm>
              <a:off x="190465" y="358096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719385"/>
                  </p:ext>
                </p:extLst>
              </p:nvPr>
            </p:nvGraphicFramePr>
            <p:xfrm>
              <a:off x="190465" y="358096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7007073" y="473344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1" name="Straight Arrow Connector 20"/>
          <p:cNvSpPr>
            <a:spLocks noChangeShapeType="1"/>
          </p:cNvSpPr>
          <p:nvPr/>
        </p:nvSpPr>
        <p:spPr bwMode="auto">
          <a:xfrm flipV="1">
            <a:off x="6950300" y="5144039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8054661" y="479224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661" y="4792247"/>
                <a:ext cx="609600" cy="6096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8141287" y="4863794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Curved Connector 80"/>
          <p:cNvCxnSpPr/>
          <p:nvPr/>
        </p:nvCxnSpPr>
        <p:spPr>
          <a:xfrm rot="5400000" flipH="1" flipV="1">
            <a:off x="2055285" y="5708301"/>
            <a:ext cx="10689" cy="365471"/>
          </a:xfrm>
          <a:prstGeom prst="curvedConnector3">
            <a:avLst>
              <a:gd name="adj1" fmla="val 449196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1733083" y="5836560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83" y="5836560"/>
                <a:ext cx="649224" cy="64631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 Box 928"/>
          <p:cNvSpPr txBox="1">
            <a:spLocks noChangeArrowheads="1"/>
          </p:cNvSpPr>
          <p:nvPr/>
        </p:nvSpPr>
        <p:spPr bwMode="auto">
          <a:xfrm>
            <a:off x="2214426" y="5473411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7" name="Straight Arrow Connector 6"/>
          <p:cNvCxnSpPr>
            <a:endCxn id="82" idx="1"/>
          </p:cNvCxnSpPr>
          <p:nvPr/>
        </p:nvCxnSpPr>
        <p:spPr>
          <a:xfrm>
            <a:off x="1431312" y="5335877"/>
            <a:ext cx="396848" cy="5953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928"/>
          <p:cNvSpPr txBox="1">
            <a:spLocks noChangeArrowheads="1"/>
          </p:cNvSpPr>
          <p:nvPr/>
        </p:nvSpPr>
        <p:spPr bwMode="auto">
          <a:xfrm>
            <a:off x="795463" y="5547029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84408" y="17668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241662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/>
              <p:cNvSpPr/>
              <p:nvPr/>
            </p:nvSpPr>
            <p:spPr>
              <a:xfrm>
                <a:off x="3479586" y="5814950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86" y="5814950"/>
                <a:ext cx="649224" cy="646310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Straight Arrow Connector 20"/>
          <p:cNvSpPr>
            <a:spLocks noChangeShapeType="1"/>
          </p:cNvSpPr>
          <p:nvPr/>
        </p:nvSpPr>
        <p:spPr bwMode="auto">
          <a:xfrm flipV="1">
            <a:off x="2382307" y="6150347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6" name="Curved Connector 105"/>
          <p:cNvCxnSpPr/>
          <p:nvPr/>
        </p:nvCxnSpPr>
        <p:spPr>
          <a:xfrm rot="5400000" flipH="1" flipV="1">
            <a:off x="3798853" y="569761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3965089" y="5504521"/>
            <a:ext cx="1119780" cy="27261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b| bb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398827" y="6152089"/>
            <a:ext cx="1064239" cy="2878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1307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54007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22045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97358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225429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3027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65727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733167" y="28718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509078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257129" y="28728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/>
              <p:cNvSpPr/>
              <p:nvPr/>
            </p:nvSpPr>
            <p:spPr>
              <a:xfrm>
                <a:off x="5235146" y="5814950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49" name="Oval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146" y="5814950"/>
                <a:ext cx="649224" cy="646310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Straight Arrow Connector 20"/>
          <p:cNvSpPr>
            <a:spLocks noChangeShapeType="1"/>
          </p:cNvSpPr>
          <p:nvPr/>
        </p:nvSpPr>
        <p:spPr bwMode="auto">
          <a:xfrm flipV="1">
            <a:off x="4128810" y="6150347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3" name="Curved Connector 162"/>
          <p:cNvCxnSpPr/>
          <p:nvPr/>
        </p:nvCxnSpPr>
        <p:spPr>
          <a:xfrm rot="5400000" flipH="1" flipV="1">
            <a:off x="5554413" y="568177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 Box 928"/>
          <p:cNvSpPr txBox="1">
            <a:spLocks noChangeArrowheads="1"/>
          </p:cNvSpPr>
          <p:nvPr/>
        </p:nvSpPr>
        <p:spPr bwMode="auto">
          <a:xfrm>
            <a:off x="5720295" y="5437717"/>
            <a:ext cx="1119780" cy="27261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5" name="Text Box 928"/>
          <p:cNvSpPr txBox="1">
            <a:spLocks noChangeArrowheads="1"/>
          </p:cNvSpPr>
          <p:nvPr/>
        </p:nvSpPr>
        <p:spPr bwMode="auto">
          <a:xfrm>
            <a:off x="4186554" y="6153262"/>
            <a:ext cx="906427" cy="2855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0679" y="32385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963379" y="32352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741643" y="32447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497358" y="32360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225429" y="32352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08331" y="36160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961031" y="36127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739295" y="36222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495010" y="36134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223081" y="361271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Straight Arrow Connector 20"/>
          <p:cNvSpPr>
            <a:spLocks noChangeShapeType="1"/>
          </p:cNvSpPr>
          <p:nvPr/>
        </p:nvSpPr>
        <p:spPr bwMode="auto">
          <a:xfrm flipV="1">
            <a:off x="217567" y="5140612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923537" y="4804280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7" y="4804280"/>
                <a:ext cx="649224" cy="646310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urved Connector 68"/>
          <p:cNvCxnSpPr/>
          <p:nvPr/>
        </p:nvCxnSpPr>
        <p:spPr>
          <a:xfrm rot="5400000" flipH="1" flipV="1">
            <a:off x="3010418" y="470311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2688215" y="4831375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215" y="4831375"/>
                <a:ext cx="649224" cy="64631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2521575" y="397773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a| 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79" name="Text Box 928"/>
          <p:cNvSpPr txBox="1">
            <a:spLocks noChangeArrowheads="1"/>
          </p:cNvSpPr>
          <p:nvPr/>
        </p:nvSpPr>
        <p:spPr bwMode="auto">
          <a:xfrm>
            <a:off x="1606526" y="472905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0" name="Straight Arrow Connector 20"/>
          <p:cNvSpPr>
            <a:spLocks noChangeShapeType="1"/>
          </p:cNvSpPr>
          <p:nvPr/>
        </p:nvSpPr>
        <p:spPr bwMode="auto">
          <a:xfrm flipV="1">
            <a:off x="1590677" y="5140612"/>
            <a:ext cx="109728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7" name="Curved Connector 96"/>
          <p:cNvCxnSpPr/>
          <p:nvPr/>
        </p:nvCxnSpPr>
        <p:spPr>
          <a:xfrm rot="5400000" flipH="1" flipV="1">
            <a:off x="4789891" y="467685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/>
              <p:cNvSpPr/>
              <p:nvPr/>
            </p:nvSpPr>
            <p:spPr>
              <a:xfrm>
                <a:off x="4467688" y="4806351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98" name="Oval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88" y="4806351"/>
                <a:ext cx="649224" cy="646310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 Box 928"/>
          <p:cNvSpPr txBox="1">
            <a:spLocks noChangeArrowheads="1"/>
          </p:cNvSpPr>
          <p:nvPr/>
        </p:nvSpPr>
        <p:spPr bwMode="auto">
          <a:xfrm>
            <a:off x="3575782" y="4725918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00" name="Straight Arrow Connector 20"/>
          <p:cNvSpPr>
            <a:spLocks noChangeShapeType="1"/>
          </p:cNvSpPr>
          <p:nvPr/>
        </p:nvSpPr>
        <p:spPr bwMode="auto">
          <a:xfrm flipV="1">
            <a:off x="3330211" y="5154059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Text Box 928"/>
          <p:cNvSpPr txBox="1">
            <a:spLocks noChangeArrowheads="1"/>
          </p:cNvSpPr>
          <p:nvPr/>
        </p:nvSpPr>
        <p:spPr bwMode="auto">
          <a:xfrm>
            <a:off x="4446266" y="3991810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6284528" y="4779055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528" y="4779055"/>
                <a:ext cx="649224" cy="646310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 Box 928"/>
          <p:cNvSpPr txBox="1">
            <a:spLocks noChangeArrowheads="1"/>
          </p:cNvSpPr>
          <p:nvPr/>
        </p:nvSpPr>
        <p:spPr bwMode="auto">
          <a:xfrm>
            <a:off x="5202839" y="467673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14" name="Straight Arrow Connector 20"/>
          <p:cNvSpPr>
            <a:spLocks noChangeShapeType="1"/>
          </p:cNvSpPr>
          <p:nvPr/>
        </p:nvSpPr>
        <p:spPr bwMode="auto">
          <a:xfrm flipV="1">
            <a:off x="5127494" y="5154059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5" name="Curved Connector 114"/>
          <p:cNvCxnSpPr/>
          <p:nvPr/>
        </p:nvCxnSpPr>
        <p:spPr>
          <a:xfrm rot="5400000" flipH="1" flipV="1">
            <a:off x="6602900" y="464698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928"/>
          <p:cNvSpPr txBox="1">
            <a:spLocks noChangeArrowheads="1"/>
          </p:cNvSpPr>
          <p:nvPr/>
        </p:nvSpPr>
        <p:spPr bwMode="auto">
          <a:xfrm>
            <a:off x="6222771" y="3991397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604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3" grpId="0"/>
      <p:bldP spid="84" grpId="0"/>
      <p:bldP spid="85" grpId="0" animBg="1"/>
      <p:bldP spid="86" grpId="0" animBg="1"/>
      <p:bldP spid="8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4" grpId="0" animBg="1"/>
      <p:bldP spid="105" grpId="0" animBg="1"/>
      <p:bldP spid="107" grpId="0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8" grpId="0" animBg="1"/>
      <p:bldP spid="122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64" grpId="0"/>
      <p:bldP spid="165" grpId="0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449587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7303344" y="325689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8109098" y="3355444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098" y="3355444"/>
                <a:ext cx="649224" cy="64922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8205110" y="345145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26653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75657" y="13964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Curved Connector 80"/>
          <p:cNvCxnSpPr/>
          <p:nvPr/>
        </p:nvCxnSpPr>
        <p:spPr>
          <a:xfrm rot="5400000" flipH="1" flipV="1">
            <a:off x="2055285" y="5708301"/>
            <a:ext cx="10689" cy="365471"/>
          </a:xfrm>
          <a:prstGeom prst="curvedConnector3">
            <a:avLst>
              <a:gd name="adj1" fmla="val 449196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1733082" y="580966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82" y="5809666"/>
                <a:ext cx="649224" cy="64631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 Box 928"/>
          <p:cNvSpPr txBox="1">
            <a:spLocks noChangeArrowheads="1"/>
          </p:cNvSpPr>
          <p:nvPr/>
        </p:nvSpPr>
        <p:spPr bwMode="auto">
          <a:xfrm>
            <a:off x="1902773" y="497893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cxnSp>
        <p:nvCxnSpPr>
          <p:cNvPr id="7" name="Straight Arrow Connector 6"/>
          <p:cNvCxnSpPr>
            <a:stCxn id="68" idx="4"/>
            <a:endCxn id="82" idx="1"/>
          </p:cNvCxnSpPr>
          <p:nvPr/>
        </p:nvCxnSpPr>
        <p:spPr>
          <a:xfrm>
            <a:off x="1257144" y="4054725"/>
            <a:ext cx="571015" cy="1849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928"/>
          <p:cNvSpPr txBox="1">
            <a:spLocks noChangeArrowheads="1"/>
          </p:cNvSpPr>
          <p:nvPr/>
        </p:nvSpPr>
        <p:spPr bwMode="auto">
          <a:xfrm>
            <a:off x="712420" y="4847023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/>
              <p:cNvSpPr/>
              <p:nvPr/>
            </p:nvSpPr>
            <p:spPr>
              <a:xfrm>
                <a:off x="3527415" y="5790404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15" y="5790404"/>
                <a:ext cx="649224" cy="64631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Straight Arrow Connector 20"/>
          <p:cNvSpPr>
            <a:spLocks noChangeShapeType="1"/>
          </p:cNvSpPr>
          <p:nvPr/>
        </p:nvSpPr>
        <p:spPr bwMode="auto">
          <a:xfrm flipV="1">
            <a:off x="2378993" y="6150347"/>
            <a:ext cx="1143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6" name="Curved Connector 105"/>
          <p:cNvCxnSpPr/>
          <p:nvPr/>
        </p:nvCxnSpPr>
        <p:spPr>
          <a:xfrm rot="5400000" flipH="1" flipV="1">
            <a:off x="3859234" y="567178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3503285" y="4929065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b| bb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457754" y="5788165"/>
            <a:ext cx="1064239" cy="2878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/>
              <p:cNvSpPr/>
              <p:nvPr/>
            </p:nvSpPr>
            <p:spPr>
              <a:xfrm>
                <a:off x="5325748" y="5788056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49" name="Oval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48" y="5788056"/>
                <a:ext cx="649224" cy="64631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Straight Arrow Connector 20"/>
          <p:cNvSpPr>
            <a:spLocks noChangeShapeType="1"/>
          </p:cNvSpPr>
          <p:nvPr/>
        </p:nvSpPr>
        <p:spPr bwMode="auto">
          <a:xfrm flipV="1">
            <a:off x="4201036" y="6150347"/>
            <a:ext cx="112471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3" name="Curved Connector 162"/>
          <p:cNvCxnSpPr/>
          <p:nvPr/>
        </p:nvCxnSpPr>
        <p:spPr>
          <a:xfrm rot="5400000" flipH="1" flipV="1">
            <a:off x="5657567" y="566943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 Box 928"/>
          <p:cNvSpPr txBox="1">
            <a:spLocks noChangeArrowheads="1"/>
          </p:cNvSpPr>
          <p:nvPr/>
        </p:nvSpPr>
        <p:spPr bwMode="auto">
          <a:xfrm>
            <a:off x="5295932" y="4946572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5" name="Text Box 928"/>
          <p:cNvSpPr txBox="1">
            <a:spLocks noChangeArrowheads="1"/>
          </p:cNvSpPr>
          <p:nvPr/>
        </p:nvSpPr>
        <p:spPr bwMode="auto">
          <a:xfrm>
            <a:off x="4343795" y="5788165"/>
            <a:ext cx="906427" cy="2855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c, b|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>
            <a:stCxn id="149" idx="7"/>
            <a:endCxn id="71" idx="3"/>
          </p:cNvCxnSpPr>
          <p:nvPr/>
        </p:nvCxnSpPr>
        <p:spPr>
          <a:xfrm flipV="1">
            <a:off x="5879895" y="3909591"/>
            <a:ext cx="2324280" cy="19731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928"/>
          <p:cNvSpPr txBox="1">
            <a:spLocks noChangeArrowheads="1"/>
          </p:cNvSpPr>
          <p:nvPr/>
        </p:nvSpPr>
        <p:spPr bwMode="auto">
          <a:xfrm>
            <a:off x="6962016" y="514520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193335" y="1724880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𝐴𝑙𝑙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𝑜𝑡h𝑒𝑟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𝑐𝑜𝑚𝑏𝑖𝑛𝑎𝑡𝑖𝑜𝑛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none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623801"/>
                  </p:ext>
                </p:extLst>
              </p:nvPr>
            </p:nvGraphicFramePr>
            <p:xfrm>
              <a:off x="193335" y="1724880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402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6" t="-1493" r="-66976" b="-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0000" t="-1493" r="-347" b="-44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10"/>
          <p:cNvSpPr/>
          <p:nvPr/>
        </p:nvSpPr>
        <p:spPr>
          <a:xfrm>
            <a:off x="218551" y="2454501"/>
            <a:ext cx="8734949" cy="1941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J=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297" y="2667000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j=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5297" y="4510254"/>
            <a:ext cx="8734949" cy="1941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J=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4" y="2613750"/>
            <a:ext cx="6906589" cy="1476581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261103" y="4564667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j=k</a:t>
            </a:r>
          </a:p>
        </p:txBody>
      </p:sp>
      <p:sp>
        <p:nvSpPr>
          <p:cNvPr id="61" name="Straight Arrow Connector 20"/>
          <p:cNvSpPr>
            <a:spLocks noChangeShapeType="1"/>
          </p:cNvSpPr>
          <p:nvPr/>
        </p:nvSpPr>
        <p:spPr bwMode="auto">
          <a:xfrm flipV="1">
            <a:off x="7286138" y="3733800"/>
            <a:ext cx="82296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-12613" y="2556856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rgbClr val="C00000"/>
                </a:solidFill>
              </a:rPr>
              <a:t>=j</a:t>
            </a:r>
          </a:p>
        </p:txBody>
      </p:sp>
    </p:spTree>
    <p:extLst>
      <p:ext uri="{BB962C8B-B14F-4D97-AF65-F5344CB8AC3E}">
        <p14:creationId xmlns:p14="http://schemas.microsoft.com/office/powerpoint/2010/main" val="40290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97" grpId="0" animBg="1"/>
      <p:bldP spid="11" grpId="0" animBg="1"/>
      <p:bldP spid="12" grpId="0"/>
      <p:bldP spid="98" grpId="0" animBg="1"/>
      <p:bldP spid="99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L={a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</a:t>
            </a:r>
            <a:r>
              <a:rPr lang="en-US" dirty="0"/>
              <a:t>|a,b ∈ Ʃ, n≥0}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33265" y="3429000"/>
            <a:ext cx="872135" cy="2895600"/>
            <a:chOff x="3048000" y="3033712"/>
            <a:chExt cx="2362200" cy="2362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67050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395912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48000" y="5381624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53654" y="114300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2n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8301" y="1143000"/>
            <a:ext cx="17907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If n=1 then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09950" y="114300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70112" y="1143000"/>
            <a:ext cx="23961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a  b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4317205" y="566737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05" y="5667376"/>
                <a:ext cx="723303" cy="63341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8420697" y="42070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42070"/>
                <a:ext cx="723303" cy="63341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5023606" y="1295400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420697" y="345281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345281"/>
                <a:ext cx="723303" cy="63341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4758330" y="1303386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93221" y="1314449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8420697" y="3657600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3657600"/>
                <a:ext cx="723303" cy="63341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317205" y="3657600"/>
            <a:ext cx="723303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420696" y="4391024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6" y="4391024"/>
                <a:ext cx="723303" cy="633412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281389" y="4302076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8420697" y="5107781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97" y="5107781"/>
                <a:ext cx="723303" cy="63341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289664" y="4941938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42484" y="3551632"/>
            <a:ext cx="855858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01646" y="24606"/>
            <a:ext cx="777646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834 L -0.03125 0.00857 C -0.05035 0.00579 -0.05729 0.00348 -0.08021 0.01042 C -0.08716 0.0125 -0.09306 0.01852 -0.09966 0.02269 C -0.09966 0.02292 -0.11893 0.03496 -0.1191 0.03496 L -0.12882 0.03889 L -0.13351 0.04098 C -0.13525 0.04306 -0.13646 0.04561 -0.13854 0.04723 C -0.13976 0.04815 -0.14184 0.04769 -0.14323 0.04908 C -0.14948 0.05533 -0.14306 0.05579 -0.15139 0.05926 C -0.15608 0.06135 -0.16111 0.06158 -0.1658 0.06343 C -0.17361 0.06644 -0.18108 0.06991 -0.18854 0.07362 C -0.1941 0.07616 -0.19948 0.07894 -0.20469 0.08172 C -0.21025 0.08496 -0.21528 0.08913 -0.22101 0.0919 C -0.23976 0.10139 -0.23664 0.0963 -0.25018 0.10625 C -0.25348 0.1088 -0.2566 0.11158 -0.2599 0.11436 L -0.26493 0.11852 C -0.26598 0.12061 -0.2665 0.12292 -0.26806 0.12454 C -0.26945 0.12593 -0.27118 0.12616 -0.27275 0.12663 C -0.28247 0.12825 -0.29219 0.1294 -0.30191 0.13079 C -0.30625 0.13241 -0.31111 0.13426 -0.31493 0.13681 C -0.31667 0.13797 -0.31823 0.13982 -0.31997 0.14098 C -0.32136 0.1419 -0.32327 0.1419 -0.32466 0.14283 C -0.33299 0.14792 -0.32657 0.14584 -0.33438 0.15301 C -0.33854 0.15672 -0.34375 0.1588 -0.3474 0.1632 C -0.34914 0.16528 -0.35035 0.16783 -0.35243 0.16945 C -0.35521 0.172 -0.35886 0.17338 -0.36216 0.17547 C -0.36754 0.1794 -0.3783 0.18774 -0.3783 0.18797 L -0.38473 0.2 C -0.38594 0.20209 -0.38664 0.2044 -0.38802 0.20602 C -0.40886 0.23241 -0.37466 0.18889 -0.39775 0.22038 C -0.40174 0.22616 -0.40643 0.23102 -0.41077 0.23658 C -0.41337 0.24051 -0.41598 0.24491 -0.41858 0.24885 C -0.4224 0.25371 -0.43021 0.2632 -0.43021 0.26343 C -0.43125 0.26737 -0.43177 0.27153 -0.43351 0.27547 C -0.43455 0.27825 -0.43577 0.28056 -0.43664 0.28357 C -0.43785 0.2875 -0.43889 0.29167 -0.43993 0.29584 C -0.44028 0.29792 -0.44115 0.29954 -0.44132 0.30186 C -0.44341 0.31413 -0.44219 0.3088 -0.44462 0.31829 C -0.44532 0.32639 -0.44549 0.3345 -0.44636 0.34237 C -0.44653 0.34468 -0.44775 0.34653 -0.44775 0.34862 C -0.44775 0.36181 -0.4467 0.37431 -0.44636 0.38658 C -0.44566 0.4044 -0.44549 0.4213 -0.44462 0.4382 C -0.44445 0.44213 -0.44202 0.45649 -0.44132 0.46065 C -0.44098 0.47153 -0.44063 0.48241 -0.43993 0.49329 C -0.43959 0.4963 -0.43802 0.49885 -0.43802 0.50139 C -0.43802 0.5095 -0.43924 0.51783 -0.43993 0.52593 C -0.44098 0.54329 -0.44236 0.5595 -0.44462 0.57686 C -0.44497 0.57963 -0.44566 0.58241 -0.44636 0.58496 C -0.44445 0.65024 -0.44341 0.65533 -0.44636 0.72987 C -0.44636 0.73125 -0.4474 0.72709 -0.44775 0.7257 " pathEditMode="relative" rAng="0" ptsTypes="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3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417 L -0.00625 -0.00394 C -0.03507 -0.00741 -0.04236 -0.00926 -0.07917 -0.00417 C -0.0842 -0.00348 -0.11771 0.00972 -0.12344 0.0125 C -0.15313 0.02662 -0.11789 0.01111 -0.14028 0.025 C -0.14254 0.02615 -0.14479 0.02639 -0.14705 0.02708 C -0.16493 0.04027 -0.14792 0.02662 -0.16059 0.03958 C -0.16233 0.0412 -0.16407 0.04236 -0.16563 0.04375 C -0.16823 0.04583 -0.17032 0.04791 -0.1724 0.05 C -0.17361 0.05208 -0.17431 0.05463 -0.17587 0.05625 C -0.17795 0.0581 -0.18039 0.05926 -0.18264 0.06041 C -0.18924 0.06389 -0.19896 0.06481 -0.20469 0.06666 C -0.21268 0.06898 -0.22049 0.07222 -0.2283 0.075 C -0.24914 0.08171 -0.24723 0.08078 -0.26736 0.08541 C -0.30677 0.10486 -0.2658 0.08541 -0.29618 0.09791 C -0.3125 0.10463 -0.29636 0.10023 -0.31476 0.10416 C -0.31702 0.10555 -0.31945 0.10694 -0.32153 0.10833 C -0.32743 0.11134 -0.32691 0.10902 -0.33177 0.11458 C -0.33785 0.12129 -0.35348 0.14213 -0.35712 0.14791 C -0.38646 0.19328 -0.3632 0.16342 -0.38247 0.1875 C -0.38438 0.19166 -0.39011 0.20625 -0.39271 0.21041 C -0.39427 0.21226 -0.39618 0.21319 -0.39792 0.21458 C -0.40226 0.23078 -0.39861 0.22384 -0.40799 0.23541 C -0.4125 0.25671 -0.40643 0.23032 -0.4132 0.25208 C -0.41615 0.26203 -0.41354 0.26689 -0.42153 0.27708 C -0.43299 0.29097 -0.43473 0.29166 -0.44358 0.30833 C -0.46025 0.33842 -0.44809 0.31921 -0.46216 0.35 C -0.46372 0.35301 -0.46598 0.35532 -0.46736 0.35833 C -0.46875 0.36157 -0.46962 0.36504 -0.47066 0.36875 C -0.47361 0.37893 -0.47743 0.38912 -0.47917 0.4 C -0.4816 0.41458 -0.48004 0.40694 -0.48403 0.42291 C -0.48368 0.43819 -0.48455 0.45347 -0.48264 0.46875 C -0.48212 0.47152 -0.47917 0.47268 -0.47743 0.475 C -0.46354 0.4949 -0.48229 0.47106 -0.46563 0.49166 C -0.46493 0.49375 -0.46476 0.49583 -0.46389 0.49791 C -0.46198 0.50208 -0.45851 0.50555 -0.45712 0.51041 C -0.4566 0.5125 -0.45591 0.51435 -0.45539 0.51666 C -0.45209 0.53379 -0.45556 0.52037 -0.45209 0.53541 C -0.45139 0.53912 -0.44879 0.54606 -0.44861 0.55 C -0.44827 0.56226 -0.44861 0.575 -0.44861 0.5875 L -0.44861 0.58773 " pathEditMode="relative" rAng="0" ptsTypes="AAAAAAAAAAAAAAAAAAAAAAAAAAAA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9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416 L -0.44792 -0.000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7.40741E-7 L -0.44688 -0.0129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4" grpId="0" animBg="1"/>
      <p:bldP spid="18" grpId="0" animBg="1"/>
      <p:bldP spid="22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DPDA for L={a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</a:t>
            </a:r>
            <a:r>
              <a:rPr lang="en-US" dirty="0"/>
              <a:t>|a,b ∈ Ʃ, n≥0}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810887" y="5014537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1792445" y="458019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1454461" y="388620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|aa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491787" y="4669443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87" y="4669443"/>
                <a:ext cx="649224" cy="64922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8465836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28155" y="139683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43358447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25463" y="17480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22093" y="1781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5703830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3041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79608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38309" y="2142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1642232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2073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78205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43350" y="25013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1632739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23287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80588" y="28712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26510" y="28714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28155" y="28630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4301167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23041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80525" y="3239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33372" y="323421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72432" y="28725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36327" y="32262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486219" y="32460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2146155" y="5014537"/>
            <a:ext cx="2340864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4485943" y="4659732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43" y="4659732"/>
                <a:ext cx="649224" cy="649224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traight Arrow Connector 20"/>
          <p:cNvSpPr>
            <a:spLocks noChangeShapeType="1"/>
          </p:cNvSpPr>
          <p:nvPr/>
        </p:nvSpPr>
        <p:spPr bwMode="auto">
          <a:xfrm flipV="1">
            <a:off x="5137516" y="5014537"/>
            <a:ext cx="2340864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7479905" y="4691384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05" y="4691384"/>
                <a:ext cx="649224" cy="649224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/>
          <p:cNvSpPr/>
          <p:nvPr/>
        </p:nvSpPr>
        <p:spPr>
          <a:xfrm>
            <a:off x="7575917" y="478739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104" name="Curved Connector 103"/>
          <p:cNvCxnSpPr/>
          <p:nvPr/>
        </p:nvCxnSpPr>
        <p:spPr>
          <a:xfrm rot="5400000" flipH="1" flipV="1">
            <a:off x="4775027" y="453789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5824163" y="456708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107" name="Curved Connector 106"/>
          <p:cNvCxnSpPr/>
          <p:nvPr/>
        </p:nvCxnSpPr>
        <p:spPr>
          <a:xfrm rot="16200000" flipH="1" flipV="1">
            <a:off x="1845335" y="507710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1323576" y="584247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2741441" y="4574590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cxnSp>
        <p:nvCxnSpPr>
          <p:cNvPr id="8" name="Curved Connector 7"/>
          <p:cNvCxnSpPr>
            <a:stCxn id="68" idx="5"/>
            <a:endCxn id="102" idx="3"/>
          </p:cNvCxnSpPr>
          <p:nvPr/>
        </p:nvCxnSpPr>
        <p:spPr>
          <a:xfrm rot="16200000" flipH="1">
            <a:off x="4799488" y="2470036"/>
            <a:ext cx="21941" cy="5529048"/>
          </a:xfrm>
          <a:prstGeom prst="curvedConnector3">
            <a:avLst>
              <a:gd name="adj1" fmla="val 3291263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4319303" y="388776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4305083" y="5927989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/>
            </p:nvGraphicFramePr>
            <p:xfrm>
              <a:off x="190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80325"/>
                  </p:ext>
                </p:extLst>
              </p:nvPr>
            </p:nvGraphicFramePr>
            <p:xfrm>
              <a:off x="190072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62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8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84" grpId="0" animBg="1"/>
      <p:bldP spid="100" grpId="0" animBg="1"/>
      <p:bldP spid="101" grpId="0" animBg="1"/>
      <p:bldP spid="102" grpId="0" animBg="1"/>
      <p:bldP spid="103" grpId="0" animBg="1"/>
      <p:bldP spid="106" grpId="0" animBg="1"/>
      <p:bldP spid="108" grpId="0" animBg="1"/>
      <p:bldP spid="109" grpId="0" animBg="1"/>
      <p:bldP spid="110" grpId="0" animBg="1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Pushdown Automata?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for even odd length palindrome (Nondeterministic)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810887" y="5032890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0" name="Curved Connector 69"/>
          <p:cNvCxnSpPr/>
          <p:nvPr/>
        </p:nvCxnSpPr>
        <p:spPr>
          <a:xfrm rot="2700000" flipH="1" flipV="1">
            <a:off x="1545246" y="466738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5400000" flipH="1" flipV="1">
            <a:off x="1832838" y="453818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9360000" flipH="1" flipV="1">
            <a:off x="2105354" y="466467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 flipV="1">
            <a:off x="1795004" y="509838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3500000" flipH="1" flipV="1">
            <a:off x="2086874" y="4966884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9500000" flipH="1" flipV="1">
            <a:off x="1577110" y="5044166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928"/>
          <p:cNvSpPr txBox="1">
            <a:spLocks noChangeArrowheads="1"/>
          </p:cNvSpPr>
          <p:nvPr/>
        </p:nvSpPr>
        <p:spPr bwMode="auto">
          <a:xfrm>
            <a:off x="446706" y="409206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7" name="Text Box 928"/>
          <p:cNvSpPr txBox="1">
            <a:spLocks noChangeArrowheads="1"/>
          </p:cNvSpPr>
          <p:nvPr/>
        </p:nvSpPr>
        <p:spPr bwMode="auto">
          <a:xfrm>
            <a:off x="2219937" y="4170959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1454461" y="37549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z</a:t>
            </a:r>
            <a:r>
              <a:rPr lang="en-US" altLang="en-US" baseline="-25000" dirty="0"/>
              <a:t>0</a:t>
            </a:r>
            <a:r>
              <a:rPr lang="en-US" altLang="en-US" dirty="0"/>
              <a:t>|bz</a:t>
            </a:r>
            <a:r>
              <a:rPr lang="en-US" altLang="en-US" baseline="-25000" dirty="0"/>
              <a:t>0</a:t>
            </a:r>
          </a:p>
        </p:txBody>
      </p:sp>
      <p:sp>
        <p:nvSpPr>
          <p:cNvPr id="79" name="Text Box 928"/>
          <p:cNvSpPr txBox="1">
            <a:spLocks noChangeArrowheads="1"/>
          </p:cNvSpPr>
          <p:nvPr/>
        </p:nvSpPr>
        <p:spPr bwMode="auto">
          <a:xfrm>
            <a:off x="429133" y="55728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80" name="Text Box 928"/>
          <p:cNvSpPr txBox="1">
            <a:spLocks noChangeArrowheads="1"/>
          </p:cNvSpPr>
          <p:nvPr/>
        </p:nvSpPr>
        <p:spPr bwMode="auto">
          <a:xfrm>
            <a:off x="2092218" y="554876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Text Box 928"/>
          <p:cNvSpPr txBox="1">
            <a:spLocks noChangeArrowheads="1"/>
          </p:cNvSpPr>
          <p:nvPr/>
        </p:nvSpPr>
        <p:spPr bwMode="auto">
          <a:xfrm>
            <a:off x="1273244" y="5833268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491787" y="4669443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87" y="4669443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4761789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21786" y="14247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224639" y="139549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4255828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4672" y="17630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22093" y="176559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35590583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3041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79608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253928" y="21415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13622952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2073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78205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45581" y="24987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8364288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23287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986047" y="28741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723853" y="28741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248239" y="28621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041065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23041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983980" y="32389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762131" y="32496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491431" y="28719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251220" y="32268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91431" y="321535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traight Arrow Connector 20"/>
          <p:cNvSpPr>
            <a:spLocks noChangeShapeType="1"/>
          </p:cNvSpPr>
          <p:nvPr/>
        </p:nvSpPr>
        <p:spPr bwMode="auto">
          <a:xfrm flipV="1">
            <a:off x="2199943" y="5014882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Text Box 928"/>
          <p:cNvSpPr txBox="1">
            <a:spLocks noChangeArrowheads="1"/>
          </p:cNvSpPr>
          <p:nvPr/>
        </p:nvSpPr>
        <p:spPr bwMode="auto">
          <a:xfrm>
            <a:off x="3378441" y="5396482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Text Box 928"/>
          <p:cNvSpPr txBox="1">
            <a:spLocks noChangeArrowheads="1"/>
          </p:cNvSpPr>
          <p:nvPr/>
        </p:nvSpPr>
        <p:spPr bwMode="auto">
          <a:xfrm>
            <a:off x="3382780" y="5709502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4485943" y="4659732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43" y="4659732"/>
                <a:ext cx="720928" cy="64631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3378441" y="5065930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3385569" y="4234316"/>
            <a:ext cx="932651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3390595" y="4558160"/>
            <a:ext cx="927626" cy="3851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Text Box 928"/>
          <p:cNvSpPr txBox="1">
            <a:spLocks noChangeArrowheads="1"/>
          </p:cNvSpPr>
          <p:nvPr/>
        </p:nvSpPr>
        <p:spPr bwMode="auto">
          <a:xfrm>
            <a:off x="3378441" y="6045802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even odd length palindrome 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3292255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15172" y="14003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33704" y="139571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68954" y="1398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230486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90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894452"/>
                  </p:ext>
                </p:extLst>
              </p:nvPr>
            </p:nvGraphicFramePr>
            <p:xfrm>
              <a:off x="190500" y="17220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217242" y="17712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74471" y="178984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731700" y="17728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68954" y="17558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230486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190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086891"/>
                  </p:ext>
                </p:extLst>
              </p:nvPr>
            </p:nvGraphicFramePr>
            <p:xfrm>
              <a:off x="190500" y="20934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9" name="Rectangle 48"/>
          <p:cNvSpPr/>
          <p:nvPr/>
        </p:nvSpPr>
        <p:spPr>
          <a:xfrm>
            <a:off x="215172" y="210978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73750" y="21305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11970" y="213153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470311" y="21320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234651" y="2136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Box 928"/>
          <p:cNvSpPr txBox="1">
            <a:spLocks noChangeArrowheads="1"/>
          </p:cNvSpPr>
          <p:nvPr/>
        </p:nvSpPr>
        <p:spPr bwMode="auto">
          <a:xfrm>
            <a:off x="3392700" y="2960997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^,b | b</a:t>
            </a:r>
          </a:p>
        </p:txBody>
      </p:sp>
      <p:sp>
        <p:nvSpPr>
          <p:cNvPr id="56" name="Text Box 928"/>
          <p:cNvSpPr txBox="1">
            <a:spLocks noChangeArrowheads="1"/>
          </p:cNvSpPr>
          <p:nvPr/>
        </p:nvSpPr>
        <p:spPr bwMode="auto">
          <a:xfrm>
            <a:off x="3385570" y="3259536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^,a | a</a:t>
            </a:r>
          </a:p>
        </p:txBody>
      </p:sp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3378440" y="3543168"/>
            <a:ext cx="1090325" cy="40376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1329" y="3370250"/>
            <a:ext cx="4755542" cy="2335895"/>
            <a:chOff x="451329" y="3370250"/>
            <a:chExt cx="4755542" cy="2335895"/>
          </a:xfrm>
        </p:grpSpPr>
        <p:grpSp>
          <p:nvGrpSpPr>
            <p:cNvPr id="52" name="Group 51"/>
            <p:cNvGrpSpPr/>
            <p:nvPr/>
          </p:nvGrpSpPr>
          <p:grpSpPr>
            <a:xfrm>
              <a:off x="451329" y="3370250"/>
              <a:ext cx="2845012" cy="2335895"/>
              <a:chOff x="451329" y="3370250"/>
              <a:chExt cx="2845012" cy="233589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51329" y="3370250"/>
                <a:ext cx="2845012" cy="2335895"/>
                <a:chOff x="451329" y="3370250"/>
                <a:chExt cx="2845012" cy="2335895"/>
              </a:xfrm>
            </p:grpSpPr>
            <p:sp>
              <p:nvSpPr>
                <p:cNvPr id="69" name="Straight Arrow Connector 20"/>
                <p:cNvSpPr>
                  <a:spLocks noChangeShapeType="1"/>
                </p:cNvSpPr>
                <p:nvPr/>
              </p:nvSpPr>
              <p:spPr bwMode="auto">
                <a:xfrm flipV="1">
                  <a:off x="833083" y="4648200"/>
                  <a:ext cx="690917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 type="arrow" w="med" len="med"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70" name="Curved Connector 69"/>
                <p:cNvCxnSpPr/>
                <p:nvPr/>
              </p:nvCxnSpPr>
              <p:spPr>
                <a:xfrm rot="2700000" flipH="1" flipV="1">
                  <a:off x="1567442" y="4282692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urved Connector 70"/>
                <p:cNvCxnSpPr/>
                <p:nvPr/>
              </p:nvCxnSpPr>
              <p:spPr>
                <a:xfrm rot="5400000" flipH="1" flipV="1">
                  <a:off x="1855034" y="4153499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/>
                <p:nvPr/>
              </p:nvCxnSpPr>
              <p:spPr>
                <a:xfrm rot="9360000" flipH="1" flipV="1">
                  <a:off x="2127550" y="4279986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/>
                <p:nvPr/>
              </p:nvCxnSpPr>
              <p:spPr>
                <a:xfrm rot="16200000" flipH="1" flipV="1">
                  <a:off x="1817200" y="4713694"/>
                  <a:ext cx="10689" cy="365471"/>
                </a:xfrm>
                <a:prstGeom prst="curvedConnector3">
                  <a:avLst>
                    <a:gd name="adj1" fmla="val 4755181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/>
                <p:nvPr/>
              </p:nvCxnSpPr>
              <p:spPr>
                <a:xfrm rot="13500000" flipH="1" flipV="1">
                  <a:off x="2109070" y="4582194"/>
                  <a:ext cx="10689" cy="365760"/>
                </a:xfrm>
                <a:prstGeom prst="curvedConnector3">
                  <a:avLst>
                    <a:gd name="adj1" fmla="val 4556525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urved Connector 74"/>
                <p:cNvCxnSpPr/>
                <p:nvPr/>
              </p:nvCxnSpPr>
              <p:spPr>
                <a:xfrm rot="19500000" flipH="1" flipV="1">
                  <a:off x="1599306" y="4659476"/>
                  <a:ext cx="10689" cy="274320"/>
                </a:xfrm>
                <a:prstGeom prst="curvedConnector3">
                  <a:avLst>
                    <a:gd name="adj1" fmla="val 5173534"/>
                  </a:avLst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468902" y="3707371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a, z</a:t>
                  </a:r>
                  <a:r>
                    <a:rPr lang="en-US" alt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|az</a:t>
                  </a:r>
                  <a:r>
                    <a:rPr lang="en-US" alt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</a:t>
                  </a:r>
                  <a:endParaRPr lang="en-US" altLang="en-US" baseline="-25000" dirty="0"/>
                </a:p>
              </p:txBody>
            </p:sp>
            <p:sp>
              <p:nvSpPr>
                <p:cNvPr id="77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2242133" y="3786269"/>
                  <a:ext cx="1054208" cy="29915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a, a | aa</a:t>
                  </a:r>
                </a:p>
              </p:txBody>
            </p:sp>
            <p:sp>
              <p:nvSpPr>
                <p:cNvPr id="78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1476657" y="3370250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latin typeface="Cambria Math" panose="02040503050406030204" pitchFamily="18" charset="0"/>
                      <a:ea typeface="Cambria Math" panose="02040503050406030204" pitchFamily="18" charset="0"/>
                    </a:defRPr>
                  </a:lvl1pPr>
                </a:lstStyle>
                <a:p>
                  <a:r>
                    <a:rPr lang="en-US" altLang="en-US" dirty="0"/>
                    <a:t>b, z</a:t>
                  </a:r>
                  <a:r>
                    <a:rPr lang="en-US" altLang="en-US" baseline="-25000" dirty="0"/>
                    <a:t>0</a:t>
                  </a:r>
                  <a:r>
                    <a:rPr lang="en-US" altLang="en-US" dirty="0"/>
                    <a:t>|bz</a:t>
                  </a:r>
                  <a:r>
                    <a:rPr lang="en-US" altLang="en-US" baseline="-25000" dirty="0"/>
                    <a:t>0</a:t>
                  </a:r>
                </a:p>
              </p:txBody>
            </p:sp>
            <p:sp>
              <p:nvSpPr>
                <p:cNvPr id="79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451329" y="5188182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b, b | bb</a:t>
                  </a:r>
                </a:p>
              </p:txBody>
            </p:sp>
            <p:sp>
              <p:nvSpPr>
                <p:cNvPr id="80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2114414" y="5164079"/>
                  <a:ext cx="1054208" cy="320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b, a | </a:t>
                  </a:r>
                  <a:r>
                    <a:rPr lang="en-US" altLang="en-US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</a:t>
                  </a:r>
                  <a:endPara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1" name="Text Box 928"/>
                <p:cNvSpPr txBox="1">
                  <a:spLocks noChangeArrowheads="1"/>
                </p:cNvSpPr>
                <p:nvPr/>
              </p:nvSpPr>
              <p:spPr bwMode="auto">
                <a:xfrm>
                  <a:off x="1295440" y="5448578"/>
                  <a:ext cx="1054208" cy="257567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a, b | ab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/>
                  <p:cNvSpPr/>
                  <p:nvPr/>
                </p:nvSpPr>
                <p:spPr>
                  <a:xfrm>
                    <a:off x="1491175" y="4276578"/>
                    <a:ext cx="720928" cy="6463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Oval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175" y="4276578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Straight Arrow Connector 20"/>
            <p:cNvSpPr>
              <a:spLocks noChangeShapeType="1"/>
            </p:cNvSpPr>
            <p:nvPr/>
          </p:nvSpPr>
          <p:spPr bwMode="auto">
            <a:xfrm flipV="1">
              <a:off x="2199943" y="4630416"/>
              <a:ext cx="22860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4485943" y="4275266"/>
                  <a:ext cx="720928" cy="6463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943" y="4275266"/>
                  <a:ext cx="720928" cy="64631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 Box 928"/>
            <p:cNvSpPr txBox="1">
              <a:spLocks noChangeArrowheads="1"/>
            </p:cNvSpPr>
            <p:nvPr/>
          </p:nvSpPr>
          <p:spPr bwMode="auto">
            <a:xfrm>
              <a:off x="3277096" y="3892538"/>
              <a:ext cx="1038174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a,z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85" name="Text Box 928"/>
            <p:cNvSpPr txBox="1">
              <a:spLocks noChangeArrowheads="1"/>
            </p:cNvSpPr>
            <p:nvPr/>
          </p:nvSpPr>
          <p:spPr bwMode="auto">
            <a:xfrm>
              <a:off x="3296341" y="4217967"/>
              <a:ext cx="927626" cy="3851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b,z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|z</a:t>
              </a:r>
              <a:r>
                <a:rPr lang="en-US" alt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sp>
        <p:nvSpPr>
          <p:cNvPr id="51" name="Text Box 928"/>
          <p:cNvSpPr txBox="1">
            <a:spLocks noChangeArrowheads="1"/>
          </p:cNvSpPr>
          <p:nvPr/>
        </p:nvSpPr>
        <p:spPr bwMode="auto">
          <a:xfrm>
            <a:off x="3296341" y="5046943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 Box 928"/>
          <p:cNvSpPr txBox="1">
            <a:spLocks noChangeArrowheads="1"/>
          </p:cNvSpPr>
          <p:nvPr/>
        </p:nvSpPr>
        <p:spPr bwMode="auto">
          <a:xfrm>
            <a:off x="3300680" y="5359963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Text Box 928"/>
          <p:cNvSpPr txBox="1">
            <a:spLocks noChangeArrowheads="1"/>
          </p:cNvSpPr>
          <p:nvPr/>
        </p:nvSpPr>
        <p:spPr bwMode="auto">
          <a:xfrm>
            <a:off x="3296341" y="4716391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Text Box 928"/>
          <p:cNvSpPr txBox="1">
            <a:spLocks noChangeArrowheads="1"/>
          </p:cNvSpPr>
          <p:nvPr/>
        </p:nvSpPr>
        <p:spPr bwMode="auto">
          <a:xfrm>
            <a:off x="3296341" y="5696263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b,b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82" grpId="0" animBg="1"/>
      <p:bldP spid="83" grpId="0" animBg="1"/>
      <p:bldP spid="84" grpId="0" animBg="1"/>
      <p:bldP spid="55" grpId="0" animBg="1"/>
      <p:bldP spid="56" grpId="0" animBg="1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PDA for even odd length palindrome </a:t>
            </a:r>
          </a:p>
        </p:txBody>
      </p:sp>
      <p:sp>
        <p:nvSpPr>
          <p:cNvPr id="59" name="Straight Arrow Connector 20"/>
          <p:cNvSpPr>
            <a:spLocks noChangeShapeType="1"/>
          </p:cNvSpPr>
          <p:nvPr/>
        </p:nvSpPr>
        <p:spPr bwMode="auto">
          <a:xfrm flipV="1">
            <a:off x="5204751" y="463041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7479905" y="4325616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05" y="4325616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7552883" y="439716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62" name="Curved Connector 61"/>
          <p:cNvCxnSpPr/>
          <p:nvPr/>
        </p:nvCxnSpPr>
        <p:spPr>
          <a:xfrm rot="5400000" flipH="1" flipV="1">
            <a:off x="4826843" y="414943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 flipV="1">
            <a:off x="4859349" y="470962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28"/>
          <p:cNvSpPr txBox="1">
            <a:spLocks noChangeArrowheads="1"/>
          </p:cNvSpPr>
          <p:nvPr/>
        </p:nvSpPr>
        <p:spPr bwMode="auto">
          <a:xfrm>
            <a:off x="4518806" y="343652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/>
              <a:t>b, b | ^</a:t>
            </a:r>
          </a:p>
        </p:txBody>
      </p:sp>
      <p:sp>
        <p:nvSpPr>
          <p:cNvPr id="65" name="Text Box 928"/>
          <p:cNvSpPr txBox="1">
            <a:spLocks noChangeArrowheads="1"/>
          </p:cNvSpPr>
          <p:nvPr/>
        </p:nvSpPr>
        <p:spPr bwMode="auto">
          <a:xfrm>
            <a:off x="4401535" y="5418443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a | ^</a:t>
            </a:r>
          </a:p>
        </p:txBody>
      </p:sp>
      <p:sp>
        <p:nvSpPr>
          <p:cNvPr id="66" name="Text Box 928"/>
          <p:cNvSpPr txBox="1">
            <a:spLocks noChangeArrowheads="1"/>
          </p:cNvSpPr>
          <p:nvPr/>
        </p:nvSpPr>
        <p:spPr bwMode="auto">
          <a:xfrm>
            <a:off x="5824163" y="420131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90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883642"/>
                  </p:ext>
                </p:extLst>
              </p:nvPr>
            </p:nvGraphicFramePr>
            <p:xfrm>
              <a:off x="190500" y="136342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/>
            </p:nvGraphicFramePr>
            <p:xfrm>
              <a:off x="190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730264"/>
                  </p:ext>
                </p:extLst>
              </p:nvPr>
            </p:nvGraphicFramePr>
            <p:xfrm>
              <a:off x="190500" y="173426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7" name="Rectangle 46"/>
          <p:cNvSpPr/>
          <p:nvPr/>
        </p:nvSpPr>
        <p:spPr>
          <a:xfrm>
            <a:off x="228464" y="141360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60178" y="13811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230486" y="14003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/>
            </p:nvGraphicFramePr>
            <p:xfrm>
              <a:off x="190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0500" y="210510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4" name="Rectangle 83"/>
          <p:cNvSpPr/>
          <p:nvPr/>
        </p:nvSpPr>
        <p:spPr>
          <a:xfrm>
            <a:off x="217242" y="17712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974471" y="178984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39017" y="17735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484751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230486" y="17660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31315" y="21404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974471" y="21326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746530" y="21729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470311" y="21729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34651" y="21369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51329" y="2960997"/>
            <a:ext cx="4755542" cy="3153382"/>
            <a:chOff x="451329" y="2960997"/>
            <a:chExt cx="4755542" cy="3153382"/>
          </a:xfrm>
        </p:grpSpPr>
        <p:sp>
          <p:nvSpPr>
            <p:cNvPr id="53" name="Text Box 928"/>
            <p:cNvSpPr txBox="1">
              <a:spLocks noChangeArrowheads="1"/>
            </p:cNvSpPr>
            <p:nvPr/>
          </p:nvSpPr>
          <p:spPr bwMode="auto">
            <a:xfrm>
              <a:off x="3392700" y="2960997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^,b | b</a:t>
              </a:r>
            </a:p>
          </p:txBody>
        </p:sp>
        <p:sp>
          <p:nvSpPr>
            <p:cNvPr id="89" name="Text Box 928"/>
            <p:cNvSpPr txBox="1">
              <a:spLocks noChangeArrowheads="1"/>
            </p:cNvSpPr>
            <p:nvPr/>
          </p:nvSpPr>
          <p:spPr bwMode="auto">
            <a:xfrm>
              <a:off x="3385570" y="3259536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^,a | a</a:t>
              </a:r>
            </a:p>
          </p:txBody>
        </p:sp>
        <p:sp>
          <p:nvSpPr>
            <p:cNvPr id="90" name="Text Box 928"/>
            <p:cNvSpPr txBox="1">
              <a:spLocks noChangeArrowheads="1"/>
            </p:cNvSpPr>
            <p:nvPr/>
          </p:nvSpPr>
          <p:spPr bwMode="auto">
            <a:xfrm>
              <a:off x="3378440" y="3543168"/>
              <a:ext cx="1090325" cy="4037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^,z</a:t>
              </a:r>
              <a:r>
                <a:rPr lang="en-US" altLang="en-US" b="1" baseline="-25000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lang="en-US" altLang="en-US" b="1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| z</a:t>
              </a:r>
              <a:r>
                <a:rPr lang="en-US" altLang="en-US" b="1" baseline="-25000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1329" y="3370250"/>
              <a:ext cx="4755542" cy="2744129"/>
              <a:chOff x="451329" y="3370250"/>
              <a:chExt cx="4755542" cy="27441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1329" y="3370250"/>
                <a:ext cx="2845012" cy="2335895"/>
                <a:chOff x="451329" y="3370250"/>
                <a:chExt cx="2845012" cy="2335895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451329" y="3370250"/>
                  <a:ext cx="2845012" cy="2335895"/>
                  <a:chOff x="451329" y="3370250"/>
                  <a:chExt cx="2845012" cy="2335895"/>
                </a:xfrm>
              </p:grpSpPr>
              <p:sp>
                <p:nvSpPr>
                  <p:cNvPr id="109" name="Straight Arrow Connector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3083" y="4648200"/>
                    <a:ext cx="690917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accent1"/>
                    </a:solidFill>
                    <a:round/>
                    <a:headEnd/>
                    <a:tailEnd type="arrow" w="med" len="med"/>
                  </a:ln>
                  <a:effectLst>
                    <a:outerShdw dist="20000" dir="5400000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10" name="Curved Connector 109"/>
                  <p:cNvCxnSpPr/>
                  <p:nvPr/>
                </p:nvCxnSpPr>
                <p:spPr>
                  <a:xfrm rot="2700000" flipH="1" flipV="1">
                    <a:off x="1567442" y="4282692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urved Connector 110"/>
                  <p:cNvCxnSpPr/>
                  <p:nvPr/>
                </p:nvCxnSpPr>
                <p:spPr>
                  <a:xfrm rot="5400000" flipH="1" flipV="1">
                    <a:off x="1855034" y="4153499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urved Connector 111"/>
                  <p:cNvCxnSpPr/>
                  <p:nvPr/>
                </p:nvCxnSpPr>
                <p:spPr>
                  <a:xfrm rot="9360000" flipH="1" flipV="1">
                    <a:off x="2127550" y="4279986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urved Connector 112"/>
                  <p:cNvCxnSpPr/>
                  <p:nvPr/>
                </p:nvCxnSpPr>
                <p:spPr>
                  <a:xfrm rot="16200000" flipH="1" flipV="1">
                    <a:off x="1817200" y="4713694"/>
                    <a:ext cx="10689" cy="365471"/>
                  </a:xfrm>
                  <a:prstGeom prst="curvedConnector3">
                    <a:avLst>
                      <a:gd name="adj1" fmla="val 4755181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urved Connector 113"/>
                  <p:cNvCxnSpPr/>
                  <p:nvPr/>
                </p:nvCxnSpPr>
                <p:spPr>
                  <a:xfrm rot="13500000" flipH="1" flipV="1">
                    <a:off x="2109070" y="4582194"/>
                    <a:ext cx="10689" cy="365760"/>
                  </a:xfrm>
                  <a:prstGeom prst="curvedConnector3">
                    <a:avLst>
                      <a:gd name="adj1" fmla="val 4556525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Curved Connector 114"/>
                  <p:cNvCxnSpPr/>
                  <p:nvPr/>
                </p:nvCxnSpPr>
                <p:spPr>
                  <a:xfrm rot="19500000" flipH="1" flipV="1">
                    <a:off x="1599306" y="4659476"/>
                    <a:ext cx="10689" cy="274320"/>
                  </a:xfrm>
                  <a:prstGeom prst="curvedConnector3">
                    <a:avLst>
                      <a:gd name="adj1" fmla="val 5173534"/>
                    </a:avLst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902" y="3707371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a, z</a:t>
                    </a:r>
                    <a:r>
                      <a:rPr lang="en-US" alt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</a:t>
                    </a: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|az</a:t>
                    </a:r>
                    <a:r>
                      <a:rPr lang="en-US" alt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</a:t>
                    </a:r>
                    <a:endParaRPr lang="en-US" altLang="en-US" baseline="-25000" dirty="0"/>
                  </a:p>
                </p:txBody>
              </p:sp>
              <p:sp>
                <p:nvSpPr>
                  <p:cNvPr id="117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2133" y="3786269"/>
                    <a:ext cx="1054208" cy="299153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a, a | aa</a:t>
                    </a:r>
                  </a:p>
                </p:txBody>
              </p:sp>
              <p:sp>
                <p:nvSpPr>
                  <p:cNvPr id="118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6657" y="3370250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latin typeface="Cambria Math" panose="02040503050406030204" pitchFamily="18" charset="0"/>
                        <a:ea typeface="Cambria Math" panose="02040503050406030204" pitchFamily="18" charset="0"/>
                      </a:defRPr>
                    </a:lvl1pPr>
                  </a:lstStyle>
                  <a:p>
                    <a:r>
                      <a:rPr lang="en-US" altLang="en-US" dirty="0"/>
                      <a:t>b, z</a:t>
                    </a:r>
                    <a:r>
                      <a:rPr lang="en-US" altLang="en-US" baseline="-25000" dirty="0"/>
                      <a:t>0</a:t>
                    </a:r>
                    <a:r>
                      <a:rPr lang="en-US" altLang="en-US" dirty="0"/>
                      <a:t>|bz</a:t>
                    </a:r>
                    <a:r>
                      <a:rPr lang="en-US" altLang="en-US" baseline="-25000" dirty="0"/>
                      <a:t>0</a:t>
                    </a:r>
                  </a:p>
                </p:txBody>
              </p:sp>
              <p:sp>
                <p:nvSpPr>
                  <p:cNvPr id="119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329" y="5188182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b, b | bb</a:t>
                    </a:r>
                  </a:p>
                </p:txBody>
              </p:sp>
              <p:sp>
                <p:nvSpPr>
                  <p:cNvPr id="120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4414" y="5164079"/>
                    <a:ext cx="1054208" cy="320264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b, a | </a:t>
                    </a:r>
                    <a:r>
                      <a:rPr lang="en-US" altLang="en-US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ba</a:t>
                    </a:r>
                    <a:endParaRPr lang="en-US" alt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21" name="Text Box 9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5440" y="5448578"/>
                    <a:ext cx="1054208" cy="257567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a, b | ab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1491175" y="4276578"/>
                      <a:ext cx="720928" cy="64631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1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8" name="Oval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1175" y="4276578"/>
                      <a:ext cx="720928" cy="64631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3" name="Straight Arrow Connector 20"/>
              <p:cNvSpPr>
                <a:spLocks noChangeShapeType="1"/>
              </p:cNvSpPr>
              <p:nvPr/>
            </p:nvSpPr>
            <p:spPr bwMode="auto">
              <a:xfrm flipV="1">
                <a:off x="2199943" y="4630416"/>
                <a:ext cx="2286000" cy="0"/>
              </a:xfrm>
              <a:prstGeom prst="straightConnector1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Oval 93"/>
                  <p:cNvSpPr/>
                  <p:nvPr/>
                </p:nvSpPr>
                <p:spPr>
                  <a:xfrm>
                    <a:off x="4485943" y="4275266"/>
                    <a:ext cx="720928" cy="6463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943" y="4275266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Text Box 928"/>
              <p:cNvSpPr txBox="1">
                <a:spLocks noChangeArrowheads="1"/>
              </p:cNvSpPr>
              <p:nvPr/>
            </p:nvSpPr>
            <p:spPr bwMode="auto">
              <a:xfrm>
                <a:off x="3378441" y="5041634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b,b</a:t>
                </a:r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b</a:t>
                </a:r>
                <a:endParaRPr lang="en-US" altLang="en-US" b="1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2" name="Text Box 928"/>
              <p:cNvSpPr txBox="1">
                <a:spLocks noChangeArrowheads="1"/>
              </p:cNvSpPr>
              <p:nvPr/>
            </p:nvSpPr>
            <p:spPr bwMode="auto">
              <a:xfrm>
                <a:off x="3382780" y="5354654"/>
                <a:ext cx="1090325" cy="423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b</a:t>
                </a:r>
                <a:endParaRPr lang="en-US" altLang="en-US" b="1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3" name="Text Box 928"/>
              <p:cNvSpPr txBox="1">
                <a:spLocks noChangeArrowheads="1"/>
              </p:cNvSpPr>
              <p:nvPr/>
            </p:nvSpPr>
            <p:spPr bwMode="auto">
              <a:xfrm>
                <a:off x="3378441" y="4711082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a,a</a:t>
                </a:r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a</a:t>
                </a:r>
                <a:endParaRPr lang="en-US" altLang="en-US" b="1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4" name="Text Box 928"/>
              <p:cNvSpPr txBox="1">
                <a:spLocks noChangeArrowheads="1"/>
              </p:cNvSpPr>
              <p:nvPr/>
            </p:nvSpPr>
            <p:spPr bwMode="auto">
              <a:xfrm>
                <a:off x="3385570" y="3879468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05" name="Text Box 928"/>
              <p:cNvSpPr txBox="1">
                <a:spLocks noChangeArrowheads="1"/>
              </p:cNvSpPr>
              <p:nvPr/>
            </p:nvSpPr>
            <p:spPr bwMode="auto">
              <a:xfrm>
                <a:off x="3390595" y="4203312"/>
                <a:ext cx="927626" cy="3851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b,z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106" name="Text Box 928"/>
              <p:cNvSpPr txBox="1">
                <a:spLocks noChangeArrowheads="1"/>
              </p:cNvSpPr>
              <p:nvPr/>
            </p:nvSpPr>
            <p:spPr bwMode="auto">
              <a:xfrm>
                <a:off x="3378441" y="5690954"/>
                <a:ext cx="1090325" cy="423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,a</a:t>
                </a:r>
                <a:r>
                  <a:rPr lang="en-US" altLang="en-US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| a</a:t>
                </a:r>
                <a:endParaRPr lang="en-US" altLang="en-US" b="1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42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47" grpId="0" animBg="1"/>
      <p:bldP spid="48" grpId="0" animBg="1"/>
      <p:bldP spid="49" grpId="0" animBg="1"/>
      <p:bldP spid="50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DPDA  for grammar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SS|[S]|{S}|˄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2700000" flipH="1" flipV="1">
            <a:off x="5154713" y="495689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5414706" y="482607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9360000" flipH="1" flipV="1">
            <a:off x="5644970" y="496879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3500000" flipH="1" flipV="1">
            <a:off x="5603337" y="5243870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928"/>
          <p:cNvSpPr txBox="1">
            <a:spLocks noChangeArrowheads="1"/>
          </p:cNvSpPr>
          <p:nvPr/>
        </p:nvSpPr>
        <p:spPr bwMode="auto">
          <a:xfrm>
            <a:off x="4056173" y="4381575"/>
            <a:ext cx="1054208" cy="32801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[|[[</a:t>
            </a:r>
            <a:endParaRPr lang="en-US" altLang="en-US" baseline="-25000" dirty="0"/>
          </a:p>
        </p:txBody>
      </p:sp>
      <p:sp>
        <p:nvSpPr>
          <p:cNvPr id="29" name="Text Box 928"/>
          <p:cNvSpPr txBox="1">
            <a:spLocks noChangeArrowheads="1"/>
          </p:cNvSpPr>
          <p:nvPr/>
        </p:nvSpPr>
        <p:spPr bwMode="auto">
          <a:xfrm>
            <a:off x="5829404" y="4460474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[, { | [{</a:t>
            </a:r>
            <a:endParaRPr lang="en-US" altLang="en-US" baseline="-25000" dirty="0"/>
          </a:p>
        </p:txBody>
      </p:sp>
      <p:sp>
        <p:nvSpPr>
          <p:cNvPr id="30" name="Text Box 928"/>
          <p:cNvSpPr txBox="1">
            <a:spLocks noChangeArrowheads="1"/>
          </p:cNvSpPr>
          <p:nvPr/>
        </p:nvSpPr>
        <p:spPr bwMode="auto">
          <a:xfrm>
            <a:off x="5063928" y="4044454"/>
            <a:ext cx="1054208" cy="35682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lvl="0"/>
            <a:r>
              <a:rPr lang="en-US" altLang="en-US" dirty="0"/>
              <a:t>{, [ | {[</a:t>
            </a:r>
            <a:endParaRPr lang="en-US" altLang="en-US" baseline="-25000" dirty="0"/>
          </a:p>
        </p:txBody>
      </p:sp>
      <p:sp>
        <p:nvSpPr>
          <p:cNvPr id="32" name="Text Box 928"/>
          <p:cNvSpPr txBox="1">
            <a:spLocks noChangeArrowheads="1"/>
          </p:cNvSpPr>
          <p:nvPr/>
        </p:nvSpPr>
        <p:spPr bwMode="auto">
          <a:xfrm>
            <a:off x="5701685" y="5838283"/>
            <a:ext cx="1054208" cy="37266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{, { | {{</a:t>
            </a:r>
            <a:endParaRPr lang="en-US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078446" y="495078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46" y="4950783"/>
                <a:ext cx="649224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274788" y="4949471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88" y="4949471"/>
                <a:ext cx="649224" cy="64922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370800" y="504548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36" name="Straight Arrow Connector 20"/>
          <p:cNvSpPr>
            <a:spLocks noChangeShapeType="1"/>
          </p:cNvSpPr>
          <p:nvPr/>
        </p:nvSpPr>
        <p:spPr bwMode="auto">
          <a:xfrm flipV="1">
            <a:off x="2915821" y="5306038"/>
            <a:ext cx="219456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6" name="Content Placeholder 87"/>
          <p:cNvGraphicFramePr>
            <a:graphicFrameLocks/>
          </p:cNvGraphicFramePr>
          <p:nvPr/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5485699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050929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3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3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3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3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39" r="-694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,[[)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89246229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45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,{[)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91309761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327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327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327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327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3279" r="-694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Content Placeholder 87"/>
              <p:cNvGraphicFramePr>
                <a:graphicFrameLocks/>
              </p:cNvGraphicFramePr>
              <p:nvPr/>
            </p:nvGraphicFramePr>
            <p:xfrm>
              <a:off x="186794" y="319845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,{{)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0471686"/>
                  </p:ext>
                </p:extLst>
              </p:nvPr>
            </p:nvGraphicFramePr>
            <p:xfrm>
              <a:off x="186794" y="319845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347" t="-1613" r="-3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1045" t="-1613" r="-2013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0000" t="-1613" r="-1006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400000" t="-1613" r="-694" b="-145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Content Placeholder 87"/>
              <p:cNvGraphicFramePr>
                <a:graphicFrameLocks/>
              </p:cNvGraphicFramePr>
              <p:nvPr/>
            </p:nvGraphicFramePr>
            <p:xfrm>
              <a:off x="190500" y="282875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,[{)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989779"/>
                  </p:ext>
                </p:extLst>
              </p:nvPr>
            </p:nvGraphicFramePr>
            <p:xfrm>
              <a:off x="190500" y="282875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47" t="-327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0697" t="-327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00000" t="-327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01045" t="-327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99653" t="-3279" r="-694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Text Box 928"/>
          <p:cNvSpPr txBox="1">
            <a:spLocks noChangeArrowheads="1"/>
          </p:cNvSpPr>
          <p:nvPr/>
        </p:nvSpPr>
        <p:spPr bwMode="auto">
          <a:xfrm>
            <a:off x="2930673" y="488029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|[z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58" name="Text Box 928"/>
          <p:cNvSpPr txBox="1">
            <a:spLocks noChangeArrowheads="1"/>
          </p:cNvSpPr>
          <p:nvPr/>
        </p:nvSpPr>
        <p:spPr bwMode="auto">
          <a:xfrm>
            <a:off x="2930673" y="446935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|{z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27777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Straight Arrow Connector 20"/>
          <p:cNvSpPr>
            <a:spLocks noChangeShapeType="1"/>
          </p:cNvSpPr>
          <p:nvPr/>
        </p:nvSpPr>
        <p:spPr bwMode="auto">
          <a:xfrm flipV="1">
            <a:off x="1583871" y="5306038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32280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41662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01307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954007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22045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497358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25429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13027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65727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33765" y="28648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09078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241662" y="28717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4747" y="32245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977447" y="3221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745485" y="32282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92662" y="32362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246348" y="32462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 animBg="1"/>
      <p:bldP spid="15" grpId="0" animBg="1"/>
      <p:bldP spid="34" grpId="0" animBg="1"/>
      <p:bldP spid="35" grpId="0" animBg="1"/>
      <p:bldP spid="36" grpId="0" animBg="1"/>
      <p:bldP spid="57" grpId="0" animBg="1"/>
      <p:bldP spid="58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 for grammar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SS|[S]|{S}|˄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H="1" flipV="1">
            <a:off x="5385854" y="534688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28"/>
          <p:cNvSpPr txBox="1">
            <a:spLocks noChangeArrowheads="1"/>
          </p:cNvSpPr>
          <p:nvPr/>
        </p:nvSpPr>
        <p:spPr bwMode="auto">
          <a:xfrm>
            <a:off x="3901635" y="5321941"/>
            <a:ext cx="889657" cy="29612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}, { | ^</a:t>
            </a:r>
          </a:p>
        </p:txBody>
      </p:sp>
      <p:sp>
        <p:nvSpPr>
          <p:cNvPr id="33" name="Text Box 928"/>
          <p:cNvSpPr txBox="1">
            <a:spLocks noChangeArrowheads="1"/>
          </p:cNvSpPr>
          <p:nvPr/>
        </p:nvSpPr>
        <p:spPr bwMode="auto">
          <a:xfrm>
            <a:off x="5063928" y="6082128"/>
            <a:ext cx="1054208" cy="25756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], [ | ^</a:t>
            </a:r>
          </a:p>
        </p:txBody>
      </p:sp>
      <p:sp>
        <p:nvSpPr>
          <p:cNvPr id="39" name="Text Box 928"/>
          <p:cNvSpPr txBox="1">
            <a:spLocks noChangeArrowheads="1"/>
          </p:cNvSpPr>
          <p:nvPr/>
        </p:nvSpPr>
        <p:spPr bwMode="auto">
          <a:xfrm>
            <a:off x="2414925" y="5916785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46" name="Content Placeholder 87"/>
          <p:cNvGraphicFramePr>
            <a:graphicFrameLocks/>
          </p:cNvGraphicFramePr>
          <p:nvPr/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59248095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6765450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4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Content Placeholder 87"/>
              <p:cNvGraphicFramePr>
                <a:graphicFrameLocks/>
              </p:cNvGraphicFramePr>
              <p:nvPr/>
            </p:nvGraphicFramePr>
            <p:xfrm>
              <a:off x="190500" y="209693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6809374"/>
                  </p:ext>
                </p:extLst>
              </p:nvPr>
            </p:nvGraphicFramePr>
            <p:xfrm>
              <a:off x="190500" y="209693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27" name="Curved Connector 26"/>
          <p:cNvCxnSpPr/>
          <p:nvPr/>
        </p:nvCxnSpPr>
        <p:spPr>
          <a:xfrm rot="19500000" flipH="1" flipV="1">
            <a:off x="5159484" y="5266448"/>
            <a:ext cx="10689" cy="274320"/>
          </a:xfrm>
          <a:prstGeom prst="curvedConnector3">
            <a:avLst>
              <a:gd name="adj1" fmla="val 497759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28"/>
          <p:cNvSpPr txBox="1">
            <a:spLocks noChangeArrowheads="1"/>
          </p:cNvSpPr>
          <p:nvPr/>
        </p:nvSpPr>
        <p:spPr bwMode="auto">
          <a:xfrm>
            <a:off x="5701685" y="5838283"/>
            <a:ext cx="1054208" cy="40777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{, { | {{</a:t>
            </a:r>
            <a:endParaRPr lang="en-US" altLang="en-US" baseline="-25000" dirty="0"/>
          </a:p>
        </p:txBody>
      </p:sp>
      <p:cxnSp>
        <p:nvCxnSpPr>
          <p:cNvPr id="40" name="Curved Connector 39"/>
          <p:cNvCxnSpPr/>
          <p:nvPr/>
        </p:nvCxnSpPr>
        <p:spPr>
          <a:xfrm rot="5400000" flipH="1">
            <a:off x="3807953" y="4194277"/>
            <a:ext cx="84939" cy="2739269"/>
          </a:xfrm>
          <a:prstGeom prst="curvedConnector3">
            <a:avLst>
              <a:gd name="adj1" fmla="val -61181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22567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28155" y="14001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46138" y="176688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3655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956355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24393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99706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44010" y="21336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/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/>
            </p:nvGraphicFramePr>
            <p:xfrm>
              <a:off x="190500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1" name="Curved Connector 50"/>
          <p:cNvCxnSpPr/>
          <p:nvPr/>
        </p:nvCxnSpPr>
        <p:spPr>
          <a:xfrm rot="2700000" flipH="1" flipV="1">
            <a:off x="5154713" y="495689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 flipH="1" flipV="1">
            <a:off x="5414706" y="482607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9360000" flipH="1" flipV="1">
            <a:off x="5644970" y="496879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13500000" flipH="1" flipV="1">
            <a:off x="5666098" y="5222842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928"/>
          <p:cNvSpPr txBox="1">
            <a:spLocks noChangeArrowheads="1"/>
          </p:cNvSpPr>
          <p:nvPr/>
        </p:nvSpPr>
        <p:spPr bwMode="auto">
          <a:xfrm>
            <a:off x="4056173" y="4381575"/>
            <a:ext cx="1054208" cy="32801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[|[[</a:t>
            </a:r>
            <a:endParaRPr lang="en-US" altLang="en-US" baseline="-25000" dirty="0"/>
          </a:p>
        </p:txBody>
      </p:sp>
      <p:sp>
        <p:nvSpPr>
          <p:cNvPr id="67" name="Text Box 928"/>
          <p:cNvSpPr txBox="1">
            <a:spLocks noChangeArrowheads="1"/>
          </p:cNvSpPr>
          <p:nvPr/>
        </p:nvSpPr>
        <p:spPr bwMode="auto">
          <a:xfrm>
            <a:off x="5829404" y="4460474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[, { | [{</a:t>
            </a:r>
            <a:endParaRPr lang="en-US" altLang="en-US" baseline="-25000" dirty="0"/>
          </a:p>
        </p:txBody>
      </p:sp>
      <p:sp>
        <p:nvSpPr>
          <p:cNvPr id="68" name="Text Box 928"/>
          <p:cNvSpPr txBox="1">
            <a:spLocks noChangeArrowheads="1"/>
          </p:cNvSpPr>
          <p:nvPr/>
        </p:nvSpPr>
        <p:spPr bwMode="auto">
          <a:xfrm>
            <a:off x="5063928" y="4044454"/>
            <a:ext cx="1054208" cy="35682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lvl="0"/>
            <a:r>
              <a:rPr lang="en-US" altLang="en-US" dirty="0"/>
              <a:t>{, [ | {[</a:t>
            </a:r>
            <a:endParaRPr lang="en-US" altLang="en-US" baseline="-25000" dirty="0"/>
          </a:p>
        </p:txBody>
      </p:sp>
      <p:sp>
        <p:nvSpPr>
          <p:cNvPr id="69" name="Text Box 928"/>
          <p:cNvSpPr txBox="1">
            <a:spLocks noChangeArrowheads="1"/>
          </p:cNvSpPr>
          <p:nvPr/>
        </p:nvSpPr>
        <p:spPr bwMode="auto">
          <a:xfrm>
            <a:off x="5701685" y="5838283"/>
            <a:ext cx="1054208" cy="37266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{, { | {{</a:t>
            </a:r>
            <a:endParaRPr lang="en-US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5078446" y="4950783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446" y="4950783"/>
                <a:ext cx="649224" cy="64631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2274788" y="4949471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88" y="4949471"/>
                <a:ext cx="649224" cy="649224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2370800" y="504548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3" name="Straight Arrow Connector 20"/>
          <p:cNvSpPr>
            <a:spLocks noChangeShapeType="1"/>
          </p:cNvSpPr>
          <p:nvPr/>
        </p:nvSpPr>
        <p:spPr bwMode="auto">
          <a:xfrm flipV="1">
            <a:off x="2914311" y="5306038"/>
            <a:ext cx="219456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Text Box 928"/>
          <p:cNvSpPr txBox="1">
            <a:spLocks noChangeArrowheads="1"/>
          </p:cNvSpPr>
          <p:nvPr/>
        </p:nvSpPr>
        <p:spPr bwMode="auto">
          <a:xfrm>
            <a:off x="2930673" y="488029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|[z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5" name="Text Box 928"/>
          <p:cNvSpPr txBox="1">
            <a:spLocks noChangeArrowheads="1"/>
          </p:cNvSpPr>
          <p:nvPr/>
        </p:nvSpPr>
        <p:spPr bwMode="auto">
          <a:xfrm>
            <a:off x="2930673" y="446935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|{z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76" name="Straight Arrow Connector 20"/>
          <p:cNvSpPr>
            <a:spLocks noChangeShapeType="1"/>
          </p:cNvSpPr>
          <p:nvPr/>
        </p:nvSpPr>
        <p:spPr bwMode="auto">
          <a:xfrm flipV="1">
            <a:off x="1583871" y="5306038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9" grpId="0" animBg="1"/>
      <p:bldP spid="38" grpId="0" animBg="1"/>
      <p:bldP spid="41" grpId="0" animBg="1"/>
      <p:bldP spid="42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 for grammar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SS|[S]|{S}|˄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H="1" flipV="1">
            <a:off x="3018450" y="361623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28"/>
          <p:cNvSpPr txBox="1">
            <a:spLocks noChangeArrowheads="1"/>
          </p:cNvSpPr>
          <p:nvPr/>
        </p:nvSpPr>
        <p:spPr bwMode="auto">
          <a:xfrm>
            <a:off x="1751138" y="4012840"/>
            <a:ext cx="889657" cy="29612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}, { | ^</a:t>
            </a:r>
          </a:p>
        </p:txBody>
      </p:sp>
      <p:sp>
        <p:nvSpPr>
          <p:cNvPr id="33" name="Text Box 928"/>
          <p:cNvSpPr txBox="1">
            <a:spLocks noChangeArrowheads="1"/>
          </p:cNvSpPr>
          <p:nvPr/>
        </p:nvSpPr>
        <p:spPr bwMode="auto">
          <a:xfrm>
            <a:off x="2677907" y="431046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], [ | ^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692425" y="317911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25" y="3179119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928"/>
          <p:cNvSpPr txBox="1">
            <a:spLocks noChangeArrowheads="1"/>
          </p:cNvSpPr>
          <p:nvPr/>
        </p:nvSpPr>
        <p:spPr bwMode="auto">
          <a:xfrm>
            <a:off x="4651164" y="3068399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2700000" flipH="1" flipV="1">
            <a:off x="2809526" y="316445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3056284" y="305604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9360000" flipH="1" flipV="1">
            <a:off x="3328800" y="318252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3500000" flipH="1" flipV="1">
            <a:off x="3310320" y="3484735"/>
            <a:ext cx="10689" cy="365760"/>
          </a:xfrm>
          <a:prstGeom prst="curvedConnector3">
            <a:avLst>
              <a:gd name="adj1" fmla="val 455652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9500000" flipH="1" flipV="1">
            <a:off x="2800556" y="3562017"/>
            <a:ext cx="10689" cy="274320"/>
          </a:xfrm>
          <a:prstGeom prst="curvedConnector3">
            <a:avLst>
              <a:gd name="adj1" fmla="val 517353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928"/>
          <p:cNvSpPr txBox="1">
            <a:spLocks noChangeArrowheads="1"/>
          </p:cNvSpPr>
          <p:nvPr/>
        </p:nvSpPr>
        <p:spPr bwMode="auto">
          <a:xfrm>
            <a:off x="1723621" y="2510369"/>
            <a:ext cx="1054208" cy="32801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[|[[</a:t>
            </a:r>
            <a:endParaRPr lang="en-US" altLang="en-US" baseline="-25000" dirty="0"/>
          </a:p>
        </p:txBody>
      </p:sp>
      <p:sp>
        <p:nvSpPr>
          <p:cNvPr id="29" name="Text Box 928"/>
          <p:cNvSpPr txBox="1">
            <a:spLocks noChangeArrowheads="1"/>
          </p:cNvSpPr>
          <p:nvPr/>
        </p:nvSpPr>
        <p:spPr bwMode="auto">
          <a:xfrm>
            <a:off x="3443383" y="2688810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[, { | [{</a:t>
            </a:r>
            <a:endParaRPr lang="en-US" altLang="en-US" baseline="-25000" dirty="0"/>
          </a:p>
        </p:txBody>
      </p:sp>
      <p:sp>
        <p:nvSpPr>
          <p:cNvPr id="30" name="Text Box 928"/>
          <p:cNvSpPr txBox="1">
            <a:spLocks noChangeArrowheads="1"/>
          </p:cNvSpPr>
          <p:nvPr/>
        </p:nvSpPr>
        <p:spPr bwMode="auto">
          <a:xfrm>
            <a:off x="2677907" y="2272790"/>
            <a:ext cx="1054208" cy="35682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lvl="0"/>
            <a:r>
              <a:rPr lang="en-US" altLang="en-US" dirty="0"/>
              <a:t>{, [ | {[</a:t>
            </a:r>
            <a:endParaRPr lang="en-US" altLang="en-US" baseline="-25000" dirty="0"/>
          </a:p>
        </p:txBody>
      </p:sp>
      <p:sp>
        <p:nvSpPr>
          <p:cNvPr id="32" name="Text Box 928"/>
          <p:cNvSpPr txBox="1">
            <a:spLocks noChangeArrowheads="1"/>
          </p:cNvSpPr>
          <p:nvPr/>
        </p:nvSpPr>
        <p:spPr bwMode="auto">
          <a:xfrm>
            <a:off x="3315664" y="4066619"/>
            <a:ext cx="1054208" cy="40777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{, { | {{</a:t>
            </a:r>
            <a:endParaRPr lang="en-US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6322469" y="315887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69" y="3158871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6394105" y="323146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36" name="Straight Arrow Connector 20"/>
          <p:cNvSpPr>
            <a:spLocks noChangeShapeType="1"/>
          </p:cNvSpPr>
          <p:nvPr/>
        </p:nvSpPr>
        <p:spPr bwMode="auto">
          <a:xfrm>
            <a:off x="3445864" y="3528312"/>
            <a:ext cx="2912012" cy="45719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928"/>
          <p:cNvSpPr txBox="1">
            <a:spLocks noChangeArrowheads="1"/>
          </p:cNvSpPr>
          <p:nvPr/>
        </p:nvSpPr>
        <p:spPr bwMode="auto">
          <a:xfrm>
            <a:off x="1112891" y="334403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|[z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sp>
        <p:nvSpPr>
          <p:cNvPr id="44" name="Text Box 928"/>
          <p:cNvSpPr txBox="1">
            <a:spLocks noChangeArrowheads="1"/>
          </p:cNvSpPr>
          <p:nvPr/>
        </p:nvSpPr>
        <p:spPr bwMode="auto">
          <a:xfrm>
            <a:off x="1141758" y="310534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{, 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|{z</a:t>
            </a:r>
            <a:r>
              <a:rPr lang="en-US" alt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altLang="en-US" baseline="-25000" dirty="0"/>
          </a:p>
        </p:txBody>
      </p:sp>
      <p:cxnSp>
        <p:nvCxnSpPr>
          <p:cNvPr id="51" name="Curved Connector 50"/>
          <p:cNvCxnSpPr/>
          <p:nvPr/>
        </p:nvCxnSpPr>
        <p:spPr>
          <a:xfrm flipH="1" flipV="1">
            <a:off x="2579511" y="332319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442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Box 928"/>
          <p:cNvSpPr txBox="1">
            <a:spLocks noChangeArrowheads="1"/>
          </p:cNvSpPr>
          <p:nvPr/>
        </p:nvSpPr>
        <p:spPr bwMode="auto">
          <a:xfrm>
            <a:off x="6094624" y="4566708"/>
            <a:ext cx="1054208" cy="402228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a, a | aa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PDA to accept string with more a’s than b’s.</a:t>
            </a:r>
          </a:p>
        </p:txBody>
      </p:sp>
      <p:sp>
        <p:nvSpPr>
          <p:cNvPr id="69" name="Straight Arrow Connector 20"/>
          <p:cNvSpPr>
            <a:spLocks noChangeShapeType="1"/>
          </p:cNvSpPr>
          <p:nvPr/>
        </p:nvSpPr>
        <p:spPr bwMode="auto">
          <a:xfrm flipV="1">
            <a:off x="1992585" y="534679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 flipH="1" flipV="1">
            <a:off x="2962887" y="489507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928"/>
          <p:cNvSpPr txBox="1">
            <a:spLocks noChangeArrowheads="1"/>
          </p:cNvSpPr>
          <p:nvPr/>
        </p:nvSpPr>
        <p:spPr bwMode="auto">
          <a:xfrm>
            <a:off x="4501903" y="48881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|az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2644767" y="4997749"/>
                <a:ext cx="649224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67" y="4997749"/>
                <a:ext cx="649224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87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9249833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23766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8440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22818" y="13967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1612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43350" y="13935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33037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22007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7277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40809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1612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60426" y="17685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8800226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Rectangle 54"/>
          <p:cNvSpPr/>
          <p:nvPr/>
        </p:nvSpPr>
        <p:spPr>
          <a:xfrm>
            <a:off x="23041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7194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2221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08248" y="21242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36327" y="214315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739474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22073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8811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467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81230" y="250717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60426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Content Placeholder 87"/>
              <p:cNvGraphicFramePr>
                <a:graphicFrameLocks/>
              </p:cNvGraphicFramePr>
              <p:nvPr/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0358497"/>
                  </p:ext>
                </p:extLst>
              </p:nvPr>
            </p:nvGraphicFramePr>
            <p:xfrm>
              <a:off x="19213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Rectangle 66"/>
          <p:cNvSpPr/>
          <p:nvPr/>
        </p:nvSpPr>
        <p:spPr>
          <a:xfrm>
            <a:off x="23287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80588" y="28712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45092" y="287178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0455" y="28718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Content Placeholder 87"/>
              <p:cNvGraphicFramePr>
                <a:graphicFrameLocks/>
              </p:cNvGraphicFramePr>
              <p:nvPr/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0263370"/>
                  </p:ext>
                </p:extLst>
              </p:nvPr>
            </p:nvGraphicFramePr>
            <p:xfrm>
              <a:off x="19007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Rectangle 86"/>
          <p:cNvSpPr/>
          <p:nvPr/>
        </p:nvSpPr>
        <p:spPr>
          <a:xfrm>
            <a:off x="23041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80525" y="3239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45092" y="32331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72432" y="28725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23966" y="32374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16122" y="324759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Straight Arrow Connector 20"/>
          <p:cNvSpPr>
            <a:spLocks noChangeShapeType="1"/>
          </p:cNvSpPr>
          <p:nvPr/>
        </p:nvSpPr>
        <p:spPr bwMode="auto">
          <a:xfrm flipV="1">
            <a:off x="3290872" y="5333347"/>
            <a:ext cx="239572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Curved Connector 103"/>
          <p:cNvCxnSpPr/>
          <p:nvPr/>
        </p:nvCxnSpPr>
        <p:spPr>
          <a:xfrm rot="5400000" flipH="1" flipV="1">
            <a:off x="5975386" y="493015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 rot="16200000" flipH="1" flipV="1">
            <a:off x="2961680" y="539224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928"/>
          <p:cNvSpPr txBox="1">
            <a:spLocks noChangeArrowheads="1"/>
          </p:cNvSpPr>
          <p:nvPr/>
        </p:nvSpPr>
        <p:spPr bwMode="auto">
          <a:xfrm>
            <a:off x="2439920" y="6060305"/>
            <a:ext cx="1054208" cy="25756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109" name="Text Box 928"/>
          <p:cNvSpPr txBox="1">
            <a:spLocks noChangeArrowheads="1"/>
          </p:cNvSpPr>
          <p:nvPr/>
        </p:nvSpPr>
        <p:spPr bwMode="auto">
          <a:xfrm>
            <a:off x="4460766" y="459498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^, a | a</a:t>
            </a:r>
          </a:p>
        </p:txBody>
      </p:sp>
      <p:sp>
        <p:nvSpPr>
          <p:cNvPr id="111" name="Text Box 928"/>
          <p:cNvSpPr txBox="1">
            <a:spLocks noChangeArrowheads="1"/>
          </p:cNvSpPr>
          <p:nvPr/>
        </p:nvSpPr>
        <p:spPr bwMode="auto">
          <a:xfrm>
            <a:off x="4008012" y="593129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b, a | ^</a:t>
            </a:r>
            <a:endParaRPr lang="en-US" alt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0" name="Curved Connector 69"/>
          <p:cNvCxnSpPr/>
          <p:nvPr/>
        </p:nvCxnSpPr>
        <p:spPr>
          <a:xfrm rot="9060000" flipH="1" flipV="1">
            <a:off x="3226023" y="498655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928"/>
          <p:cNvSpPr txBox="1">
            <a:spLocks noChangeArrowheads="1"/>
          </p:cNvSpPr>
          <p:nvPr/>
        </p:nvSpPr>
        <p:spPr bwMode="auto">
          <a:xfrm>
            <a:off x="3423831" y="4468669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a, b | ^</a:t>
            </a:r>
          </a:p>
        </p:txBody>
      </p:sp>
      <p:cxnSp>
        <p:nvCxnSpPr>
          <p:cNvPr id="4" name="Curved Connector 3"/>
          <p:cNvCxnSpPr/>
          <p:nvPr/>
        </p:nvCxnSpPr>
        <p:spPr>
          <a:xfrm rot="5400000" flipH="1">
            <a:off x="4536120" y="4193865"/>
            <a:ext cx="84939" cy="2739269"/>
          </a:xfrm>
          <a:prstGeom prst="curvedConnector3">
            <a:avLst>
              <a:gd name="adj1" fmla="val -86633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5684837" y="5017895"/>
                <a:ext cx="649224" cy="6492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37" y="5017895"/>
                <a:ext cx="649224" cy="649224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5780849" y="511390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75" name="Text Box 928"/>
          <p:cNvSpPr txBox="1">
            <a:spLocks noChangeArrowheads="1"/>
          </p:cNvSpPr>
          <p:nvPr/>
        </p:nvSpPr>
        <p:spPr bwMode="auto">
          <a:xfrm>
            <a:off x="1804168" y="4634623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92562" y="35652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795594"/>
                  </p:ext>
                </p:extLst>
              </p:nvPr>
            </p:nvGraphicFramePr>
            <p:xfrm>
              <a:off x="192562" y="35652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47" t="-1613" r="-4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00347" t="-1613" r="-3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201045" t="-1613" r="-2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300000" t="-1613" r="-1006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400000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6" name="Rectangle 75"/>
          <p:cNvSpPr/>
          <p:nvPr/>
        </p:nvSpPr>
        <p:spPr>
          <a:xfrm>
            <a:off x="242137" y="36130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92245" y="36032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04830" y="35973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248047" y="35896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97939" y="36094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Table 99"/>
              <p:cNvGraphicFramePr>
                <a:graphicFrameLocks noGrp="1"/>
              </p:cNvGraphicFramePr>
              <p:nvPr/>
            </p:nvGraphicFramePr>
            <p:xfrm>
              <a:off x="190072" y="394389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Table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372681"/>
                  </p:ext>
                </p:extLst>
              </p:nvPr>
            </p:nvGraphicFramePr>
            <p:xfrm>
              <a:off x="190072" y="394389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6" t="-1613" r="-6686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0261" t="-1613" r="-348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76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9" grpId="0" animBg="1"/>
      <p:bldP spid="78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82" grpId="0" animBg="1"/>
      <p:bldP spid="83" grpId="0" animBg="1"/>
      <p:bldP spid="85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84" grpId="0" animBg="1"/>
      <p:bldP spid="108" grpId="0"/>
      <p:bldP spid="109" grpId="0" animBg="1"/>
      <p:bldP spid="111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9" grpId="0" animBg="1"/>
      <p:bldP spid="80" grpId="0" animBg="1"/>
      <p:bldP spid="8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twice many a’s as b’s</a:t>
            </a:r>
          </a:p>
        </p:txBody>
      </p:sp>
      <p:sp>
        <p:nvSpPr>
          <p:cNvPr id="4" name="Straight Arrow Connector 20"/>
          <p:cNvSpPr>
            <a:spLocks noChangeShapeType="1"/>
          </p:cNvSpPr>
          <p:nvPr/>
        </p:nvSpPr>
        <p:spPr bwMode="auto">
          <a:xfrm flipV="1">
            <a:off x="1992585" y="534679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3014536" y="485209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644767" y="499774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67" y="4997749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aight Arrow Connector 20"/>
          <p:cNvSpPr>
            <a:spLocks noChangeShapeType="1"/>
          </p:cNvSpPr>
          <p:nvPr/>
        </p:nvSpPr>
        <p:spPr bwMode="auto">
          <a:xfrm flipV="1">
            <a:off x="3384852" y="5346794"/>
            <a:ext cx="231343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5400000" flipH="1">
            <a:off x="4567029" y="4195002"/>
            <a:ext cx="84939" cy="2739269"/>
          </a:xfrm>
          <a:prstGeom prst="curvedConnector3">
            <a:avLst>
              <a:gd name="adj1" fmla="val -75155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698284" y="499100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84" y="4991001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28"/>
          <p:cNvSpPr txBox="1">
            <a:spLocks noChangeArrowheads="1"/>
          </p:cNvSpPr>
          <p:nvPr/>
        </p:nvSpPr>
        <p:spPr bwMode="auto">
          <a:xfrm>
            <a:off x="4075848" y="491906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1" name="Text Box 928"/>
          <p:cNvSpPr txBox="1">
            <a:spLocks noChangeArrowheads="1"/>
          </p:cNvSpPr>
          <p:nvPr/>
        </p:nvSpPr>
        <p:spPr bwMode="auto">
          <a:xfrm>
            <a:off x="1755745" y="46707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" name="Text Box 928"/>
          <p:cNvSpPr txBox="1">
            <a:spLocks noChangeArrowheads="1"/>
          </p:cNvSpPr>
          <p:nvPr/>
        </p:nvSpPr>
        <p:spPr bwMode="auto">
          <a:xfrm>
            <a:off x="1810939" y="438103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3" name="Text Box 928"/>
          <p:cNvSpPr txBox="1">
            <a:spLocks noChangeArrowheads="1"/>
          </p:cNvSpPr>
          <p:nvPr/>
        </p:nvSpPr>
        <p:spPr bwMode="auto">
          <a:xfrm>
            <a:off x="4131366" y="575641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xz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graphicFrame>
        <p:nvGraphicFramePr>
          <p:cNvPr id="27" name="Content Placeholder 87"/>
          <p:cNvGraphicFramePr>
            <a:graphicFrameLocks/>
          </p:cNvGraphicFramePr>
          <p:nvPr/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976731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7373276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3310936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6819327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70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twice many a’s as b’s</a:t>
            </a:r>
          </a:p>
        </p:txBody>
      </p:sp>
      <p:sp>
        <p:nvSpPr>
          <p:cNvPr id="4" name="Straight Arrow Connector 20"/>
          <p:cNvSpPr>
            <a:spLocks noChangeShapeType="1"/>
          </p:cNvSpPr>
          <p:nvPr/>
        </p:nvSpPr>
        <p:spPr bwMode="auto">
          <a:xfrm flipV="1">
            <a:off x="1992585" y="534679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3014536" y="485209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644767" y="499774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67" y="4997749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aight Arrow Connector 20"/>
          <p:cNvSpPr>
            <a:spLocks noChangeShapeType="1"/>
          </p:cNvSpPr>
          <p:nvPr/>
        </p:nvSpPr>
        <p:spPr bwMode="auto">
          <a:xfrm flipV="1">
            <a:off x="3381641" y="532878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6008541" y="485022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>
            <a:off x="4616001" y="4180547"/>
            <a:ext cx="84939" cy="2739269"/>
          </a:xfrm>
          <a:prstGeom prst="curvedConnector3">
            <a:avLst>
              <a:gd name="adj1" fmla="val -75155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698284" y="499100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84" y="4991001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28"/>
          <p:cNvSpPr txBox="1">
            <a:spLocks noChangeArrowheads="1"/>
          </p:cNvSpPr>
          <p:nvPr/>
        </p:nvSpPr>
        <p:spPr bwMode="auto">
          <a:xfrm>
            <a:off x="4075848" y="491906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5" name="Text Box 928"/>
          <p:cNvSpPr txBox="1">
            <a:spLocks noChangeArrowheads="1"/>
          </p:cNvSpPr>
          <p:nvPr/>
        </p:nvSpPr>
        <p:spPr bwMode="auto">
          <a:xfrm>
            <a:off x="4091718" y="465594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x| x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8" name="Text Box 928"/>
          <p:cNvSpPr txBox="1">
            <a:spLocks noChangeArrowheads="1"/>
          </p:cNvSpPr>
          <p:nvPr/>
        </p:nvSpPr>
        <p:spPr bwMode="auto">
          <a:xfrm>
            <a:off x="6246453" y="471456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9" name="Text Box 928"/>
          <p:cNvSpPr txBox="1">
            <a:spLocks noChangeArrowheads="1"/>
          </p:cNvSpPr>
          <p:nvPr/>
        </p:nvSpPr>
        <p:spPr bwMode="auto">
          <a:xfrm>
            <a:off x="6246453" y="4395912"/>
            <a:ext cx="1054208" cy="26003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0" name="Text Box 928"/>
          <p:cNvSpPr txBox="1">
            <a:spLocks noChangeArrowheads="1"/>
          </p:cNvSpPr>
          <p:nvPr/>
        </p:nvSpPr>
        <p:spPr bwMode="auto">
          <a:xfrm>
            <a:off x="6247702" y="41023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x|^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1" name="Text Box 928"/>
          <p:cNvSpPr txBox="1">
            <a:spLocks noChangeArrowheads="1"/>
          </p:cNvSpPr>
          <p:nvPr/>
        </p:nvSpPr>
        <p:spPr bwMode="auto">
          <a:xfrm>
            <a:off x="1755745" y="46707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" name="Text Box 928"/>
          <p:cNvSpPr txBox="1">
            <a:spLocks noChangeArrowheads="1"/>
          </p:cNvSpPr>
          <p:nvPr/>
        </p:nvSpPr>
        <p:spPr bwMode="auto">
          <a:xfrm>
            <a:off x="1810939" y="438103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3" name="Text Box 928"/>
          <p:cNvSpPr txBox="1">
            <a:spLocks noChangeArrowheads="1"/>
          </p:cNvSpPr>
          <p:nvPr/>
        </p:nvSpPr>
        <p:spPr bwMode="auto">
          <a:xfrm>
            <a:off x="4131366" y="575641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xz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4" name="Text Box 928"/>
          <p:cNvSpPr txBox="1">
            <a:spLocks noChangeArrowheads="1"/>
          </p:cNvSpPr>
          <p:nvPr/>
        </p:nvSpPr>
        <p:spPr bwMode="auto">
          <a:xfrm>
            <a:off x="4131366" y="552378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x| xx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27" name="Content Placeholder 87"/>
          <p:cNvGraphicFramePr>
            <a:graphicFrameLocks/>
          </p:cNvGraphicFramePr>
          <p:nvPr/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/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01048092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77275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3819321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87"/>
              <p:cNvGraphicFramePr>
                <a:graphicFrameLocks/>
              </p:cNvGraphicFramePr>
              <p:nvPr/>
            </p:nvGraphicFramePr>
            <p:xfrm>
              <a:off x="190500" y="247548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33102185"/>
                  </p:ext>
                </p:extLst>
              </p:nvPr>
            </p:nvGraphicFramePr>
            <p:xfrm>
              <a:off x="190500" y="247548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87"/>
              <p:cNvGraphicFramePr>
                <a:graphicFrameLocks/>
              </p:cNvGraphicFramePr>
              <p:nvPr/>
            </p:nvGraphicFramePr>
            <p:xfrm>
              <a:off x="190499" y="284494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8581145"/>
                  </p:ext>
                </p:extLst>
              </p:nvPr>
            </p:nvGraphicFramePr>
            <p:xfrm>
              <a:off x="190499" y="284494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1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twice many a’s as b’s</a:t>
            </a:r>
          </a:p>
        </p:txBody>
      </p:sp>
      <p:sp>
        <p:nvSpPr>
          <p:cNvPr id="4" name="Straight Arrow Connector 20"/>
          <p:cNvSpPr>
            <a:spLocks noChangeShapeType="1"/>
          </p:cNvSpPr>
          <p:nvPr/>
        </p:nvSpPr>
        <p:spPr bwMode="auto">
          <a:xfrm flipV="1">
            <a:off x="1992585" y="5346794"/>
            <a:ext cx="69091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3014536" y="485209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644767" y="4997749"/>
                <a:ext cx="720928" cy="646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67" y="4997749"/>
                <a:ext cx="720928" cy="64631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aight Arrow Connector 20"/>
          <p:cNvSpPr>
            <a:spLocks noChangeShapeType="1"/>
          </p:cNvSpPr>
          <p:nvPr/>
        </p:nvSpPr>
        <p:spPr bwMode="auto">
          <a:xfrm flipV="1">
            <a:off x="3381641" y="5328786"/>
            <a:ext cx="22860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6008541" y="485022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 flipV="1">
            <a:off x="3027034" y="540742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>
            <a:off x="4616001" y="4180547"/>
            <a:ext cx="84939" cy="2739269"/>
          </a:xfrm>
          <a:prstGeom prst="curvedConnector3">
            <a:avLst>
              <a:gd name="adj1" fmla="val -75155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698284" y="499100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84" y="4991001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928"/>
          <p:cNvSpPr txBox="1">
            <a:spLocks noChangeArrowheads="1"/>
          </p:cNvSpPr>
          <p:nvPr/>
        </p:nvSpPr>
        <p:spPr bwMode="auto">
          <a:xfrm>
            <a:off x="4075848" y="491906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5" name="Text Box 928"/>
          <p:cNvSpPr txBox="1">
            <a:spLocks noChangeArrowheads="1"/>
          </p:cNvSpPr>
          <p:nvPr/>
        </p:nvSpPr>
        <p:spPr bwMode="auto">
          <a:xfrm>
            <a:off x="4091718" y="465594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x| x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6" name="Text Box 928"/>
          <p:cNvSpPr txBox="1">
            <a:spLocks noChangeArrowheads="1"/>
          </p:cNvSpPr>
          <p:nvPr/>
        </p:nvSpPr>
        <p:spPr bwMode="auto">
          <a:xfrm>
            <a:off x="4094041" y="436409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y| 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7" name="Text Box 928"/>
          <p:cNvSpPr txBox="1">
            <a:spLocks noChangeArrowheads="1"/>
          </p:cNvSpPr>
          <p:nvPr/>
        </p:nvSpPr>
        <p:spPr bwMode="auto">
          <a:xfrm>
            <a:off x="4101243" y="417553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a| 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8" name="Text Box 928"/>
          <p:cNvSpPr txBox="1">
            <a:spLocks noChangeArrowheads="1"/>
          </p:cNvSpPr>
          <p:nvPr/>
        </p:nvSpPr>
        <p:spPr bwMode="auto">
          <a:xfrm>
            <a:off x="6246453" y="471456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19" name="Text Box 928"/>
          <p:cNvSpPr txBox="1">
            <a:spLocks noChangeArrowheads="1"/>
          </p:cNvSpPr>
          <p:nvPr/>
        </p:nvSpPr>
        <p:spPr bwMode="auto">
          <a:xfrm>
            <a:off x="6246453" y="409042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0" name="Text Box 928"/>
          <p:cNvSpPr txBox="1">
            <a:spLocks noChangeArrowheads="1"/>
          </p:cNvSpPr>
          <p:nvPr/>
        </p:nvSpPr>
        <p:spPr bwMode="auto">
          <a:xfrm>
            <a:off x="6246453" y="439430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x|^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1" name="Text Box 928"/>
          <p:cNvSpPr txBox="1">
            <a:spLocks noChangeArrowheads="1"/>
          </p:cNvSpPr>
          <p:nvPr/>
        </p:nvSpPr>
        <p:spPr bwMode="auto">
          <a:xfrm>
            <a:off x="1755745" y="46707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|yz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" name="Text Box 928"/>
          <p:cNvSpPr txBox="1">
            <a:spLocks noChangeArrowheads="1"/>
          </p:cNvSpPr>
          <p:nvPr/>
        </p:nvSpPr>
        <p:spPr bwMode="auto">
          <a:xfrm>
            <a:off x="1810939" y="438103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</a:t>
            </a:r>
            <a:r>
              <a:rPr lang="en-US" altLang="en-US" dirty="0" err="1">
                <a:solidFill>
                  <a:prstClr val="black"/>
                </a:solidFill>
              </a:rPr>
              <a:t>y|yy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3" name="Text Box 928"/>
          <p:cNvSpPr txBox="1">
            <a:spLocks noChangeArrowheads="1"/>
          </p:cNvSpPr>
          <p:nvPr/>
        </p:nvSpPr>
        <p:spPr bwMode="auto">
          <a:xfrm>
            <a:off x="4131366" y="575641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  <a:r>
              <a:rPr lang="en-US" altLang="en-US" dirty="0">
                <a:solidFill>
                  <a:prstClr val="black"/>
                </a:solidFill>
              </a:rPr>
              <a:t>| xz</a:t>
            </a:r>
            <a:r>
              <a:rPr lang="en-US" altLang="en-US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4" name="Text Box 928"/>
          <p:cNvSpPr txBox="1">
            <a:spLocks noChangeArrowheads="1"/>
          </p:cNvSpPr>
          <p:nvPr/>
        </p:nvSpPr>
        <p:spPr bwMode="auto">
          <a:xfrm>
            <a:off x="4131366" y="552378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x| xx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5" name="Text Box 928"/>
          <p:cNvSpPr txBox="1">
            <a:spLocks noChangeArrowheads="1"/>
          </p:cNvSpPr>
          <p:nvPr/>
        </p:nvSpPr>
        <p:spPr bwMode="auto">
          <a:xfrm>
            <a:off x="5667641" y="6004075"/>
            <a:ext cx="1054208" cy="45874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a, y|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sp>
        <p:nvSpPr>
          <p:cNvPr id="26" name="Text Box 928"/>
          <p:cNvSpPr txBox="1">
            <a:spLocks noChangeArrowheads="1"/>
          </p:cNvSpPr>
          <p:nvPr/>
        </p:nvSpPr>
        <p:spPr bwMode="auto">
          <a:xfrm>
            <a:off x="1899715" y="5754958"/>
            <a:ext cx="908072" cy="45874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</a:rPr>
              <a:t>b, x| ^</a:t>
            </a:r>
            <a:endParaRPr lang="en-US" altLang="en-US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27" name="Content Placeholder 87"/>
          <p:cNvGraphicFramePr>
            <a:graphicFrameLocks/>
          </p:cNvGraphicFramePr>
          <p:nvPr/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Content Placeholder 87"/>
              <p:cNvGraphicFramePr>
                <a:graphicFrameLocks/>
              </p:cNvGraphicFramePr>
              <p:nvPr/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8730650"/>
                  </p:ext>
                </p:extLst>
              </p:nvPr>
            </p:nvGraphicFramePr>
            <p:xfrm>
              <a:off x="19050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87"/>
              <p:cNvGraphicFramePr>
                <a:graphicFrameLocks/>
              </p:cNvGraphicFramePr>
              <p:nvPr/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1937299"/>
                  </p:ext>
                </p:extLst>
              </p:nvPr>
            </p:nvGraphicFramePr>
            <p:xfrm>
              <a:off x="19050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47" t="-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697" t="-1639" r="-3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000" t="-1639" r="-2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1045" t="-1639" r="-10104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653" t="-163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87"/>
              <p:cNvGraphicFramePr>
                <a:graphicFrameLocks/>
              </p:cNvGraphicFramePr>
              <p:nvPr/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9913649"/>
                  </p:ext>
                </p:extLst>
              </p:nvPr>
            </p:nvGraphicFramePr>
            <p:xfrm>
              <a:off x="19050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47" t="-1613" r="-400000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97" t="-1613" r="-301394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13" r="-200347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045" t="-1613" r="-101045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653" t="-1613" r="-694" b="-112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87"/>
              <p:cNvGraphicFramePr>
                <a:graphicFrameLocks/>
              </p:cNvGraphicFramePr>
              <p:nvPr/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8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63339238"/>
                  </p:ext>
                </p:extLst>
              </p:nvPr>
            </p:nvGraphicFramePr>
            <p:xfrm>
              <a:off x="19420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47" t="-3279" r="-4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347" t="-3279" r="-30034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01045" t="-3279" r="-2013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00000" t="-3279" r="-10069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400000" t="-3279" r="-69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8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Pushdown Automata?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Exercise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Draw Finite automata for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30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30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baseline="30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FA have limited capability.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This is due to the "finite memory” and "no external memory" involved with FA.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/>
          <p:cNvSpPr/>
          <p:nvPr/>
        </p:nvSpPr>
        <p:spPr>
          <a:xfrm>
            <a:off x="3522597" y="2093846"/>
            <a:ext cx="2286000" cy="1143000"/>
          </a:xfrm>
          <a:prstGeom prst="wedgeEllipseCallout">
            <a:avLst>
              <a:gd name="adj1" fmla="val 99179"/>
              <a:gd name="adj2" fmla="val 63477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Not Possible??</a:t>
            </a:r>
          </a:p>
        </p:txBody>
      </p:sp>
      <p:sp>
        <p:nvSpPr>
          <p:cNvPr id="5" name="Oval 4"/>
          <p:cNvSpPr/>
          <p:nvPr/>
        </p:nvSpPr>
        <p:spPr>
          <a:xfrm>
            <a:off x="7288786" y="2701510"/>
            <a:ext cx="666483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7588108" y="259030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6200000" flipH="1" flipV="1">
            <a:off x="7620614" y="313705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928"/>
          <p:cNvSpPr txBox="1">
            <a:spLocks noChangeArrowheads="1"/>
          </p:cNvSpPr>
          <p:nvPr/>
        </p:nvSpPr>
        <p:spPr bwMode="auto">
          <a:xfrm>
            <a:off x="7832067" y="3429000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9" name="Text Box 928"/>
          <p:cNvSpPr txBox="1">
            <a:spLocks noChangeArrowheads="1"/>
          </p:cNvSpPr>
          <p:nvPr/>
        </p:nvSpPr>
        <p:spPr bwMode="auto">
          <a:xfrm>
            <a:off x="7899292" y="2238959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79186" y="3048000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96160" y="281998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12562" y="2517862"/>
            <a:ext cx="1169414" cy="996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12562" y="2517862"/>
            <a:ext cx="1268986" cy="996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CFG to PDA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5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convert CFG to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given CFG G=(V,</a:t>
            </a:r>
            <a:r>
              <a:rPr lang="el-GR" dirty="0"/>
              <a:t>Σ</a:t>
            </a:r>
            <a:r>
              <a:rPr lang="en-US" dirty="0"/>
              <a:t>,S,P), we can construct a PDA.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PDA’s </a:t>
            </a:r>
            <a:r>
              <a:rPr lang="el-GR" dirty="0"/>
              <a:t>δ</a:t>
            </a:r>
            <a:r>
              <a:rPr lang="en-US" dirty="0"/>
              <a:t> is given by 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For each </a:t>
            </a:r>
            <a:r>
              <a:rPr lang="en-US" sz="2200" dirty="0">
                <a:solidFill>
                  <a:srgbClr val="C00000"/>
                </a:solidFill>
              </a:rPr>
              <a:t>non terminal A</a:t>
            </a:r>
            <a:r>
              <a:rPr lang="en-US" sz="2200" dirty="0">
                <a:ea typeface="Cambria Math" panose="02040503050406030204" pitchFamily="18" charset="0"/>
              </a:rPr>
              <a:t>, include a transition 			</a:t>
            </a:r>
          </a:p>
          <a:p>
            <a:pPr marL="400050" lvl="1" indent="0">
              <a:buNone/>
            </a:pPr>
            <a:r>
              <a:rPr lang="en-US" sz="2200" dirty="0">
                <a:ea typeface="Cambria Math" panose="02040503050406030204" pitchFamily="18" charset="0"/>
              </a:rPr>
              <a:t>       Include a transition </a:t>
            </a:r>
            <a:r>
              <a:rPr lang="el-GR" sz="2200" dirty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(q,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</a:rPr>
              <a:t>, A)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200" dirty="0">
                <a:solidFill>
                  <a:schemeClr val="accent1">
                    <a:lumMod val="75000"/>
                  </a:schemeClr>
                </a:solidFill>
              </a:rPr>
              <a:t> α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)|A</a:t>
            </a:r>
            <a:r>
              <a:rPr lang="el-GR" sz="2200" dirty="0">
                <a:solidFill>
                  <a:schemeClr val="accent1">
                    <a:lumMod val="75000"/>
                  </a:schemeClr>
                </a:solidFill>
              </a:rPr>
              <a:t> α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ea typeface="Cambria Math" panose="02040503050406030204" pitchFamily="18" charset="0"/>
                <a:sym typeface="Wingdings" panose="05000000000000000000" pitchFamily="2" charset="2"/>
              </a:rPr>
              <a:t>is a production in G}</a:t>
            </a:r>
            <a:endParaRPr lang="en-US" sz="2200" dirty="0">
              <a:ea typeface="Cambria Math" panose="020405030504060302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en-US" sz="2200" dirty="0"/>
              <a:t>For each </a:t>
            </a:r>
            <a:r>
              <a:rPr lang="en-US" sz="2200" dirty="0">
                <a:solidFill>
                  <a:srgbClr val="C00000"/>
                </a:solidFill>
              </a:rPr>
              <a:t>terminal a</a:t>
            </a:r>
            <a:r>
              <a:rPr lang="en-US" sz="2200" dirty="0">
                <a:ea typeface="Cambria Math" panose="02040503050406030204" pitchFamily="18" charset="0"/>
              </a:rPr>
              <a:t>, include a transition</a:t>
            </a:r>
          </a:p>
          <a:p>
            <a:pPr marL="400050" lvl="1" indent="0">
              <a:buNone/>
            </a:pPr>
            <a:r>
              <a:rPr lang="en-US" sz="2200" dirty="0">
                <a:ea typeface="Cambria Math" panose="02040503050406030204" pitchFamily="18" charset="0"/>
              </a:rPr>
              <a:t>       Include a transition </a:t>
            </a:r>
            <a:r>
              <a:rPr lang="el-GR" sz="2200" dirty="0">
                <a:solidFill>
                  <a:schemeClr val="accent1">
                    <a:lumMod val="75000"/>
                  </a:schemeClr>
                </a:solidFill>
              </a:rPr>
              <a:t>δ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(q,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</a:rPr>
              <a:t>, a)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)}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PDA for following grammar: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0S1 | 00 | 11</a:t>
            </a:r>
          </a:p>
          <a:p>
            <a:pPr marL="0" indent="0">
              <a:buNone/>
            </a:pPr>
            <a:r>
              <a:rPr lang="en-US" dirty="0"/>
              <a:t>The equivalent PDA, M is given by: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l-GR" dirty="0"/>
              <a:t>δ</a:t>
            </a:r>
            <a:r>
              <a:rPr lang="en-US" dirty="0"/>
              <a:t>(q,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dirty="0">
                <a:ea typeface="Cambria Math" panose="02040503050406030204" pitchFamily="18" charset="0"/>
              </a:rPr>
              <a:t>, S)=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 {(q,</a:t>
            </a:r>
            <a:r>
              <a:rPr lang="el-GR" dirty="0"/>
              <a:t> </a:t>
            </a:r>
            <a:r>
              <a:rPr lang="en-US" dirty="0"/>
              <a:t>0S1), (q, 00), (q,11)}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l-GR" dirty="0"/>
              <a:t>δ</a:t>
            </a:r>
            <a:r>
              <a:rPr lang="en-US" dirty="0"/>
              <a:t>(q, 0, 0)={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(q,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l-GR" dirty="0"/>
              <a:t>δ</a:t>
            </a:r>
            <a:r>
              <a:rPr lang="en-US" dirty="0"/>
              <a:t>(q, 1, 1)={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(q,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1089" y="2590800"/>
            <a:ext cx="7325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δ</a:t>
            </a:r>
            <a:r>
              <a:rPr lang="en-US" sz="2400" dirty="0">
                <a:solidFill>
                  <a:srgbClr val="C00000"/>
                </a:solidFill>
              </a:rPr>
              <a:t>(q,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, A)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400" dirty="0">
                <a:solidFill>
                  <a:srgbClr val="C00000"/>
                </a:solidFill>
              </a:rPr>
              <a:t> α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)|A</a:t>
            </a:r>
            <a:r>
              <a:rPr lang="el-GR" sz="2400" dirty="0">
                <a:solidFill>
                  <a:srgbClr val="C00000"/>
                </a:solidFill>
              </a:rPr>
              <a:t> α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 is a production in G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554" y="3949868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δ</a:t>
            </a:r>
            <a:r>
              <a:rPr lang="en-US" sz="2400" dirty="0">
                <a:solidFill>
                  <a:srgbClr val="C00000"/>
                </a:solidFill>
              </a:rPr>
              <a:t>(q,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, a)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)}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27377" y="2709565"/>
            <a:ext cx="1752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Non Terminal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08394" y="4577828"/>
            <a:ext cx="1752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6736877" y="2662966"/>
            <a:ext cx="381000" cy="838200"/>
          </a:xfrm>
          <a:prstGeom prst="rightBrac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4376737" y="4487733"/>
            <a:ext cx="381000" cy="838200"/>
          </a:xfrm>
          <a:prstGeom prst="rightBrac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CFG to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a CFG , G =( {S,A,B},{0,1},P,S) with P as follows:</a:t>
            </a:r>
          </a:p>
          <a:p>
            <a:pPr marL="0" indent="0">
              <a:buNone/>
            </a:pPr>
            <a:r>
              <a:rPr lang="en-US" dirty="0"/>
              <a:t>	 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0B| 1A 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0S|1AA|0 </a:t>
            </a:r>
          </a:p>
          <a:p>
            <a:pPr marL="0" indent="0">
              <a:buNone/>
            </a:pPr>
            <a:r>
              <a:rPr lang="en-US" dirty="0"/>
              <a:t>	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1S| 0BB | 1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Design a PDA M corresponding to CFG:	</a:t>
            </a:r>
          </a:p>
          <a:p>
            <a:pPr marL="0" indent="0">
              <a:buNone/>
            </a:pPr>
            <a:r>
              <a:rPr lang="en-US" dirty="0"/>
              <a:t>	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 | b | </a:t>
            </a:r>
            <a:r>
              <a:rPr lang="en-US" dirty="0" err="1"/>
              <a:t>Ia</a:t>
            </a:r>
            <a:r>
              <a:rPr lang="en-US" dirty="0"/>
              <a:t> | </a:t>
            </a:r>
            <a:r>
              <a:rPr lang="en-US" dirty="0" err="1"/>
              <a:t>Ib</a:t>
            </a:r>
            <a:r>
              <a:rPr lang="en-US" dirty="0"/>
              <a:t> | I0 | I1 </a:t>
            </a:r>
          </a:p>
          <a:p>
            <a:pPr marL="457200" indent="0">
              <a:buNone/>
            </a:pPr>
            <a:r>
              <a:rPr lang="en-US" dirty="0"/>
              <a:t>	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 | E * E | E + E | (E) 	</a:t>
            </a:r>
          </a:p>
        </p:txBody>
      </p:sp>
    </p:spTree>
    <p:extLst>
      <p:ext uri="{BB962C8B-B14F-4D97-AF65-F5344CB8AC3E}">
        <p14:creationId xmlns:p14="http://schemas.microsoft.com/office/powerpoint/2010/main" val="1677419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PDA to CFG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to convert PDA to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Add the following production for the start symbol 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z 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	q</a:t>
            </a:r>
            <a:r>
              <a:rPr lang="en-US" baseline="-25000" dirty="0"/>
              <a:t>0</a:t>
            </a:r>
            <a:r>
              <a:rPr lang="en-US" dirty="0"/>
              <a:t> initial state</a:t>
            </a:r>
          </a:p>
          <a:p>
            <a:pPr marL="0" indent="0">
              <a:buNone/>
            </a:pPr>
            <a:r>
              <a:rPr lang="en-US" dirty="0"/>
              <a:t>	z initial stake symbol</a:t>
            </a:r>
          </a:p>
          <a:p>
            <a:pPr marL="0" indent="0">
              <a:buNone/>
            </a:pPr>
            <a:r>
              <a:rPr lang="en-US" dirty="0"/>
              <a:t>	qi ∈ Q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US" dirty="0"/>
              <a:t>For each transition of the form </a:t>
            </a:r>
            <a:r>
              <a:rPr lang="en-US" dirty="0">
                <a:solidFill>
                  <a:srgbClr val="C00000"/>
                </a:solidFill>
              </a:rPr>
              <a:t>δ( q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, a, B)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q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, C)</a:t>
            </a:r>
          </a:p>
          <a:p>
            <a:pPr marL="0" indent="0">
              <a:buNone/>
            </a:pPr>
            <a:r>
              <a:rPr lang="en-US" dirty="0"/>
              <a:t>	where q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∈ Q</a:t>
            </a:r>
          </a:p>
          <a:p>
            <a:pPr marL="0" indent="0">
              <a:buNone/>
            </a:pPr>
            <a:r>
              <a:rPr lang="en-US" dirty="0"/>
              <a:t>	a ∈ (Ʃ U ^)</a:t>
            </a:r>
          </a:p>
          <a:p>
            <a:pPr marL="0" indent="0">
              <a:buNone/>
            </a:pPr>
            <a:r>
              <a:rPr lang="en-US" dirty="0"/>
              <a:t>	B, C ∈ (┌ U ^)</a:t>
            </a:r>
          </a:p>
          <a:p>
            <a:pPr marL="0" indent="0">
              <a:buNone/>
            </a:pPr>
            <a:r>
              <a:rPr lang="en-US" dirty="0"/>
              <a:t>	Then for each q∈ Q, add the production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B, q]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a[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baseline="-25000" dirty="0" err="1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C, q]</a:t>
            </a:r>
          </a:p>
        </p:txBody>
      </p:sp>
    </p:spTree>
    <p:extLst>
      <p:ext uri="{BB962C8B-B14F-4D97-AF65-F5344CB8AC3E}">
        <p14:creationId xmlns:p14="http://schemas.microsoft.com/office/powerpoint/2010/main" val="38625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to convert PDA to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3"/>
            </a:pPr>
            <a:r>
              <a:rPr lang="en-US" dirty="0"/>
              <a:t>For transition of the form </a:t>
            </a:r>
            <a:r>
              <a:rPr lang="en-US" dirty="0">
                <a:solidFill>
                  <a:srgbClr val="C00000"/>
                </a:solidFill>
              </a:rPr>
              <a:t>δ( q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, a, B)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(q</a:t>
            </a:r>
            <a:r>
              <a:rPr lang="en-US" baseline="-25000" dirty="0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,C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342900">
              <a:buNone/>
            </a:pPr>
            <a:r>
              <a:rPr lang="en-US" dirty="0"/>
              <a:t>	where q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∈ Q</a:t>
            </a:r>
          </a:p>
          <a:p>
            <a:pPr marL="0" indent="342900">
              <a:buNone/>
            </a:pPr>
            <a:r>
              <a:rPr lang="en-US" dirty="0"/>
              <a:t>	a ∈ (Ʃ U ^)</a:t>
            </a:r>
          </a:p>
          <a:p>
            <a:pPr marL="0" indent="342900">
              <a:buNone/>
            </a:pPr>
            <a:r>
              <a:rPr lang="en-US" dirty="0"/>
              <a:t>	B,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∈ (┌ U ^)</a:t>
            </a:r>
          </a:p>
          <a:p>
            <a:pPr marL="0" indent="342900">
              <a:buNone/>
            </a:pPr>
            <a:r>
              <a:rPr lang="en-US" dirty="0"/>
              <a:t>	Then for each p1, p2 ∈ Q, add the production </a:t>
            </a:r>
          </a:p>
          <a:p>
            <a:pPr marL="0" indent="34290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B, p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a[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baseline="-25000" dirty="0" err="1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p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 [p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31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4160713" cy="220827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956119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1: Add the production for the start symbol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q]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p]</a:t>
            </a:r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1713" y="1819716"/>
            <a:ext cx="4030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S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00B050"/>
                </a:solidFill>
              </a:rPr>
              <a:t>[</a:t>
            </a:r>
            <a:r>
              <a:rPr lang="en-US" sz="2400" b="1" dirty="0">
                <a:solidFill>
                  <a:srgbClr val="FF0000"/>
                </a:solidFill>
              </a:rPr>
              <a:t>q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z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rgbClr val="00B050"/>
                </a:solidFill>
              </a:rPr>
              <a:t>]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q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 initial state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z initial stack symbol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qi ∈ Q (all state)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4685538"/>
            <a:ext cx="30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0736" y="4570476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90736" y="5057776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4160713" cy="220827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xz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037923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2: Add production for the δ( q, 1, z)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(q ,</a:t>
            </a:r>
            <a:r>
              <a:rPr lang="en-US" dirty="0" err="1"/>
              <a:t>xz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[q z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q][q z q]</a:t>
            </a:r>
          </a:p>
          <a:p>
            <a:pPr marL="0" indent="0">
              <a:buNone/>
            </a:pPr>
            <a:r>
              <a:rPr lang="en-US" dirty="0"/>
              <a:t>	[q z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p][p z q]</a:t>
            </a:r>
          </a:p>
          <a:p>
            <a:pPr marL="0" indent="0">
              <a:buNone/>
            </a:pPr>
            <a:r>
              <a:rPr lang="en-US" dirty="0"/>
              <a:t>	[q z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q][q z p]</a:t>
            </a:r>
          </a:p>
          <a:p>
            <a:pPr marL="0" indent="0">
              <a:buNone/>
            </a:pPr>
            <a:r>
              <a:rPr lang="en-US" dirty="0"/>
              <a:t>	[q z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p][p z p]</a:t>
            </a:r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4304" y="4325431"/>
            <a:ext cx="48501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42900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[q</a:t>
            </a:r>
            <a:r>
              <a:rPr lang="en-US" sz="2600" b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, B, p</a:t>
            </a:r>
            <a:r>
              <a:rPr lang="en-US" sz="26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a[</a:t>
            </a:r>
            <a:r>
              <a:rPr lang="en-US" sz="2600" b="1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sz="2600" b="1" baseline="-25000" dirty="0" err="1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 C</a:t>
            </a:r>
            <a:r>
              <a:rPr lang="en-US" sz="26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  p</a:t>
            </a:r>
            <a:r>
              <a:rPr lang="en-US" sz="26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] [p</a:t>
            </a:r>
            <a:r>
              <a:rPr lang="en-US" sz="26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 C</a:t>
            </a:r>
            <a:r>
              <a:rPr lang="en-US" sz="26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 p</a:t>
            </a:r>
            <a:r>
              <a:rPr lang="en-US" sz="26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0575" y="113567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For transition of the form </a:t>
            </a:r>
            <a:r>
              <a:rPr lang="en-US" dirty="0">
                <a:solidFill>
                  <a:srgbClr val="FF0000"/>
                </a:solidFill>
              </a:rPr>
              <a:t>δ( q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a, B)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(q</a:t>
            </a:r>
            <a:r>
              <a:rPr lang="en-US" baseline="-25000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,C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indent="342900"/>
            <a:r>
              <a:rPr lang="en-US" dirty="0"/>
              <a:t>	where q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∈ Q</a:t>
            </a:r>
          </a:p>
          <a:p>
            <a:pPr indent="342900"/>
            <a:r>
              <a:rPr lang="en-US" dirty="0"/>
              <a:t>	a ∈ (Ʃ U ^)</a:t>
            </a:r>
          </a:p>
          <a:p>
            <a:pPr indent="342900"/>
            <a:r>
              <a:rPr lang="en-US" dirty="0"/>
              <a:t>	B,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∈ (┌ U ^)</a:t>
            </a:r>
          </a:p>
          <a:p>
            <a:r>
              <a:rPr lang="en-US" dirty="0"/>
              <a:t>Then for each p1, p2 ∈ Q, add the production </a:t>
            </a:r>
          </a:p>
          <a:p>
            <a:pPr indent="342900"/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[q</a:t>
            </a:r>
            <a:r>
              <a:rPr lang="en-US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, B, p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a[</a:t>
            </a:r>
            <a:r>
              <a:rPr lang="en-US" dirty="0" err="1">
                <a:solidFill>
                  <a:srgbClr val="00B050"/>
                </a:solidFill>
              </a:rPr>
              <a:t>q</a:t>
            </a:r>
            <a:r>
              <a:rPr lang="en-US" baseline="-25000" dirty="0" err="1">
                <a:solidFill>
                  <a:srgbClr val="00B050"/>
                </a:solidFill>
              </a:rPr>
              <a:t>j</a:t>
            </a:r>
            <a:r>
              <a:rPr lang="en-US" dirty="0">
                <a:solidFill>
                  <a:srgbClr val="00B050"/>
                </a:solidFill>
              </a:rPr>
              <a:t> C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 p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] [p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C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p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1648" y="3243258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</a:rPr>
              <a:t>δ( q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, a, B)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(q</a:t>
            </a:r>
            <a:r>
              <a:rPr lang="en-US" sz="2400" baseline="-25000" dirty="0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FF0000"/>
                </a:solidFill>
              </a:rPr>
              <a:t>,C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6565" y="4815975"/>
            <a:ext cx="3276600" cy="2087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rgbClr val="0066FF"/>
                </a:solidFill>
              </a:rPr>
              <a:t>P1=q	p2=q</a:t>
            </a:r>
          </a:p>
          <a:p>
            <a:r>
              <a:rPr lang="en-US" sz="2600" dirty="0">
                <a:solidFill>
                  <a:srgbClr val="0066FF"/>
                </a:solidFill>
              </a:rPr>
              <a:t>P1=q	p2=p</a:t>
            </a:r>
          </a:p>
          <a:p>
            <a:r>
              <a:rPr lang="en-US" sz="2600" dirty="0">
                <a:solidFill>
                  <a:srgbClr val="0066FF"/>
                </a:solidFill>
              </a:rPr>
              <a:t>P1=p	p2=q</a:t>
            </a:r>
          </a:p>
          <a:p>
            <a:r>
              <a:rPr lang="en-US" sz="2600" dirty="0">
                <a:solidFill>
                  <a:srgbClr val="0066FF"/>
                </a:solidFill>
              </a:rPr>
              <a:t>P1=p	p2=p</a:t>
            </a:r>
          </a:p>
          <a:p>
            <a:endParaRPr lang="en-US" sz="2600" dirty="0">
              <a:solidFill>
                <a:srgbClr val="0066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41713" y="3657600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14888" y="3614436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91112" y="3614436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1200" y="3657600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6000" y="3614436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05536" y="3614436"/>
            <a:ext cx="15240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95400" y="4351815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86562" y="4832162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81112" y="5275346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77723" y="5723241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62088" y="4389911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57320" y="4799495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46101" y="5256702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43032" y="5713910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43135" y="4325431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52655" y="479216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47887" y="5244611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47887" y="5673241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95551" y="434923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05071" y="4815975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00303" y="526841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0303" y="569704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90815" y="435875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00335" y="4825495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695567" y="527793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95567" y="570656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76652" y="437304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86172" y="4839783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481404" y="529222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81404" y="572085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94727" y="4342496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20981" y="435875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92234" y="435875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90942" y="432955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4376549" y="5124105"/>
            <a:ext cx="20004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05058" y="4786303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933700" y="4799495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290924" y="4799954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687699" y="4786303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689957" y="525826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901950" y="525826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91746" y="525330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687699" y="5260114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4376548" y="5520277"/>
            <a:ext cx="20004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6547" y="5902357"/>
            <a:ext cx="20004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98853" y="569704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945382" y="570124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83499" y="569962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684407" y="569704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4376546" y="6291264"/>
            <a:ext cx="20004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092000" y="4303433"/>
            <a:ext cx="2987895" cy="2035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7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4160713" cy="220827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60213" y="10668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3: Add production for the δ( q, 1, x)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(q ,xx)</a:t>
            </a:r>
          </a:p>
          <a:p>
            <a:pPr marL="0" indent="0">
              <a:buNone/>
            </a:pPr>
            <a:r>
              <a:rPr lang="en-US" dirty="0"/>
              <a:t>	[q x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q][q x q]</a:t>
            </a:r>
          </a:p>
          <a:p>
            <a:pPr marL="0" indent="0">
              <a:buNone/>
            </a:pPr>
            <a:r>
              <a:rPr lang="en-US" dirty="0"/>
              <a:t>	[q x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p][p x q]</a:t>
            </a:r>
          </a:p>
          <a:p>
            <a:pPr marL="0" indent="0">
              <a:buNone/>
            </a:pPr>
            <a:r>
              <a:rPr lang="en-US" dirty="0"/>
              <a:t>	[q x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q][q x p]</a:t>
            </a:r>
          </a:p>
          <a:p>
            <a:pPr marL="0" indent="0">
              <a:buNone/>
            </a:pPr>
            <a:r>
              <a:rPr lang="en-US" dirty="0"/>
              <a:t>	[q x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p][p x p]</a:t>
            </a:r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3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 Pushdown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pushdown Automata is essentially a finite Automata with a stack data structure.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A PDA can write an unbounded no. of symbols on the stack and read these symbols later.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Writing a symbol on to the stack is called “PUSH” operation.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Removing a symbol off the stack is called “POP” operation.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0308" y="3515842"/>
            <a:ext cx="1058184" cy="692108"/>
            <a:chOff x="3960308" y="3515842"/>
            <a:chExt cx="1058184" cy="692108"/>
          </a:xfrm>
        </p:grpSpPr>
        <p:sp>
          <p:nvSpPr>
            <p:cNvPr id="20" name="Rectangle 19"/>
            <p:cNvSpPr/>
            <p:nvPr/>
          </p:nvSpPr>
          <p:spPr>
            <a:xfrm>
              <a:off x="3960308" y="3729343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60308" y="3970590"/>
              <a:ext cx="1058184" cy="237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3960308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018492" y="3515842"/>
              <a:ext cx="0" cy="213501"/>
            </a:xfrm>
            <a:prstGeom prst="line">
              <a:avLst/>
            </a:prstGeom>
            <a:ln w="25400">
              <a:solidFill>
                <a:srgbClr val="3449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3357532" y="2681057"/>
            <a:ext cx="6096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25316" y="2669541"/>
            <a:ext cx="67056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67132" y="2190872"/>
            <a:ext cx="1066800" cy="9112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Finite Stack Control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01695" y="2468918"/>
            <a:ext cx="821997" cy="355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95876" y="2490637"/>
            <a:ext cx="1676358" cy="35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 | Reject</a:t>
            </a:r>
          </a:p>
        </p:txBody>
      </p:sp>
      <p:cxnSp>
        <p:nvCxnSpPr>
          <p:cNvPr id="44" name="Straight Arrow Connector 43"/>
          <p:cNvCxnSpPr>
            <a:stCxn id="40" idx="2"/>
          </p:cNvCxnSpPr>
          <p:nvPr/>
        </p:nvCxnSpPr>
        <p:spPr>
          <a:xfrm>
            <a:off x="4500532" y="3102103"/>
            <a:ext cx="0" cy="61277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78401" y="4188628"/>
            <a:ext cx="821997" cy="355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</a:t>
            </a:r>
          </a:p>
        </p:txBody>
      </p:sp>
    </p:spTree>
    <p:extLst>
      <p:ext uri="{BB962C8B-B14F-4D97-AF65-F5344CB8AC3E}">
        <p14:creationId xmlns:p14="http://schemas.microsoft.com/office/powerpoint/2010/main" val="796164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/>
      <p:bldP spid="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4160713" cy="220827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038225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4: Add the production for δ( </a:t>
            </a:r>
            <a:r>
              <a:rPr lang="en-US" dirty="0">
                <a:solidFill>
                  <a:srgbClr val="00B0F0"/>
                </a:solidFill>
              </a:rPr>
              <a:t>q</a:t>
            </a:r>
            <a:r>
              <a:rPr lang="en-US" dirty="0"/>
              <a:t>, </a:t>
            </a:r>
            <a:r>
              <a:rPr lang="en-US" dirty="0">
                <a:solidFill>
                  <a:srgbClr val="FF6702"/>
                </a:solidFill>
              </a:rPr>
              <a:t>^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q</a:t>
            </a:r>
            <a:r>
              <a:rPr lang="en-US" dirty="0"/>
              <a:t> ,^)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>
                <a:solidFill>
                  <a:srgbClr val="00B0F0"/>
                </a:solidFill>
              </a:rPr>
              <a:t>q x q</a:t>
            </a:r>
            <a:r>
              <a:rPr lang="en-US" dirty="0"/>
              <a:t>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6702"/>
                </a:solidFill>
              </a:rPr>
              <a:t>^</a:t>
            </a:r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" y="51054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350" y="51054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5068" y="52959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New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51054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input</a:t>
            </a:r>
          </a:p>
        </p:txBody>
      </p:sp>
      <p:cxnSp>
        <p:nvCxnSpPr>
          <p:cNvPr id="10" name="Straight Arrow Connector 9"/>
          <p:cNvCxnSpPr>
            <a:endCxn id="3" idx="0"/>
          </p:cNvCxnSpPr>
          <p:nvPr/>
        </p:nvCxnSpPr>
        <p:spPr>
          <a:xfrm flipH="1">
            <a:off x="800100" y="4876800"/>
            <a:ext cx="6096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76389" y="4833936"/>
            <a:ext cx="0" cy="419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83989" y="4892279"/>
            <a:ext cx="442052" cy="3024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2433640" y="4760118"/>
            <a:ext cx="1147760" cy="3452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4160713" cy="220827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6070" y="105431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5: Add the production for δ( q, 0, x)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(p ,x)</a:t>
            </a:r>
          </a:p>
          <a:p>
            <a:pPr marL="0" indent="0">
              <a:buNone/>
            </a:pPr>
            <a:r>
              <a:rPr lang="en-US" dirty="0"/>
              <a:t>	[q x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 [p x q]</a:t>
            </a:r>
          </a:p>
          <a:p>
            <a:pPr marL="0" indent="0">
              <a:buNone/>
            </a:pPr>
            <a:r>
              <a:rPr lang="en-US" dirty="0"/>
              <a:t>	[q x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 [p x p]</a:t>
            </a:r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3305" y="96249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Each transition of the form </a:t>
            </a:r>
            <a:r>
              <a:rPr lang="en-US" dirty="0">
                <a:solidFill>
                  <a:srgbClr val="FF0000"/>
                </a:solidFill>
              </a:rPr>
              <a:t>δ( q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a, B)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, C)</a:t>
            </a:r>
          </a:p>
          <a:p>
            <a:r>
              <a:rPr lang="en-US" dirty="0"/>
              <a:t>	where q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∈ Q</a:t>
            </a:r>
          </a:p>
          <a:p>
            <a:r>
              <a:rPr lang="en-US" dirty="0"/>
              <a:t>	a ∈ (Ʃ U ^)</a:t>
            </a:r>
          </a:p>
          <a:p>
            <a:r>
              <a:rPr lang="en-US" dirty="0"/>
              <a:t>	B, C ∈ (┌ U ^)</a:t>
            </a:r>
          </a:p>
          <a:p>
            <a:r>
              <a:rPr lang="en-US" dirty="0"/>
              <a:t>Then for each q∈ Q, add the production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[q</a:t>
            </a:r>
            <a:r>
              <a:rPr lang="en-US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, B, q]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a[</a:t>
            </a:r>
            <a:r>
              <a:rPr lang="en-US" dirty="0" err="1">
                <a:solidFill>
                  <a:srgbClr val="00B050"/>
                </a:solidFill>
              </a:rPr>
              <a:t>q</a:t>
            </a:r>
            <a:r>
              <a:rPr lang="en-US" baseline="-25000" dirty="0" err="1">
                <a:solidFill>
                  <a:srgbClr val="00B050"/>
                </a:solidFill>
              </a:rPr>
              <a:t>j</a:t>
            </a:r>
            <a:r>
              <a:rPr lang="en-US" dirty="0">
                <a:solidFill>
                  <a:srgbClr val="00B050"/>
                </a:solidFill>
              </a:rPr>
              <a:t>, C, q]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0040" y="3490197"/>
            <a:ext cx="23022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dirty="0">
                <a:solidFill>
                  <a:srgbClr val="FF0000"/>
                </a:solidFill>
              </a:rPr>
              <a:t>δ( q</a:t>
            </a:r>
            <a:r>
              <a:rPr lang="en-US" sz="2200" baseline="-25000" dirty="0">
                <a:solidFill>
                  <a:srgbClr val="FF0000"/>
                </a:solidFill>
              </a:rPr>
              <a:t>i</a:t>
            </a:r>
            <a:r>
              <a:rPr lang="en-US" sz="2200" dirty="0">
                <a:solidFill>
                  <a:srgbClr val="FF0000"/>
                </a:solidFill>
              </a:rPr>
              <a:t>, a, B)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q</a:t>
            </a:r>
            <a:r>
              <a:rPr lang="en-US" sz="2200" baseline="-25000" dirty="0" err="1">
                <a:solidFill>
                  <a:srgbClr val="FF0000"/>
                </a:solidFill>
              </a:rPr>
              <a:t>j</a:t>
            </a:r>
            <a:r>
              <a:rPr lang="en-US" sz="2200" dirty="0">
                <a:solidFill>
                  <a:srgbClr val="FF0000"/>
                </a:solidFill>
              </a:rPr>
              <a:t>, 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236356" y="4678358"/>
            <a:ext cx="3155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[q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, B, q]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a[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sz="2400" b="1" baseline="-25000" dirty="0" err="1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, C, q]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13305" y="3920785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05376" y="3906497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53024" y="3906497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67400" y="3920785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2200" y="3906497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71600" y="4634394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5140023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61931" y="464004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1931" y="5134313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57189" y="4634394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57189" y="512866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92104" y="463931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92104" y="5133583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71429" y="4584794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71429" y="507906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97805" y="4634394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00146" y="4634394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86664" y="513511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75446" y="512866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603" y="4584794"/>
            <a:ext cx="2987895" cy="167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4160713" cy="220827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44774" y="979274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6: Add the production for δ( </a:t>
            </a:r>
            <a:r>
              <a:rPr lang="en-US" dirty="0">
                <a:solidFill>
                  <a:srgbClr val="009ED6"/>
                </a:solidFill>
              </a:rPr>
              <a:t>p</a:t>
            </a:r>
            <a:r>
              <a:rPr lang="en-US" dirty="0"/>
              <a:t>, </a:t>
            </a:r>
            <a:r>
              <a:rPr lang="en-US" dirty="0">
                <a:solidFill>
                  <a:srgbClr val="FF6702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ED6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</a:t>
            </a:r>
            <a:r>
              <a:rPr lang="en-US" dirty="0">
                <a:solidFill>
                  <a:srgbClr val="009ED6"/>
                </a:solidFill>
              </a:rPr>
              <a:t>p</a:t>
            </a:r>
            <a:r>
              <a:rPr lang="en-US" dirty="0"/>
              <a:t> ,^)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>
                <a:solidFill>
                  <a:srgbClr val="009ED6"/>
                </a:solidFill>
              </a:rPr>
              <a:t>p x p</a:t>
            </a:r>
            <a:r>
              <a:rPr lang="en-US" dirty="0"/>
              <a:t>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6702"/>
                </a:solidFill>
              </a:rPr>
              <a:t>1</a:t>
            </a:r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76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4160713" cy="220827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010508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7: Add the production for δ( p, 0, z)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(q ,z)</a:t>
            </a:r>
          </a:p>
          <a:p>
            <a:pPr marL="0" indent="0">
              <a:buNone/>
            </a:pPr>
            <a:r>
              <a:rPr lang="en-US" dirty="0"/>
              <a:t>	[p z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 [q z q]</a:t>
            </a:r>
          </a:p>
          <a:p>
            <a:pPr marL="0" indent="0">
              <a:buNone/>
            </a:pPr>
            <a:r>
              <a:rPr lang="en-US" dirty="0"/>
              <a:t>	[p z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 [q z p]</a:t>
            </a:r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544721"/>
            <a:ext cx="23022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dirty="0">
                <a:solidFill>
                  <a:srgbClr val="C00000"/>
                </a:solidFill>
              </a:rPr>
              <a:t>δ( q</a:t>
            </a:r>
            <a:r>
              <a:rPr lang="en-US" sz="2200" baseline="-25000" dirty="0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, a, B) </a:t>
            </a:r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q</a:t>
            </a:r>
            <a:r>
              <a:rPr lang="en-US" sz="2200" baseline="-25000" dirty="0" err="1">
                <a:solidFill>
                  <a:srgbClr val="C00000"/>
                </a:solidFill>
              </a:rPr>
              <a:t>j</a:t>
            </a:r>
            <a:r>
              <a:rPr lang="en-US" sz="2200" dirty="0">
                <a:solidFill>
                  <a:srgbClr val="C00000"/>
                </a:solidFill>
              </a:rPr>
              <a:t>, 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4916" y="4732882"/>
            <a:ext cx="3155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[q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, B, q]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a[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sz="2400" b="1" baseline="-25000" dirty="0" err="1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, C, q]</a:t>
            </a:r>
          </a:p>
        </p:txBody>
      </p:sp>
    </p:spTree>
    <p:extLst>
      <p:ext uri="{BB962C8B-B14F-4D97-AF65-F5344CB8AC3E}">
        <p14:creationId xmlns:p14="http://schemas.microsoft.com/office/powerpoint/2010/main" val="426102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8: Renaming variable name</a:t>
            </a:r>
          </a:p>
          <a:p>
            <a:pPr marL="0" indent="0">
              <a:buNone/>
            </a:pPr>
            <a:r>
              <a:rPr lang="en-US" dirty="0"/>
              <a:t>The set of production can be written as: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A|B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1EA|1FC</a:t>
            </a:r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1EB|1FD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1EE|1FG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1EF|1FH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^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0G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0H</a:t>
            </a:r>
          </a:p>
          <a:p>
            <a:pPr marL="0" indent="0">
              <a:buNone/>
            </a:pPr>
            <a:r>
              <a:rPr lang="en-US" dirty="0"/>
              <a:t>	H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</a:t>
            </a:r>
          </a:p>
          <a:p>
            <a:pPr marL="0" indent="0">
              <a:buNone/>
            </a:pPr>
            <a:r>
              <a:rPr lang="en-US" dirty="0"/>
              <a:t>	D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0B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19800" y="1219200"/>
          <a:ext cx="2455228" cy="315468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7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Original name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z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z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z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z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x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[q x p]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[p x q]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x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03028" y="47029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Step1:</a:t>
            </a:r>
          </a:p>
          <a:p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q]</a:t>
            </a:r>
          </a:p>
          <a:p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p]</a:t>
            </a:r>
          </a:p>
        </p:txBody>
      </p:sp>
    </p:spTree>
    <p:extLst>
      <p:ext uri="{BB962C8B-B14F-4D97-AF65-F5344CB8AC3E}">
        <p14:creationId xmlns:p14="http://schemas.microsoft.com/office/powerpoint/2010/main" val="175596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9: simplification of grammar</a:t>
            </a:r>
          </a:p>
          <a:p>
            <a:pPr marL="0" indent="0">
              <a:buNone/>
            </a:pPr>
            <a:r>
              <a:rPr lang="en-US" dirty="0"/>
              <a:t>Symbol G is not available on left side of </a:t>
            </a:r>
          </a:p>
          <a:p>
            <a:pPr marL="0" indent="0">
              <a:buNone/>
            </a:pPr>
            <a:r>
              <a:rPr lang="en-US" dirty="0"/>
              <a:t>grammar so, it can be eliminated.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A|B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1EA|1FC</a:t>
            </a:r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1EB|1FD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1EE|^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1EF|1FH|0H</a:t>
            </a:r>
          </a:p>
          <a:p>
            <a:pPr marL="0" indent="0">
              <a:buNone/>
            </a:pPr>
            <a:r>
              <a:rPr lang="en-US" dirty="0"/>
              <a:t>	H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</a:t>
            </a:r>
          </a:p>
          <a:p>
            <a:pPr marL="0" indent="0">
              <a:buNone/>
            </a:pPr>
            <a:r>
              <a:rPr lang="en-US" dirty="0"/>
              <a:t>	D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0B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19800" y="1219200"/>
          <a:ext cx="2455228" cy="315468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7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Original name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z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z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z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z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x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[q x p]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[p x q]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x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Intersection and complement of CFL (Non CFL)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2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and complement of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Theorem:-There are CFLs L1 and L2 so that L1∩ L2 is not a CFL, and there is a CFL L so that L’ is not a CFL.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observed that</a:t>
            </a:r>
          </a:p>
          <a:p>
            <a:pPr marL="0" indent="0" algn="ctr">
              <a:buNone/>
            </a:pPr>
            <a:r>
              <a:rPr lang="en-US" dirty="0"/>
              <a:t>	L= { 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|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i</a:t>
            </a:r>
            <a:r>
              <a:rPr lang="en-US" dirty="0"/>
              <a:t> &lt; k }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is not context-free. However, although no PDA can test both conditions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i</a:t>
            </a:r>
            <a:r>
              <a:rPr lang="en-US" dirty="0"/>
              <a:t>&lt; k simultaneously, it is easy enough to build two PDAs that test the conditions separately. In other words, although the intersection L of the two languages </a:t>
            </a:r>
          </a:p>
          <a:p>
            <a:pPr marL="0" indent="0">
              <a:buNone/>
            </a:pPr>
            <a:r>
              <a:rPr lang="en-US" dirty="0"/>
              <a:t>			L</a:t>
            </a:r>
            <a:r>
              <a:rPr lang="en-US" baseline="-25000" dirty="0"/>
              <a:t>1</a:t>
            </a:r>
            <a:r>
              <a:rPr lang="en-US" dirty="0"/>
              <a:t> = {a 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</a:t>
            </a:r>
            <a:r>
              <a:rPr lang="en-US" dirty="0"/>
              <a:t> &lt; j}</a:t>
            </a:r>
          </a:p>
          <a:p>
            <a:pPr marL="0" indent="0" algn="ctr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L</a:t>
            </a:r>
            <a:r>
              <a:rPr lang="en-US" baseline="-25000" dirty="0"/>
              <a:t>2</a:t>
            </a:r>
            <a:r>
              <a:rPr lang="en-US" dirty="0"/>
              <a:t> =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</a:t>
            </a:r>
            <a:r>
              <a:rPr lang="en-US" dirty="0"/>
              <a:t> &lt; k}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not a CFL, both languages themselves are. </a:t>
            </a:r>
          </a:p>
        </p:txBody>
      </p:sp>
    </p:spTree>
    <p:extLst>
      <p:ext uri="{BB962C8B-B14F-4D97-AF65-F5344CB8AC3E}">
        <p14:creationId xmlns:p14="http://schemas.microsoft.com/office/powerpoint/2010/main" val="34080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and complement of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Another way to verify that L</a:t>
            </a:r>
            <a:r>
              <a:rPr lang="en-US" baseline="-25000" dirty="0"/>
              <a:t>1</a:t>
            </a:r>
            <a:r>
              <a:rPr lang="en-US" dirty="0"/>
              <a:t> is a CFL is to check it is generated by the grammar with productions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ABC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|˄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bB|b</a:t>
            </a:r>
            <a:r>
              <a:rPr lang="en-US" dirty="0"/>
              <a:t>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cC</a:t>
            </a:r>
            <a:r>
              <a:rPr lang="en-US" dirty="0"/>
              <a:t>|˄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Similarly, L</a:t>
            </a:r>
            <a:r>
              <a:rPr lang="en-US" baseline="-25000" dirty="0"/>
              <a:t>2</a:t>
            </a:r>
            <a:r>
              <a:rPr lang="en-US" dirty="0"/>
              <a:t>is generated by the CFG with productions</a:t>
            </a:r>
          </a:p>
          <a:p>
            <a:pPr marL="0" indent="0">
              <a:buNone/>
            </a:pPr>
            <a:r>
              <a:rPr lang="en-US" dirty="0"/>
              <a:t>	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AC	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aAc|B</a:t>
            </a:r>
            <a:r>
              <a:rPr lang="en-US" dirty="0"/>
              <a:t>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bB</a:t>
            </a:r>
            <a:r>
              <a:rPr lang="en-US" dirty="0"/>
              <a:t>|˄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cC|c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second statement in the theorem follows from the first and the formula </a:t>
            </a:r>
          </a:p>
          <a:p>
            <a:pPr marL="0" indent="0">
              <a:buNone/>
            </a:pPr>
            <a:r>
              <a:rPr lang="en-US" dirty="0"/>
              <a:t>			L</a:t>
            </a:r>
            <a:r>
              <a:rPr lang="en-US" baseline="-25000" dirty="0"/>
              <a:t>1</a:t>
            </a:r>
            <a:r>
              <a:rPr lang="en-US" dirty="0"/>
              <a:t>∩ L</a:t>
            </a:r>
            <a:r>
              <a:rPr lang="en-US" baseline="-25000" dirty="0"/>
              <a:t>2</a:t>
            </a:r>
            <a:r>
              <a:rPr lang="en-US" dirty="0"/>
              <a:t> =( L</a:t>
            </a:r>
            <a:r>
              <a:rPr lang="en-US" baseline="-25000" dirty="0"/>
              <a:t>1</a:t>
            </a:r>
            <a:r>
              <a:rPr lang="en-US" dirty="0"/>
              <a:t>’U L</a:t>
            </a:r>
            <a:r>
              <a:rPr lang="en-US" baseline="-25000" dirty="0"/>
              <a:t>2</a:t>
            </a:r>
            <a:r>
              <a:rPr lang="en-US" dirty="0"/>
              <a:t>’)’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complements of CFLs were always CFLs, then for any CFLs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, the language L</a:t>
            </a:r>
            <a:r>
              <a:rPr lang="en-US" baseline="-25000" dirty="0"/>
              <a:t>1</a:t>
            </a:r>
            <a:r>
              <a:rPr lang="en-US" dirty="0"/>
              <a:t>’and L</a:t>
            </a:r>
            <a:r>
              <a:rPr lang="en-US" baseline="-25000" dirty="0"/>
              <a:t>2</a:t>
            </a:r>
            <a:r>
              <a:rPr lang="en-US" dirty="0"/>
              <a:t>’ would be CFLs, so would their union, and so would its complement. We know now that this is not the case.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Pumping lemma for CFG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3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pushdown Automata(PDA)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indent="0" algn="just">
                  <a:buNone/>
                </a:pPr>
                <a:r>
                  <a:rPr lang="en-US" dirty="0"/>
                  <a:t>where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finite set of states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are finite sets of </a:t>
                </a:r>
                <a:r>
                  <a:rPr lang="en-US" dirty="0" err="1"/>
                  <a:t>i</a:t>
                </a:r>
                <a:r>
                  <a:rPr lang="en-US" dirty="0"/>
                  <a:t>/p symbol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stack alphabet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the initial state, is an element of Q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the initial stack symbol, is an element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is a set of accepting states, is a subset of Q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ʌ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the set of finite subsets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dirty="0"/>
              </a:p>
              <a:p>
                <a:pPr lvl="1" indent="0" algn="just">
                  <a:buNone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called transition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27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Suppose L is a context-free language. Then there is an integer n so that for every u ∈ L with |u| ≥ n, there are strings v, w, x, y, and z satisfying,</a:t>
            </a:r>
          </a:p>
          <a:p>
            <a:pPr marL="0" lvl="0" indent="349250" algn="ctr">
              <a:buNone/>
            </a:pPr>
            <a:r>
              <a:rPr lang="en-US" dirty="0"/>
              <a:t>u = </a:t>
            </a:r>
            <a:r>
              <a:rPr lang="en-US" dirty="0" err="1"/>
              <a:t>vwxyz</a:t>
            </a:r>
            <a:r>
              <a:rPr lang="en-US" dirty="0"/>
              <a:t> </a:t>
            </a:r>
          </a:p>
          <a:p>
            <a:pPr marL="0" lvl="0" indent="349250" algn="ctr" defTabSz="893763">
              <a:buNone/>
              <a:tabLst>
                <a:tab pos="3832225" algn="l"/>
                <a:tab pos="4006850" algn="l"/>
              </a:tabLst>
            </a:pPr>
            <a:r>
              <a:rPr lang="en-US" dirty="0"/>
              <a:t>|</a:t>
            </a:r>
            <a:r>
              <a:rPr lang="en-US" dirty="0" err="1"/>
              <a:t>wy</a:t>
            </a:r>
            <a:r>
              <a:rPr lang="en-US" dirty="0"/>
              <a:t>| &gt; 0</a:t>
            </a:r>
          </a:p>
          <a:p>
            <a:pPr marL="0" lvl="0" indent="349250" algn="ctr">
              <a:buNone/>
            </a:pPr>
            <a:r>
              <a:rPr lang="en-US" dirty="0"/>
              <a:t>|</a:t>
            </a:r>
            <a:r>
              <a:rPr lang="en-US" dirty="0" err="1"/>
              <a:t>wxy</a:t>
            </a:r>
            <a:r>
              <a:rPr lang="en-US" dirty="0"/>
              <a:t>| ≤ n</a:t>
            </a:r>
          </a:p>
          <a:p>
            <a:pPr marL="0" indent="403225">
              <a:buNone/>
            </a:pPr>
            <a:r>
              <a:rPr lang="en-US" dirty="0"/>
              <a:t>for every m ≥ 0, </a:t>
            </a:r>
            <a:r>
              <a:rPr lang="en-US" dirty="0" err="1"/>
              <a:t>vw</a:t>
            </a:r>
            <a:r>
              <a:rPr lang="en-US" baseline="30000" dirty="0" err="1"/>
              <a:t>m</a:t>
            </a:r>
            <a:r>
              <a:rPr lang="en-US" dirty="0" err="1"/>
              <a:t>xy</a:t>
            </a:r>
            <a:r>
              <a:rPr lang="en-US" baseline="30000" dirty="0" err="1"/>
              <a:t>m</a:t>
            </a:r>
            <a:r>
              <a:rPr lang="en-US" dirty="0" err="1"/>
              <a:t>z</a:t>
            </a:r>
            <a:r>
              <a:rPr lang="en-US" dirty="0"/>
              <a:t> ∈  L</a:t>
            </a:r>
          </a:p>
        </p:txBody>
      </p:sp>
    </p:spTree>
    <p:extLst>
      <p:ext uri="{BB962C8B-B14F-4D97-AF65-F5344CB8AC3E}">
        <p14:creationId xmlns:p14="http://schemas.microsoft.com/office/powerpoint/2010/main" val="40702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Unit - 4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by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PDA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^,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and some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A language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said to be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if L is precisely the set of strings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in this case, we write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pushdown Automata.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tx2"/>
                    </a:solidFill>
                  </a:rPr>
                  <a:t>deterministic</a:t>
                </a:r>
                <a:r>
                  <a:rPr lang="en-US" dirty="0"/>
                  <a:t> if there is no configuration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a choice of more than one move. In other words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deterministic if it satisfies both the following conditions: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the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at most one element.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^,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  <m:r>
                      <m:rPr>
                        <m:nor/>
                      </m:rPr>
                      <a:rPr lang="en-US" dirty="0"/>
                      <m:t>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Ø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 indent="0" algn="just">
                  <a:buNone/>
                </a:pPr>
                <a:r>
                  <a:rPr lang="en-US" dirty="0"/>
                  <a:t>A language L is a deterministic context free language (DCFL) if there is deterministic PDA accepting L.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6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pushdown automata is a way to implement a context free grammar.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PDA is used in parser design for syntactic analysis.</a:t>
            </a:r>
          </a:p>
        </p:txBody>
      </p:sp>
    </p:spTree>
    <p:extLst>
      <p:ext uri="{BB962C8B-B14F-4D97-AF65-F5344CB8AC3E}">
        <p14:creationId xmlns:p14="http://schemas.microsoft.com/office/powerpoint/2010/main" val="392820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42710</TotalTime>
  <Words>5524</Words>
  <Application>Microsoft Office PowerPoint</Application>
  <PresentationFormat>On-screen Show (4:3)</PresentationFormat>
  <Paragraphs>1566</Paragraphs>
  <Slides>61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Office Theme</vt:lpstr>
      <vt:lpstr>PowerPoint Presentation</vt:lpstr>
      <vt:lpstr>Topics to be covered</vt:lpstr>
      <vt:lpstr>Why Pushdown Automata?</vt:lpstr>
      <vt:lpstr>Why Pushdown Automata?</vt:lpstr>
      <vt:lpstr> Pushdown Automata</vt:lpstr>
      <vt:lpstr>Definition of PDA</vt:lpstr>
      <vt:lpstr>Acceptance by PDA</vt:lpstr>
      <vt:lpstr>Deterministic PDA</vt:lpstr>
      <vt:lpstr>Applications of PDA</vt:lpstr>
      <vt:lpstr>Design DPDA for L={anbn|a,b ∈ Ʃ, n≥0}</vt:lpstr>
      <vt:lpstr>How to Represent PDA?</vt:lpstr>
      <vt:lpstr>Design DPDA for L={anbn|a,b ∈ Ʃ, n≥0}</vt:lpstr>
      <vt:lpstr>Design DPDA for same no. of a’s &amp; b’s.</vt:lpstr>
      <vt:lpstr>Design PDA for {anbn+m cm | n,m&gt;=1}</vt:lpstr>
      <vt:lpstr>Design PDA for {anbn+m cm | n,m&gt;=1}</vt:lpstr>
      <vt:lpstr>Design PDA for {anbn+m cm | n,m&gt;=1}</vt:lpstr>
      <vt:lpstr>Exercise: Design PDA</vt:lpstr>
      <vt:lpstr>Design PDA for palindrome with middle symbol c.</vt:lpstr>
      <vt:lpstr>Design PDA for palindrome with middle symbol c.</vt:lpstr>
      <vt:lpstr>Design PDA for palindrome with middle symbol c.</vt:lpstr>
      <vt:lpstr>Design PDA for palindrome with middle symbol c.</vt:lpstr>
      <vt:lpstr>Design PDA for palindrome with middle symbol c.</vt:lpstr>
      <vt:lpstr>String Tracing </vt:lpstr>
      <vt:lpstr>Exercise </vt:lpstr>
      <vt:lpstr>Design PDA for {aibjck | i,j,k&gt;=1 &amp; j=i or j=k}</vt:lpstr>
      <vt:lpstr>Design PDA for {aibjck | i,j,k&gt;=1 &amp; j=i or j=k}</vt:lpstr>
      <vt:lpstr>Design PDA for {aibjck | i,j,k&gt;=1 &amp; j=i or j=k}</vt:lpstr>
      <vt:lpstr>Design DPDA for L={anb2n|a,b ∈ Ʃ, n≥0}</vt:lpstr>
      <vt:lpstr>Design DPDA for L={anb2n|a,b ∈ Ʃ, n≥0}</vt:lpstr>
      <vt:lpstr>Design PDA for even odd length palindrome (Nondeterministic)</vt:lpstr>
      <vt:lpstr>Design PDA for even odd length palindrome </vt:lpstr>
      <vt:lpstr>Design PDA for even odd length palindrome </vt:lpstr>
      <vt:lpstr>Design DPDA  for grammar SSS|[S]|{S}|˄</vt:lpstr>
      <vt:lpstr>Design DPDA  for grammar SSS|[S]|{S}|˄</vt:lpstr>
      <vt:lpstr>Design DPDA  for grammar SSS|[S]|{S}|˄</vt:lpstr>
      <vt:lpstr>Design PDA to accept string with more a’s than b’s.</vt:lpstr>
      <vt:lpstr>Design PDA for twice many a’s as b’s</vt:lpstr>
      <vt:lpstr>Design PDA for twice many a’s as b’s</vt:lpstr>
      <vt:lpstr>Design PDA for twice many a’s as b’s</vt:lpstr>
      <vt:lpstr>CFG to PDA</vt:lpstr>
      <vt:lpstr>Steps to convert CFG to PDA</vt:lpstr>
      <vt:lpstr>Example: CFG to PDA</vt:lpstr>
      <vt:lpstr>Exercise: CFG to PDA</vt:lpstr>
      <vt:lpstr>PDA to CFG</vt:lpstr>
      <vt:lpstr>Rule to convert PDA to CFG</vt:lpstr>
      <vt:lpstr>Rule to convert PDA to CFG</vt:lpstr>
      <vt:lpstr>Example: PDA to CFG</vt:lpstr>
      <vt:lpstr>Example: PDA to CFG</vt:lpstr>
      <vt:lpstr>Example: PDA to CFG</vt:lpstr>
      <vt:lpstr>Example: PDA to CFG</vt:lpstr>
      <vt:lpstr>Example: PDA to CFG</vt:lpstr>
      <vt:lpstr>Example: PDA to CFG</vt:lpstr>
      <vt:lpstr>Example: PDA to CFG</vt:lpstr>
      <vt:lpstr>Example: PDA to CFG</vt:lpstr>
      <vt:lpstr>Example: PDA to CFG</vt:lpstr>
      <vt:lpstr>Intersection and complement of CFL (Non CFL)</vt:lpstr>
      <vt:lpstr>Intersection and complement of CFL</vt:lpstr>
      <vt:lpstr>Intersection and complement of CFL</vt:lpstr>
      <vt:lpstr>Pumping lemma for CFG</vt:lpstr>
      <vt:lpstr>Pumping lemma for CFG</vt:lpstr>
      <vt:lpstr>End of Unit - 4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3047</cp:revision>
  <dcterms:created xsi:type="dcterms:W3CDTF">2013-05-17T03:00:03Z</dcterms:created>
  <dcterms:modified xsi:type="dcterms:W3CDTF">2020-05-05T02:10:39Z</dcterms:modified>
</cp:coreProperties>
</file>