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560" r:id="rId2"/>
    <p:sldId id="470" r:id="rId3"/>
    <p:sldId id="585" r:id="rId4"/>
    <p:sldId id="562" r:id="rId5"/>
    <p:sldId id="587" r:id="rId6"/>
    <p:sldId id="586" r:id="rId7"/>
    <p:sldId id="565" r:id="rId8"/>
    <p:sldId id="597" r:id="rId9"/>
    <p:sldId id="596" r:id="rId10"/>
    <p:sldId id="563" r:id="rId11"/>
    <p:sldId id="599" r:id="rId12"/>
    <p:sldId id="598" r:id="rId13"/>
    <p:sldId id="588" r:id="rId14"/>
    <p:sldId id="600" r:id="rId15"/>
    <p:sldId id="590" r:id="rId16"/>
    <p:sldId id="607" r:id="rId17"/>
    <p:sldId id="605" r:id="rId18"/>
    <p:sldId id="583" r:id="rId19"/>
    <p:sldId id="567" r:id="rId20"/>
    <p:sldId id="609" r:id="rId21"/>
    <p:sldId id="592" r:id="rId22"/>
    <p:sldId id="572" r:id="rId23"/>
    <p:sldId id="621" r:id="rId24"/>
    <p:sldId id="573" r:id="rId25"/>
    <p:sldId id="611" r:id="rId26"/>
    <p:sldId id="612" r:id="rId27"/>
    <p:sldId id="613" r:id="rId28"/>
    <p:sldId id="615" r:id="rId29"/>
    <p:sldId id="594" r:id="rId30"/>
    <p:sldId id="571" r:id="rId31"/>
    <p:sldId id="574" r:id="rId32"/>
    <p:sldId id="576" r:id="rId33"/>
    <p:sldId id="617" r:id="rId34"/>
    <p:sldId id="618" r:id="rId35"/>
    <p:sldId id="620" r:id="rId36"/>
    <p:sldId id="619" r:id="rId37"/>
    <p:sldId id="578" r:id="rId38"/>
    <p:sldId id="5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nxuO0fEn0R8PktvitTZ8A==" hashData="TctfADgnoOD4CsMS7IRVZkuVo/v4i3eyZHbebiVmjbIhRB9MUf7i7SR3Lgf5ir2pLcnnz9eN/Zoh3aYY4TMo7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A7EBB"/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18" autoAdjust="0"/>
    <p:restoredTop sz="93896" autoAdjust="0"/>
  </p:normalViewPr>
  <p:slideViewPr>
    <p:cSldViewPr>
      <p:cViewPr varScale="1">
        <p:scale>
          <a:sx n="87" d="100"/>
          <a:sy n="87" d="100"/>
        </p:scale>
        <p:origin x="8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6139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5 : Turing Machine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0771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0" y="6480725"/>
            <a:ext cx="4648200" cy="387904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5 : Turing Machine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5077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Theory of Computation (2160704)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1.png"/><Relationship Id="rId7" Type="http://schemas.openxmlformats.org/officeDocument/2006/relationships/image" Target="../media/image3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ss.ppt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90950" y="5140891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Dixita</a:t>
              </a:r>
              <a:r>
                <a:rPr lang="en-US" sz="2000" b="1" dirty="0"/>
                <a:t> B. </a:t>
              </a:r>
              <a:r>
                <a:rPr lang="en-US" sz="2000" b="1" dirty="0" err="1"/>
                <a:t>Kagathara</a:t>
              </a:r>
              <a:endParaRPr lang="en-US" sz="2000" b="1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29874"/>
                <a:ext cx="465200" cy="272176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2980B9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2160704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Theory of Computation 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332678" y="2612461"/>
                <a:ext cx="41881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Unit-5</a:t>
                </a:r>
              </a:p>
              <a:p>
                <a:r>
                  <a:rPr lang="en-US" sz="4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Turing Machine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623049" y="5513274"/>
            <a:ext cx="3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dixita.kagathara@darshan.ac.in</a:t>
            </a:r>
          </a:p>
        </p:txBody>
      </p:sp>
      <p:pic>
        <p:nvPicPr>
          <p:cNvPr id="1030" name="Picture 6" descr="https://i0.wp.com/www.worldofcomputing.net/wp-content/uploads/2013/01/turingMachine.gif?resize=400%2C2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58922"/>
            <a:ext cx="2819400" cy="262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5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Design a Turing Machine Accepting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6" t="-752" b="-18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215450" y="5181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50" y="518160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971800" y="5181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816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6324600" y="518307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183072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572000" y="5181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8160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605850" y="552450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901250" y="5524500"/>
            <a:ext cx="107055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5" idx="2"/>
          </p:cNvCxnSpPr>
          <p:nvPr/>
        </p:nvCxnSpPr>
        <p:spPr>
          <a:xfrm>
            <a:off x="3657600" y="5524500"/>
            <a:ext cx="914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6"/>
            <a:endCxn id="33" idx="2"/>
          </p:cNvCxnSpPr>
          <p:nvPr/>
        </p:nvCxnSpPr>
        <p:spPr>
          <a:xfrm>
            <a:off x="5257800" y="5524501"/>
            <a:ext cx="10668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92338" y="51816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Δ|Δ,R</a:t>
            </a:r>
          </a:p>
        </p:txBody>
      </p:sp>
      <p:cxnSp>
        <p:nvCxnSpPr>
          <p:cNvPr id="58" name="Curved Connector 57"/>
          <p:cNvCxnSpPr/>
          <p:nvPr/>
        </p:nvCxnSpPr>
        <p:spPr>
          <a:xfrm rot="16200000" flipV="1">
            <a:off x="4906689" y="5014095"/>
            <a:ext cx="12700" cy="484934"/>
          </a:xfrm>
          <a:prstGeom prst="curvedConnector3">
            <a:avLst>
              <a:gd name="adj1" fmla="val 437226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8001000" y="5181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18160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33" idx="6"/>
            <a:endCxn id="60" idx="2"/>
          </p:cNvCxnSpPr>
          <p:nvPr/>
        </p:nvCxnSpPr>
        <p:spPr>
          <a:xfrm flipV="1">
            <a:off x="7010400" y="5524501"/>
            <a:ext cx="9906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761215" y="515759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4572000" y="430943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b|B,R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7138248" y="51816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34886" y="514268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4495801" y="302479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3024792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30" idx="0"/>
            <a:endCxn id="19" idx="3"/>
          </p:cNvCxnSpPr>
          <p:nvPr/>
        </p:nvCxnSpPr>
        <p:spPr>
          <a:xfrm flipV="1">
            <a:off x="3314700" y="3610159"/>
            <a:ext cx="1281534" cy="157144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0721" y="412476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b|B,R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33" idx="0"/>
            <a:endCxn id="19" idx="5"/>
          </p:cNvCxnSpPr>
          <p:nvPr/>
        </p:nvCxnSpPr>
        <p:spPr>
          <a:xfrm flipH="1" flipV="1">
            <a:off x="5081168" y="3610159"/>
            <a:ext cx="1586332" cy="15729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16321" y="407345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  <a:p>
            <a:r>
              <a:rPr lang="en-IN" dirty="0" err="1"/>
              <a:t>b|B,R</a:t>
            </a:r>
            <a:endParaRPr lang="en-IN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667809" y="1727187"/>
            <a:ext cx="2468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93096" y="2197260"/>
            <a:ext cx="2468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8459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3793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9127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74461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81724" y="17700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7226724" y="17557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05600" y="17800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5712146" y="180081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47802" y="177510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04771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709248" y="5865930"/>
            <a:ext cx="2322114" cy="59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Control portion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90959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80398" y="17781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32869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74779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297615" y="21972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00512" y="17835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11805" y="180114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5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4532 0.00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85 L 0.04479 -0.0009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277 L 0.06007 0.0025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278 L 0.06007 0.0025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94" grpId="0"/>
      <p:bldP spid="95" grpId="0"/>
      <p:bldP spid="96" grpId="0"/>
      <p:bldP spid="102" grpId="0"/>
      <p:bldP spid="19" grpId="0" animBg="1"/>
      <p:bldP spid="21" grpId="0"/>
      <p:bldP spid="25" grpId="0"/>
      <p:bldP spid="53" grpId="0"/>
      <p:bldP spid="53" grpId="1"/>
      <p:bldP spid="54" grpId="0"/>
      <p:bldP spid="54" grpId="1"/>
      <p:bldP spid="55" grpId="0"/>
      <p:bldP spid="55" grpId="1"/>
      <p:bldP spid="57" grpId="0"/>
      <p:bldP spid="59" grpId="0"/>
      <p:bldP spid="61" grpId="0"/>
      <p:bldP spid="62" grpId="0"/>
      <p:bldP spid="63" grpId="0"/>
      <p:bldP spid="71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400" dirty="0"/>
                  <a:t>Turing Machine 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3400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sz="3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400" i="1">
                        <a:latin typeface="Cambria Math" panose="02040503050406030204" pitchFamily="18" charset="0"/>
                      </a:rPr>
                      <m:t>≥1 }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>
                    <a:latin typeface="+mj-lt"/>
                  </a:rPr>
                  <a:t>Design a Turing Machine 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 }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39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L = {</a:t>
            </a:r>
            <a:r>
              <a:rPr lang="en-IN" sz="2000" dirty="0" err="1"/>
              <a:t>a</a:t>
            </a:r>
            <a:r>
              <a:rPr lang="en-IN" sz="2000" baseline="30000" dirty="0" err="1"/>
              <a:t>n</a:t>
            </a:r>
            <a:r>
              <a:rPr lang="en-IN" sz="2000" dirty="0" err="1"/>
              <a:t>b</a:t>
            </a:r>
            <a:r>
              <a:rPr lang="en-IN" sz="2000" baseline="30000" dirty="0" err="1"/>
              <a:t>n</a:t>
            </a: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04771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99239" y="3200400"/>
            <a:ext cx="5295900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Read ‘a’, replace ‘a’ by ‘A’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a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Move RIGHT to first ‘b’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if none : REJECT</a:t>
            </a: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Replace ‘b’ by ‘B’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b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Move LEFT to leftmost ‘a’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Repeat the above steps until no more a’s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Make sure no more b’s remain.</a:t>
            </a: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395139" y="1835199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407174" y="2305272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5600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60934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66268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71602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895802" y="187804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6940802" y="18895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419678" y="188807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5426224" y="190882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39708" y="190596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92182" y="18895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19678" y="18849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40802" y="188277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467406" y="189931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467406" y="189893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7622167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562876" y="23052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068039" y="230723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6629228" y="232640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7105478" y="232640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629228" y="232640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068039" y="229942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6629228" y="232640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7105478" y="232049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7629984" y="228818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7103598" y="233374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6629228" y="232049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103598" y="233374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7626060" y="228818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8059534" y="231315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372613" y="3869810"/>
            <a:ext cx="3017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384648" y="4339883"/>
            <a:ext cx="3017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5537519" y="409803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5925147" y="409878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6670579" y="409878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7044955" y="409878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780512" y="391265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918276" y="39241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159181" y="391114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403698" y="394343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16933" y="392680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82808" y="39177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65985" y="39241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902938" y="393066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298735" y="392104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298735" y="391160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40" name="Straight Connector 139"/>
          <p:cNvCxnSpPr/>
          <p:nvPr/>
        </p:nvCxnSpPr>
        <p:spPr>
          <a:xfrm rot="5400000">
            <a:off x="7784136" y="409841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6299187" y="41047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549356" y="39169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527124" y="391692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425646" y="41047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678638" y="39169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678638" y="39241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17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4" grpId="0"/>
      <p:bldP spid="94" grpId="1"/>
      <p:bldP spid="95" grpId="0"/>
      <p:bldP spid="95" grpId="1"/>
      <p:bldP spid="96" grpId="0"/>
      <p:bldP spid="96" grpId="1"/>
      <p:bldP spid="98" grpId="0"/>
      <p:bldP spid="99" grpId="0"/>
      <p:bldP spid="102" grpId="0"/>
      <p:bldP spid="104" grpId="0"/>
      <p:bldP spid="105" grpId="0"/>
      <p:bldP spid="107" grpId="0"/>
      <p:bldP spid="107" grpId="1"/>
      <p:bldP spid="108" grpId="0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4" grpId="0"/>
      <p:bldP spid="135" grpId="0"/>
      <p:bldP spid="136" grpId="0"/>
      <p:bldP spid="137" grpId="0"/>
      <p:bldP spid="138" grpId="0"/>
      <p:bldP spid="138" grpId="1"/>
      <p:bldP spid="139" grpId="0"/>
      <p:bldP spid="142" grpId="0"/>
      <p:bldP spid="142" grpId="1"/>
      <p:bldP spid="143" grpId="0"/>
      <p:bldP spid="145" grpId="0"/>
      <p:bldP spid="145" grpId="1"/>
      <p:bldP spid="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000" dirty="0"/>
                  <a:t>Design a Turing machine for accepting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3000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≥1 }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99" b="-8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723239" y="321273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39" y="3212734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365212" y="321908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12" y="3219084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41736" y="3237983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736" y="3237983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1113639" y="3555634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409039" y="3555634"/>
            <a:ext cx="956173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8164" y="254686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7099152" y="321200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152" y="3212009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>
            <a:off x="4051012" y="3561984"/>
            <a:ext cx="990724" cy="1889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5356830" y="3123206"/>
            <a:ext cx="12700" cy="484934"/>
          </a:xfrm>
          <a:prstGeom prst="curvedConnector3">
            <a:avLst>
              <a:gd name="adj1" fmla="val 382830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27536" y="3602657"/>
            <a:ext cx="1371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7872" y="317177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83366" y="31057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1541" y="317010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1106" y="2309286"/>
            <a:ext cx="73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B/B,R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5400000" flipH="1" flipV="1">
            <a:off x="7399248" y="3088336"/>
            <a:ext cx="12700" cy="484934"/>
          </a:xfrm>
          <a:prstGeom prst="curvedConnector3">
            <a:avLst>
              <a:gd name="adj1" fmla="val 392689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99136" y="244073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7099135" y="22099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B/B,L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3355790" y="45082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90" y="4508254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2943856" y="419522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cxnSp>
        <p:nvCxnSpPr>
          <p:cNvPr id="60" name="Straight Arrow Connector 59"/>
          <p:cNvCxnSpPr>
            <a:stCxn id="5" idx="4"/>
          </p:cNvCxnSpPr>
          <p:nvPr/>
        </p:nvCxnSpPr>
        <p:spPr>
          <a:xfrm flipH="1">
            <a:off x="3698690" y="3904884"/>
            <a:ext cx="9422" cy="63758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5594373" y="2046706"/>
            <a:ext cx="22548" cy="3639312"/>
          </a:xfrm>
          <a:prstGeom prst="curvedConnector3">
            <a:avLst>
              <a:gd name="adj1" fmla="val 396525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75090" y="431007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3365212" y="5758776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12" y="5758776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698690" y="5194054"/>
            <a:ext cx="0" cy="59563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H="1" flipV="1">
            <a:off x="3957450" y="4610753"/>
            <a:ext cx="12700" cy="484934"/>
          </a:xfrm>
          <a:prstGeom prst="curvedConnector3">
            <a:avLst>
              <a:gd name="adj1" fmla="val 392689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55671" y="500938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59200" y="533121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98700" y="1439914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0735" y="1909987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63606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397006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930406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463806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99363" y="148276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44363" y="149421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723239" y="149279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29785" y="151354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43269" y="151068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87479" y="148155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9845" y="149089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56638" y="149837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70967" y="15040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2781145" y="149089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2925728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66437" y="190998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371600" y="191195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932789" y="193112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409039" y="193112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932789" y="193112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371600" y="190413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932789" y="193112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09039" y="192520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933545" y="18929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407159" y="193845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932789" y="192520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407159" y="193845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929621" y="18929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363095" y="191787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/>
      <p:bldP spid="11" grpId="0" animBg="1"/>
      <p:bldP spid="19" grpId="0"/>
      <p:bldP spid="19" grpId="1"/>
      <p:bldP spid="21" grpId="0"/>
      <p:bldP spid="21" grpId="1"/>
      <p:bldP spid="23" grpId="0"/>
      <p:bldP spid="52" grpId="0"/>
      <p:bldP spid="53" grpId="0"/>
      <p:bldP spid="53" grpId="1"/>
      <p:bldP spid="55" grpId="0" animBg="1"/>
      <p:bldP spid="56" grpId="0"/>
      <p:bldP spid="64" grpId="0"/>
      <p:bldP spid="64" grpId="1"/>
      <p:bldP spid="26" grpId="0" animBg="1"/>
      <p:bldP spid="30" grpId="0"/>
      <p:bldP spid="38" grpId="0"/>
      <p:bldP spid="39" grpId="0"/>
      <p:bldP spid="40" grpId="0"/>
      <p:bldP spid="45" grpId="0"/>
      <p:bldP spid="49" grpId="0"/>
      <p:bldP spid="50" grpId="0"/>
      <p:bldP spid="54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2130425"/>
                <a:ext cx="8077200" cy="1470025"/>
              </a:xfrm>
            </p:spPr>
            <p:txBody>
              <a:bodyPr>
                <a:normAutofit/>
              </a:bodyPr>
              <a:lstStyle/>
              <a:p>
                <a:r>
                  <a:rPr lang="en-IN" sz="3400" dirty="0"/>
                  <a:t>Turing Machine 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3400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sz="3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400" i="1">
                        <a:latin typeface="Cambria Math" panose="02040503050406030204" pitchFamily="18" charset="0"/>
                      </a:rPr>
                      <m:t>≥0 }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2130425"/>
                <a:ext cx="8077200" cy="1470025"/>
              </a:xfrm>
              <a:blipFill rotWithShape="0">
                <a:blip r:embed="rId2"/>
                <a:stretch>
                  <a:fillRect l="-1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800" dirty="0"/>
                  <a:t>Design a Turing machine for accepting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≥0 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91" b="-3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158685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85" y="342758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800658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58" y="343393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5724936" y="1524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6" y="1524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819936" y="1524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36" y="152400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549085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844485" y="3770480"/>
            <a:ext cx="956173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97231" y="374546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58" name="Curved Connector 57"/>
          <p:cNvCxnSpPr>
            <a:stCxn id="49" idx="1"/>
            <a:endCxn id="49" idx="7"/>
          </p:cNvCxnSpPr>
          <p:nvPr/>
        </p:nvCxnSpPr>
        <p:spPr>
          <a:xfrm rot="5400000" flipH="1" flipV="1">
            <a:off x="8125236" y="1381966"/>
            <a:ext cx="12700" cy="484934"/>
          </a:xfrm>
          <a:prstGeom prst="curvedConnector3">
            <a:avLst>
              <a:gd name="adj1" fmla="val 422380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7311269" y="41133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69" y="411338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3371245" y="80277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3819936" y="470509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36" y="4705094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5724936" y="526212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6" y="5262122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7782336" y="1524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336" y="1524000"/>
                <a:ext cx="685800" cy="6858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3143558" y="2109368"/>
            <a:ext cx="776811" cy="1324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6"/>
            <a:endCxn id="33" idx="2"/>
          </p:cNvCxnSpPr>
          <p:nvPr/>
        </p:nvCxnSpPr>
        <p:spPr>
          <a:xfrm>
            <a:off x="4505736" y="18669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3143558" y="4119731"/>
            <a:ext cx="776811" cy="68579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8" idx="2"/>
          </p:cNvCxnSpPr>
          <p:nvPr/>
        </p:nvCxnSpPr>
        <p:spPr>
          <a:xfrm>
            <a:off x="4505736" y="5047994"/>
            <a:ext cx="1219200" cy="55702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3"/>
            <a:endCxn id="46" idx="5"/>
          </p:cNvCxnSpPr>
          <p:nvPr/>
        </p:nvCxnSpPr>
        <p:spPr>
          <a:xfrm rot="16200000" flipH="1">
            <a:off x="4162836" y="5047995"/>
            <a:ext cx="12700" cy="484934"/>
          </a:xfrm>
          <a:prstGeom prst="curvedConnector3">
            <a:avLst>
              <a:gd name="adj1" fmla="val 4001126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1"/>
            <a:endCxn id="35" idx="7"/>
          </p:cNvCxnSpPr>
          <p:nvPr/>
        </p:nvCxnSpPr>
        <p:spPr>
          <a:xfrm rot="5400000" flipH="1" flipV="1">
            <a:off x="4162836" y="1381966"/>
            <a:ext cx="12700" cy="484934"/>
          </a:xfrm>
          <a:prstGeom prst="curvedConnector3">
            <a:avLst>
              <a:gd name="adj1" fmla="val 4001126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6"/>
            <a:endCxn id="49" idx="2"/>
          </p:cNvCxnSpPr>
          <p:nvPr/>
        </p:nvCxnSpPr>
        <p:spPr>
          <a:xfrm>
            <a:off x="6410736" y="1866900"/>
            <a:ext cx="1371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33" idx="1"/>
            <a:endCxn id="33" idx="7"/>
          </p:cNvCxnSpPr>
          <p:nvPr/>
        </p:nvCxnSpPr>
        <p:spPr>
          <a:xfrm rot="5400000" flipH="1" flipV="1">
            <a:off x="6067836" y="1381966"/>
            <a:ext cx="12700" cy="484934"/>
          </a:xfrm>
          <a:prstGeom prst="curvedConnector3">
            <a:avLst>
              <a:gd name="adj1" fmla="val 392689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8" idx="3"/>
            <a:endCxn id="48" idx="5"/>
          </p:cNvCxnSpPr>
          <p:nvPr/>
        </p:nvCxnSpPr>
        <p:spPr>
          <a:xfrm rot="16200000" flipH="1">
            <a:off x="6067836" y="5605023"/>
            <a:ext cx="12700" cy="484934"/>
          </a:xfrm>
          <a:prstGeom prst="curvedConnector3">
            <a:avLst>
              <a:gd name="adj1" fmla="val 3629992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8" idx="6"/>
            <a:endCxn id="60" idx="3"/>
          </p:cNvCxnSpPr>
          <p:nvPr/>
        </p:nvCxnSpPr>
        <p:spPr>
          <a:xfrm flipV="1">
            <a:off x="6410736" y="4698748"/>
            <a:ext cx="1000966" cy="90627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6"/>
            <a:endCxn id="60" idx="2"/>
          </p:cNvCxnSpPr>
          <p:nvPr/>
        </p:nvCxnSpPr>
        <p:spPr>
          <a:xfrm>
            <a:off x="3486458" y="3776831"/>
            <a:ext cx="3824811" cy="6794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9" idx="4"/>
            <a:endCxn id="30" idx="7"/>
          </p:cNvCxnSpPr>
          <p:nvPr/>
        </p:nvCxnSpPr>
        <p:spPr>
          <a:xfrm flipH="1">
            <a:off x="3386026" y="2209801"/>
            <a:ext cx="4739211" cy="1324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913318" y="338662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15755" y="260165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17839" y="153017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23945" y="8940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6723592" y="153017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67518" y="113987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8498558" y="1463036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B/B,L</a:t>
            </a:r>
          </a:p>
          <a:p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5197231" y="254652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78411" y="485698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78410" y="597157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392480" y="562829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61934" y="433798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872627" y="493871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55991" y="106105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B/B,R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14538" y="112937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C/C,R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88521" y="921645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C/C,L</a:t>
            </a:r>
          </a:p>
          <a:p>
            <a:endParaRPr lang="en-IN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85093" y="15418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85093" y="19990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10243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667292" y="175694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365216" y="178549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1718931" y="177223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2404087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9024" y="155689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2301649" y="15714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236008" y="156982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1589723" y="157691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229430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632311" y="160426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1016566" y="176458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8298" y="155127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2077390" y="177725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989122" y="15639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6765" y="158531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50831" y="157014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77905" y="157776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20424" y="156636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94490" y="156828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95060" y="157584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101" grpId="0"/>
      <p:bldP spid="46" grpId="0" animBg="1"/>
      <p:bldP spid="48" grpId="0" animBg="1"/>
      <p:bldP spid="49" grpId="0" animBg="1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44" grpId="0"/>
      <p:bldP spid="45" grpId="0"/>
      <p:bldP spid="47" grpId="0"/>
      <p:bldP spid="83" grpId="0"/>
      <p:bldP spid="83" grpId="1"/>
      <p:bldP spid="84" grpId="0"/>
      <p:bldP spid="84" grpId="1"/>
      <p:bldP spid="86" grpId="0"/>
      <p:bldP spid="86" grpId="1"/>
      <p:bldP spid="87" grpId="0"/>
      <p:bldP spid="87" grpId="1"/>
      <p:bldP spid="89" grpId="0"/>
      <p:bldP spid="90" grpId="0"/>
      <p:bldP spid="106" grpId="0"/>
      <p:bldP spid="106" grpId="1"/>
      <p:bldP spid="108" grpId="0"/>
      <p:bldP spid="108" grpId="1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400" dirty="0"/>
                  <a:t>Turing Machine Accepting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3600" dirty="0"/>
                      <m:t>Palindrome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strings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of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US" sz="3600" b="1" i="0" dirty="0" smtClean="0"/>
                      <m:t>E</m:t>
                    </m:r>
                    <m:r>
                      <m:rPr>
                        <m:nor/>
                      </m:rPr>
                      <a:rPr lang="en-IN" sz="3600" dirty="0"/>
                      <m:t>ven</m:t>
                    </m:r>
                    <m:r>
                      <m:rPr>
                        <m:nor/>
                      </m:rPr>
                      <a:rPr lang="en-IN" sz="3600" dirty="0"/>
                      <m:t> &amp; </m:t>
                    </m:r>
                    <m:r>
                      <m:rPr>
                        <m:nor/>
                      </m:rPr>
                      <a:rPr lang="en-US" sz="3600" b="1" i="0" dirty="0" smtClean="0"/>
                      <m:t>O</m:t>
                    </m:r>
                    <m:r>
                      <m:rPr>
                        <m:nor/>
                      </m:rPr>
                      <a:rPr lang="en-IN" sz="3600" dirty="0"/>
                      <m:t>dd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length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Design a TM for accepting Palindrome strings of even &amp; odd length.</a:t>
            </a:r>
            <a:endParaRPr lang="en-US" dirty="0">
              <a:latin typeface="+mj-lt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L = Palindrome string</a:t>
            </a:r>
          </a:p>
          <a:p>
            <a:pPr marL="0" indent="0"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b a b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a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b a b a b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04771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61070" y="3904133"/>
            <a:ext cx="6960773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Read leftmost symbol , replace it with Δ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Keep moving to the right until the rightmost symbol, </a:t>
            </a:r>
          </a:p>
          <a:p>
            <a:pPr marL="800100" lvl="2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If matched with leftmost symbol then replace it with Δ</a:t>
            </a:r>
          </a:p>
          <a:p>
            <a:pPr marL="800100" lvl="2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Otherwise : REJECT the String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Repeat the above steps until no more symbol left in string.</a:t>
            </a:r>
            <a:endParaRPr lang="en-I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395139" y="1835199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407174" y="2305272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5600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60934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6626845" y="207705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7160245" y="207705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895802" y="187804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6427729" y="186038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7501718" y="18637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5426224" y="190882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39708" y="190596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904373" y="187639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34918" y="18511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68317" y="185905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76116" y="18446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485335" y="18446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7622167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498614" y="3421996"/>
            <a:ext cx="274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510649" y="3892069"/>
            <a:ext cx="274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5663520" y="365022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6051148" y="365096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6796580" y="365096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7170956" y="365096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906513" y="34648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44277" y="347629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85182" y="346332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529699" y="349562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838019" y="3456319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10880" y="345624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280990" y="34648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043938" y="348286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424736" y="347322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417676" y="347892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6425188" y="365690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675357" y="346911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672547" y="346928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551647" y="365690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942580" y="2371691"/>
            <a:ext cx="1777570" cy="268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Even Length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04373" y="3977267"/>
            <a:ext cx="1777570" cy="268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Odd Length</a:t>
            </a:r>
          </a:p>
        </p:txBody>
      </p:sp>
    </p:spTree>
    <p:extLst>
      <p:ext uri="{BB962C8B-B14F-4D97-AF65-F5344CB8AC3E}">
        <p14:creationId xmlns:p14="http://schemas.microsoft.com/office/powerpoint/2010/main" val="6036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4" grpId="0"/>
      <p:bldP spid="94" grpId="1"/>
      <p:bldP spid="95" grpId="0"/>
      <p:bldP spid="95" grpId="1"/>
      <p:bldP spid="96" grpId="0"/>
      <p:bldP spid="96" grpId="1"/>
      <p:bldP spid="98" grpId="0"/>
      <p:bldP spid="99" grpId="0"/>
      <p:bldP spid="102" grpId="0"/>
      <p:bldP spid="104" grpId="0"/>
      <p:bldP spid="105" grpId="0"/>
      <p:bldP spid="107" grpId="0"/>
      <p:bldP spid="107" grpId="1"/>
      <p:bldP spid="108" grpId="1"/>
      <p:bldP spid="130" grpId="1"/>
      <p:bldP spid="130" grpId="2"/>
      <p:bldP spid="131" grpId="0"/>
      <p:bldP spid="131" grpId="1"/>
      <p:bldP spid="132" grpId="0" build="allAtOnce"/>
      <p:bldP spid="133" grpId="0"/>
      <p:bldP spid="134" grpId="0"/>
      <p:bldP spid="135" grpId="0"/>
      <p:bldP spid="137" grpId="0"/>
      <p:bldP spid="138" grpId="0"/>
      <p:bldP spid="138" grpId="1"/>
      <p:bldP spid="139" grpId="0"/>
      <p:bldP spid="142" grpId="0"/>
      <p:bldP spid="142" grpId="1"/>
      <p:bldP spid="143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Design a TM for accepting Palindrome strings of even &amp; odd length.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15896" y="342881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6" y="3428814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5703119" y="189950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19" y="1899509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5814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05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06296" y="3771714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601696" y="3771714"/>
            <a:ext cx="960426" cy="51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5986" y="337614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49" idx="0"/>
            <a:endCxn id="49" idx="6"/>
          </p:cNvCxnSpPr>
          <p:nvPr/>
        </p:nvCxnSpPr>
        <p:spPr>
          <a:xfrm rot="16200000" flipH="1">
            <a:off x="7124700" y="3427580"/>
            <a:ext cx="342900" cy="342900"/>
          </a:xfrm>
          <a:prstGeom prst="curvedConnector4">
            <a:avLst>
              <a:gd name="adj1" fmla="val -146392"/>
              <a:gd name="adj2" fmla="val 19690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82296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43393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095750" y="130913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3581400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87680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5703119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19" y="4876800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6781800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27580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49" idx="2"/>
            <a:endCxn id="30" idx="6"/>
          </p:cNvCxnSpPr>
          <p:nvPr/>
        </p:nvCxnSpPr>
        <p:spPr>
          <a:xfrm flipH="1">
            <a:off x="3247923" y="3770481"/>
            <a:ext cx="3533878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2905022" y="2490368"/>
            <a:ext cx="776811" cy="943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6"/>
            <a:endCxn id="33" idx="2"/>
          </p:cNvCxnSpPr>
          <p:nvPr/>
        </p:nvCxnSpPr>
        <p:spPr>
          <a:xfrm flipV="1">
            <a:off x="4267201" y="2242410"/>
            <a:ext cx="1435919" cy="54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5"/>
            <a:endCxn id="49" idx="0"/>
          </p:cNvCxnSpPr>
          <p:nvPr/>
        </p:nvCxnSpPr>
        <p:spPr>
          <a:xfrm>
            <a:off x="6288486" y="2484877"/>
            <a:ext cx="836214" cy="94270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2905022" y="4119731"/>
            <a:ext cx="776811" cy="8575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8" idx="2"/>
          </p:cNvCxnSpPr>
          <p:nvPr/>
        </p:nvCxnSpPr>
        <p:spPr>
          <a:xfrm>
            <a:off x="4267201" y="5219700"/>
            <a:ext cx="143591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7"/>
            <a:endCxn id="49" idx="4"/>
          </p:cNvCxnSpPr>
          <p:nvPr/>
        </p:nvCxnSpPr>
        <p:spPr>
          <a:xfrm flipV="1">
            <a:off x="6288486" y="4113380"/>
            <a:ext cx="836214" cy="8638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6"/>
            <a:endCxn id="46" idx="4"/>
          </p:cNvCxnSpPr>
          <p:nvPr/>
        </p:nvCxnSpPr>
        <p:spPr>
          <a:xfrm flipH="1">
            <a:off x="3924300" y="5219700"/>
            <a:ext cx="342900" cy="342900"/>
          </a:xfrm>
          <a:prstGeom prst="curvedConnector4">
            <a:avLst>
              <a:gd name="adj1" fmla="val -96908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7"/>
            <a:endCxn id="35" idx="1"/>
          </p:cNvCxnSpPr>
          <p:nvPr/>
        </p:nvCxnSpPr>
        <p:spPr>
          <a:xfrm rot="16200000" flipV="1">
            <a:off x="3924300" y="1762966"/>
            <a:ext cx="12700" cy="484934"/>
          </a:xfrm>
          <a:prstGeom prst="curvedConnector3">
            <a:avLst>
              <a:gd name="adj1" fmla="val 548565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0" idx="3"/>
            <a:endCxn id="60" idx="4"/>
          </p:cNvCxnSpPr>
          <p:nvPr/>
        </p:nvCxnSpPr>
        <p:spPr>
          <a:xfrm rot="16200000" flipH="1">
            <a:off x="5567312" y="1114541"/>
            <a:ext cx="100433" cy="5909945"/>
          </a:xfrm>
          <a:prstGeom prst="curvedConnector3">
            <a:avLst>
              <a:gd name="adj1" fmla="val 238318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33" idx="7"/>
            <a:endCxn id="60" idx="0"/>
          </p:cNvCxnSpPr>
          <p:nvPr/>
        </p:nvCxnSpPr>
        <p:spPr>
          <a:xfrm rot="16200000" flipH="1">
            <a:off x="6713499" y="1574929"/>
            <a:ext cx="1433988" cy="2284014"/>
          </a:xfrm>
          <a:prstGeom prst="curvedConnector3">
            <a:avLst>
              <a:gd name="adj1" fmla="val -2294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48" idx="6"/>
            <a:endCxn id="60" idx="3"/>
          </p:cNvCxnSpPr>
          <p:nvPr/>
        </p:nvCxnSpPr>
        <p:spPr>
          <a:xfrm flipV="1">
            <a:off x="6388919" y="4019298"/>
            <a:ext cx="1941114" cy="1200403"/>
          </a:xfrm>
          <a:prstGeom prst="curvedConnector2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688551" y="342719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687307" y="18730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87306" y="479024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71861" y="289753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31618" y="13438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82694" y="281196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a/Δ,L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430493" y="235214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6060097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b/Δ,L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71861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50302" y="536663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122" name="TextBox 121"/>
          <p:cNvSpPr txBox="1"/>
          <p:nvPr/>
        </p:nvSpPr>
        <p:spPr>
          <a:xfrm>
            <a:off x="5336855" y="602873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846650" y="468410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26321" y="1348212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(odd pal)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48766" y="5097320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(odd pal)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99368" y="5955269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(even pal)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85093" y="15418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5093" y="2009241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632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8966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4300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9634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4968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1355" y="15730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288397" y="157397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1222884" y="159476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773958" y="15902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229430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25451" y="159189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128" y="1569017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95749" y="101031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2172990" y="1537432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11939" y="1556874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667798" y="1544021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68603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06812" y="19948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371600" y="20080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905000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482600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05022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482600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905000" y="19948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371600" y="19948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906812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371600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905000" y="19948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479577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905000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371600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905000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479577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7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2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5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51" grpId="1"/>
      <p:bldP spid="60" grpId="0" animBg="1"/>
      <p:bldP spid="101" grpId="0"/>
      <p:bldP spid="101" grpId="1"/>
      <p:bldP spid="46" grpId="0" animBg="1"/>
      <p:bldP spid="48" grpId="0" animBg="1"/>
      <p:bldP spid="49" grpId="0" animBg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 build="allAtOnce"/>
      <p:bldP spid="121" grpId="0"/>
      <p:bldP spid="121" grpId="1"/>
      <p:bldP spid="122" grpId="0"/>
      <p:bldP spid="122" grpId="1"/>
      <p:bldP spid="123" grpId="0"/>
      <p:bldP spid="124" grpId="0"/>
      <p:bldP spid="125" grpId="0"/>
      <p:bldP spid="126" grpId="0"/>
      <p:bldP spid="61" grpId="0"/>
      <p:bldP spid="61" grpId="1"/>
      <p:bldP spid="63" grpId="0"/>
      <p:bldP spid="63" grpId="1"/>
      <p:bldP spid="65" grpId="0"/>
      <p:bldP spid="65" grpId="1"/>
      <p:bldP spid="66" grpId="0"/>
      <p:bldP spid="66" grpId="1"/>
      <p:bldP spid="68" grpId="0"/>
      <p:bldP spid="69" grpId="0"/>
      <p:bldP spid="3" grpId="0"/>
      <p:bldP spid="75" grpId="0"/>
      <p:bldP spid="75" grpId="1"/>
      <p:bldP spid="77" grpId="0"/>
      <p:bldP spid="78" grpId="0"/>
      <p:bldP spid="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Tracing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1" y="914401"/>
            <a:ext cx="6534149" cy="5105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21920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a a)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66800" y="158392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1950" y="16050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a a)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1950" y="198403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a )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1950" y="238414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a △ )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1950" y="278425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a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61950" y="318436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)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61950" y="358447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△)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6237" y="3986031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(h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△ △ △ △)</a:t>
            </a:r>
            <a:endParaRPr lang="en-US" sz="2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243013" y="197728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85901" y="235556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00213" y="274139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85901" y="3127093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81112" y="354161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9712" y="3935269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33563" y="4328989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1000" y="438469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Accept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6237" y="5122518"/>
            <a:ext cx="18669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aba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abab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80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Turing Machine?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Formal Definition: Turing Machine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of Turing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Universal Turing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Church Turing Thesis</a:t>
            </a:r>
          </a:p>
        </p:txBody>
      </p:sp>
    </p:spTree>
    <p:extLst>
      <p:ext uri="{BB962C8B-B14F-4D97-AF65-F5344CB8AC3E}">
        <p14:creationId xmlns:p14="http://schemas.microsoft.com/office/powerpoint/2010/main" val="1125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TM Accepting </a:t>
            </a:r>
            <a:r>
              <a:rPr lang="en-IN" sz="3600" dirty="0"/>
              <a:t>same no of 0’s and 1’s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8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Design a TM for accepting same no of 0’s and 1’s</a:t>
            </a:r>
            <a:endParaRPr lang="en-US" sz="3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61849" y="1581255"/>
            <a:ext cx="26517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61849" y="2031515"/>
            <a:ext cx="26517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738174" y="1809855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206648" y="1815548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657537" y="180157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097772" y="180157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536486" y="180157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7302" y="16210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3886" y="16210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3329" y="164462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40544" y="16416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2711" y="161690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9675" y="165609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0" y="160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27892" y="16251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5083" y="160648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07401" y="16210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253712" y="1018584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L = Same no. of 0’s and 1’s</a:t>
            </a:r>
          </a:p>
          <a:p>
            <a:pPr marL="0" indent="0"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01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0101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1100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100011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610481" y="2688740"/>
            <a:ext cx="3200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07826" y="3158623"/>
            <a:ext cx="3200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764672" y="292356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6153502" y="2924508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564740" y="292369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004092" y="292356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402986" y="292668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28384" y="27334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5175" y="27334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9339" y="275046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53222" y="274401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81806" y="278929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58979" y="27176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2938" y="27340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71271" y="273984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73128" y="27387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7796948" y="292668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65837" y="27680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46365" y="27790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8196990" y="292046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54146" y="27546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64873" y="27680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41602" y="27397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90500" y="4016256"/>
            <a:ext cx="7216901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Move right, Read first leftmost 0, replace 0 with X </a:t>
            </a:r>
            <a:r>
              <a:rPr lang="en-IN" sz="2000" dirty="0">
                <a:solidFill>
                  <a:srgbClr val="FF0000"/>
                </a:solidFill>
              </a:rPr>
              <a:t>(0</a:t>
            </a:r>
            <a:r>
              <a:rPr lang="en-IN" sz="2000" dirty="0">
                <a:solidFill>
                  <a:srgbClr val="FF0000"/>
                </a:solidFill>
                <a:sym typeface="Wingdings" panose="05000000000000000000" pitchFamily="2" charset="2"/>
              </a:rPr>
              <a:t>X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Keep moving to the left until you encounter Δ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Move right, Read first leftmost 1, replace 1 with X </a:t>
            </a:r>
            <a:r>
              <a:rPr lang="en-IN" sz="2000" dirty="0">
                <a:solidFill>
                  <a:srgbClr val="FF0000"/>
                </a:solidFill>
              </a:rPr>
              <a:t>(1</a:t>
            </a:r>
            <a:r>
              <a:rPr lang="en-IN" sz="2000" dirty="0">
                <a:solidFill>
                  <a:srgbClr val="FF0000"/>
                </a:solidFill>
                <a:sym typeface="Wingdings" panose="05000000000000000000" pitchFamily="2" charset="2"/>
              </a:rPr>
              <a:t>X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Keep moving to the left until you encounter Δ</a:t>
            </a:r>
            <a:r>
              <a:rPr lang="en-IN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Repeat the above steps until no more 0’s and 1’s left in string.</a:t>
            </a:r>
            <a:endParaRPr lang="en-I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839485" y="20254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29400" y="203845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248400" y="203845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076121" y="20254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574139" y="20254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70637" y="203845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1" grpId="2"/>
      <p:bldP spid="12" grpId="1"/>
      <p:bldP spid="12" grpId="2"/>
      <p:bldP spid="13" grpId="1"/>
      <p:bldP spid="13" grpId="2"/>
      <p:bldP spid="14" grpId="1"/>
      <p:bldP spid="14" grpId="2"/>
      <p:bldP spid="15" grpId="0"/>
      <p:bldP spid="16" grpId="0"/>
      <p:bldP spid="25" grpId="0"/>
      <p:bldP spid="27" grpId="0"/>
      <p:bldP spid="29" grpId="0"/>
      <p:bldP spid="34" grpId="0"/>
      <p:bldP spid="31" grpId="0"/>
      <p:bldP spid="31" grpId="1"/>
      <p:bldP spid="32" grpId="0"/>
      <p:bldP spid="32" grpId="1"/>
      <p:bldP spid="33" grpId="0"/>
      <p:bldP spid="33" grpId="1"/>
      <p:bldP spid="36" grpId="0"/>
      <p:bldP spid="37" grpId="0"/>
      <p:bldP spid="38" grpId="0"/>
      <p:bldP spid="39" grpId="0"/>
      <p:bldP spid="40" grpId="0"/>
      <p:bldP spid="41" grpId="0"/>
      <p:bldP spid="43" grpId="0"/>
      <p:bldP spid="43" grpId="1"/>
      <p:bldP spid="44" grpId="0"/>
      <p:bldP spid="44" grpId="1"/>
      <p:bldP spid="46" grpId="0"/>
      <p:bldP spid="46" grpId="1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Design a TM for accepting same no of 0’s and 1’s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222075" y="392867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75" y="3928677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593675" y="392867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675" y="3928677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6260675" y="393014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75" y="3930149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889075" y="392867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75" y="3928677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1802975" y="4271391"/>
            <a:ext cx="419100" cy="1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2907875" y="4271577"/>
            <a:ext cx="685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5" idx="2"/>
          </p:cNvCxnSpPr>
          <p:nvPr/>
        </p:nvCxnSpPr>
        <p:spPr>
          <a:xfrm>
            <a:off x="4279475" y="427157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6"/>
            <a:endCxn id="33" idx="2"/>
          </p:cNvCxnSpPr>
          <p:nvPr/>
        </p:nvCxnSpPr>
        <p:spPr>
          <a:xfrm>
            <a:off x="5574875" y="4271578"/>
            <a:ext cx="6858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>
            <a:off x="6002937" y="2581075"/>
            <a:ext cx="186" cy="4023360"/>
          </a:xfrm>
          <a:prstGeom prst="curvedConnector3">
            <a:avLst>
              <a:gd name="adj1" fmla="val 30038924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0" idx="1"/>
            <a:endCxn id="30" idx="7"/>
          </p:cNvCxnSpPr>
          <p:nvPr/>
        </p:nvCxnSpPr>
        <p:spPr>
          <a:xfrm rot="5400000" flipH="1" flipV="1">
            <a:off x="3936575" y="3786643"/>
            <a:ext cx="12700" cy="484934"/>
          </a:xfrm>
          <a:prstGeom prst="curvedConnector3">
            <a:avLst>
              <a:gd name="adj1" fmla="val 533720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52514" y="363712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35" idx="1"/>
            <a:endCxn id="35" idx="7"/>
          </p:cNvCxnSpPr>
          <p:nvPr/>
        </p:nvCxnSpPr>
        <p:spPr>
          <a:xfrm rot="5400000" flipH="1" flipV="1">
            <a:off x="5231975" y="3786643"/>
            <a:ext cx="12700" cy="484934"/>
          </a:xfrm>
          <a:prstGeom prst="curvedConnector3">
            <a:avLst>
              <a:gd name="adj1" fmla="val 518874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7556075" y="392867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075" y="3928677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785881" y="535933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881" y="5359335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33" idx="6"/>
            <a:endCxn id="60" idx="2"/>
          </p:cNvCxnSpPr>
          <p:nvPr/>
        </p:nvCxnSpPr>
        <p:spPr>
          <a:xfrm flipV="1">
            <a:off x="6946475" y="4271578"/>
            <a:ext cx="6096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67200" y="38862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</a:t>
            </a:r>
            <a:r>
              <a:rPr lang="en-IN" dirty="0" err="1"/>
              <a:t>x,L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3593675" y="53584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675" y="5358430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30" idx="4"/>
            <a:endCxn id="42" idx="0"/>
          </p:cNvCxnSpPr>
          <p:nvPr/>
        </p:nvCxnSpPr>
        <p:spPr>
          <a:xfrm>
            <a:off x="3936575" y="4614478"/>
            <a:ext cx="0" cy="7439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61" idx="2"/>
          </p:cNvCxnSpPr>
          <p:nvPr/>
        </p:nvCxnSpPr>
        <p:spPr>
          <a:xfrm>
            <a:off x="4279475" y="5701331"/>
            <a:ext cx="1506406" cy="90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3" idx="1"/>
            <a:endCxn id="33" idx="7"/>
          </p:cNvCxnSpPr>
          <p:nvPr/>
        </p:nvCxnSpPr>
        <p:spPr>
          <a:xfrm rot="5400000" flipH="1" flipV="1">
            <a:off x="6603575" y="3788116"/>
            <a:ext cx="12700" cy="484934"/>
          </a:xfrm>
          <a:prstGeom prst="curvedConnector3">
            <a:avLst>
              <a:gd name="adj1" fmla="val 504029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0" idx="1"/>
            <a:endCxn id="60" idx="7"/>
          </p:cNvCxnSpPr>
          <p:nvPr/>
        </p:nvCxnSpPr>
        <p:spPr>
          <a:xfrm rot="5400000" flipH="1" flipV="1">
            <a:off x="7898975" y="3786643"/>
            <a:ext cx="12700" cy="484934"/>
          </a:xfrm>
          <a:prstGeom prst="curvedConnector3">
            <a:avLst>
              <a:gd name="adj1" fmla="val 489184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2" idx="2"/>
            <a:endCxn id="42" idx="4"/>
          </p:cNvCxnSpPr>
          <p:nvPr/>
        </p:nvCxnSpPr>
        <p:spPr>
          <a:xfrm rot="10800000" flipH="1" flipV="1">
            <a:off x="3593675" y="5701330"/>
            <a:ext cx="342900" cy="342900"/>
          </a:xfrm>
          <a:prstGeom prst="curvedConnector4">
            <a:avLst>
              <a:gd name="adj1" fmla="val -124399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19383" y="390049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13783" y="388280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3259216" y="482616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89970" y="503168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39402" y="535843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27158" y="585956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3606526" y="2983222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6281130" y="2975987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0/0,R</a:t>
            </a:r>
          </a:p>
          <a:p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>
            <a:off x="4921515" y="297008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1/1,L</a:t>
            </a:r>
          </a:p>
          <a:p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7573180" y="297656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0/0,L</a:t>
            </a:r>
          </a:p>
          <a:p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39935" y="1470213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935" y="1927413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180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10514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5848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21182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516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3850" y="151306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43239" y="150640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90679" y="148445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928800" y="150483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4272" y="1543839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80293" y="152022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80856" y="19232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006250" y="19232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84213" y="263881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1/1,R</a:t>
            </a:r>
          </a:p>
          <a:p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1529212" y="19445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00766" y="151521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007947" y="191317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39116" y="2599882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endParaRPr lang="en-IN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80856" y="191317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06249" y="193608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62000" y="150640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80856" y="193608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06249" y="19445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529212" y="193608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058992" y="19232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46801" y="151306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1529212" y="19445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006249" y="193608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74994" y="193608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999937" y="193608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07442" y="2611415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endParaRPr lang="en-IN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29212" y="19445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058992" y="19232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627158" y="192628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445148" y="151987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2058992" y="191317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581523" y="262718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endParaRPr lang="en-IN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529212" y="193608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999937" y="190494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74994" y="19232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999937" y="190494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1529212" y="19445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058992" y="19232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2625992" y="191317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3079031" y="19445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625992" y="19445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058992" y="19232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529212" y="19445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999937" y="19445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574994" y="193608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94" grpId="0"/>
      <p:bldP spid="94" grpId="1"/>
      <p:bldP spid="80" grpId="0"/>
      <p:bldP spid="80" grpId="1"/>
      <p:bldP spid="82" grpId="0"/>
      <p:bldP spid="82" grpId="1"/>
      <p:bldP spid="99" grpId="0"/>
      <p:bldP spid="100" grpId="0"/>
      <p:bldP spid="100" grpId="1"/>
      <p:bldP spid="104" grpId="0"/>
      <p:bldP spid="105" grpId="0"/>
      <p:bldP spid="106" grpId="0"/>
      <p:bldP spid="106" grpId="1"/>
      <p:bldP spid="111" grpId="0"/>
      <p:bldP spid="53" grpId="0"/>
      <p:bldP spid="54" grpId="0"/>
      <p:bldP spid="57" grpId="0"/>
      <p:bldP spid="59" grpId="0"/>
      <p:bldP spid="66" grpId="0"/>
      <p:bldP spid="68" grpId="0"/>
      <p:bldP spid="71" grpId="0"/>
      <p:bldP spid="74" grpId="0"/>
      <p:bldP spid="81" grpId="0"/>
      <p:bldP spid="81" grpId="1"/>
      <p:bldP spid="87" grpId="0"/>
      <p:bldP spid="92" grpId="0"/>
      <p:bldP spid="92" grpId="1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TM Accepting </a:t>
            </a:r>
            <a:r>
              <a:rPr lang="en-IN" sz="3600" dirty="0"/>
              <a:t>same no of a’s, b’s &amp; c’s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4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0500" y="106363"/>
                <a:ext cx="8763000" cy="808037"/>
              </a:xfrm>
            </p:spPr>
            <p:txBody>
              <a:bodyPr>
                <a:noAutofit/>
              </a:bodyPr>
              <a:lstStyle/>
              <a:p>
                <a:r>
                  <a:rPr lang="en-IN" sz="2200" dirty="0">
                    <a:latin typeface="Cambria,Bold"/>
                  </a:rPr>
                  <a:t>Design a TM for Accepting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200" i="1" smtClean="0">
                            <a:latin typeface="Cambria Math" panose="02040503050406030204" pitchFamily="18" charset="0"/>
                          </a:rPr>
                          <m:t> ∊{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200" i="1">
                        <a:latin typeface="Cambria Math" panose="02040503050406030204" pitchFamily="18" charset="0"/>
                      </a:rPr>
                      <m:t>|  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𝑛𝑏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𝑛𝑐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) }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" y="106363"/>
                <a:ext cx="8763000" cy="808037"/>
              </a:xfrm>
              <a:blipFill rotWithShape="0"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457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70047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8288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70047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4495800" y="367151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71519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124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670047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8100" y="4012761"/>
            <a:ext cx="419100" cy="1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143000" y="4012947"/>
            <a:ext cx="685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5" idx="2"/>
          </p:cNvCxnSpPr>
          <p:nvPr/>
        </p:nvCxnSpPr>
        <p:spPr>
          <a:xfrm>
            <a:off x="2514600" y="401294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6"/>
            <a:endCxn id="33" idx="2"/>
          </p:cNvCxnSpPr>
          <p:nvPr/>
        </p:nvCxnSpPr>
        <p:spPr>
          <a:xfrm>
            <a:off x="3810000" y="4012948"/>
            <a:ext cx="6858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2" idx="4"/>
            <a:endCxn id="30" idx="4"/>
          </p:cNvCxnSpPr>
          <p:nvPr/>
        </p:nvCxnSpPr>
        <p:spPr>
          <a:xfrm rot="5400000">
            <a:off x="5448207" y="1079154"/>
            <a:ext cx="186" cy="6553200"/>
          </a:xfrm>
          <a:prstGeom prst="curvedConnector3">
            <a:avLst>
              <a:gd name="adj1" fmla="val 30038924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0" idx="1"/>
            <a:endCxn id="30" idx="7"/>
          </p:cNvCxnSpPr>
          <p:nvPr/>
        </p:nvCxnSpPr>
        <p:spPr>
          <a:xfrm rot="5400000" flipH="1" flipV="1">
            <a:off x="2171700" y="3528013"/>
            <a:ext cx="12700" cy="484934"/>
          </a:xfrm>
          <a:prstGeom prst="curvedConnector3">
            <a:avLst>
              <a:gd name="adj1" fmla="val 533720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3000" y="367004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35" idx="1"/>
            <a:endCxn id="35" idx="7"/>
          </p:cNvCxnSpPr>
          <p:nvPr/>
        </p:nvCxnSpPr>
        <p:spPr>
          <a:xfrm rot="5400000" flipH="1" flipV="1">
            <a:off x="3467100" y="3528013"/>
            <a:ext cx="12700" cy="484934"/>
          </a:xfrm>
          <a:prstGeom prst="curvedConnector3">
            <a:avLst>
              <a:gd name="adj1" fmla="val 518874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5791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670047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4021006" y="510070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06" y="5100705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33" idx="6"/>
            <a:endCxn id="60" idx="2"/>
          </p:cNvCxnSpPr>
          <p:nvPr/>
        </p:nvCxnSpPr>
        <p:spPr>
          <a:xfrm flipV="1">
            <a:off x="5181600" y="4012948"/>
            <a:ext cx="6096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02325" y="362757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x,L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7086600" y="366986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669861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8382000" y="366986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669861"/>
                <a:ext cx="685800" cy="6858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60" idx="6"/>
            <a:endCxn id="31" idx="2"/>
          </p:cNvCxnSpPr>
          <p:nvPr/>
        </p:nvCxnSpPr>
        <p:spPr>
          <a:xfrm flipV="1">
            <a:off x="6477000" y="4012761"/>
            <a:ext cx="609600" cy="1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2" idx="2"/>
          </p:cNvCxnSpPr>
          <p:nvPr/>
        </p:nvCxnSpPr>
        <p:spPr>
          <a:xfrm>
            <a:off x="7772400" y="4012761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1828800" y="5099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099800"/>
                <a:ext cx="685800" cy="6858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30" idx="4"/>
            <a:endCxn id="42" idx="0"/>
          </p:cNvCxnSpPr>
          <p:nvPr/>
        </p:nvCxnSpPr>
        <p:spPr>
          <a:xfrm>
            <a:off x="2171700" y="4355848"/>
            <a:ext cx="0" cy="7439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61" idx="2"/>
          </p:cNvCxnSpPr>
          <p:nvPr/>
        </p:nvCxnSpPr>
        <p:spPr>
          <a:xfrm>
            <a:off x="2514600" y="5442701"/>
            <a:ext cx="1506406" cy="90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3" idx="1"/>
            <a:endCxn id="33" idx="7"/>
          </p:cNvCxnSpPr>
          <p:nvPr/>
        </p:nvCxnSpPr>
        <p:spPr>
          <a:xfrm rot="5400000" flipH="1" flipV="1">
            <a:off x="4838700" y="3529486"/>
            <a:ext cx="12700" cy="484934"/>
          </a:xfrm>
          <a:prstGeom prst="curvedConnector3">
            <a:avLst>
              <a:gd name="adj1" fmla="val 504029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0" idx="1"/>
            <a:endCxn id="60" idx="7"/>
          </p:cNvCxnSpPr>
          <p:nvPr/>
        </p:nvCxnSpPr>
        <p:spPr>
          <a:xfrm rot="5400000" flipH="1" flipV="1">
            <a:off x="6134100" y="3528013"/>
            <a:ext cx="12700" cy="484934"/>
          </a:xfrm>
          <a:prstGeom prst="curvedConnector3">
            <a:avLst>
              <a:gd name="adj1" fmla="val 489184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1" idx="1"/>
            <a:endCxn id="31" idx="7"/>
          </p:cNvCxnSpPr>
          <p:nvPr/>
        </p:nvCxnSpPr>
        <p:spPr>
          <a:xfrm rot="5400000" flipH="1" flipV="1">
            <a:off x="7429500" y="3527827"/>
            <a:ext cx="12700" cy="484934"/>
          </a:xfrm>
          <a:prstGeom prst="curvedConnector3">
            <a:avLst>
              <a:gd name="adj1" fmla="val 481761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2" idx="1"/>
            <a:endCxn id="32" idx="7"/>
          </p:cNvCxnSpPr>
          <p:nvPr/>
        </p:nvCxnSpPr>
        <p:spPr>
          <a:xfrm rot="5400000" flipH="1" flipV="1">
            <a:off x="8724900" y="3527827"/>
            <a:ext cx="12700" cy="484934"/>
          </a:xfrm>
          <a:prstGeom prst="curvedConnector3">
            <a:avLst>
              <a:gd name="adj1" fmla="val 504029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2" idx="2"/>
            <a:endCxn id="42" idx="4"/>
          </p:cNvCxnSpPr>
          <p:nvPr/>
        </p:nvCxnSpPr>
        <p:spPr>
          <a:xfrm rot="10800000" flipH="1" flipV="1">
            <a:off x="1828800" y="5442700"/>
            <a:ext cx="342900" cy="342900"/>
          </a:xfrm>
          <a:prstGeom prst="curvedConnector4">
            <a:avLst>
              <a:gd name="adj1" fmla="val -124399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54508" y="364186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48908" y="362417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6443308" y="362417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772400" y="361080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1494341" y="456753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157048" y="45732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74527" y="50998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62283" y="560093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1437911" y="2386909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c,R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4102524" y="2394043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c,R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6649298" y="2400266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>
            <a:off x="2739429" y="2403817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c,L</a:t>
            </a:r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5478773" y="2382062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c,L</a:t>
            </a:r>
            <a:endParaRPr lang="en-IN" dirty="0"/>
          </a:p>
        </p:txBody>
      </p:sp>
      <p:sp>
        <p:nvSpPr>
          <p:cNvPr id="113" name="TextBox 112"/>
          <p:cNvSpPr txBox="1"/>
          <p:nvPr/>
        </p:nvSpPr>
        <p:spPr>
          <a:xfrm>
            <a:off x="7965657" y="2401320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185093" y="15418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5093" y="19990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310243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667292" y="175694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1365216" y="178549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1718931" y="177223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2404087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9024" y="158502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01649" y="15714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36008" y="156982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1589723" y="157691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229430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32311" y="160426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1016566" y="176458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28298" y="155127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102" name="Straight Connector 101"/>
          <p:cNvCxnSpPr/>
          <p:nvPr/>
        </p:nvCxnSpPr>
        <p:spPr>
          <a:xfrm rot="5400000">
            <a:off x="2077390" y="177725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975054" y="157801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1722" y="15854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706" y="156940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963666" y="156937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19139" y="156743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607335" y="156940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07682" y="15748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694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61" grpId="0" animBg="1"/>
      <p:bldP spid="94" grpId="0"/>
      <p:bldP spid="31" grpId="0" animBg="1"/>
      <p:bldP spid="32" grpId="0" animBg="1"/>
      <p:bldP spid="42" grpId="0" animBg="1"/>
      <p:bldP spid="80" grpId="0"/>
      <p:bldP spid="82" grpId="0"/>
      <p:bldP spid="83" grpId="0"/>
      <p:bldP spid="97" grpId="0"/>
      <p:bldP spid="99" grpId="0"/>
      <p:bldP spid="100" grpId="0"/>
      <p:bldP spid="104" grpId="0"/>
      <p:bldP spid="105" grpId="0"/>
      <p:bldP spid="106" grpId="0"/>
      <p:bldP spid="109" grpId="0"/>
      <p:bldP spid="110" grpId="0"/>
      <p:bldP spid="111" grpId="0"/>
      <p:bldP spid="112" grpId="0"/>
      <p:bldP spid="113" grpId="0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5" grpId="0"/>
      <p:bldP spid="96" grpId="0"/>
      <p:bldP spid="101" grpId="0"/>
      <p:bldP spid="101" grpId="1"/>
      <p:bldP spid="103" grpId="0"/>
      <p:bldP spid="103" grpId="1"/>
      <p:bldP spid="107" grpId="0"/>
      <p:bldP spid="108" grpId="0"/>
      <p:bldP spid="114" grpId="0"/>
      <p:bldP spid="115" grpId="0"/>
      <p:bldP spid="116" grpId="0"/>
      <p:bldP spid="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Turing machine to delete a symbol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4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Design a Turing machine to delete a symbol</a:t>
            </a:r>
            <a:endParaRPr lang="en-US" sz="3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1600200"/>
            <a:ext cx="548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15548" y="2606040"/>
            <a:ext cx="548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2170522" y="2096808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062202" y="2103120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965427" y="2103120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813097" y="2103120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727497" y="2103120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2547" y="1793474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93916" y="1826555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0688" y="1826556"/>
            <a:ext cx="23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5217" y="1800951"/>
            <a:ext cx="23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5803" y="1806174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88765" y="1782028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35803" y="1829621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011147" y="260604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98009" y="1126652"/>
            <a:ext cx="3521478" cy="401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</a:rPr>
              <a:t>Δa</a:t>
            </a:r>
            <a:r>
              <a:rPr lang="en-US" sz="2400" dirty="0">
                <a:solidFill>
                  <a:schemeClr val="tx1"/>
                </a:solidFill>
              </a:rPr>
              <a:t>ab</a:t>
            </a:r>
            <a:r>
              <a:rPr lang="en-IN" sz="2400" dirty="0">
                <a:solidFill>
                  <a:schemeClr val="tx1"/>
                </a:solidFill>
              </a:rPr>
              <a:t>Δ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3642761" y="1665135"/>
            <a:ext cx="7620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6231687" y="2296161"/>
            <a:ext cx="12700" cy="594360"/>
          </a:xfrm>
          <a:prstGeom prst="curvedConnector3">
            <a:avLst>
              <a:gd name="adj1" fmla="val -5141685"/>
            </a:avLst>
          </a:prstGeom>
          <a:ln w="25400">
            <a:solidFill>
              <a:srgbClr val="C0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5290386" y="2308861"/>
            <a:ext cx="12700" cy="594360"/>
          </a:xfrm>
          <a:prstGeom prst="curvedConnector3">
            <a:avLst>
              <a:gd name="adj1" fmla="val -5141685"/>
            </a:avLst>
          </a:prstGeom>
          <a:ln w="25400">
            <a:solidFill>
              <a:srgbClr val="C0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4480029" y="2302511"/>
            <a:ext cx="12700" cy="594360"/>
          </a:xfrm>
          <a:prstGeom prst="curvedConnector3">
            <a:avLst>
              <a:gd name="adj1" fmla="val -5141685"/>
            </a:avLst>
          </a:prstGeom>
          <a:ln w="25400">
            <a:solidFill>
              <a:srgbClr val="C0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190500" y="4016256"/>
            <a:ext cx="8763000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Replace the symbol you want to delete by Δ.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Keep moving to the Right until you encounter Δ.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One by one Keep shifting every symbol one step to left until you encounter Δ.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774870" y="261239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2.22222E-6 0.00023 L -0.05834 0.00162 C -0.11215 0.00417 -0.03559 0.00347 -0.09861 0.00347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2.22222E-6 0.00023 C -0.01076 -0.0007 -0.02135 -0.00093 -0.03194 -0.00185 C -0.03385 -0.00209 -0.03576 -0.00347 -0.0375 -0.00371 C -0.04132 -0.00463 -0.04496 -0.00509 -0.04861 -0.00556 C -0.05607 -0.00509 -0.06354 -0.00509 -0.07083 -0.00371 C -0.07378 -0.00324 -0.07639 -0.00139 -0.07916 2.22222E-6 L -0.08333 0.00185 L -0.0875 2.22222E-6 " pathEditMode="relative" rAng="0" ptsTypes="AAAAAAA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2.77778E-6 0.00023 C -0.01718 -0.0007 -0.03437 -0.00047 -0.05139 -0.00186 C -0.05434 -0.00232 -0.05972 -0.00556 -0.05972 -0.00533 C -0.06666 -0.0051 -0.07378 -0.00463 -0.08055 -0.00371 C -0.08385 -0.00348 -0.09027 -0.00186 -0.09027 -0.00162 " pathEditMode="relative" rAng="0" ptsTypes="AAAA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-27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34" grpId="0"/>
      <p:bldP spid="34" grpId="1"/>
      <p:bldP spid="28" grpId="0"/>
      <p:bldP spid="13" grpId="0"/>
      <p:bldP spid="3" grpId="0" animBg="1"/>
      <p:bldP spid="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Design a Turing machine to delete a symbol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42672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43393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55626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905000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10549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47" idx="2"/>
          </p:cNvCxnSpPr>
          <p:nvPr/>
        </p:nvCxnSpPr>
        <p:spPr>
          <a:xfrm>
            <a:off x="1605949" y="3770480"/>
            <a:ext cx="1061051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51368" y="278124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a/Δ,R</a:t>
            </a:r>
          </a:p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30" idx="3"/>
            <a:endCxn id="49" idx="5"/>
          </p:cNvCxnSpPr>
          <p:nvPr/>
        </p:nvCxnSpPr>
        <p:spPr>
          <a:xfrm rot="5400000" flipH="1" flipV="1">
            <a:off x="5940426" y="2440156"/>
            <a:ext cx="6350" cy="3151934"/>
          </a:xfrm>
          <a:prstGeom prst="curvedConnector3">
            <a:avLst>
              <a:gd name="adj1" fmla="val -3754450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12901" y="2216992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5557101" y="493369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01" y="4933697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6934200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42758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4610101" y="2490368"/>
            <a:ext cx="1052933" cy="943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49" idx="0"/>
          </p:cNvCxnSpPr>
          <p:nvPr/>
        </p:nvCxnSpPr>
        <p:spPr>
          <a:xfrm>
            <a:off x="6147968" y="2490368"/>
            <a:ext cx="1129133" cy="937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4610101" y="4119730"/>
            <a:ext cx="1047434" cy="9144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7"/>
            <a:endCxn id="49" idx="4"/>
          </p:cNvCxnSpPr>
          <p:nvPr/>
        </p:nvCxnSpPr>
        <p:spPr>
          <a:xfrm flipV="1">
            <a:off x="6142468" y="4113381"/>
            <a:ext cx="1134632" cy="9207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7"/>
            <a:endCxn id="35" idx="1"/>
          </p:cNvCxnSpPr>
          <p:nvPr/>
        </p:nvCxnSpPr>
        <p:spPr>
          <a:xfrm rot="16200000" flipV="1">
            <a:off x="5905500" y="1762966"/>
            <a:ext cx="12700" cy="484934"/>
          </a:xfrm>
          <a:prstGeom prst="curvedConnector3">
            <a:avLst>
              <a:gd name="adj1" fmla="val 459492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589310" y="10714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115" name="TextBox 114"/>
          <p:cNvSpPr txBox="1"/>
          <p:nvPr/>
        </p:nvSpPr>
        <p:spPr>
          <a:xfrm>
            <a:off x="4379969" y="275555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757248" y="277430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a,S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26670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43393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7" idx="6"/>
            <a:endCxn id="30" idx="2"/>
          </p:cNvCxnSpPr>
          <p:nvPr/>
        </p:nvCxnSpPr>
        <p:spPr>
          <a:xfrm>
            <a:off x="3352800" y="3776830"/>
            <a:ext cx="914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7"/>
            <a:endCxn id="35" idx="5"/>
          </p:cNvCxnSpPr>
          <p:nvPr/>
        </p:nvCxnSpPr>
        <p:spPr>
          <a:xfrm flipV="1">
            <a:off x="6142469" y="2490368"/>
            <a:ext cx="5499" cy="25437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4"/>
            <a:endCxn id="46" idx="0"/>
          </p:cNvCxnSpPr>
          <p:nvPr/>
        </p:nvCxnSpPr>
        <p:spPr>
          <a:xfrm flipH="1">
            <a:off x="5900002" y="2590801"/>
            <a:ext cx="5499" cy="234289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6" idx="5"/>
            <a:endCxn id="46" idx="3"/>
          </p:cNvCxnSpPr>
          <p:nvPr/>
        </p:nvCxnSpPr>
        <p:spPr>
          <a:xfrm rot="5400000">
            <a:off x="5900001" y="5276598"/>
            <a:ext cx="12700" cy="484934"/>
          </a:xfrm>
          <a:prstGeom prst="curvedConnector3">
            <a:avLst>
              <a:gd name="adj1" fmla="val 459493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7" idx="7"/>
            <a:endCxn id="47" idx="1"/>
          </p:cNvCxnSpPr>
          <p:nvPr/>
        </p:nvCxnSpPr>
        <p:spPr>
          <a:xfrm rot="16200000" flipV="1">
            <a:off x="3009900" y="3291897"/>
            <a:ext cx="12700" cy="484934"/>
          </a:xfrm>
          <a:prstGeom prst="curvedConnector3">
            <a:avLst>
              <a:gd name="adj1" fmla="val 5262976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37049" y="343393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25852" y="352614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309448" y="352333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6665377" y="446042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b,S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4526354" y="445082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12990" y="54864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4059032" y="517254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32637" y="1184736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2637" y="1641936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107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0441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15775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1109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26443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6552" y="122758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35941" y="122589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370428" y="123761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1921502" y="121935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6974" y="125836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72995" y="123474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524000" y="16377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27505" y="331328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72395" y="122144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073902" y="16250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12901" y="16377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058152" y="16377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612901" y="16377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065004" y="16377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522828" y="16377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63588" y="124708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45088" y="125744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94014" y="122758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42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7" grpId="0"/>
      <p:bldP spid="75" grpId="0"/>
      <p:bldP spid="76" grpId="0"/>
      <p:bldP spid="81" grpId="0"/>
      <p:bldP spid="45" grpId="0"/>
      <p:bldP spid="48" grpId="0"/>
      <p:bldP spid="50" grpId="0"/>
      <p:bldP spid="59" grpId="0"/>
      <p:bldP spid="60" grpId="0"/>
      <p:bldP spid="60" grpId="1"/>
      <p:bldP spid="73" grpId="0"/>
      <p:bldP spid="74" grpId="0"/>
      <p:bldP spid="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Turing machine to copy a string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8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Design a Turing machine to copy a string</a:t>
            </a:r>
            <a:endParaRPr lang="en-US" sz="3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243535" y="1210606"/>
            <a:ext cx="34747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72862" y="1674439"/>
            <a:ext cx="34747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499652" y="144583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019800" y="145254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530008" y="145254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050156" y="145030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543800" y="144267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1242" y="12513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4405" y="128537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8346" y="12852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62876" y="126563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02713" y="128433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17100" y="12975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9897" y="128869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7240" y="12871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52364" y="12984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61636" y="144267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78866" y="128869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07743" y="129185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57996" y="12786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44405" y="13048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3712" y="1018584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String: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Δ ab 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Δ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bab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004" y="1508414"/>
            <a:ext cx="167961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rgbClr val="C00000"/>
                </a:solidFill>
              </a:rPr>
              <a:t>Δ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ab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9056" y="2656141"/>
            <a:ext cx="1861468" cy="452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rgbClr val="C00000"/>
                </a:solidFill>
              </a:rPr>
              <a:t>Δ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bab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19800" y="168114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477000" y="166685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477000" y="167973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019800" y="167423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028837" y="3094302"/>
            <a:ext cx="4754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58164" y="3558135"/>
            <a:ext cx="4754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261918" y="333292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4782066" y="33263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292274" y="33263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6647308" y="332413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7061440" y="332976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93508" y="31383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06671" y="31724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32080" y="31513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125142" y="315272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39025" y="314498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94770" y="31484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96805" y="31625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12447" y="314832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4280" y="31604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7491482" y="332976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468215" y="315233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37818" y="31447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598289" y="312911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124975" y="31502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5747743" y="333292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562140" y="31657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6200440" y="333578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593" y="31686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58294" y="31666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71835" y="31538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34715" y="315896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39869" y="31499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714282" y="315176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7866739" y="332329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26555" y="31511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rot="5400000">
            <a:off x="8246168" y="332201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117520" y="31413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092504" y="31527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66810" y="2067984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Original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53617" y="2060729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Pasted 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25004" y="1797628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88704" y="1813214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2757" y="1797630"/>
            <a:ext cx="266985" cy="27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0" idx="0"/>
            <a:endCxn id="3" idx="2"/>
          </p:cNvCxnSpPr>
          <p:nvPr/>
        </p:nvCxnSpPr>
        <p:spPr>
          <a:xfrm flipH="1" flipV="1">
            <a:off x="1164810" y="1813214"/>
            <a:ext cx="250205" cy="247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24001" y="3347105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Original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44428" y="3339850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Pasted  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515815" y="3076749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179515" y="3092335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43568" y="3076751"/>
            <a:ext cx="266985" cy="27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0"/>
          </p:cNvCxnSpPr>
          <p:nvPr/>
        </p:nvCxnSpPr>
        <p:spPr>
          <a:xfrm flipH="1" flipV="1">
            <a:off x="1355621" y="3092335"/>
            <a:ext cx="250205" cy="247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6 L -3.33333E-6 -0.00579 L 0.16667 -0.00208 L 0.16667 0.00093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6 L -3.33333E-6 -0.00579 L 0.16667 -0.00209 L 0.16667 0.00092 " pathEditMode="relative" rAng="0" ptsTypes="AAAA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25" grpId="0"/>
      <p:bldP spid="25" grpId="1"/>
      <p:bldP spid="29" grpId="0"/>
      <p:bldP spid="29" grpId="1"/>
      <p:bldP spid="34" grpId="0"/>
      <p:bldP spid="24" grpId="0"/>
      <p:bldP spid="26" grpId="0"/>
      <p:bldP spid="28" grpId="0"/>
      <p:bldP spid="3" grpId="0"/>
      <p:bldP spid="31" grpId="0"/>
      <p:bldP spid="62" grpId="0"/>
      <p:bldP spid="62" grpId="1"/>
      <p:bldP spid="63" grpId="0"/>
      <p:bldP spid="63" grpId="1"/>
      <p:bldP spid="64" grpId="0"/>
      <p:bldP spid="65" grpId="0"/>
      <p:bldP spid="66" grpId="0"/>
      <p:bldP spid="66" grpId="1"/>
      <p:bldP spid="67" grpId="0"/>
      <p:bldP spid="67" grpId="1"/>
      <p:bldP spid="68" grpId="0"/>
      <p:bldP spid="69" grpId="0"/>
      <p:bldP spid="69" grpId="1"/>
      <p:bldP spid="70" grpId="0"/>
      <p:bldP spid="70" grpId="1"/>
      <p:bldP spid="72" grpId="0"/>
      <p:bldP spid="73" grpId="0"/>
      <p:bldP spid="74" grpId="0"/>
      <p:bldP spid="75" grpId="0"/>
      <p:bldP spid="77" grpId="0"/>
      <p:bldP spid="77" grpId="1"/>
      <p:bldP spid="79" grpId="0"/>
      <p:bldP spid="79" grpId="1"/>
      <p:bldP spid="80" grpId="0"/>
      <p:bldP spid="80" grpId="1"/>
      <p:bldP spid="81" grpId="0"/>
      <p:bldP spid="82" grpId="0"/>
      <p:bldP spid="82" grpId="1"/>
      <p:bldP spid="83" grpId="0"/>
      <p:bldP spid="84" grpId="0"/>
      <p:bldP spid="84" grpId="1"/>
      <p:bldP spid="86" grpId="0"/>
      <p:bldP spid="88" grpId="0"/>
      <p:bldP spid="89" grpId="0"/>
      <p:bldP spid="89" grpId="1"/>
      <p:bldP spid="14" grpId="0"/>
      <p:bldP spid="90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29337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Input Strings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37078" y="990600"/>
            <a:ext cx="29337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Pushdown Automata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Input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Stack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300" y="990600"/>
            <a:ext cx="29337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Turing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Input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Special symbol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Control portion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1068290"/>
            <a:ext cx="0" cy="3261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31383" y="3405482"/>
            <a:ext cx="2114550" cy="391594"/>
            <a:chOff x="2362200" y="2133600"/>
            <a:chExt cx="3657600" cy="4572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Up Arrow Callout 32"/>
          <p:cNvSpPr/>
          <p:nvPr/>
        </p:nvSpPr>
        <p:spPr>
          <a:xfrm>
            <a:off x="6957168" y="3797076"/>
            <a:ext cx="1151333" cy="990600"/>
          </a:xfrm>
          <a:prstGeom prst="upArrowCallo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Tape Head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039806" y="2521965"/>
            <a:ext cx="2995307" cy="2128216"/>
            <a:chOff x="2579848" y="2727847"/>
            <a:chExt cx="5345960" cy="2415853"/>
          </a:xfrm>
        </p:grpSpPr>
        <p:grpSp>
          <p:nvGrpSpPr>
            <p:cNvPr id="34" name="Group 33"/>
            <p:cNvGrpSpPr/>
            <p:nvPr/>
          </p:nvGrpSpPr>
          <p:grpSpPr>
            <a:xfrm>
              <a:off x="4366385" y="4045286"/>
              <a:ext cx="1058184" cy="692109"/>
              <a:chOff x="4288232" y="3508311"/>
              <a:chExt cx="1058184" cy="69210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288232" y="3721812"/>
                <a:ext cx="1058184" cy="237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288233" y="3963060"/>
                <a:ext cx="1058183" cy="237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4288232" y="3508311"/>
                <a:ext cx="0" cy="213501"/>
              </a:xfrm>
              <a:prstGeom prst="line">
                <a:avLst/>
              </a:prstGeom>
              <a:ln w="25400">
                <a:solidFill>
                  <a:srgbClr val="3449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346416" y="3508311"/>
                <a:ext cx="0" cy="213501"/>
              </a:xfrm>
              <a:prstGeom prst="line">
                <a:avLst/>
              </a:prstGeom>
              <a:ln w="25400">
                <a:solidFill>
                  <a:srgbClr val="3449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3435685" y="3218032"/>
              <a:ext cx="609600" cy="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746909" y="3206515"/>
              <a:ext cx="670559" cy="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045285" y="2727847"/>
              <a:ext cx="1701624" cy="91123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 Control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79848" y="3005893"/>
              <a:ext cx="821997" cy="35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I/p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49449" y="3027612"/>
              <a:ext cx="1676359" cy="357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Accept | Reject</a:t>
              </a:r>
            </a:p>
          </p:txBody>
        </p:sp>
        <p:cxnSp>
          <p:nvCxnSpPr>
            <p:cNvPr id="44" name="Straight Arrow Connector 43"/>
            <p:cNvCxnSpPr>
              <a:stCxn id="41" idx="2"/>
            </p:cNvCxnSpPr>
            <p:nvPr/>
          </p:nvCxnSpPr>
          <p:spPr>
            <a:xfrm flipH="1">
              <a:off x="4896096" y="3639078"/>
              <a:ext cx="2" cy="623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135975" y="4788562"/>
              <a:ext cx="1304034" cy="35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 </a:t>
              </a:r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6070778" y="1048870"/>
            <a:ext cx="0" cy="3261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28922" y="3866797"/>
            <a:ext cx="2233111" cy="2332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5143" y="4258390"/>
            <a:ext cx="1551451" cy="16090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115946" y="4650181"/>
            <a:ext cx="899841" cy="88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98979" y="4104556"/>
            <a:ext cx="1292998" cy="96052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TM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30525" y="4519451"/>
            <a:ext cx="1061230" cy="8041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PDA</a:t>
            </a: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1907736" y="5059025"/>
            <a:ext cx="543817" cy="1100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1817611" y="4626347"/>
            <a:ext cx="1404137" cy="888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1813326" y="4079727"/>
            <a:ext cx="1742851" cy="9831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671642" y="5731847"/>
            <a:ext cx="2518358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Regular language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73674" y="5339303"/>
            <a:ext cx="2959990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Context free language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68060" y="4916975"/>
            <a:ext cx="4075740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Recursively enumerable language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7228" y="228864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354793" y="230048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647978" y="230048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1033200" y="231218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5143" y="2786039"/>
            <a:ext cx="1072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17905" y="338512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7355470" y="33969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7648655" y="33969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7033877" y="340866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7971593" y="340548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8300703" y="3424563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64818" y="3436259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Δ</a:t>
            </a:r>
          </a:p>
        </p:txBody>
      </p:sp>
    </p:spTree>
    <p:extLst>
      <p:ext uri="{BB962C8B-B14F-4D97-AF65-F5344CB8AC3E}">
        <p14:creationId xmlns:p14="http://schemas.microsoft.com/office/powerpoint/2010/main" val="38903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66" grpId="0" animBg="1"/>
      <p:bldP spid="67" grpId="0" animBg="1"/>
      <p:bldP spid="68" grpId="0" animBg="1"/>
      <p:bldP spid="69" grpId="0"/>
      <p:bldP spid="70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Design a Turing machine to copy a string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9" y="3427580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22" y="3433930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5703119" y="189950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19" y="1899509"/>
                <a:ext cx="685800" cy="6858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5814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05000"/>
                <a:ext cx="685800" cy="6858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10549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1605949" y="3770480"/>
            <a:ext cx="956173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49798" y="34339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49" idx="1"/>
            <a:endCxn id="49" idx="7"/>
          </p:cNvCxnSpPr>
          <p:nvPr/>
        </p:nvCxnSpPr>
        <p:spPr>
          <a:xfrm rot="5400000" flipH="1" flipV="1">
            <a:off x="7124700" y="3285547"/>
            <a:ext cx="12700" cy="484934"/>
          </a:xfrm>
          <a:prstGeom prst="curvedConnector3">
            <a:avLst>
              <a:gd name="adj1" fmla="val 466915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82296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433930"/>
                <a:ext cx="685800" cy="6858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054624" y="9146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3581400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876800"/>
                <a:ext cx="685800" cy="6858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5703119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19" y="4876800"/>
                <a:ext cx="685800" cy="6858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6781800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27580"/>
                <a:ext cx="685800" cy="6858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2905022" y="2490368"/>
            <a:ext cx="776811" cy="943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6"/>
            <a:endCxn id="33" idx="2"/>
          </p:cNvCxnSpPr>
          <p:nvPr/>
        </p:nvCxnSpPr>
        <p:spPr>
          <a:xfrm flipV="1">
            <a:off x="4267201" y="2242410"/>
            <a:ext cx="1435919" cy="54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5"/>
            <a:endCxn id="49" idx="1"/>
          </p:cNvCxnSpPr>
          <p:nvPr/>
        </p:nvCxnSpPr>
        <p:spPr>
          <a:xfrm>
            <a:off x="6288487" y="2484877"/>
            <a:ext cx="593747" cy="104313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2905022" y="4119731"/>
            <a:ext cx="776811" cy="8575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8" idx="2"/>
          </p:cNvCxnSpPr>
          <p:nvPr/>
        </p:nvCxnSpPr>
        <p:spPr>
          <a:xfrm>
            <a:off x="4267201" y="5219700"/>
            <a:ext cx="143591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7"/>
            <a:endCxn id="49" idx="3"/>
          </p:cNvCxnSpPr>
          <p:nvPr/>
        </p:nvCxnSpPr>
        <p:spPr>
          <a:xfrm flipV="1">
            <a:off x="6288486" y="4012947"/>
            <a:ext cx="593747" cy="9642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6"/>
            <a:endCxn id="46" idx="4"/>
          </p:cNvCxnSpPr>
          <p:nvPr/>
        </p:nvCxnSpPr>
        <p:spPr>
          <a:xfrm flipH="1">
            <a:off x="3924300" y="5219700"/>
            <a:ext cx="342900" cy="342900"/>
          </a:xfrm>
          <a:prstGeom prst="curvedConnector4">
            <a:avLst>
              <a:gd name="adj1" fmla="val -96908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7"/>
            <a:endCxn id="35" idx="1"/>
          </p:cNvCxnSpPr>
          <p:nvPr/>
        </p:nvCxnSpPr>
        <p:spPr>
          <a:xfrm rot="16200000" flipV="1">
            <a:off x="3924300" y="1762966"/>
            <a:ext cx="12700" cy="484934"/>
          </a:xfrm>
          <a:prstGeom prst="curvedConnector3">
            <a:avLst>
              <a:gd name="adj1" fmla="val 548565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60" idx="4"/>
            <a:endCxn id="30" idx="4"/>
          </p:cNvCxnSpPr>
          <p:nvPr/>
        </p:nvCxnSpPr>
        <p:spPr>
          <a:xfrm rot="5400000">
            <a:off x="5738762" y="1285992"/>
            <a:ext cx="12700" cy="5667478"/>
          </a:xfrm>
          <a:prstGeom prst="curvedConnector3">
            <a:avLst>
              <a:gd name="adj1" fmla="val 1790722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687307" y="18730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82996" y="489164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87963" y="295096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511464" y="338388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400801" y="252488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118" name="TextBox 117"/>
          <p:cNvSpPr txBox="1"/>
          <p:nvPr/>
        </p:nvSpPr>
        <p:spPr>
          <a:xfrm>
            <a:off x="7187354" y="275978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6550712" y="43906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120" name="TextBox 119"/>
          <p:cNvSpPr txBox="1"/>
          <p:nvPr/>
        </p:nvSpPr>
        <p:spPr>
          <a:xfrm>
            <a:off x="3271861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50302" y="536663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122" name="TextBox 121"/>
          <p:cNvSpPr txBox="1"/>
          <p:nvPr/>
        </p:nvSpPr>
        <p:spPr>
          <a:xfrm>
            <a:off x="7785947" y="571865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2047772" y="4977233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772" y="4977233"/>
                <a:ext cx="685800" cy="6858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533400" y="4975723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75723"/>
                <a:ext cx="685800" cy="6858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stCxn id="33" idx="7"/>
            <a:endCxn id="33" idx="1"/>
          </p:cNvCxnSpPr>
          <p:nvPr/>
        </p:nvCxnSpPr>
        <p:spPr>
          <a:xfrm rot="16200000" flipV="1">
            <a:off x="6046020" y="1757476"/>
            <a:ext cx="12700" cy="484934"/>
          </a:xfrm>
          <a:prstGeom prst="curvedConnector3">
            <a:avLst>
              <a:gd name="adj1" fmla="val 533720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68418" y="899974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54" name="Straight Arrow Connector 53"/>
          <p:cNvCxnSpPr>
            <a:stCxn id="49" idx="6"/>
            <a:endCxn id="60" idx="2"/>
          </p:cNvCxnSpPr>
          <p:nvPr/>
        </p:nvCxnSpPr>
        <p:spPr>
          <a:xfrm>
            <a:off x="7467600" y="3770480"/>
            <a:ext cx="762000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60" idx="1"/>
            <a:endCxn id="60" idx="7"/>
          </p:cNvCxnSpPr>
          <p:nvPr/>
        </p:nvCxnSpPr>
        <p:spPr>
          <a:xfrm rot="5400000" flipH="1" flipV="1">
            <a:off x="8572500" y="3291896"/>
            <a:ext cx="12700" cy="484934"/>
          </a:xfrm>
          <a:prstGeom prst="curvedConnector3">
            <a:avLst>
              <a:gd name="adj1" fmla="val 466916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29600" y="254590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cxnSp>
        <p:nvCxnSpPr>
          <p:cNvPr id="68" name="Curved Connector 67"/>
          <p:cNvCxnSpPr>
            <a:stCxn id="48" idx="6"/>
            <a:endCxn id="48" idx="4"/>
          </p:cNvCxnSpPr>
          <p:nvPr/>
        </p:nvCxnSpPr>
        <p:spPr>
          <a:xfrm flipH="1">
            <a:off x="6046019" y="5219700"/>
            <a:ext cx="342900" cy="342900"/>
          </a:xfrm>
          <a:prstGeom prst="curvedConnector4">
            <a:avLst>
              <a:gd name="adj1" fmla="val -102406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31423" y="512911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cxnSp>
        <p:nvCxnSpPr>
          <p:cNvPr id="72" name="Straight Arrow Connector 71"/>
          <p:cNvCxnSpPr>
            <a:stCxn id="30" idx="3"/>
            <a:endCxn id="44" idx="0"/>
          </p:cNvCxnSpPr>
          <p:nvPr/>
        </p:nvCxnSpPr>
        <p:spPr>
          <a:xfrm flipH="1">
            <a:off x="2390673" y="4019297"/>
            <a:ext cx="271883" cy="9579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4" idx="6"/>
            <a:endCxn id="44" idx="4"/>
          </p:cNvCxnSpPr>
          <p:nvPr/>
        </p:nvCxnSpPr>
        <p:spPr>
          <a:xfrm flipH="1">
            <a:off x="2390672" y="5320133"/>
            <a:ext cx="342900" cy="342900"/>
          </a:xfrm>
          <a:prstGeom prst="curvedConnector4">
            <a:avLst>
              <a:gd name="adj1" fmla="val -121650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4" idx="2"/>
            <a:endCxn id="45" idx="6"/>
          </p:cNvCxnSpPr>
          <p:nvPr/>
        </p:nvCxnSpPr>
        <p:spPr>
          <a:xfrm flipH="1" flipV="1">
            <a:off x="1219200" y="5318623"/>
            <a:ext cx="828572" cy="151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67941" y="427796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54645" y="603064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84" name="TextBox 83"/>
          <p:cNvSpPr txBox="1"/>
          <p:nvPr/>
        </p:nvSpPr>
        <p:spPr>
          <a:xfrm>
            <a:off x="1371600" y="496520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85093" y="1541882"/>
            <a:ext cx="3291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5093" y="1999082"/>
            <a:ext cx="3291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632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8966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14300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19634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24968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9008" y="15847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7964" y="15572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1222884" y="159476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2785069" y="155475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229430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785483" y="159148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8674" y="158893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62323" y="156634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14920" y="19862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863600" y="200629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7682" y="159590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1371600" y="200629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81050" y="122068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905309" y="200629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436660" y="200629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903260" y="200543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71600" y="20131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230575" y="222146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7796954" y="602917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863600" y="20131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1371600" y="203072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230358" y="159090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1903260" y="20131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443900" y="20117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716292" y="539984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2911373" y="20131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436351" y="201100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199236" y="2461312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endParaRPr lang="en-IN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1903260" y="20110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371600" y="203072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903260" y="202946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371600" y="202598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78584" y="57691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125" name="TextBox 124"/>
          <p:cNvSpPr txBox="1"/>
          <p:nvPr/>
        </p:nvSpPr>
        <p:spPr>
          <a:xfrm>
            <a:off x="1222883" y="15824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861669" y="200143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14920" y="199101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26889" y="159174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2921210" y="176685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189824" y="157663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</p:spTree>
    <p:extLst>
      <p:ext uri="{BB962C8B-B14F-4D97-AF65-F5344CB8AC3E}">
        <p14:creationId xmlns:p14="http://schemas.microsoft.com/office/powerpoint/2010/main" val="34485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13" grpId="0"/>
      <p:bldP spid="114" grpId="0"/>
      <p:bldP spid="115" grpId="0"/>
      <p:bldP spid="116" grpId="0"/>
      <p:bldP spid="116" grpId="1"/>
      <p:bldP spid="117" grpId="0"/>
      <p:bldP spid="119" grpId="0"/>
      <p:bldP spid="120" grpId="0"/>
      <p:bldP spid="122" grpId="0"/>
      <p:bldP spid="63" grpId="0"/>
      <p:bldP spid="71" grpId="0"/>
      <p:bldP spid="82" grpId="0"/>
      <p:bldP spid="83" grpId="0"/>
      <p:bldP spid="84" grpId="0"/>
      <p:bldP spid="73" grpId="0"/>
      <p:bldP spid="76" grpId="0"/>
      <p:bldP spid="77" grpId="0"/>
      <p:bldP spid="78" grpId="0"/>
      <p:bldP spid="86" grpId="0"/>
      <p:bldP spid="87" grpId="0"/>
      <p:bldP spid="91" grpId="0"/>
      <p:bldP spid="91" grpId="2"/>
      <p:bldP spid="93" grpId="0"/>
      <p:bldP spid="103" grpId="0"/>
      <p:bldP spid="103" grpId="1"/>
      <p:bldP spid="109" grpId="0"/>
      <p:bldP spid="124" grpId="0"/>
      <p:bldP spid="125" grpId="0"/>
      <p:bldP spid="1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TM for Accepting {SS |  S ∈ {</a:t>
            </a:r>
            <a:r>
              <a:rPr lang="en-US" dirty="0" err="1"/>
              <a:t>a,b</a:t>
            </a:r>
            <a:r>
              <a:rPr lang="en-US" dirty="0"/>
              <a:t>}*}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Find middle point of the string and convert the string in to the uppercase.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Convert first part of the string to lowercase.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Compare first part and second part.</a:t>
            </a:r>
          </a:p>
          <a:p>
            <a:pPr marL="400050" lvl="1" indent="0" algn="just">
              <a:buNone/>
            </a:pPr>
            <a:r>
              <a:rPr lang="en-US" dirty="0">
                <a:hlinkClick r:id="rId2" action="ppaction://hlinkpres?slideindex=1&amp;slidetitle="/>
              </a:rPr>
              <a:t>ss.pptx</a:t>
            </a:r>
            <a:r>
              <a:rPr lang="en-US" dirty="0"/>
              <a:t> (click here)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Turing Machine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8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language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𝑻𝑴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dirty="0" err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err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err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𝑻𝒖𝒓𝒊𝒏𝒈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𝒎𝒂𝒄𝒉𝒊𝒏𝒆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𝒂𝒄𝒄𝒆𝒑𝒕𝒔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is Turing Recognizable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Question :</a:t>
                </a:r>
                <a:r>
                  <a:rPr lang="en-US" dirty="0"/>
                  <a:t> Given the description of a Turing Machine and some input string, can we decide the machine accepts it?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Answer:</a:t>
                </a:r>
                <a:r>
                  <a:rPr lang="en-US" dirty="0"/>
                  <a:t> Just Run the TM on the input.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Possible results: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M accepts w: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will halt and accept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M rejects w: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will halt and reject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M loops on w: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will not halt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Action on Universal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Input:	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M=description of TM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w=input string for 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Action:	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simulate M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Behave just like M (May accept, reject or loop)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UTM is recognizer 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𝑻𝑴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𝑻𝒖𝒓𝒊𝒏𝒈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𝒎𝒂𝒄𝒉𝒊𝒏𝒆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𝒂𝒄𝒄𝒆𝒑𝒕𝒔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Church Turing Thesis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3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Church 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What does computable mean?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Meaning of term Computable was given by: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Alonzo church (Lambda calculus)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Allen Turing (Turing Machine)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Any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algorithmic procedure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can be carried out at all, by a human computer or a team of humans or an electronic computer, can be carried out by a TM. </a:t>
            </a:r>
            <a:r>
              <a:rPr lang="en-US" dirty="0"/>
              <a:t>This statement usually referred to as Church’s thesis, or the </a:t>
            </a:r>
            <a:r>
              <a:rPr lang="en-US" dirty="0">
                <a:solidFill>
                  <a:srgbClr val="C00000"/>
                </a:solidFill>
              </a:rPr>
              <a:t>Church-Turing thesis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Church 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Here is an informal summary of some of the evidence.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Humans normally work with a two-dimensional sheet of paper. A TM tape could be organized so as to simulate two dimensions; one likely consequence would be that the </a:t>
            </a:r>
            <a:r>
              <a:rPr lang="en-US" dirty="0">
                <a:solidFill>
                  <a:srgbClr val="C00000"/>
                </a:solidFill>
              </a:rPr>
              <a:t>TM would require more moves to do what a human could do in one.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Various enhancements of the TM model </a:t>
            </a:r>
            <a:r>
              <a:rPr lang="en-US" dirty="0"/>
              <a:t>have been suggested to make the operation more like that of a human computer, or more convenient &amp; efficient. The </a:t>
            </a:r>
            <a:r>
              <a:rPr lang="en-US" dirty="0" err="1">
                <a:solidFill>
                  <a:srgbClr val="C00000"/>
                </a:solidFill>
              </a:rPr>
              <a:t>multitape</a:t>
            </a:r>
            <a:r>
              <a:rPr lang="en-US" dirty="0">
                <a:solidFill>
                  <a:srgbClr val="C00000"/>
                </a:solidFill>
              </a:rPr>
              <a:t> TM </a:t>
            </a:r>
            <a:r>
              <a:rPr lang="en-US" dirty="0"/>
              <a:t>is an example.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Other theoretical models includes </a:t>
            </a:r>
            <a:r>
              <a:rPr lang="en-US" dirty="0">
                <a:solidFill>
                  <a:srgbClr val="C00000"/>
                </a:solidFill>
              </a:rPr>
              <a:t>abstract machines with two stacks or  with a queue.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Since the introduction of the Turing machine, no one has suggested any type of computation that ought to be included in the category of “</a:t>
            </a:r>
            <a:r>
              <a:rPr lang="en-US" i="1" dirty="0"/>
              <a:t>algorithmic procedure</a:t>
            </a:r>
            <a:r>
              <a:rPr lang="en-US" dirty="0"/>
              <a:t>” and cannot be implemented on a TM.</a:t>
            </a:r>
          </a:p>
          <a:p>
            <a:pPr lvl="1" algn="just">
              <a:buFont typeface="+mj-lt"/>
              <a:buAutoNum type="arabicPeriod"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End of Unit-5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Turing </a:t>
            </a:r>
            <a:r>
              <a:rPr lang="en-US" dirty="0"/>
              <a:t>M</a:t>
            </a:r>
            <a:r>
              <a:rPr lang="en-US" dirty="0">
                <a:latin typeface="+mj-lt"/>
              </a:rPr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The tape is capable of performing following three operations: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symbol above the tape head.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Modify/Update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symbol above the tape head.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Shifting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either to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square or 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square.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14650" y="1128744"/>
            <a:ext cx="3657600" cy="457200"/>
            <a:chOff x="2362200" y="2133600"/>
            <a:chExt cx="36576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24300" y="11383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6750" y="11383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86338" y="112865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553074" y="11287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4238" y="11191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23" name="Up Arrow Callout 22"/>
          <p:cNvSpPr/>
          <p:nvPr/>
        </p:nvSpPr>
        <p:spPr>
          <a:xfrm>
            <a:off x="4014477" y="1600200"/>
            <a:ext cx="1229346" cy="7937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5212" y="1159434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1980" y="1185835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95801" y="115248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22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3 L 0 0.00024 C -0.0151 -0.00162 -0.03003 -0.00277 -0.04479 -0.00486 C -0.04601 -0.00486 -0.04705 -0.00625 -0.04826 -0.00694 C -0.05052 -0.00787 -0.05278 -0.00833 -0.05503 -0.00879 C -0.05625 -0.00162 -0.05625 -0.00486 -0.05625 -0.00023 " pathEditMode="relative" rAng="0" ptsTypes="AAAA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7 L 0 0.00093 C 0.02292 -0.00578 0.01163 -0.00324 0.05556 0.0007 C 0.0566 0.00093 0.05747 0.00301 0.05833 0.00348 C 0.06128 0.00394 0.06406 0.00348 0.06719 0.00348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3" grpId="0" animBg="1"/>
      <p:bldP spid="23" grpId="1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Turing </a:t>
            </a:r>
            <a:r>
              <a:rPr lang="en-US" dirty="0"/>
              <a:t>M</a:t>
            </a:r>
            <a:r>
              <a:rPr lang="en-US" dirty="0">
                <a:latin typeface="+mj-lt"/>
              </a:rPr>
              <a:t>achine</a:t>
            </a:r>
          </a:p>
        </p:txBody>
      </p:sp>
      <p:sp>
        <p:nvSpPr>
          <p:cNvPr id="23" name="Up Arrow Callout 22"/>
          <p:cNvSpPr/>
          <p:nvPr/>
        </p:nvSpPr>
        <p:spPr>
          <a:xfrm>
            <a:off x="5976627" y="3214656"/>
            <a:ext cx="1229346" cy="7937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76800" y="2733586"/>
            <a:ext cx="3657600" cy="466814"/>
            <a:chOff x="4876800" y="2733586"/>
            <a:chExt cx="3657600" cy="466814"/>
          </a:xfrm>
        </p:grpSpPr>
        <p:grpSp>
          <p:nvGrpSpPr>
            <p:cNvPr id="22" name="Group 21"/>
            <p:cNvGrpSpPr/>
            <p:nvPr/>
          </p:nvGrpSpPr>
          <p:grpSpPr>
            <a:xfrm>
              <a:off x="4876800" y="2743200"/>
              <a:ext cx="3657600" cy="457200"/>
              <a:chOff x="2362200" y="2133600"/>
              <a:chExt cx="3657600" cy="4572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362200" y="2133600"/>
                <a:ext cx="36576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62200" y="2590800"/>
                <a:ext cx="36576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25146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30480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35814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41148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46482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51816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886450" y="27528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38900" y="27528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48488" y="274311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15224" y="27432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86388" y="273358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7362" y="2773890"/>
              <a:ext cx="274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4130" y="2800291"/>
              <a:ext cx="274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0179" y="1676400"/>
            <a:ext cx="2870371" cy="2590800"/>
            <a:chOff x="336779" y="1409699"/>
            <a:chExt cx="4905478" cy="3663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336779" y="294412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9" y="2944120"/>
                  <a:ext cx="685800" cy="6858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3477776" y="1409699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776" y="1409699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1356057" y="141519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057" y="1415190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1356057" y="438699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057" y="4386990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3477776" y="438699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776" y="4386990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4556457" y="293777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57" y="2937770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>
              <a:stCxn id="37" idx="0"/>
              <a:endCxn id="39" idx="3"/>
            </p:cNvCxnSpPr>
            <p:nvPr/>
          </p:nvCxnSpPr>
          <p:spPr>
            <a:xfrm flipV="1">
              <a:off x="679679" y="2000558"/>
              <a:ext cx="776811" cy="94356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6"/>
              <a:endCxn id="38" idx="2"/>
            </p:cNvCxnSpPr>
            <p:nvPr/>
          </p:nvCxnSpPr>
          <p:spPr>
            <a:xfrm flipV="1">
              <a:off x="2041858" y="1752600"/>
              <a:ext cx="1435919" cy="549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5"/>
              <a:endCxn id="42" idx="0"/>
            </p:cNvCxnSpPr>
            <p:nvPr/>
          </p:nvCxnSpPr>
          <p:spPr>
            <a:xfrm>
              <a:off x="4063143" y="1995067"/>
              <a:ext cx="836214" cy="94270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7" idx="4"/>
              <a:endCxn id="40" idx="1"/>
            </p:cNvCxnSpPr>
            <p:nvPr/>
          </p:nvCxnSpPr>
          <p:spPr>
            <a:xfrm>
              <a:off x="679679" y="3629921"/>
              <a:ext cx="776811" cy="85750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6"/>
              <a:endCxn id="41" idx="2"/>
            </p:cNvCxnSpPr>
            <p:nvPr/>
          </p:nvCxnSpPr>
          <p:spPr>
            <a:xfrm>
              <a:off x="2041858" y="4729890"/>
              <a:ext cx="1435919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7"/>
              <a:endCxn id="42" idx="4"/>
            </p:cNvCxnSpPr>
            <p:nvPr/>
          </p:nvCxnSpPr>
          <p:spPr>
            <a:xfrm flipV="1">
              <a:off x="4063143" y="3623570"/>
              <a:ext cx="836214" cy="8638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609600" y="1295400"/>
            <a:ext cx="3429000" cy="32766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>
            <a:off x="4038600" y="2090414"/>
            <a:ext cx="3629024" cy="652786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70822" y="4592969"/>
            <a:ext cx="2322114" cy="59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Control portion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14400" y="5533045"/>
            <a:ext cx="7620000" cy="438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Turing Machine = Control portion  + Tape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3245" y="4033615"/>
            <a:ext cx="2322114" cy="59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</p:spTree>
    <p:extLst>
      <p:ext uri="{BB962C8B-B14F-4D97-AF65-F5344CB8AC3E}">
        <p14:creationId xmlns:p14="http://schemas.microsoft.com/office/powerpoint/2010/main" val="5352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23" y="79629"/>
            <a:ext cx="8763000" cy="808037"/>
          </a:xfrm>
        </p:spPr>
        <p:txBody>
          <a:bodyPr/>
          <a:lstStyle/>
          <a:p>
            <a:r>
              <a:rPr lang="en-US" dirty="0">
                <a:latin typeface="+mj-lt"/>
              </a:rPr>
              <a:t>Turing </a:t>
            </a:r>
            <a:r>
              <a:rPr lang="en-US" dirty="0"/>
              <a:t>M</a:t>
            </a:r>
            <a:r>
              <a:rPr lang="en-US" dirty="0">
                <a:latin typeface="+mj-lt"/>
              </a:rPr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23" y="990600"/>
            <a:ext cx="8763000" cy="5562600"/>
          </a:xfrm>
        </p:spPr>
        <p:txBody>
          <a:bodyPr>
            <a:normAutofit/>
          </a:bodyPr>
          <a:lstStyle/>
          <a:p>
            <a:pPr marL="514350" indent="0" algn="just">
              <a:buClr>
                <a:schemeClr val="accent1">
                  <a:lumMod val="75000"/>
                </a:schemeClr>
              </a:buClr>
              <a:buNone/>
            </a:pPr>
            <a:r>
              <a:rPr lang="en-US" dirty="0"/>
              <a:t>Operation to be performed by TM:	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symbol above the tape head.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Modify/Update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symbol above the tape head.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Shifting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either to </a:t>
            </a:r>
            <a:r>
              <a:rPr lang="en-US" dirty="0">
                <a:solidFill>
                  <a:srgbClr val="C00000"/>
                </a:solidFill>
              </a:rPr>
              <a:t>previous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square or </a:t>
            </a:r>
            <a:r>
              <a:rPr lang="en-US" dirty="0">
                <a:solidFill>
                  <a:srgbClr val="C00000"/>
                </a:solidFill>
              </a:rPr>
              <a:t>next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square.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2015839" y="541492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39" y="5414921"/>
                <a:ext cx="685800" cy="6858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5484816" y="541653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16" y="5416531"/>
                <a:ext cx="685800" cy="685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677323" y="5285581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| b, R</a:t>
            </a: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701639" y="5757821"/>
            <a:ext cx="2783177" cy="161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98419" y="4998685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Read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46199" y="4530879"/>
            <a:ext cx="1143000" cy="388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25023" y="4997790"/>
            <a:ext cx="2177038" cy="361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Shift (L or R or S)</a:t>
            </a:r>
          </a:p>
        </p:txBody>
      </p:sp>
      <p:cxnSp>
        <p:nvCxnSpPr>
          <p:cNvPr id="31" name="Straight Arrow Connector 30"/>
          <p:cNvCxnSpPr>
            <a:stCxn id="6" idx="2"/>
            <a:endCxn id="26" idx="1"/>
          </p:cNvCxnSpPr>
          <p:nvPr/>
        </p:nvCxnSpPr>
        <p:spPr>
          <a:xfrm>
            <a:off x="3138035" y="5309753"/>
            <a:ext cx="539288" cy="20666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</p:cNvCxnSpPr>
          <p:nvPr/>
        </p:nvCxnSpPr>
        <p:spPr>
          <a:xfrm>
            <a:off x="4217699" y="4919714"/>
            <a:ext cx="0" cy="42061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03093" y="5285581"/>
            <a:ext cx="304800" cy="2308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13115" y="4471526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 | a, 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13115" y="4933191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| Δ, 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02999" y="5395032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| a, 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762923" y="3214610"/>
            <a:ext cx="3657600" cy="457200"/>
            <a:chOff x="2362200" y="2133600"/>
            <a:chExt cx="3657600" cy="457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772573" y="32242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25023" y="32242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834611" y="321452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401347" y="321461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272511" y="32049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2793485" y="3245300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0253" y="3271701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5" name="Up Arrow Callout 44"/>
          <p:cNvSpPr/>
          <p:nvPr/>
        </p:nvSpPr>
        <p:spPr>
          <a:xfrm>
            <a:off x="4096540" y="3693773"/>
            <a:ext cx="767073" cy="61871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44072" y="323347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7" name="Rectangle 46"/>
          <p:cNvSpPr/>
          <p:nvPr/>
        </p:nvSpPr>
        <p:spPr>
          <a:xfrm>
            <a:off x="6461714" y="5853007"/>
            <a:ext cx="1731265" cy="388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| A, 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89822" y="4032798"/>
            <a:ext cx="216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other Ex: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0523" y="4003128"/>
            <a:ext cx="2723477" cy="2238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05781 -0.0039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6" grpId="1"/>
      <p:bldP spid="26" grpId="2"/>
      <p:bldP spid="6" grpId="0"/>
      <p:bldP spid="28" grpId="0"/>
      <p:bldP spid="29" grpId="0"/>
      <p:bldP spid="36" grpId="0"/>
      <p:bldP spid="37" grpId="0"/>
      <p:bldP spid="38" grpId="0"/>
      <p:bldP spid="39" grpId="0"/>
      <p:bldP spid="39" grpId="1"/>
      <p:bldP spid="45" grpId="0" animBg="1"/>
      <p:bldP spid="46" grpId="0"/>
      <p:bldP spid="47" grpId="0"/>
      <p:bldP spid="4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Definition: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Turing machine is a 5-tuple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where,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is a finite set of states, assumed not to contain h</a:t>
                </a:r>
                <a:r>
                  <a:rPr lang="en-US" baseline="-25000" dirty="0"/>
                  <a:t>a</a:t>
                </a:r>
                <a:r>
                  <a:rPr lang="en-US" dirty="0"/>
                  <a:t> 	(Acceptance State) and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r</a:t>
                </a:r>
                <a:r>
                  <a:rPr lang="en-US" baseline="-25000" dirty="0"/>
                  <a:t> </a:t>
                </a:r>
                <a:r>
                  <a:rPr lang="en-US" dirty="0"/>
                  <a:t>(Rejection State)</a:t>
                </a:r>
                <a:r>
                  <a:rPr lang="en-US" baseline="-25000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</a:t>
                </a:r>
                <a:r>
                  <a:rPr lang="en-US" i="1" dirty="0"/>
                  <a:t>input</a:t>
                </a:r>
                <a:r>
                  <a:rPr lang="en-US" dirty="0"/>
                  <a:t> Symbols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┌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tape</a:t>
                </a:r>
                <a:r>
                  <a:rPr lang="en-US" dirty="0"/>
                  <a:t> alphabets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: is initial state, is an element of Q.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: is a transition function.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1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IN" dirty="0"/>
                  <a:t>Turing Machine Accepting </a:t>
                </a:r>
                <a14:m>
                  <m:oMath xmlns:m="http://schemas.openxmlformats.org/officeDocument/2006/math">
                    <m:r>
                      <a:rPr lang="en-IN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Design a Turing Machine Accepting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6" t="-752" b="-18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L = {ab*a}</a:t>
            </a:r>
          </a:p>
          <a:p>
            <a:pPr marL="0" indent="0"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aa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 a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a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667809" y="1727187"/>
            <a:ext cx="2468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93096" y="2197260"/>
            <a:ext cx="2468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8459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3793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9127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74461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81724" y="17700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7226724" y="17557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05600" y="17800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5712146" y="180081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47802" y="177510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04771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90959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80398" y="17781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32869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74779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297615" y="21972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00512" y="17835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11805" y="180114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90499" y="3841076"/>
            <a:ext cx="5743503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Read ‘a’, replace ‘a’ by ‘A’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a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Read all ‘b’ one by one &amp; replace it by ‘B’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if no ‘b’ found: SKIP step 2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Read ‘a’, replace ‘a’ by ‘A’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a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447407" y="3368871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447407" y="3826071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56255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61589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66923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72257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77591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61322" y="341171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7569671" y="33995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6485198" y="342175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7036272" y="340349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5491744" y="344249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87765" y="341888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75609" y="340158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94722" y="341276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25829" y="34096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69671" y="342729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86597" y="4767652"/>
            <a:ext cx="17373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86597" y="5224852"/>
            <a:ext cx="17373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6364755" y="499625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6898155" y="499625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7398425" y="4997485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0512" y="48105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7214734" y="479202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30934" y="484127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608330" y="483305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182086" y="48080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66582" y="4803166"/>
            <a:ext cx="24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0696" y="2568127"/>
            <a:ext cx="2286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7200" y="2971800"/>
            <a:ext cx="3810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7200" y="3399565"/>
            <a:ext cx="5334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4532 0.0009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85 L 0.04479 -0.00092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277 L 0.06007 0.0025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278 L 0.06007 0.00255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/>
      <p:bldP spid="54" grpId="1"/>
      <p:bldP spid="55" grpId="0"/>
      <p:bldP spid="55" grpId="1"/>
      <p:bldP spid="57" grpId="0"/>
      <p:bldP spid="59" grpId="0"/>
      <p:bldP spid="61" grpId="0"/>
      <p:bldP spid="63" grpId="0"/>
      <p:bldP spid="71" grpId="0"/>
      <p:bldP spid="72" grpId="0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1" grpId="0"/>
      <p:bldP spid="82" grpId="0"/>
      <p:bldP spid="83" grpId="0"/>
      <p:bldP spid="84" grpId="0"/>
      <p:bldP spid="85" grpId="0"/>
      <p:bldP spid="93" grpId="0"/>
      <p:bldP spid="93" grpId="1"/>
      <p:bldP spid="97" grpId="0"/>
      <p:bldP spid="97" grpId="1"/>
      <p:bldP spid="100" grpId="0"/>
      <p:bldP spid="101" grpId="0"/>
      <p:bldP spid="103" grpId="0"/>
      <p:bldP spid="10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49610</TotalTime>
  <Words>2448</Words>
  <Application>Microsoft Office PowerPoint</Application>
  <PresentationFormat>On-screen Show (4:3)</PresentationFormat>
  <Paragraphs>693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Cambria,Bold</vt:lpstr>
      <vt:lpstr>Wingdings</vt:lpstr>
      <vt:lpstr>Office Theme</vt:lpstr>
      <vt:lpstr>PowerPoint Presentation</vt:lpstr>
      <vt:lpstr>Topics to be covered</vt:lpstr>
      <vt:lpstr>Introduction </vt:lpstr>
      <vt:lpstr>Turing Machine</vt:lpstr>
      <vt:lpstr>Turing Machine</vt:lpstr>
      <vt:lpstr>Turing Machine</vt:lpstr>
      <vt:lpstr>Definition: Turing Machine</vt:lpstr>
      <vt:lpstr>Turing Machine Accepting ab∗a</vt:lpstr>
      <vt:lpstr>Design a Turing Machine Accepting ab∗a</vt:lpstr>
      <vt:lpstr>Design a Turing Machine Accepting ab∗a</vt:lpstr>
      <vt:lpstr>Turing Machine Accepting〖 {a〗^n b^n | n≥1 }</vt:lpstr>
      <vt:lpstr>Design a Turing Machine Accepting〖 {a〗^n b^n | n≥1 }</vt:lpstr>
      <vt:lpstr>Design a Turing machine for accepting 〖{a〗^n b^n | n≥1 }</vt:lpstr>
      <vt:lpstr>Turing Machine Accepting〖 {a〗^n b^n c^n | n≥0 }</vt:lpstr>
      <vt:lpstr>Design a Turing machine for accepting 〖{a〗^n b^n c^n  | n≥0 }</vt:lpstr>
      <vt:lpstr>Turing Machine Accepting "Palindrome strings of Even &amp; Odd length"</vt:lpstr>
      <vt:lpstr>Design a TM for accepting Palindrome strings of even &amp; odd length.</vt:lpstr>
      <vt:lpstr>Design a TM for accepting Palindrome strings of even &amp; odd length.</vt:lpstr>
      <vt:lpstr>String Tracing</vt:lpstr>
      <vt:lpstr>TM Accepting same no of 0’s and 1’s</vt:lpstr>
      <vt:lpstr>Design a TM for accepting same no of 0’s and 1’s</vt:lpstr>
      <vt:lpstr>Design a TM for accepting same no of 0’s and 1’s</vt:lpstr>
      <vt:lpstr>TM Accepting same no of a’s, b’s &amp; c’s</vt:lpstr>
      <vt:lpstr>Design a TM for Accepting 〖{x ∊{a,b,c}〗^∗ |  na(x)=nb(x)=nc(x) }</vt:lpstr>
      <vt:lpstr>Turing machine to delete a symbol</vt:lpstr>
      <vt:lpstr>Design a Turing machine to delete a symbol</vt:lpstr>
      <vt:lpstr>Design a Turing machine to delete a symbol</vt:lpstr>
      <vt:lpstr>Turing machine to copy a string</vt:lpstr>
      <vt:lpstr>Design a Turing machine to copy a string</vt:lpstr>
      <vt:lpstr>Design a Turing machine to copy a string</vt:lpstr>
      <vt:lpstr>Design a TM for Accepting {SS |  S ∈ {a,b}*}</vt:lpstr>
      <vt:lpstr>Universal Turing Machine</vt:lpstr>
      <vt:lpstr>Universal Turing machine</vt:lpstr>
      <vt:lpstr>Input &amp; Action on Universal Turing machine</vt:lpstr>
      <vt:lpstr>Church Turing Thesis</vt:lpstr>
      <vt:lpstr>Church Turing Thesis</vt:lpstr>
      <vt:lpstr>Church Turing Thesis</vt:lpstr>
      <vt:lpstr>End of Unit-5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3242</cp:revision>
  <dcterms:created xsi:type="dcterms:W3CDTF">2013-05-17T03:00:03Z</dcterms:created>
  <dcterms:modified xsi:type="dcterms:W3CDTF">2020-05-05T02:10:18Z</dcterms:modified>
</cp:coreProperties>
</file>