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KUMAR PATEL" userId="71b7b816-967e-472c-bf40-d475a3f149d1" providerId="ADAL" clId="{6E033AEB-C966-422E-ADBD-32DD1F5F05E2}"/>
    <pc:docChg chg="undo custSel addSld modSld sldOrd modMainMaster">
      <pc:chgData name="AKASHKUMAR PATEL" userId="71b7b816-967e-472c-bf40-d475a3f149d1" providerId="ADAL" clId="{6E033AEB-C966-422E-ADBD-32DD1F5F05E2}" dt="2020-07-20T09:26:30.508" v="76" actId="20577"/>
      <pc:docMkLst>
        <pc:docMk/>
      </pc:docMkLst>
      <pc:sldChg chg="addSp delSp modSp mod">
        <pc:chgData name="AKASHKUMAR PATEL" userId="71b7b816-967e-472c-bf40-d475a3f149d1" providerId="ADAL" clId="{6E033AEB-C966-422E-ADBD-32DD1F5F05E2}" dt="2020-07-13T08:28:22.780" v="11" actId="122"/>
        <pc:sldMkLst>
          <pc:docMk/>
          <pc:sldMk cId="0" sldId="256"/>
        </pc:sldMkLst>
        <pc:spChg chg="del">
          <ac:chgData name="AKASHKUMAR PATEL" userId="71b7b816-967e-472c-bf40-d475a3f149d1" providerId="ADAL" clId="{6E033AEB-C966-422E-ADBD-32DD1F5F05E2}" dt="2020-07-13T08:27:42.267" v="2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AKASHKUMAR PATEL" userId="71b7b816-967e-472c-bf40-d475a3f149d1" providerId="ADAL" clId="{6E033AEB-C966-422E-ADBD-32DD1F5F05E2}" dt="2020-07-13T08:28:22.780" v="11" actId="122"/>
          <ac:spMkLst>
            <pc:docMk/>
            <pc:sldMk cId="0" sldId="256"/>
            <ac:spMk id="6" creationId="{B6955940-3963-4D89-BC3A-F1192CF53D7B}"/>
          </ac:spMkLst>
        </pc:spChg>
      </pc:sldChg>
      <pc:sldChg chg="addSp modSp mod">
        <pc:chgData name="AKASHKUMAR PATEL" userId="71b7b816-967e-472c-bf40-d475a3f149d1" providerId="ADAL" clId="{6E033AEB-C966-422E-ADBD-32DD1F5F05E2}" dt="2020-07-13T08:36:51.300" v="12" actId="122"/>
        <pc:sldMkLst>
          <pc:docMk/>
          <pc:sldMk cId="0" sldId="257"/>
        </pc:sldMkLst>
        <pc:spChg chg="mod">
          <ac:chgData name="AKASHKUMAR PATEL" userId="71b7b816-967e-472c-bf40-d475a3f149d1" providerId="ADAL" clId="{6E033AEB-C966-422E-ADBD-32DD1F5F05E2}" dt="2020-07-13T08:36:51.300" v="12" actId="122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AKASHKUMAR PATEL" userId="71b7b816-967e-472c-bf40-d475a3f149d1" providerId="ADAL" clId="{6E033AEB-C966-422E-ADBD-32DD1F5F05E2}" dt="2020-07-13T08:27:54.141" v="4"/>
          <ac:spMkLst>
            <pc:docMk/>
            <pc:sldMk cId="0" sldId="257"/>
            <ac:spMk id="6" creationId="{389FD6B9-2B4A-4D1C-A541-CE0F70099772}"/>
          </ac:spMkLst>
        </pc:spChg>
      </pc:sldChg>
      <pc:sldChg chg="modSp mod">
        <pc:chgData name="AKASHKUMAR PATEL" userId="71b7b816-967e-472c-bf40-d475a3f149d1" providerId="ADAL" clId="{6E033AEB-C966-422E-ADBD-32DD1F5F05E2}" dt="2020-07-20T09:26:15.510" v="72" actId="20577"/>
        <pc:sldMkLst>
          <pc:docMk/>
          <pc:sldMk cId="0" sldId="278"/>
        </pc:sldMkLst>
        <pc:spChg chg="mod">
          <ac:chgData name="AKASHKUMAR PATEL" userId="71b7b816-967e-472c-bf40-d475a3f149d1" providerId="ADAL" clId="{6E033AEB-C966-422E-ADBD-32DD1F5F05E2}" dt="2020-07-20T09:26:15.510" v="72" actId="20577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AKASHKUMAR PATEL" userId="71b7b816-967e-472c-bf40-d475a3f149d1" providerId="ADAL" clId="{6E033AEB-C966-422E-ADBD-32DD1F5F05E2}" dt="2020-07-20T09:26:30.508" v="76" actId="20577"/>
        <pc:sldMkLst>
          <pc:docMk/>
          <pc:sldMk cId="0" sldId="282"/>
        </pc:sldMkLst>
        <pc:spChg chg="mod">
          <ac:chgData name="AKASHKUMAR PATEL" userId="71b7b816-967e-472c-bf40-d475a3f149d1" providerId="ADAL" clId="{6E033AEB-C966-422E-ADBD-32DD1F5F05E2}" dt="2020-07-20T09:26:30.508" v="76" actId="20577"/>
          <ac:spMkLst>
            <pc:docMk/>
            <pc:sldMk cId="0" sldId="282"/>
            <ac:spMk id="2" creationId="{00000000-0000-0000-0000-000000000000}"/>
          </ac:spMkLst>
        </pc:spChg>
      </pc:sldChg>
      <pc:sldChg chg="addSp delSp modSp new mod ord">
        <pc:chgData name="AKASHKUMAR PATEL" userId="71b7b816-967e-472c-bf40-d475a3f149d1" providerId="ADAL" clId="{6E033AEB-C966-422E-ADBD-32DD1F5F05E2}" dt="2020-07-15T07:28:45.191" v="45" actId="1076"/>
        <pc:sldMkLst>
          <pc:docMk/>
          <pc:sldMk cId="1228688359" sldId="287"/>
        </pc:sldMkLst>
        <pc:spChg chg="mod">
          <ac:chgData name="AKASHKUMAR PATEL" userId="71b7b816-967e-472c-bf40-d475a3f149d1" providerId="ADAL" clId="{6E033AEB-C966-422E-ADBD-32DD1F5F05E2}" dt="2020-07-15T07:28:25.335" v="41"/>
          <ac:spMkLst>
            <pc:docMk/>
            <pc:sldMk cId="1228688359" sldId="287"/>
            <ac:spMk id="2" creationId="{7C7900ED-303C-4541-93E0-EE3D3199FA07}"/>
          </ac:spMkLst>
        </pc:spChg>
        <pc:spChg chg="del">
          <ac:chgData name="AKASHKUMAR PATEL" userId="71b7b816-967e-472c-bf40-d475a3f149d1" providerId="ADAL" clId="{6E033AEB-C966-422E-ADBD-32DD1F5F05E2}" dt="2020-07-15T07:27:35.319" v="16" actId="478"/>
          <ac:spMkLst>
            <pc:docMk/>
            <pc:sldMk cId="1228688359" sldId="287"/>
            <ac:spMk id="3" creationId="{EEB363E7-66AC-48B2-BA2B-60317300806B}"/>
          </ac:spMkLst>
        </pc:spChg>
        <pc:picChg chg="add mod">
          <ac:chgData name="AKASHKUMAR PATEL" userId="71b7b816-967e-472c-bf40-d475a3f149d1" providerId="ADAL" clId="{6E033AEB-C966-422E-ADBD-32DD1F5F05E2}" dt="2020-07-15T07:28:45.191" v="45" actId="1076"/>
          <ac:picMkLst>
            <pc:docMk/>
            <pc:sldMk cId="1228688359" sldId="287"/>
            <ac:picMk id="1026" creationId="{E959DD87-6A75-4B56-9385-E05653F89D78}"/>
          </ac:picMkLst>
        </pc:picChg>
      </pc:sldChg>
      <pc:sldMasterChg chg="modSldLayout">
        <pc:chgData name="AKASHKUMAR PATEL" userId="71b7b816-967e-472c-bf40-d475a3f149d1" providerId="ADAL" clId="{6E033AEB-C966-422E-ADBD-32DD1F5F05E2}" dt="2020-07-13T07:23:23.833" v="1" actId="478"/>
        <pc:sldMasterMkLst>
          <pc:docMk/>
          <pc:sldMasterMk cId="0" sldId="2147483648"/>
        </pc:sldMasterMkLst>
        <pc:sldLayoutChg chg="delSp mod">
          <pc:chgData name="AKASHKUMAR PATEL" userId="71b7b816-967e-472c-bf40-d475a3f149d1" providerId="ADAL" clId="{6E033AEB-C966-422E-ADBD-32DD1F5F05E2}" dt="2020-07-13T07:23:23.833" v="1" actId="478"/>
          <pc:sldLayoutMkLst>
            <pc:docMk/>
            <pc:sldMasterMk cId="0" sldId="2147483648"/>
            <pc:sldLayoutMk cId="0" sldId="2147483662"/>
          </pc:sldLayoutMkLst>
          <pc:spChg chg="del">
            <ac:chgData name="AKASHKUMAR PATEL" userId="71b7b816-967e-472c-bf40-d475a3f149d1" providerId="ADAL" clId="{6E033AEB-C966-422E-ADBD-32DD1F5F05E2}" dt="2020-07-13T07:23:23.833" v="1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AKASHKUMAR PATEL" userId="71b7b816-967e-472c-bf40-d475a3f149d1" providerId="ADAL" clId="{6E033AEB-C966-422E-ADBD-32DD1F5F05E2}" dt="2020-07-13T07:23:21.887" v="0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38B79-7E2C-46E2-A7CE-89997196278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62958-900F-4910-9C95-0CB16A5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9/26/2019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9/26/2019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9/26/2019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9/26/2019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470" y="639172"/>
            <a:ext cx="30510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859" y="1714957"/>
            <a:ext cx="10340280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5" y="6467728"/>
            <a:ext cx="6832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9/26/2019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8191" y="6467728"/>
            <a:ext cx="205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9172"/>
            <a:ext cx="987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spc="-10" dirty="0"/>
              <a:t>Communication </a:t>
            </a:r>
            <a:r>
              <a:rPr dirty="0"/>
              <a:t>&amp; </a:t>
            </a:r>
            <a:r>
              <a:rPr spc="-5" dirty="0"/>
              <a:t>Networking</a:t>
            </a:r>
            <a:r>
              <a:rPr spc="-95" dirty="0"/>
              <a:t> </a:t>
            </a:r>
            <a:r>
              <a:rPr spc="-5" dirty="0"/>
              <a:t>CE253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65433" y="6467728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6955940-3963-4D89-BC3A-F1192CF53D7B}"/>
              </a:ext>
            </a:extLst>
          </p:cNvPr>
          <p:cNvSpPr txBox="1">
            <a:spLocks/>
          </p:cNvSpPr>
          <p:nvPr/>
        </p:nvSpPr>
        <p:spPr>
          <a:xfrm>
            <a:off x="911225" y="2971800"/>
            <a:ext cx="987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-5"/>
              <a:t>Data </a:t>
            </a:r>
            <a:r>
              <a:rPr lang="en-US" kern="0" spc="-10"/>
              <a:t>Link</a:t>
            </a:r>
            <a:r>
              <a:rPr lang="en-US" kern="0" spc="-95"/>
              <a:t> </a:t>
            </a:r>
            <a:r>
              <a:rPr lang="en-US" kern="0" spc="-5"/>
              <a:t>Control</a:t>
            </a:r>
            <a:endParaRPr lang="en-US" kern="0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39" y="1743136"/>
            <a:ext cx="10310495" cy="3954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9240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Select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The select mode is </a:t>
            </a:r>
            <a:r>
              <a:rPr sz="2600" spc="-5" dirty="0">
                <a:latin typeface="Times New Roman"/>
                <a:cs typeface="Times New Roman"/>
              </a:rPr>
              <a:t>used </a:t>
            </a:r>
            <a:r>
              <a:rPr sz="2600" spc="-10" dirty="0">
                <a:latin typeface="Times New Roman"/>
                <a:cs typeface="Times New Roman"/>
              </a:rPr>
              <a:t>when the </a:t>
            </a:r>
            <a:r>
              <a:rPr sz="2600" spc="-5" dirty="0">
                <a:latin typeface="Times New Roman"/>
                <a:cs typeface="Times New Roman"/>
              </a:rPr>
              <a:t>primary device has </a:t>
            </a:r>
            <a:r>
              <a:rPr sz="2600" spc="-10" dirty="0">
                <a:latin typeface="Times New Roman"/>
                <a:cs typeface="Times New Roman"/>
              </a:rPr>
              <a:t>something 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send.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ts val="2635"/>
              </a:lnSpc>
              <a:spcBef>
                <a:spcPts val="30"/>
              </a:spcBef>
              <a:buFont typeface="Arial"/>
              <a:buChar char="•"/>
              <a:tabLst>
                <a:tab pos="192405" algn="l"/>
                <a:tab pos="1159510" algn="l"/>
                <a:tab pos="1744345" algn="l"/>
                <a:tab pos="2969895" algn="l"/>
                <a:tab pos="4012565" algn="l"/>
                <a:tab pos="4963795" algn="l"/>
                <a:tab pos="5403215" algn="l"/>
                <a:tab pos="6190615" algn="l"/>
                <a:tab pos="7068820" algn="l"/>
                <a:tab pos="7883525" algn="l"/>
                <a:tab pos="8632190" algn="l"/>
                <a:tab pos="8997950" algn="l"/>
                <a:tab pos="9891395" algn="l"/>
              </a:tabLst>
            </a:pPr>
            <a:r>
              <a:rPr sz="2600" spc="-10" dirty="0">
                <a:latin typeface="Times New Roman"/>
                <a:cs typeface="Times New Roman"/>
              </a:rPr>
              <a:t>When	the	</a:t>
            </a:r>
            <a:r>
              <a:rPr sz="2600" spc="-5" dirty="0">
                <a:latin typeface="Times New Roman"/>
                <a:cs typeface="Times New Roman"/>
              </a:rPr>
              <a:t>primary	device	</a:t>
            </a:r>
            <a:r>
              <a:rPr sz="2600" spc="-10" dirty="0">
                <a:latin typeface="Times New Roman"/>
                <a:cs typeface="Times New Roman"/>
              </a:rPr>
              <a:t>wants	to	send	some	</a:t>
            </a:r>
            <a:r>
              <a:rPr sz="2600" spc="-5" dirty="0">
                <a:latin typeface="Times New Roman"/>
                <a:cs typeface="Times New Roman"/>
              </a:rPr>
              <a:t>data,	</a:t>
            </a:r>
            <a:r>
              <a:rPr sz="2600" spc="-10" dirty="0">
                <a:latin typeface="Times New Roman"/>
                <a:cs typeface="Times New Roman"/>
              </a:rPr>
              <a:t>then	it	alerts	the</a:t>
            </a:r>
            <a:endParaRPr sz="2600">
              <a:latin typeface="Times New Roman"/>
              <a:cs typeface="Times New Roman"/>
            </a:endParaRPr>
          </a:p>
          <a:p>
            <a:pPr marL="191770">
              <a:lnSpc>
                <a:spcPts val="2165"/>
              </a:lnSpc>
              <a:tabLst>
                <a:tab pos="1667510" algn="l"/>
                <a:tab pos="2668905" algn="l"/>
                <a:tab pos="3195955" algn="l"/>
                <a:tab pos="3739515" algn="l"/>
                <a:tab pos="5198745" algn="l"/>
                <a:tab pos="6998334" algn="l"/>
                <a:tab pos="7470775" algn="l"/>
                <a:tab pos="9197340" algn="l"/>
                <a:tab pos="9486265" algn="l"/>
              </a:tabLst>
            </a:pPr>
            <a:r>
              <a:rPr sz="2600" spc="-10" dirty="0">
                <a:latin typeface="Times New Roman"/>
                <a:cs typeface="Times New Roman"/>
              </a:rPr>
              <a:t>secondary	</a:t>
            </a:r>
            <a:r>
              <a:rPr sz="2600" spc="-5" dirty="0">
                <a:latin typeface="Times New Roman"/>
                <a:cs typeface="Times New Roman"/>
              </a:rPr>
              <a:t>device	for	</a:t>
            </a:r>
            <a:r>
              <a:rPr sz="2600" spc="-10" dirty="0">
                <a:latin typeface="Times New Roman"/>
                <a:cs typeface="Times New Roman"/>
              </a:rPr>
              <a:t>the	</a:t>
            </a:r>
            <a:r>
              <a:rPr sz="2600" spc="-5" dirty="0">
                <a:latin typeface="Times New Roman"/>
                <a:cs typeface="Times New Roman"/>
              </a:rPr>
              <a:t>upcoming	</a:t>
            </a:r>
            <a:r>
              <a:rPr sz="2600" spc="-10" dirty="0">
                <a:latin typeface="Times New Roman"/>
                <a:cs typeface="Times New Roman"/>
              </a:rPr>
              <a:t>transmission	</a:t>
            </a:r>
            <a:r>
              <a:rPr sz="2600" spc="-5" dirty="0">
                <a:latin typeface="Times New Roman"/>
                <a:cs typeface="Times New Roman"/>
              </a:rPr>
              <a:t>by	</a:t>
            </a:r>
            <a:r>
              <a:rPr sz="2600" spc="-10" dirty="0">
                <a:latin typeface="Times New Roman"/>
                <a:cs typeface="Times New Roman"/>
              </a:rPr>
              <a:t>transmitting	</a:t>
            </a:r>
            <a:r>
              <a:rPr sz="2600" spc="-5" dirty="0">
                <a:latin typeface="Times New Roman"/>
                <a:cs typeface="Times New Roman"/>
              </a:rPr>
              <a:t>a	</a:t>
            </a:r>
            <a:r>
              <a:rPr sz="2600" spc="-10" dirty="0">
                <a:latin typeface="Times New Roman"/>
                <a:cs typeface="Times New Roman"/>
              </a:rPr>
              <a:t>Select</a:t>
            </a:r>
            <a:endParaRPr sz="2600">
              <a:latin typeface="Times New Roman"/>
              <a:cs typeface="Times New Roman"/>
            </a:endParaRPr>
          </a:p>
          <a:p>
            <a:pPr marL="191770" marR="15240">
              <a:lnSpc>
                <a:spcPct val="69700"/>
              </a:lnSpc>
              <a:spcBef>
                <a:spcPts val="470"/>
              </a:spcBef>
              <a:tabLst>
                <a:tab pos="1132840" algn="l"/>
                <a:tab pos="2118995" algn="l"/>
                <a:tab pos="2731135" algn="l"/>
                <a:tab pos="3470910" algn="l"/>
                <a:tab pos="3881754" algn="l"/>
                <a:tab pos="4419600" algn="l"/>
                <a:tab pos="5323205" algn="l"/>
                <a:tab pos="6552565" algn="l"/>
                <a:tab pos="7089775" algn="l"/>
                <a:tab pos="8209280" algn="l"/>
                <a:tab pos="8620760" algn="l"/>
                <a:tab pos="9157970" algn="l"/>
              </a:tabLst>
            </a:pPr>
            <a:r>
              <a:rPr sz="2600" spc="-5" dirty="0">
                <a:latin typeface="Times New Roman"/>
                <a:cs typeface="Times New Roman"/>
              </a:rPr>
              <a:t>(SEL)	frame,	one	field	of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frame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include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addres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intended  secondary </a:t>
            </a:r>
            <a:r>
              <a:rPr sz="2600" spc="-5" dirty="0">
                <a:latin typeface="Times New Roman"/>
                <a:cs typeface="Times New Roman"/>
              </a:rPr>
              <a:t>device.</a:t>
            </a:r>
            <a:endParaRPr sz="2600">
              <a:latin typeface="Times New Roman"/>
              <a:cs typeface="Times New Roman"/>
            </a:endParaRPr>
          </a:p>
          <a:p>
            <a:pPr marL="191770" marR="5080" indent="-179705">
              <a:lnSpc>
                <a:spcPct val="68900"/>
              </a:lnSpc>
              <a:spcBef>
                <a:spcPts val="1025"/>
              </a:spcBef>
              <a:buFont typeface="Arial"/>
              <a:buChar char="•"/>
              <a:tabLst>
                <a:tab pos="192405" algn="l"/>
                <a:tab pos="1234440" algn="l"/>
                <a:tab pos="1894839" algn="l"/>
                <a:tab pos="3486785" algn="l"/>
                <a:tab pos="4605020" algn="l"/>
                <a:tab pos="5942330" algn="l"/>
                <a:tab pos="6602095" algn="l"/>
                <a:tab pos="7446645" algn="l"/>
                <a:tab pos="8555990" algn="l"/>
                <a:tab pos="8997315" algn="l"/>
                <a:tab pos="9987280" algn="l"/>
              </a:tabLst>
            </a:pPr>
            <a:r>
              <a:rPr sz="2600" spc="-15" dirty="0">
                <a:latin typeface="Times New Roman"/>
                <a:cs typeface="Times New Roman"/>
              </a:rPr>
              <a:t>Whe</a:t>
            </a:r>
            <a:r>
              <a:rPr sz="2600" spc="-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secondar</a:t>
            </a:r>
            <a:r>
              <a:rPr sz="2600" spc="-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device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receives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SE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frame,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send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an  acknowledgement that indicates the secondary </a:t>
            </a:r>
            <a:r>
              <a:rPr sz="2600" spc="-5" dirty="0">
                <a:latin typeface="Times New Roman"/>
                <a:cs typeface="Times New Roman"/>
              </a:rPr>
              <a:t>ready</a:t>
            </a:r>
            <a:r>
              <a:rPr sz="2600" spc="-10" dirty="0">
                <a:latin typeface="Times New Roman"/>
                <a:cs typeface="Times New Roman"/>
              </a:rPr>
              <a:t> status.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ts val="2635"/>
              </a:lnSpc>
              <a:spcBef>
                <a:spcPts val="5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secondary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device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is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ready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accept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data,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then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primary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device</a:t>
            </a:r>
            <a:endParaRPr sz="2600">
              <a:latin typeface="Times New Roman"/>
              <a:cs typeface="Times New Roman"/>
            </a:endParaRPr>
          </a:p>
          <a:p>
            <a:pPr marL="191770">
              <a:lnSpc>
                <a:spcPts val="2165"/>
              </a:lnSpc>
            </a:pPr>
            <a:r>
              <a:rPr sz="2600" spc="-10" dirty="0">
                <a:latin typeface="Times New Roman"/>
                <a:cs typeface="Times New Roman"/>
              </a:rPr>
              <a:t>sends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two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more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frames</a:t>
            </a:r>
            <a:r>
              <a:rPr sz="2600" spc="2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intended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secondary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device.</a:t>
            </a:r>
            <a:r>
              <a:rPr sz="2600" spc="2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Once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91770" marR="13970">
              <a:lnSpc>
                <a:spcPct val="69700"/>
              </a:lnSpc>
              <a:spcBef>
                <a:spcPts val="475"/>
              </a:spcBef>
              <a:tabLst>
                <a:tab pos="961390" algn="l"/>
                <a:tab pos="1621790" algn="l"/>
                <a:tab pos="2465070" algn="l"/>
                <a:tab pos="4242435" algn="l"/>
                <a:tab pos="4864735" algn="l"/>
                <a:tab pos="6419215" algn="l"/>
                <a:tab pos="7371715" algn="l"/>
                <a:tab pos="7903209" algn="l"/>
              </a:tabLst>
            </a:pPr>
            <a:r>
              <a:rPr sz="2600" spc="-5" dirty="0">
                <a:latin typeface="Times New Roman"/>
                <a:cs typeface="Times New Roman"/>
              </a:rPr>
              <a:t>data	has	been	</a:t>
            </a:r>
            <a:r>
              <a:rPr sz="2600" spc="-10" dirty="0">
                <a:latin typeface="Times New Roman"/>
                <a:cs typeface="Times New Roman"/>
              </a:rPr>
              <a:t>transmitted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secondar</a:t>
            </a:r>
            <a:r>
              <a:rPr sz="2600" spc="-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send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acknowledgement  specifies that the </a:t>
            </a:r>
            <a:r>
              <a:rPr sz="2600" spc="-5" dirty="0">
                <a:latin typeface="Times New Roman"/>
                <a:cs typeface="Times New Roman"/>
              </a:rPr>
              <a:t>data has been received.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/>
          <p:nvPr/>
        </p:nvSpPr>
        <p:spPr>
          <a:xfrm>
            <a:off x="3135334" y="1907554"/>
            <a:ext cx="6106377" cy="426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39" y="1728104"/>
            <a:ext cx="10309860" cy="39814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91770" indent="-179705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9240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Poll</a:t>
            </a:r>
            <a:endParaRPr sz="2600">
              <a:latin typeface="Times New Roman"/>
              <a:cs typeface="Times New Roman"/>
            </a:endParaRPr>
          </a:p>
          <a:p>
            <a:pPr marL="191770" marR="5080" indent="-179705" algn="just">
              <a:lnSpc>
                <a:spcPct val="78500"/>
              </a:lnSpc>
              <a:spcBef>
                <a:spcPts val="102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The Poll mode is </a:t>
            </a:r>
            <a:r>
              <a:rPr sz="2600" spc="-5" dirty="0">
                <a:latin typeface="Times New Roman"/>
                <a:cs typeface="Times New Roman"/>
              </a:rPr>
              <a:t>used </a:t>
            </a:r>
            <a:r>
              <a:rPr sz="2600" spc="-10" dirty="0">
                <a:latin typeface="Times New Roman"/>
                <a:cs typeface="Times New Roman"/>
              </a:rPr>
              <a:t>when the </a:t>
            </a:r>
            <a:r>
              <a:rPr sz="2600" spc="-5" dirty="0">
                <a:latin typeface="Times New Roman"/>
                <a:cs typeface="Times New Roman"/>
              </a:rPr>
              <a:t>primary device </a:t>
            </a:r>
            <a:r>
              <a:rPr sz="2600" spc="-10" dirty="0">
                <a:latin typeface="Times New Roman"/>
                <a:cs typeface="Times New Roman"/>
              </a:rPr>
              <a:t>wants to </a:t>
            </a:r>
            <a:r>
              <a:rPr sz="2600" spc="-5" dirty="0">
                <a:latin typeface="Times New Roman"/>
                <a:cs typeface="Times New Roman"/>
              </a:rPr>
              <a:t>receive </a:t>
            </a:r>
            <a:r>
              <a:rPr sz="2600" spc="-10" dirty="0">
                <a:latin typeface="Times New Roman"/>
                <a:cs typeface="Times New Roman"/>
              </a:rPr>
              <a:t>some </a:t>
            </a:r>
            <a:r>
              <a:rPr sz="2600" spc="-5" dirty="0">
                <a:latin typeface="Times New Roman"/>
                <a:cs typeface="Times New Roman"/>
              </a:rPr>
              <a:t>data  from </a:t>
            </a:r>
            <a:r>
              <a:rPr sz="2600" spc="-10" dirty="0">
                <a:latin typeface="Times New Roman"/>
                <a:cs typeface="Times New Roman"/>
              </a:rPr>
              <a:t>the secondary </a:t>
            </a:r>
            <a:r>
              <a:rPr sz="2600" spc="-5" dirty="0">
                <a:latin typeface="Times New Roman"/>
                <a:cs typeface="Times New Roman"/>
              </a:rPr>
              <a:t>device.</a:t>
            </a:r>
            <a:endParaRPr sz="2600">
              <a:latin typeface="Times New Roman"/>
              <a:cs typeface="Times New Roman"/>
            </a:endParaRPr>
          </a:p>
          <a:p>
            <a:pPr marL="191770" marR="10795" indent="-179705" algn="just">
              <a:lnSpc>
                <a:spcPct val="78500"/>
              </a:lnSpc>
              <a:spcBef>
                <a:spcPts val="102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When </a:t>
            </a:r>
            <a:r>
              <a:rPr sz="2600" spc="-5" dirty="0">
                <a:latin typeface="Times New Roman"/>
                <a:cs typeface="Times New Roman"/>
              </a:rPr>
              <a:t>a primary device </a:t>
            </a:r>
            <a:r>
              <a:rPr sz="2600" spc="-10" dirty="0">
                <a:latin typeface="Times New Roman"/>
                <a:cs typeface="Times New Roman"/>
              </a:rPr>
              <a:t>wants to </a:t>
            </a:r>
            <a:r>
              <a:rPr sz="2600" spc="-5" dirty="0">
                <a:latin typeface="Times New Roman"/>
                <a:cs typeface="Times New Roman"/>
              </a:rPr>
              <a:t>receive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data, </a:t>
            </a:r>
            <a:r>
              <a:rPr sz="2600" spc="-10" dirty="0">
                <a:latin typeface="Times New Roman"/>
                <a:cs typeface="Times New Roman"/>
              </a:rPr>
              <a:t>then it asks each </a:t>
            </a:r>
            <a:r>
              <a:rPr sz="2600" spc="-5" dirty="0">
                <a:latin typeface="Times New Roman"/>
                <a:cs typeface="Times New Roman"/>
              </a:rPr>
              <a:t>device  </a:t>
            </a:r>
            <a:r>
              <a:rPr sz="2600" spc="-10" dirty="0">
                <a:latin typeface="Times New Roman"/>
                <a:cs typeface="Times New Roman"/>
              </a:rPr>
              <a:t>whether it </a:t>
            </a:r>
            <a:r>
              <a:rPr sz="2600" spc="-5" dirty="0">
                <a:latin typeface="Times New Roman"/>
                <a:cs typeface="Times New Roman"/>
              </a:rPr>
              <a:t>has </a:t>
            </a:r>
            <a:r>
              <a:rPr sz="2600" spc="-10" dirty="0">
                <a:latin typeface="Times New Roman"/>
                <a:cs typeface="Times New Roman"/>
              </a:rPr>
              <a:t>anything to send.</a:t>
            </a:r>
            <a:endParaRPr sz="2600">
              <a:latin typeface="Times New Roman"/>
              <a:cs typeface="Times New Roman"/>
            </a:endParaRPr>
          </a:p>
          <a:p>
            <a:pPr marL="191770" marR="5080" indent="-179705" algn="just">
              <a:lnSpc>
                <a:spcPct val="79200"/>
              </a:lnSpc>
              <a:spcBef>
                <a:spcPts val="100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Firstly, the </a:t>
            </a:r>
            <a:r>
              <a:rPr sz="2600" spc="-5" dirty="0">
                <a:latin typeface="Times New Roman"/>
                <a:cs typeface="Times New Roman"/>
              </a:rPr>
              <a:t>primary </a:t>
            </a:r>
            <a:r>
              <a:rPr sz="2600" spc="-10" dirty="0">
                <a:latin typeface="Times New Roman"/>
                <a:cs typeface="Times New Roman"/>
              </a:rPr>
              <a:t>asks </a:t>
            </a:r>
            <a:r>
              <a:rPr sz="2600" spc="-5" dirty="0">
                <a:latin typeface="Times New Roman"/>
                <a:cs typeface="Times New Roman"/>
              </a:rPr>
              <a:t>(poll)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first </a:t>
            </a:r>
            <a:r>
              <a:rPr sz="2600" spc="-10" dirty="0">
                <a:latin typeface="Times New Roman"/>
                <a:cs typeface="Times New Roman"/>
              </a:rPr>
              <a:t>secondary </a:t>
            </a:r>
            <a:r>
              <a:rPr sz="2600" spc="-5" dirty="0">
                <a:latin typeface="Times New Roman"/>
                <a:cs typeface="Times New Roman"/>
              </a:rPr>
              <a:t>device, </a:t>
            </a:r>
            <a:r>
              <a:rPr sz="2600" spc="-10" dirty="0">
                <a:latin typeface="Times New Roman"/>
                <a:cs typeface="Times New Roman"/>
              </a:rPr>
              <a:t>if it </a:t>
            </a:r>
            <a:r>
              <a:rPr sz="2600" spc="-5" dirty="0">
                <a:latin typeface="Times New Roman"/>
                <a:cs typeface="Times New Roman"/>
              </a:rPr>
              <a:t>responds </a:t>
            </a:r>
            <a:r>
              <a:rPr sz="2600" spc="-10" dirty="0">
                <a:latin typeface="Times New Roman"/>
                <a:cs typeface="Times New Roman"/>
              </a:rPr>
              <a:t>with  the </a:t>
            </a:r>
            <a:r>
              <a:rPr sz="2600" spc="-15" dirty="0">
                <a:latin typeface="Times New Roman"/>
                <a:cs typeface="Times New Roman"/>
              </a:rPr>
              <a:t>NACK </a:t>
            </a:r>
            <a:r>
              <a:rPr sz="2600" spc="-5" dirty="0">
                <a:latin typeface="Times New Roman"/>
                <a:cs typeface="Times New Roman"/>
              </a:rPr>
              <a:t>(Negative </a:t>
            </a:r>
            <a:r>
              <a:rPr sz="2600" spc="-10" dirty="0">
                <a:latin typeface="Times New Roman"/>
                <a:cs typeface="Times New Roman"/>
              </a:rPr>
              <a:t>Acknowledgement) means that it </a:t>
            </a:r>
            <a:r>
              <a:rPr sz="2600" spc="-5" dirty="0">
                <a:latin typeface="Times New Roman"/>
                <a:cs typeface="Times New Roman"/>
              </a:rPr>
              <a:t>has nothing </a:t>
            </a:r>
            <a:r>
              <a:rPr sz="2600" spc="-10" dirty="0">
                <a:latin typeface="Times New Roman"/>
                <a:cs typeface="Times New Roman"/>
              </a:rPr>
              <a:t>to send.  Now, it approaches the second secondary </a:t>
            </a:r>
            <a:r>
              <a:rPr sz="2600" spc="-5" dirty="0">
                <a:latin typeface="Times New Roman"/>
                <a:cs typeface="Times New Roman"/>
              </a:rPr>
              <a:t>device, </a:t>
            </a:r>
            <a:r>
              <a:rPr sz="2600" spc="-1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responds </a:t>
            </a:r>
            <a:r>
              <a:rPr sz="2600" spc="-10" dirty="0">
                <a:latin typeface="Times New Roman"/>
                <a:cs typeface="Times New Roman"/>
              </a:rPr>
              <a:t>with the </a:t>
            </a:r>
            <a:r>
              <a:rPr sz="2600" spc="-15" dirty="0">
                <a:latin typeface="Times New Roman"/>
                <a:cs typeface="Times New Roman"/>
              </a:rPr>
              <a:t>ACK </a:t>
            </a:r>
            <a:r>
              <a:rPr sz="2600" spc="6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means that it </a:t>
            </a:r>
            <a:r>
              <a:rPr sz="2600" spc="-5" dirty="0">
                <a:latin typeface="Times New Roman"/>
                <a:cs typeface="Times New Roman"/>
              </a:rPr>
              <a:t>has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data </a:t>
            </a:r>
            <a:r>
              <a:rPr sz="2600" spc="-10" dirty="0">
                <a:latin typeface="Times New Roman"/>
                <a:cs typeface="Times New Roman"/>
              </a:rPr>
              <a:t>to send. The secondary </a:t>
            </a:r>
            <a:r>
              <a:rPr sz="2600" spc="-5" dirty="0">
                <a:latin typeface="Times New Roman"/>
                <a:cs typeface="Times New Roman"/>
              </a:rPr>
              <a:t>device </a:t>
            </a:r>
            <a:r>
              <a:rPr sz="2600" spc="-10" dirty="0">
                <a:latin typeface="Times New Roman"/>
                <a:cs typeface="Times New Roman"/>
              </a:rPr>
              <a:t>can send more than  </a:t>
            </a:r>
            <a:r>
              <a:rPr sz="2600" spc="-5" dirty="0">
                <a:latin typeface="Times New Roman"/>
                <a:cs typeface="Times New Roman"/>
              </a:rPr>
              <a:t>one frame one </a:t>
            </a:r>
            <a:r>
              <a:rPr sz="2600" spc="-10" dirty="0">
                <a:latin typeface="Times New Roman"/>
                <a:cs typeface="Times New Roman"/>
              </a:rPr>
              <a:t>after another </a:t>
            </a:r>
            <a:r>
              <a:rPr sz="2600" spc="-5" dirty="0">
                <a:latin typeface="Times New Roman"/>
                <a:cs typeface="Times New Roman"/>
              </a:rPr>
              <a:t>or </a:t>
            </a:r>
            <a:r>
              <a:rPr sz="2600" spc="-10" dirty="0">
                <a:latin typeface="Times New Roman"/>
                <a:cs typeface="Times New Roman"/>
              </a:rPr>
              <a:t>sometimes it may </a:t>
            </a:r>
            <a:r>
              <a:rPr sz="2600" spc="-5" dirty="0">
                <a:latin typeface="Times New Roman"/>
                <a:cs typeface="Times New Roman"/>
              </a:rPr>
              <a:t>be required </a:t>
            </a:r>
            <a:r>
              <a:rPr sz="2600" spc="-10" dirty="0">
                <a:latin typeface="Times New Roman"/>
                <a:cs typeface="Times New Roman"/>
              </a:rPr>
              <a:t>to send </a:t>
            </a:r>
            <a:r>
              <a:rPr sz="2600" spc="-15" dirty="0">
                <a:latin typeface="Times New Roman"/>
                <a:cs typeface="Times New Roman"/>
              </a:rPr>
              <a:t>ACK  </a:t>
            </a:r>
            <a:r>
              <a:rPr sz="2600" spc="-5" dirty="0">
                <a:latin typeface="Times New Roman"/>
                <a:cs typeface="Times New Roman"/>
              </a:rPr>
              <a:t>before </a:t>
            </a:r>
            <a:r>
              <a:rPr sz="2600" spc="-10" dirty="0">
                <a:latin typeface="Times New Roman"/>
                <a:cs typeface="Times New Roman"/>
              </a:rPr>
              <a:t>sending each </a:t>
            </a:r>
            <a:r>
              <a:rPr sz="2600" spc="-5" dirty="0">
                <a:latin typeface="Times New Roman"/>
                <a:cs typeface="Times New Roman"/>
              </a:rPr>
              <a:t>one, depending on </a:t>
            </a:r>
            <a:r>
              <a:rPr sz="2600" spc="-10" dirty="0">
                <a:latin typeface="Times New Roman"/>
                <a:cs typeface="Times New Roman"/>
              </a:rPr>
              <a:t>the type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protocol being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1442" y="637785"/>
            <a:ext cx="6225253" cy="6130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10303510" cy="3385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8890" indent="-175895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 procedures </a:t>
            </a:r>
            <a:r>
              <a:rPr sz="2800" spc="-5" dirty="0">
                <a:latin typeface="Times New Roman"/>
                <a:cs typeface="Times New Roman"/>
              </a:rPr>
              <a:t>that tells the sender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much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it can  transmit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overwhelms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receiver.</a:t>
            </a:r>
            <a:endParaRPr sz="2800">
              <a:latin typeface="Times New Roman"/>
              <a:cs typeface="Times New Roman"/>
            </a:endParaRPr>
          </a:p>
          <a:p>
            <a:pPr marL="187960" marR="8890" indent="-175895" algn="just">
              <a:lnSpc>
                <a:spcPct val="89800"/>
              </a:lnSpc>
              <a:spcBef>
                <a:spcPts val="9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receiving device has </a:t>
            </a:r>
            <a:r>
              <a:rPr sz="2800" spc="-5" dirty="0">
                <a:latin typeface="Times New Roman"/>
                <a:cs typeface="Times New Roman"/>
              </a:rPr>
              <a:t>limited speed and limited memory to store  the </a:t>
            </a:r>
            <a:r>
              <a:rPr sz="2800" dirty="0">
                <a:latin typeface="Times New Roman"/>
                <a:cs typeface="Times New Roman"/>
              </a:rPr>
              <a:t>data. </a:t>
            </a:r>
            <a:r>
              <a:rPr sz="2800" spc="-5" dirty="0">
                <a:latin typeface="Times New Roman"/>
                <a:cs typeface="Times New Roman"/>
              </a:rPr>
              <a:t>Therefore, the </a:t>
            </a:r>
            <a:r>
              <a:rPr sz="2800" dirty="0">
                <a:latin typeface="Times New Roman"/>
                <a:cs typeface="Times New Roman"/>
              </a:rPr>
              <a:t>receiving device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able to inform the  sending </a:t>
            </a:r>
            <a:r>
              <a:rPr sz="2800" dirty="0">
                <a:latin typeface="Times New Roman"/>
                <a:cs typeface="Times New Roman"/>
              </a:rPr>
              <a:t>device </a:t>
            </a:r>
            <a:r>
              <a:rPr sz="2800" spc="-5" dirty="0">
                <a:latin typeface="Times New Roman"/>
                <a:cs typeface="Times New Roman"/>
              </a:rPr>
              <a:t>to stop the transmission temporarily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the limits 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reached.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It requires a buffer, a block of </a:t>
            </a:r>
            <a:r>
              <a:rPr sz="2800" spc="-5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storing the information 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they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00ED-303C-4541-93E0-EE3D3199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0525"/>
            <a:ext cx="4876800" cy="677108"/>
          </a:xfrm>
        </p:spPr>
        <p:txBody>
          <a:bodyPr/>
          <a:lstStyle/>
          <a:p>
            <a:r>
              <a:rPr lang="en-US" b="1" spc="-5" dirty="0"/>
              <a:t>Stop-and-wait</a:t>
            </a:r>
            <a:endParaRPr lang="en-US" dirty="0"/>
          </a:p>
        </p:txBody>
      </p:sp>
      <p:pic>
        <p:nvPicPr>
          <p:cNvPr id="1026" name="Picture 2" descr="Stop and Wait ARQ - GeeksforGeeks">
            <a:extLst>
              <a:ext uri="{FF2B5EF4-FFF2-40B4-BE49-F238E27FC236}">
                <a16:creationId xmlns:a16="http://schemas.microsoft.com/office/drawing/2014/main" id="{E959DD87-6A75-4B56-9385-E05653F8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1962"/>
            <a:ext cx="63055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8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721383"/>
            <a:ext cx="10304780" cy="2705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Stop-and-wait</a:t>
            </a:r>
            <a:endParaRPr sz="2800" dirty="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the Stop-and-wait method, the sender waits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  acknowledgement after every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sends.</a:t>
            </a:r>
            <a:endParaRPr sz="2800" dirty="0">
              <a:latin typeface="Times New Roman"/>
              <a:cs typeface="Times New Roman"/>
            </a:endParaRPr>
          </a:p>
          <a:p>
            <a:pPr marL="187960" marR="11430" indent="-175895" algn="just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acknowledgement is </a:t>
            </a:r>
            <a:r>
              <a:rPr sz="2800" dirty="0">
                <a:latin typeface="Times New Roman"/>
                <a:cs typeface="Times New Roman"/>
              </a:rPr>
              <a:t>received,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only next frame </a:t>
            </a:r>
            <a:r>
              <a:rPr sz="2800" spc="-5" dirty="0">
                <a:latin typeface="Times New Roman"/>
                <a:cs typeface="Times New Roman"/>
              </a:rPr>
              <a:t>is sent. The  </a:t>
            </a:r>
            <a:r>
              <a:rPr sz="2800" dirty="0">
                <a:latin typeface="Times New Roman"/>
                <a:cs typeface="Times New Roman"/>
              </a:rPr>
              <a:t>process of </a:t>
            </a:r>
            <a:r>
              <a:rPr sz="2800" spc="-5" dirty="0">
                <a:latin typeface="Times New Roman"/>
                <a:cs typeface="Times New Roman"/>
              </a:rPr>
              <a:t>alternately sending and waiting </a:t>
            </a:r>
            <a:r>
              <a:rPr sz="2800" dirty="0">
                <a:latin typeface="Times New Roman"/>
                <a:cs typeface="Times New Roman"/>
              </a:rPr>
              <a:t>of a frame </a:t>
            </a:r>
            <a:r>
              <a:rPr sz="2800" spc="-5" dirty="0">
                <a:latin typeface="Times New Roman"/>
                <a:cs typeface="Times New Roman"/>
              </a:rPr>
              <a:t>continues </a:t>
            </a:r>
            <a:r>
              <a:rPr sz="2800" dirty="0">
                <a:latin typeface="Times New Roman"/>
                <a:cs typeface="Times New Roman"/>
              </a:rPr>
              <a:t>until  </a:t>
            </a:r>
            <a:r>
              <a:rPr sz="2800" spc="-5" dirty="0">
                <a:latin typeface="Times New Roman"/>
                <a:cs typeface="Times New Roman"/>
              </a:rPr>
              <a:t>the sender transmits the EOT </a:t>
            </a:r>
            <a:r>
              <a:rPr sz="2800" dirty="0">
                <a:latin typeface="Times New Roman"/>
                <a:cs typeface="Times New Roman"/>
              </a:rPr>
              <a:t>(End of </a:t>
            </a:r>
            <a:r>
              <a:rPr sz="2800" spc="-5" dirty="0">
                <a:latin typeface="Times New Roman"/>
                <a:cs typeface="Times New Roman"/>
              </a:rPr>
              <a:t>transmission)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721383"/>
            <a:ext cx="10304780" cy="36004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Advantage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5" dirty="0">
                <a:latin typeface="Times New Roman"/>
                <a:cs typeface="Times New Roman"/>
              </a:rPr>
              <a:t> Stop-and-wait</a:t>
            </a:r>
            <a:endParaRPr sz="2800">
              <a:latin typeface="Times New Roman"/>
              <a:cs typeface="Times New Roman"/>
            </a:endParaRPr>
          </a:p>
          <a:p>
            <a:pPr marL="187960" marR="1270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Stop-and-wait method is simple as each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is checked and  acknowledged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next frame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sent.</a:t>
            </a:r>
            <a:endParaRPr sz="2800">
              <a:latin typeface="Times New Roman"/>
              <a:cs typeface="Times New Roman"/>
            </a:endParaRPr>
          </a:p>
          <a:p>
            <a:pPr marL="187960" indent="-175895" algn="just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Disadvantage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5" dirty="0">
                <a:latin typeface="Times New Roman"/>
                <a:cs typeface="Times New Roman"/>
              </a:rPr>
              <a:t> Stop-and-wait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89800"/>
              </a:lnSpc>
              <a:spcBef>
                <a:spcPts val="103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Stop-and-wait technique is inefficient to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as each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must travel  across all the way to the </a:t>
            </a:r>
            <a:r>
              <a:rPr sz="2800" dirty="0">
                <a:latin typeface="Times New Roman"/>
                <a:cs typeface="Times New Roman"/>
              </a:rPr>
              <a:t>receiver, </a:t>
            </a:r>
            <a:r>
              <a:rPr sz="2800" spc="-5" dirty="0">
                <a:latin typeface="Times New Roman"/>
                <a:cs typeface="Times New Roman"/>
              </a:rPr>
              <a:t>and an acknowledgement travels all  the way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next frame </a:t>
            </a:r>
            <a:r>
              <a:rPr sz="2800" spc="-5" dirty="0">
                <a:latin typeface="Times New Roman"/>
                <a:cs typeface="Times New Roman"/>
              </a:rPr>
              <a:t>is sent. Each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sent and </a:t>
            </a:r>
            <a:r>
              <a:rPr sz="2800" dirty="0">
                <a:latin typeface="Times New Roman"/>
                <a:cs typeface="Times New Roman"/>
              </a:rPr>
              <a:t>received  uses </a:t>
            </a:r>
            <a:r>
              <a:rPr sz="2800" spc="-5" dirty="0">
                <a:latin typeface="Times New Roman"/>
                <a:cs typeface="Times New Roman"/>
              </a:rPr>
              <a:t>the entire time </a:t>
            </a:r>
            <a:r>
              <a:rPr sz="2800" dirty="0">
                <a:latin typeface="Times New Roman"/>
                <a:cs typeface="Times New Roman"/>
              </a:rPr>
              <a:t>needed </a:t>
            </a:r>
            <a:r>
              <a:rPr sz="2800" spc="-5" dirty="0">
                <a:latin typeface="Times New Roman"/>
                <a:cs typeface="Times New Roman"/>
              </a:rPr>
              <a:t>to traverse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583" y="1730420"/>
            <a:ext cx="10314305" cy="4114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5580" indent="-183515" algn="just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96215" algn="l"/>
              </a:tabLst>
            </a:pPr>
            <a:r>
              <a:rPr sz="2350" b="1" spc="5" dirty="0">
                <a:latin typeface="Times New Roman"/>
                <a:cs typeface="Times New Roman"/>
              </a:rPr>
              <a:t>Sliding</a:t>
            </a:r>
            <a:r>
              <a:rPr sz="2350" b="1" dirty="0">
                <a:latin typeface="Times New Roman"/>
                <a:cs typeface="Times New Roman"/>
              </a:rPr>
              <a:t> </a:t>
            </a:r>
            <a:r>
              <a:rPr sz="2350" b="1" spc="15" dirty="0">
                <a:latin typeface="Times New Roman"/>
                <a:cs typeface="Times New Roman"/>
              </a:rPr>
              <a:t>Window</a:t>
            </a:r>
            <a:endParaRPr sz="2350">
              <a:latin typeface="Times New Roman"/>
              <a:cs typeface="Times New Roman"/>
            </a:endParaRPr>
          </a:p>
          <a:p>
            <a:pPr marL="195580" marR="13335" indent="-183515" algn="just">
              <a:lnSpc>
                <a:spcPct val="70900"/>
              </a:lnSpc>
              <a:spcBef>
                <a:spcPts val="1025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Times New Roman"/>
                <a:cs typeface="Times New Roman"/>
              </a:rPr>
              <a:t>In </a:t>
            </a:r>
            <a:r>
              <a:rPr sz="2350" spc="5" dirty="0">
                <a:latin typeface="Times New Roman"/>
                <a:cs typeface="Times New Roman"/>
              </a:rPr>
              <a:t>Sliding </a:t>
            </a:r>
            <a:r>
              <a:rPr sz="2350" spc="10" dirty="0">
                <a:latin typeface="Times New Roman"/>
                <a:cs typeface="Times New Roman"/>
              </a:rPr>
              <a:t>Window </a:t>
            </a:r>
            <a:r>
              <a:rPr sz="2350" spc="5" dirty="0">
                <a:latin typeface="Times New Roman"/>
                <a:cs typeface="Times New Roman"/>
              </a:rPr>
              <a:t>Control, multiple </a:t>
            </a:r>
            <a:r>
              <a:rPr sz="2350" spc="10" dirty="0">
                <a:latin typeface="Times New Roman"/>
                <a:cs typeface="Times New Roman"/>
              </a:rPr>
              <a:t>frames can be </a:t>
            </a:r>
            <a:r>
              <a:rPr sz="2350" spc="5" dirty="0">
                <a:latin typeface="Times New Roman"/>
                <a:cs typeface="Times New Roman"/>
              </a:rPr>
              <a:t>sent </a:t>
            </a:r>
            <a:r>
              <a:rPr sz="2350" spc="10" dirty="0">
                <a:latin typeface="Times New Roman"/>
                <a:cs typeface="Times New Roman"/>
              </a:rPr>
              <a:t>one </a:t>
            </a:r>
            <a:r>
              <a:rPr sz="2350" spc="5" dirty="0">
                <a:latin typeface="Times New Roman"/>
                <a:cs typeface="Times New Roman"/>
              </a:rPr>
              <a:t>after the another </a:t>
            </a:r>
            <a:r>
              <a:rPr sz="2350" spc="10" dirty="0">
                <a:latin typeface="Times New Roman"/>
                <a:cs typeface="Times New Roman"/>
              </a:rPr>
              <a:t>due  </a:t>
            </a:r>
            <a:r>
              <a:rPr sz="2350" spc="5" dirty="0">
                <a:latin typeface="Times New Roman"/>
                <a:cs typeface="Times New Roman"/>
              </a:rPr>
              <a:t>to </a:t>
            </a:r>
            <a:r>
              <a:rPr sz="2350" spc="10" dirty="0">
                <a:latin typeface="Times New Roman"/>
                <a:cs typeface="Times New Roman"/>
              </a:rPr>
              <a:t>which </a:t>
            </a:r>
            <a:r>
              <a:rPr sz="2350" spc="5" dirty="0">
                <a:latin typeface="Times New Roman"/>
                <a:cs typeface="Times New Roman"/>
              </a:rPr>
              <a:t>capacity </a:t>
            </a:r>
            <a:r>
              <a:rPr sz="2350" spc="10" dirty="0">
                <a:latin typeface="Times New Roman"/>
                <a:cs typeface="Times New Roman"/>
              </a:rPr>
              <a:t>of </a:t>
            </a:r>
            <a:r>
              <a:rPr sz="2350" spc="5" dirty="0">
                <a:latin typeface="Times New Roman"/>
                <a:cs typeface="Times New Roman"/>
              </a:rPr>
              <a:t>the communication channel </a:t>
            </a:r>
            <a:r>
              <a:rPr sz="2350" spc="10" dirty="0">
                <a:latin typeface="Times New Roman"/>
                <a:cs typeface="Times New Roman"/>
              </a:rPr>
              <a:t>can be utilized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efficiently.</a:t>
            </a:r>
            <a:endParaRPr sz="2350">
              <a:latin typeface="Times New Roman"/>
              <a:cs typeface="Times New Roman"/>
            </a:endParaRPr>
          </a:p>
          <a:p>
            <a:pPr marL="195580" marR="8890" indent="-183515" algn="just">
              <a:lnSpc>
                <a:spcPct val="70900"/>
              </a:lnSpc>
              <a:spcBef>
                <a:spcPts val="1025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Times New Roman"/>
                <a:cs typeface="Times New Roman"/>
              </a:rPr>
              <a:t>The window can hold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frames </a:t>
            </a:r>
            <a:r>
              <a:rPr sz="2350" spc="5" dirty="0">
                <a:latin typeface="Times New Roman"/>
                <a:cs typeface="Times New Roman"/>
              </a:rPr>
              <a:t>at either end, </a:t>
            </a:r>
            <a:r>
              <a:rPr sz="2350" spc="10" dirty="0">
                <a:latin typeface="Times New Roman"/>
                <a:cs typeface="Times New Roman"/>
              </a:rPr>
              <a:t>and </a:t>
            </a:r>
            <a:r>
              <a:rPr sz="2350" spc="5" dirty="0">
                <a:latin typeface="Times New Roman"/>
                <a:cs typeface="Times New Roman"/>
              </a:rPr>
              <a:t>it </a:t>
            </a:r>
            <a:r>
              <a:rPr sz="2350" spc="10" dirty="0">
                <a:latin typeface="Times New Roman"/>
                <a:cs typeface="Times New Roman"/>
              </a:rPr>
              <a:t>provides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upper </a:t>
            </a:r>
            <a:r>
              <a:rPr sz="2350" spc="5" dirty="0">
                <a:latin typeface="Times New Roman"/>
                <a:cs typeface="Times New Roman"/>
              </a:rPr>
              <a:t>limit </a:t>
            </a:r>
            <a:r>
              <a:rPr sz="2350" spc="15" dirty="0">
                <a:latin typeface="Times New Roman"/>
                <a:cs typeface="Times New Roman"/>
              </a:rPr>
              <a:t>on 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of frames </a:t>
            </a:r>
            <a:r>
              <a:rPr sz="2350" spc="5" dirty="0">
                <a:latin typeface="Times New Roman"/>
                <a:cs typeface="Times New Roman"/>
              </a:rPr>
              <a:t>that </a:t>
            </a:r>
            <a:r>
              <a:rPr sz="2350" spc="10" dirty="0">
                <a:latin typeface="Times New Roman"/>
                <a:cs typeface="Times New Roman"/>
              </a:rPr>
              <a:t>can be </a:t>
            </a:r>
            <a:r>
              <a:rPr sz="2350" spc="5" dirty="0">
                <a:latin typeface="Times New Roman"/>
                <a:cs typeface="Times New Roman"/>
              </a:rPr>
              <a:t>transmitted </a:t>
            </a:r>
            <a:r>
              <a:rPr sz="2350" spc="10" dirty="0">
                <a:latin typeface="Times New Roman"/>
                <a:cs typeface="Times New Roman"/>
              </a:rPr>
              <a:t>before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acknowledgement.</a:t>
            </a:r>
            <a:endParaRPr sz="2350">
              <a:latin typeface="Times New Roman"/>
              <a:cs typeface="Times New Roman"/>
            </a:endParaRPr>
          </a:p>
          <a:p>
            <a:pPr marL="195580" indent="-183515" algn="just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Times New Roman"/>
                <a:cs typeface="Times New Roman"/>
              </a:rPr>
              <a:t>Frames can be </a:t>
            </a:r>
            <a:r>
              <a:rPr sz="2350" spc="5" dirty="0">
                <a:latin typeface="Times New Roman"/>
                <a:cs typeface="Times New Roman"/>
              </a:rPr>
              <a:t>acknowledged </a:t>
            </a:r>
            <a:r>
              <a:rPr sz="2350" spc="10" dirty="0">
                <a:latin typeface="Times New Roman"/>
                <a:cs typeface="Times New Roman"/>
              </a:rPr>
              <a:t>even when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window </a:t>
            </a:r>
            <a:r>
              <a:rPr sz="2350" spc="5" dirty="0">
                <a:latin typeface="Times New Roman"/>
                <a:cs typeface="Times New Roman"/>
              </a:rPr>
              <a:t>is </a:t>
            </a:r>
            <a:r>
              <a:rPr sz="2350" spc="10" dirty="0">
                <a:latin typeface="Times New Roman"/>
                <a:cs typeface="Times New Roman"/>
              </a:rPr>
              <a:t>not </a:t>
            </a:r>
            <a:r>
              <a:rPr sz="2350" spc="5" dirty="0">
                <a:latin typeface="Times New Roman"/>
                <a:cs typeface="Times New Roman"/>
              </a:rPr>
              <a:t>completely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filled.</a:t>
            </a:r>
            <a:endParaRPr sz="2350">
              <a:latin typeface="Times New Roman"/>
              <a:cs typeface="Times New Roman"/>
            </a:endParaRPr>
          </a:p>
          <a:p>
            <a:pPr marL="195580" marR="9525" indent="-183515" algn="just">
              <a:lnSpc>
                <a:spcPct val="70900"/>
              </a:lnSpc>
              <a:spcBef>
                <a:spcPts val="1000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Times New Roman"/>
                <a:cs typeface="Times New Roman"/>
              </a:rPr>
              <a:t>The </a:t>
            </a:r>
            <a:r>
              <a:rPr sz="2350" spc="5" dirty="0">
                <a:latin typeface="Times New Roman"/>
                <a:cs typeface="Times New Roman"/>
              </a:rPr>
              <a:t>size </a:t>
            </a:r>
            <a:r>
              <a:rPr sz="2350" spc="10" dirty="0">
                <a:latin typeface="Times New Roman"/>
                <a:cs typeface="Times New Roman"/>
              </a:rPr>
              <a:t>of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window </a:t>
            </a:r>
            <a:r>
              <a:rPr sz="2350" spc="5" dirty="0">
                <a:latin typeface="Times New Roman"/>
                <a:cs typeface="Times New Roman"/>
              </a:rPr>
              <a:t>is </a:t>
            </a:r>
            <a:r>
              <a:rPr sz="2350" spc="10" dirty="0">
                <a:latin typeface="Times New Roman"/>
                <a:cs typeface="Times New Roman"/>
              </a:rPr>
              <a:t>represented as n-1. </a:t>
            </a:r>
            <a:r>
              <a:rPr sz="2350" spc="5" dirty="0">
                <a:latin typeface="Times New Roman"/>
                <a:cs typeface="Times New Roman"/>
              </a:rPr>
              <a:t>Therefore, </a:t>
            </a:r>
            <a:r>
              <a:rPr sz="2350" spc="10" dirty="0">
                <a:latin typeface="Times New Roman"/>
                <a:cs typeface="Times New Roman"/>
              </a:rPr>
              <a:t>maximum n-1 frames </a:t>
            </a:r>
            <a:r>
              <a:rPr sz="2350" spc="5" dirty="0">
                <a:latin typeface="Times New Roman"/>
                <a:cs typeface="Times New Roman"/>
              </a:rPr>
              <a:t>can  </a:t>
            </a:r>
            <a:r>
              <a:rPr sz="2350" spc="10" dirty="0">
                <a:latin typeface="Times New Roman"/>
                <a:cs typeface="Times New Roman"/>
              </a:rPr>
              <a:t>be </a:t>
            </a:r>
            <a:r>
              <a:rPr sz="2350" spc="5" dirty="0">
                <a:latin typeface="Times New Roman"/>
                <a:cs typeface="Times New Roman"/>
              </a:rPr>
              <a:t>sent </a:t>
            </a:r>
            <a:r>
              <a:rPr sz="2350" spc="10" dirty="0">
                <a:latin typeface="Times New Roman"/>
                <a:cs typeface="Times New Roman"/>
              </a:rPr>
              <a:t>before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acknowledgement.</a:t>
            </a:r>
            <a:endParaRPr sz="235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71600"/>
              </a:lnSpc>
              <a:spcBef>
                <a:spcPts val="1005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Times New Roman"/>
                <a:cs typeface="Times New Roman"/>
              </a:rPr>
              <a:t>When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receiver </a:t>
            </a:r>
            <a:r>
              <a:rPr sz="2350" spc="5" dirty="0">
                <a:latin typeface="Times New Roman"/>
                <a:cs typeface="Times New Roman"/>
              </a:rPr>
              <a:t>sends the </a:t>
            </a:r>
            <a:r>
              <a:rPr sz="2350" spc="10" dirty="0">
                <a:latin typeface="Times New Roman"/>
                <a:cs typeface="Times New Roman"/>
              </a:rPr>
              <a:t>ACK, </a:t>
            </a:r>
            <a:r>
              <a:rPr sz="2350" spc="5" dirty="0">
                <a:latin typeface="Times New Roman"/>
                <a:cs typeface="Times New Roman"/>
              </a:rPr>
              <a:t>it includes the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of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next frame </a:t>
            </a:r>
            <a:r>
              <a:rPr sz="2350" spc="5" dirty="0">
                <a:latin typeface="Times New Roman"/>
                <a:cs typeface="Times New Roman"/>
              </a:rPr>
              <a:t>that </a:t>
            </a:r>
            <a:r>
              <a:rPr sz="2350" dirty="0">
                <a:latin typeface="Times New Roman"/>
                <a:cs typeface="Times New Roman"/>
              </a:rPr>
              <a:t>it  </a:t>
            </a:r>
            <a:r>
              <a:rPr sz="2350" spc="10" dirty="0">
                <a:latin typeface="Times New Roman"/>
                <a:cs typeface="Times New Roman"/>
              </a:rPr>
              <a:t>wants </a:t>
            </a:r>
            <a:r>
              <a:rPr sz="2350" spc="5" dirty="0">
                <a:latin typeface="Times New Roman"/>
                <a:cs typeface="Times New Roman"/>
              </a:rPr>
              <a:t>to </a:t>
            </a:r>
            <a:r>
              <a:rPr sz="2350" spc="10" dirty="0">
                <a:latin typeface="Times New Roman"/>
                <a:cs typeface="Times New Roman"/>
              </a:rPr>
              <a:t>receive. For </a:t>
            </a:r>
            <a:r>
              <a:rPr sz="2350" spc="5" dirty="0">
                <a:latin typeface="Times New Roman"/>
                <a:cs typeface="Times New Roman"/>
              </a:rPr>
              <a:t>example, to acknowledge the string </a:t>
            </a:r>
            <a:r>
              <a:rPr sz="2350" spc="10" dirty="0">
                <a:latin typeface="Times New Roman"/>
                <a:cs typeface="Times New Roman"/>
              </a:rPr>
              <a:t>of frames </a:t>
            </a:r>
            <a:r>
              <a:rPr sz="2350" spc="5" dirty="0">
                <a:latin typeface="Times New Roman"/>
                <a:cs typeface="Times New Roman"/>
              </a:rPr>
              <a:t>ending with  </a:t>
            </a:r>
            <a:r>
              <a:rPr sz="2350" spc="10" dirty="0">
                <a:latin typeface="Times New Roman"/>
                <a:cs typeface="Times New Roman"/>
              </a:rPr>
              <a:t>frame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4,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receiver </a:t>
            </a:r>
            <a:r>
              <a:rPr sz="2350" spc="5" dirty="0">
                <a:latin typeface="Times New Roman"/>
                <a:cs typeface="Times New Roman"/>
              </a:rPr>
              <a:t>will </a:t>
            </a:r>
            <a:r>
              <a:rPr sz="2350" spc="10" dirty="0">
                <a:latin typeface="Times New Roman"/>
                <a:cs typeface="Times New Roman"/>
              </a:rPr>
              <a:t>send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5" dirty="0">
                <a:latin typeface="Times New Roman"/>
                <a:cs typeface="Times New Roman"/>
              </a:rPr>
              <a:t>ACK </a:t>
            </a:r>
            <a:r>
              <a:rPr sz="2350" spc="5" dirty="0">
                <a:latin typeface="Times New Roman"/>
                <a:cs typeface="Times New Roman"/>
              </a:rPr>
              <a:t>containing the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5. When </a:t>
            </a:r>
            <a:r>
              <a:rPr sz="2350" spc="60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 sender sees the </a:t>
            </a:r>
            <a:r>
              <a:rPr sz="2350" spc="15" dirty="0">
                <a:latin typeface="Times New Roman"/>
                <a:cs typeface="Times New Roman"/>
              </a:rPr>
              <a:t>ACK </a:t>
            </a:r>
            <a:r>
              <a:rPr sz="2350" spc="5" dirty="0">
                <a:latin typeface="Times New Roman"/>
                <a:cs typeface="Times New Roman"/>
              </a:rPr>
              <a:t>with the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5, </a:t>
            </a:r>
            <a:r>
              <a:rPr sz="2350" spc="5" dirty="0">
                <a:latin typeface="Times New Roman"/>
                <a:cs typeface="Times New Roman"/>
              </a:rPr>
              <a:t>it </a:t>
            </a:r>
            <a:r>
              <a:rPr sz="2350" spc="10" dirty="0">
                <a:latin typeface="Times New Roman"/>
                <a:cs typeface="Times New Roman"/>
              </a:rPr>
              <a:t>got </a:t>
            </a:r>
            <a:r>
              <a:rPr sz="2350" spc="5" dirty="0">
                <a:latin typeface="Times New Roman"/>
                <a:cs typeface="Times New Roman"/>
              </a:rPr>
              <a:t>to </a:t>
            </a:r>
            <a:r>
              <a:rPr sz="2350" spc="15" dirty="0">
                <a:latin typeface="Times New Roman"/>
                <a:cs typeface="Times New Roman"/>
              </a:rPr>
              <a:t>know </a:t>
            </a:r>
            <a:r>
              <a:rPr sz="2350" spc="5" dirty="0">
                <a:latin typeface="Times New Roman"/>
                <a:cs typeface="Times New Roman"/>
              </a:rPr>
              <a:t>that the </a:t>
            </a:r>
            <a:r>
              <a:rPr sz="2350" spc="10" dirty="0">
                <a:latin typeface="Times New Roman"/>
                <a:cs typeface="Times New Roman"/>
              </a:rPr>
              <a:t>frames from </a:t>
            </a:r>
            <a:r>
              <a:rPr sz="2350" spc="15" dirty="0">
                <a:latin typeface="Times New Roman"/>
                <a:cs typeface="Times New Roman"/>
              </a:rPr>
              <a:t>0  </a:t>
            </a:r>
            <a:r>
              <a:rPr sz="2350" spc="5" dirty="0">
                <a:latin typeface="Times New Roman"/>
                <a:cs typeface="Times New Roman"/>
              </a:rPr>
              <a:t>through </a:t>
            </a:r>
            <a:r>
              <a:rPr sz="2350" spc="15" dirty="0">
                <a:latin typeface="Times New Roman"/>
                <a:cs typeface="Times New Roman"/>
              </a:rPr>
              <a:t>4 </a:t>
            </a:r>
            <a:r>
              <a:rPr sz="2350" spc="10" dirty="0">
                <a:latin typeface="Times New Roman"/>
                <a:cs typeface="Times New Roman"/>
              </a:rPr>
              <a:t>have been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received.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10302240" cy="32524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</a:t>
            </a:r>
            <a:r>
              <a:rPr sz="2800" dirty="0">
                <a:latin typeface="Times New Roman"/>
                <a:cs typeface="Times New Roman"/>
              </a:rPr>
              <a:t>beginning of a </a:t>
            </a:r>
            <a:r>
              <a:rPr sz="2800" spc="-5" dirty="0">
                <a:latin typeface="Times New Roman"/>
                <a:cs typeface="Times New Roman"/>
              </a:rPr>
              <a:t>transmission, the sender window contains </a:t>
            </a:r>
            <a:r>
              <a:rPr sz="2800" dirty="0">
                <a:latin typeface="Times New Roman"/>
                <a:cs typeface="Times New Roman"/>
              </a:rPr>
              <a:t>n-1  frames, </a:t>
            </a:r>
            <a:r>
              <a:rPr sz="2800" spc="-5" dirty="0">
                <a:latin typeface="Times New Roman"/>
                <a:cs typeface="Times New Roman"/>
              </a:rPr>
              <a:t>and when they are sent </a:t>
            </a:r>
            <a:r>
              <a:rPr sz="2800" dirty="0">
                <a:latin typeface="Times New Roman"/>
                <a:cs typeface="Times New Roman"/>
              </a:rPr>
              <a:t>out, </a:t>
            </a:r>
            <a:r>
              <a:rPr sz="2800" spc="-5" dirty="0">
                <a:latin typeface="Times New Roman"/>
                <a:cs typeface="Times New Roman"/>
              </a:rPr>
              <a:t>the left </a:t>
            </a:r>
            <a:r>
              <a:rPr sz="2800" dirty="0">
                <a:latin typeface="Times New Roman"/>
                <a:cs typeface="Times New Roman"/>
              </a:rPr>
              <a:t>boundary </a:t>
            </a:r>
            <a:r>
              <a:rPr sz="2800" spc="-5" dirty="0">
                <a:latin typeface="Times New Roman"/>
                <a:cs typeface="Times New Roman"/>
              </a:rPr>
              <a:t>moves inward  shrinking the size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window. For example, if the size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 window is </a:t>
            </a:r>
            <a:r>
              <a:rPr sz="2800" dirty="0">
                <a:latin typeface="Times New Roman"/>
                <a:cs typeface="Times New Roman"/>
              </a:rPr>
              <a:t>w </a:t>
            </a:r>
            <a:r>
              <a:rPr sz="2800" spc="-5" dirty="0">
                <a:latin typeface="Times New Roman"/>
                <a:cs typeface="Times New Roman"/>
              </a:rPr>
              <a:t>if three </a:t>
            </a:r>
            <a:r>
              <a:rPr sz="2800" dirty="0">
                <a:latin typeface="Times New Roman"/>
                <a:cs typeface="Times New Roman"/>
              </a:rPr>
              <a:t>frames </a:t>
            </a:r>
            <a:r>
              <a:rPr sz="2800" spc="-5" dirty="0">
                <a:latin typeface="Times New Roman"/>
                <a:cs typeface="Times New Roman"/>
              </a:rPr>
              <a:t>are sent </a:t>
            </a:r>
            <a:r>
              <a:rPr sz="2800" dirty="0">
                <a:latin typeface="Times New Roman"/>
                <a:cs typeface="Times New Roman"/>
              </a:rPr>
              <a:t>out, </a:t>
            </a:r>
            <a:r>
              <a:rPr sz="2800" spc="-5" dirty="0">
                <a:latin typeface="Times New Roman"/>
                <a:cs typeface="Times New Roman"/>
              </a:rPr>
              <a:t>then the </a:t>
            </a:r>
            <a:r>
              <a:rPr sz="2800" dirty="0">
                <a:latin typeface="Times New Roman"/>
                <a:cs typeface="Times New Roman"/>
              </a:rPr>
              <a:t>number of frames  </a:t>
            </a:r>
            <a:r>
              <a:rPr sz="2800" spc="-5" dirty="0">
                <a:latin typeface="Times New Roman"/>
                <a:cs typeface="Times New Roman"/>
              </a:rPr>
              <a:t>left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in the sender window 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w-3.</a:t>
            </a:r>
            <a:endParaRPr sz="2800">
              <a:latin typeface="Times New Roman"/>
              <a:cs typeface="Times New Roman"/>
            </a:endParaRPr>
          </a:p>
          <a:p>
            <a:pPr marL="187960" marR="6985" indent="-175895" algn="just">
              <a:lnSpc>
                <a:spcPct val="90000"/>
              </a:lnSpc>
              <a:spcBef>
                <a:spcPts val="93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Once the ACK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arrived, then the sender window expands to the  </a:t>
            </a:r>
            <a:r>
              <a:rPr sz="2800" dirty="0">
                <a:latin typeface="Times New Roman"/>
                <a:cs typeface="Times New Roman"/>
              </a:rPr>
              <a:t>number </a:t>
            </a:r>
            <a:r>
              <a:rPr sz="2800" spc="-5" dirty="0">
                <a:latin typeface="Times New Roman"/>
                <a:cs typeface="Times New Roman"/>
              </a:rPr>
              <a:t>which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equal to the </a:t>
            </a:r>
            <a:r>
              <a:rPr sz="2800" dirty="0">
                <a:latin typeface="Times New Roman"/>
                <a:cs typeface="Times New Roman"/>
              </a:rPr>
              <a:t>number of frames </a:t>
            </a:r>
            <a:r>
              <a:rPr sz="2800" spc="-5" dirty="0">
                <a:latin typeface="Times New Roman"/>
                <a:cs typeface="Times New Roman"/>
              </a:rPr>
              <a:t>acknowledged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ACK.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094" y="639172"/>
            <a:ext cx="4114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spc="-10" dirty="0"/>
              <a:t>Link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004346" y="1847444"/>
            <a:ext cx="7316942" cy="3789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65433" y="6467728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847592" y="1606000"/>
            <a:ext cx="8620138" cy="381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74" y="1735739"/>
            <a:ext cx="10326370" cy="4248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dirty="0">
                <a:latin typeface="Times New Roman"/>
                <a:cs typeface="Times New Roman"/>
              </a:rPr>
              <a:t>Receiver</a:t>
            </a:r>
            <a:r>
              <a:rPr sz="2150" b="1" spc="-5" dirty="0">
                <a:latin typeface="Times New Roman"/>
                <a:cs typeface="Times New Roman"/>
              </a:rPr>
              <a:t> </a:t>
            </a:r>
            <a:r>
              <a:rPr sz="2150" b="1" spc="10" dirty="0">
                <a:latin typeface="Times New Roman"/>
                <a:cs typeface="Times New Roman"/>
              </a:rPr>
              <a:t>Window</a:t>
            </a:r>
            <a:endParaRPr sz="2150">
              <a:latin typeface="Times New Roman"/>
              <a:cs typeface="Times New Roman"/>
            </a:endParaRPr>
          </a:p>
          <a:p>
            <a:pPr marL="199390" marR="13970" indent="-187325">
              <a:lnSpc>
                <a:spcPct val="71700"/>
              </a:lnSpc>
              <a:spcBef>
                <a:spcPts val="95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At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beginning of </a:t>
            </a:r>
            <a:r>
              <a:rPr sz="2150" dirty="0">
                <a:latin typeface="Times New Roman"/>
                <a:cs typeface="Times New Roman"/>
              </a:rPr>
              <a:t>transmission, the </a:t>
            </a:r>
            <a:r>
              <a:rPr sz="2150" spc="5" dirty="0">
                <a:latin typeface="Times New Roman"/>
                <a:cs typeface="Times New Roman"/>
              </a:rPr>
              <a:t>receiver window does not </a:t>
            </a:r>
            <a:r>
              <a:rPr sz="2150" dirty="0">
                <a:latin typeface="Times New Roman"/>
                <a:cs typeface="Times New Roman"/>
              </a:rPr>
              <a:t>contain </a:t>
            </a:r>
            <a:r>
              <a:rPr sz="2150" spc="10" dirty="0">
                <a:latin typeface="Times New Roman"/>
                <a:cs typeface="Times New Roman"/>
              </a:rPr>
              <a:t>n </a:t>
            </a:r>
            <a:r>
              <a:rPr sz="2150" spc="5" dirty="0">
                <a:latin typeface="Times New Roman"/>
                <a:cs typeface="Times New Roman"/>
              </a:rPr>
              <a:t>frames, but </a:t>
            </a:r>
            <a:r>
              <a:rPr sz="2150" dirty="0">
                <a:latin typeface="Times New Roman"/>
                <a:cs typeface="Times New Roman"/>
              </a:rPr>
              <a:t>it  contains </a:t>
            </a:r>
            <a:r>
              <a:rPr sz="2150" spc="5" dirty="0">
                <a:latin typeface="Times New Roman"/>
                <a:cs typeface="Times New Roman"/>
              </a:rPr>
              <a:t>n-1 </a:t>
            </a:r>
            <a:r>
              <a:rPr sz="2150" dirty="0">
                <a:latin typeface="Times New Roman"/>
                <a:cs typeface="Times New Roman"/>
              </a:rPr>
              <a:t>spaces </a:t>
            </a:r>
            <a:r>
              <a:rPr sz="2150" spc="5" dirty="0">
                <a:latin typeface="Times New Roman"/>
                <a:cs typeface="Times New Roman"/>
              </a:rPr>
              <a:t>for frames.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When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10" dirty="0">
                <a:latin typeface="Times New Roman"/>
                <a:cs typeface="Times New Roman"/>
              </a:rPr>
              <a:t>new </a:t>
            </a:r>
            <a:r>
              <a:rPr sz="2150" spc="5" dirty="0">
                <a:latin typeface="Times New Roman"/>
                <a:cs typeface="Times New Roman"/>
              </a:rPr>
              <a:t>frame </a:t>
            </a:r>
            <a:r>
              <a:rPr sz="2150" dirty="0">
                <a:latin typeface="Times New Roman"/>
                <a:cs typeface="Times New Roman"/>
              </a:rPr>
              <a:t>arrives, the size </a:t>
            </a:r>
            <a:r>
              <a:rPr sz="2150" spc="5" dirty="0">
                <a:latin typeface="Times New Roman"/>
                <a:cs typeface="Times New Roman"/>
              </a:rPr>
              <a:t>of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window</a:t>
            </a:r>
            <a:r>
              <a:rPr sz="2150" dirty="0">
                <a:latin typeface="Times New Roman"/>
                <a:cs typeface="Times New Roman"/>
              </a:rPr>
              <a:t> shrinks.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ts val="2215"/>
              </a:lnSpc>
              <a:spcBef>
                <a:spcPts val="27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The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receiver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window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does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not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represent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number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frames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received,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but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it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represents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25"/>
              </a:lnSpc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number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frames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can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be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received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before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an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ACK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sent.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For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example,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size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endParaRPr sz="2150">
              <a:latin typeface="Times New Roman"/>
              <a:cs typeface="Times New Roman"/>
            </a:endParaRPr>
          </a:p>
          <a:p>
            <a:pPr marL="199390" marR="17145">
              <a:lnSpc>
                <a:spcPct val="69800"/>
              </a:lnSpc>
              <a:spcBef>
                <a:spcPts val="390"/>
              </a:spcBef>
            </a:pP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window </a:t>
            </a:r>
            <a:r>
              <a:rPr sz="2150" dirty="0">
                <a:latin typeface="Times New Roman"/>
                <a:cs typeface="Times New Roman"/>
              </a:rPr>
              <a:t>is </a:t>
            </a:r>
            <a:r>
              <a:rPr sz="2150" spc="5" dirty="0">
                <a:latin typeface="Times New Roman"/>
                <a:cs typeface="Times New Roman"/>
              </a:rPr>
              <a:t>w, </a:t>
            </a:r>
            <a:r>
              <a:rPr sz="2150" dirty="0">
                <a:latin typeface="Times New Roman"/>
                <a:cs typeface="Times New Roman"/>
              </a:rPr>
              <a:t>if three </a:t>
            </a:r>
            <a:r>
              <a:rPr sz="2150" spc="5" dirty="0">
                <a:latin typeface="Times New Roman"/>
                <a:cs typeface="Times New Roman"/>
              </a:rPr>
              <a:t>frames </a:t>
            </a:r>
            <a:r>
              <a:rPr sz="2150" dirty="0">
                <a:latin typeface="Times New Roman"/>
                <a:cs typeface="Times New Roman"/>
              </a:rPr>
              <a:t>are </a:t>
            </a:r>
            <a:r>
              <a:rPr sz="2150" spc="5" dirty="0">
                <a:latin typeface="Times New Roman"/>
                <a:cs typeface="Times New Roman"/>
              </a:rPr>
              <a:t>received </a:t>
            </a:r>
            <a:r>
              <a:rPr sz="2150" dirty="0">
                <a:latin typeface="Times New Roman"/>
                <a:cs typeface="Times New Roman"/>
              </a:rPr>
              <a:t>then the </a:t>
            </a:r>
            <a:r>
              <a:rPr sz="2150" spc="10" dirty="0">
                <a:latin typeface="Times New Roman"/>
                <a:cs typeface="Times New Roman"/>
              </a:rPr>
              <a:t>number </a:t>
            </a:r>
            <a:r>
              <a:rPr sz="2150" spc="5" dirty="0">
                <a:latin typeface="Times New Roman"/>
                <a:cs typeface="Times New Roman"/>
              </a:rPr>
              <a:t>of </a:t>
            </a:r>
            <a:r>
              <a:rPr sz="2150" dirty="0">
                <a:latin typeface="Times New Roman"/>
                <a:cs typeface="Times New Roman"/>
              </a:rPr>
              <a:t>spaces available </a:t>
            </a:r>
            <a:r>
              <a:rPr sz="2150" spc="5" dirty="0">
                <a:latin typeface="Times New Roman"/>
                <a:cs typeface="Times New Roman"/>
              </a:rPr>
              <a:t>in </a:t>
            </a:r>
            <a:r>
              <a:rPr sz="2150" dirty="0">
                <a:latin typeface="Times New Roman"/>
                <a:cs typeface="Times New Roman"/>
              </a:rPr>
              <a:t>the  </a:t>
            </a:r>
            <a:r>
              <a:rPr sz="2150" spc="5" dirty="0">
                <a:latin typeface="Times New Roman"/>
                <a:cs typeface="Times New Roman"/>
              </a:rPr>
              <a:t>window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(w-3).</a:t>
            </a:r>
            <a:endParaRPr sz="2150">
              <a:latin typeface="Times New Roman"/>
              <a:cs typeface="Times New Roman"/>
            </a:endParaRPr>
          </a:p>
          <a:p>
            <a:pPr marL="199390" marR="20320" indent="-187325">
              <a:lnSpc>
                <a:spcPct val="71700"/>
              </a:lnSpc>
              <a:spcBef>
                <a:spcPts val="95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Once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acknowledgement </a:t>
            </a:r>
            <a:r>
              <a:rPr sz="2150" dirty="0">
                <a:latin typeface="Times New Roman"/>
                <a:cs typeface="Times New Roman"/>
              </a:rPr>
              <a:t>is sent, the </a:t>
            </a:r>
            <a:r>
              <a:rPr sz="2150" spc="5" dirty="0">
                <a:latin typeface="Times New Roman"/>
                <a:cs typeface="Times New Roman"/>
              </a:rPr>
              <a:t>receiver window expands </a:t>
            </a:r>
            <a:r>
              <a:rPr sz="2150" spc="10" dirty="0">
                <a:latin typeface="Times New Roman"/>
                <a:cs typeface="Times New Roman"/>
              </a:rPr>
              <a:t>by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10" dirty="0">
                <a:latin typeface="Times New Roman"/>
                <a:cs typeface="Times New Roman"/>
              </a:rPr>
              <a:t>number </a:t>
            </a:r>
            <a:r>
              <a:rPr sz="2150" dirty="0">
                <a:latin typeface="Times New Roman"/>
                <a:cs typeface="Times New Roman"/>
              </a:rPr>
              <a:t>equal to  the </a:t>
            </a:r>
            <a:r>
              <a:rPr sz="2150" spc="10" dirty="0">
                <a:latin typeface="Times New Roman"/>
                <a:cs typeface="Times New Roman"/>
              </a:rPr>
              <a:t>number </a:t>
            </a:r>
            <a:r>
              <a:rPr sz="2150" spc="5" dirty="0">
                <a:latin typeface="Times New Roman"/>
                <a:cs typeface="Times New Roman"/>
              </a:rPr>
              <a:t>of frames</a:t>
            </a:r>
            <a:r>
              <a:rPr sz="2150" dirty="0">
                <a:latin typeface="Times New Roman"/>
                <a:cs typeface="Times New Roman"/>
              </a:rPr>
              <a:t> acknowledged.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ts val="2215"/>
              </a:lnSpc>
              <a:spcBef>
                <a:spcPts val="22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Suppose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size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window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7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means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receiver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window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contains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seven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spaces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25"/>
              </a:lnSpc>
              <a:tabLst>
                <a:tab pos="650875" algn="l"/>
                <a:tab pos="1407795" algn="l"/>
                <a:tab pos="2357120" algn="l"/>
                <a:tab pos="2670175" algn="l"/>
                <a:tab pos="3135630" algn="l"/>
                <a:tab pos="3663950" algn="l"/>
                <a:tab pos="4436745" algn="l"/>
                <a:tab pos="4749165" algn="l"/>
                <a:tab pos="5881370" algn="l"/>
                <a:tab pos="6483985" algn="l"/>
                <a:tab pos="6949440" algn="l"/>
                <a:tab pos="7966709" algn="l"/>
                <a:tab pos="8984615" algn="l"/>
                <a:tab pos="9909810" algn="l"/>
              </a:tabLst>
            </a:pPr>
            <a:r>
              <a:rPr sz="2150" spc="5" dirty="0">
                <a:latin typeface="Times New Roman"/>
                <a:cs typeface="Times New Roman"/>
              </a:rPr>
              <a:t>for	seven	frames.	If	</a:t>
            </a:r>
            <a:r>
              <a:rPr sz="2150" dirty="0">
                <a:latin typeface="Times New Roman"/>
                <a:cs typeface="Times New Roman"/>
              </a:rPr>
              <a:t>the	</a:t>
            </a:r>
            <a:r>
              <a:rPr sz="2150" spc="5" dirty="0">
                <a:latin typeface="Times New Roman"/>
                <a:cs typeface="Times New Roman"/>
              </a:rPr>
              <a:t>one	frame	</a:t>
            </a:r>
            <a:r>
              <a:rPr sz="2150" dirty="0">
                <a:latin typeface="Times New Roman"/>
                <a:cs typeface="Times New Roman"/>
              </a:rPr>
              <a:t>is	</a:t>
            </a:r>
            <a:r>
              <a:rPr sz="2150" spc="5" dirty="0">
                <a:latin typeface="Times New Roman"/>
                <a:cs typeface="Times New Roman"/>
              </a:rPr>
              <a:t>received,	</a:t>
            </a:r>
            <a:r>
              <a:rPr sz="2150" dirty="0">
                <a:latin typeface="Times New Roman"/>
                <a:cs typeface="Times New Roman"/>
              </a:rPr>
              <a:t>then	the	</a:t>
            </a:r>
            <a:r>
              <a:rPr sz="2150" spc="5" dirty="0">
                <a:latin typeface="Times New Roman"/>
                <a:cs typeface="Times New Roman"/>
              </a:rPr>
              <a:t>receiver	window	</a:t>
            </a:r>
            <a:r>
              <a:rPr sz="2150" dirty="0">
                <a:latin typeface="Times New Roman"/>
                <a:cs typeface="Times New Roman"/>
              </a:rPr>
              <a:t>shrinks	and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00"/>
              </a:lnSpc>
            </a:pPr>
            <a:r>
              <a:rPr sz="2150" spc="5" dirty="0">
                <a:latin typeface="Times New Roman"/>
                <a:cs typeface="Times New Roman"/>
              </a:rPr>
              <a:t>moving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boundary from </a:t>
            </a:r>
            <a:r>
              <a:rPr sz="2150" spc="10" dirty="0">
                <a:latin typeface="Times New Roman"/>
                <a:cs typeface="Times New Roman"/>
              </a:rPr>
              <a:t>0 </a:t>
            </a:r>
            <a:r>
              <a:rPr sz="2150" spc="5" dirty="0">
                <a:latin typeface="Times New Roman"/>
                <a:cs typeface="Times New Roman"/>
              </a:rPr>
              <a:t>to 1. In </a:t>
            </a:r>
            <a:r>
              <a:rPr sz="2150" dirty="0">
                <a:latin typeface="Times New Roman"/>
                <a:cs typeface="Times New Roman"/>
              </a:rPr>
              <a:t>this </a:t>
            </a:r>
            <a:r>
              <a:rPr sz="2150" spc="5" dirty="0">
                <a:latin typeface="Times New Roman"/>
                <a:cs typeface="Times New Roman"/>
              </a:rPr>
              <a:t>way, window </a:t>
            </a:r>
            <a:r>
              <a:rPr sz="2150" dirty="0">
                <a:latin typeface="Times New Roman"/>
                <a:cs typeface="Times New Roman"/>
              </a:rPr>
              <a:t>shrinks </a:t>
            </a:r>
            <a:r>
              <a:rPr sz="2150" spc="5" dirty="0">
                <a:latin typeface="Times New Roman"/>
                <a:cs typeface="Times New Roman"/>
              </a:rPr>
              <a:t>one </a:t>
            </a:r>
            <a:r>
              <a:rPr sz="2150" spc="10" dirty="0">
                <a:latin typeface="Times New Roman"/>
                <a:cs typeface="Times New Roman"/>
              </a:rPr>
              <a:t>by </a:t>
            </a:r>
            <a:r>
              <a:rPr sz="2150" spc="5" dirty="0">
                <a:latin typeface="Times New Roman"/>
                <a:cs typeface="Times New Roman"/>
              </a:rPr>
              <a:t>one, so window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now</a:t>
            </a:r>
            <a:endParaRPr sz="2150">
              <a:latin typeface="Times New Roman"/>
              <a:cs typeface="Times New Roman"/>
            </a:endParaRPr>
          </a:p>
          <a:p>
            <a:pPr marL="199390" marR="17780">
              <a:lnSpc>
                <a:spcPct val="69800"/>
              </a:lnSpc>
              <a:spcBef>
                <a:spcPts val="390"/>
              </a:spcBef>
            </a:pPr>
            <a:r>
              <a:rPr sz="2150" dirty="0">
                <a:latin typeface="Times New Roman"/>
                <a:cs typeface="Times New Roman"/>
              </a:rPr>
              <a:t>contains the six spaces. </a:t>
            </a:r>
            <a:r>
              <a:rPr sz="2150" spc="5" dirty="0">
                <a:latin typeface="Times New Roman"/>
                <a:cs typeface="Times New Roman"/>
              </a:rPr>
              <a:t>If frames from </a:t>
            </a:r>
            <a:r>
              <a:rPr sz="2150" spc="10" dirty="0">
                <a:latin typeface="Times New Roman"/>
                <a:cs typeface="Times New Roman"/>
              </a:rPr>
              <a:t>0 </a:t>
            </a:r>
            <a:r>
              <a:rPr sz="2150" dirty="0">
                <a:latin typeface="Times New Roman"/>
                <a:cs typeface="Times New Roman"/>
              </a:rPr>
              <a:t>through </a:t>
            </a:r>
            <a:r>
              <a:rPr sz="2150" spc="10" dirty="0">
                <a:latin typeface="Times New Roman"/>
                <a:cs typeface="Times New Roman"/>
              </a:rPr>
              <a:t>4 </a:t>
            </a:r>
            <a:r>
              <a:rPr sz="2150" spc="5" dirty="0">
                <a:latin typeface="Times New Roman"/>
                <a:cs typeface="Times New Roman"/>
              </a:rPr>
              <a:t>have </a:t>
            </a:r>
            <a:r>
              <a:rPr sz="2150" dirty="0">
                <a:latin typeface="Times New Roman"/>
                <a:cs typeface="Times New Roman"/>
              </a:rPr>
              <a:t>sent, then the </a:t>
            </a:r>
            <a:r>
              <a:rPr sz="2150" spc="5" dirty="0">
                <a:latin typeface="Times New Roman"/>
                <a:cs typeface="Times New Roman"/>
              </a:rPr>
              <a:t>window </a:t>
            </a:r>
            <a:r>
              <a:rPr sz="2150" dirty="0">
                <a:latin typeface="Times New Roman"/>
                <a:cs typeface="Times New Roman"/>
              </a:rPr>
              <a:t>contains  </a:t>
            </a:r>
            <a:r>
              <a:rPr sz="2150" spc="5" dirty="0">
                <a:latin typeface="Times New Roman"/>
                <a:cs typeface="Times New Roman"/>
              </a:rPr>
              <a:t>two </a:t>
            </a:r>
            <a:r>
              <a:rPr sz="2150" dirty="0">
                <a:latin typeface="Times New Roman"/>
                <a:cs typeface="Times New Roman"/>
              </a:rPr>
              <a:t>spaces </a:t>
            </a:r>
            <a:r>
              <a:rPr sz="2150" spc="5" dirty="0">
                <a:latin typeface="Times New Roman"/>
                <a:cs typeface="Times New Roman"/>
              </a:rPr>
              <a:t>before an acknowledgement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sent.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474" y="639172"/>
            <a:ext cx="301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291917" y="2007287"/>
            <a:ext cx="7965422" cy="3366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9561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 </a:t>
            </a:r>
            <a:r>
              <a:rPr sz="2800" spc="-10" dirty="0">
                <a:latin typeface="Times New Roman"/>
                <a:cs typeface="Times New Roman"/>
              </a:rPr>
              <a:t>Control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technique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</a:t>
            </a:r>
            <a:r>
              <a:rPr sz="2800" dirty="0">
                <a:latin typeface="Times New Roman"/>
                <a:cs typeface="Times New Roman"/>
              </a:rPr>
              <a:t>detection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retransmission.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  <p:sp>
        <p:nvSpPr>
          <p:cNvPr id="4" name="object 4"/>
          <p:cNvSpPr/>
          <p:nvPr/>
        </p:nvSpPr>
        <p:spPr>
          <a:xfrm>
            <a:off x="2985247" y="2432907"/>
            <a:ext cx="6409878" cy="387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721383"/>
            <a:ext cx="10300335" cy="2705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Stop-and-wait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ARQ</a:t>
            </a:r>
            <a:r>
              <a:rPr lang="en-US" sz="2800" b="1" spc="-5" dirty="0">
                <a:latin typeface="Times New Roman"/>
                <a:cs typeface="Times New Roman"/>
              </a:rPr>
              <a:t> (Automatic Repeat Request)</a:t>
            </a:r>
            <a:endParaRPr sz="2800" dirty="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Stop-and-wait ARQ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technique </a:t>
            </a:r>
            <a:r>
              <a:rPr sz="2800" dirty="0">
                <a:latin typeface="Times New Roman"/>
                <a:cs typeface="Times New Roman"/>
              </a:rPr>
              <a:t>used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retransmit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in case  </a:t>
            </a:r>
            <a:r>
              <a:rPr sz="2800" dirty="0">
                <a:latin typeface="Times New Roman"/>
                <a:cs typeface="Times New Roman"/>
              </a:rPr>
              <a:t>of damaged or </a:t>
            </a:r>
            <a:r>
              <a:rPr sz="2800" spc="-5" dirty="0">
                <a:latin typeface="Times New Roman"/>
                <a:cs typeface="Times New Roman"/>
              </a:rPr>
              <a:t>lost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frames.</a:t>
            </a:r>
          </a:p>
          <a:p>
            <a:pPr marL="187960" marR="5715" indent="-175895" algn="just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technique works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principle </a:t>
            </a:r>
            <a:r>
              <a:rPr sz="2800" spc="-5" dirty="0">
                <a:latin typeface="Times New Roman"/>
                <a:cs typeface="Times New Roman"/>
              </a:rPr>
              <a:t>that the sender will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transmit  the </a:t>
            </a:r>
            <a:r>
              <a:rPr sz="2800" dirty="0">
                <a:latin typeface="Times New Roman"/>
                <a:cs typeface="Times New Roman"/>
              </a:rPr>
              <a:t>next frame until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receives </a:t>
            </a:r>
            <a:r>
              <a:rPr sz="2800" spc="-5" dirty="0">
                <a:latin typeface="Times New Roman"/>
                <a:cs typeface="Times New Roman"/>
              </a:rPr>
              <a:t>the acknowledgement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last  transmitted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725345"/>
            <a:ext cx="10310495" cy="40798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Four </a:t>
            </a:r>
            <a:r>
              <a:rPr sz="2800" b="1" dirty="0">
                <a:latin typeface="Times New Roman"/>
                <a:cs typeface="Times New Roman"/>
              </a:rPr>
              <a:t>features are </a:t>
            </a:r>
            <a:r>
              <a:rPr sz="2800" b="1" spc="-5" dirty="0">
                <a:latin typeface="Times New Roman"/>
                <a:cs typeface="Times New Roman"/>
              </a:rPr>
              <a:t>required </a:t>
            </a:r>
            <a:r>
              <a:rPr sz="2800" b="1" dirty="0">
                <a:latin typeface="Times New Roman"/>
                <a:cs typeface="Times New Roman"/>
              </a:rPr>
              <a:t>for the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retransmission:</a:t>
            </a:r>
            <a:endParaRPr sz="2800">
              <a:latin typeface="Times New Roman"/>
              <a:cs typeface="Times New Roman"/>
            </a:endParaRPr>
          </a:p>
          <a:p>
            <a:pPr marL="187960" marR="16510" indent="-175895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sending </a:t>
            </a:r>
            <a:r>
              <a:rPr sz="2800" dirty="0">
                <a:latin typeface="Times New Roman"/>
                <a:cs typeface="Times New Roman"/>
              </a:rPr>
              <a:t>device keeps a </a:t>
            </a:r>
            <a:r>
              <a:rPr sz="2800" spc="-5" dirty="0">
                <a:latin typeface="Times New Roman"/>
                <a:cs typeface="Times New Roman"/>
              </a:rPr>
              <a:t>copy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last transmitted </a:t>
            </a:r>
            <a:r>
              <a:rPr sz="2800" dirty="0">
                <a:latin typeface="Times New Roman"/>
                <a:cs typeface="Times New Roman"/>
              </a:rPr>
              <a:t>frame until </a:t>
            </a:r>
            <a:r>
              <a:rPr sz="2800" spc="-5" dirty="0">
                <a:latin typeface="Times New Roman"/>
                <a:cs typeface="Times New Roman"/>
              </a:rPr>
              <a:t>the  acknowledgement is </a:t>
            </a:r>
            <a:r>
              <a:rPr sz="2800" dirty="0">
                <a:latin typeface="Times New Roman"/>
                <a:cs typeface="Times New Roman"/>
              </a:rPr>
              <a:t>received. </a:t>
            </a:r>
            <a:r>
              <a:rPr sz="2800" spc="-5" dirty="0">
                <a:latin typeface="Times New Roman"/>
                <a:cs typeface="Times New Roman"/>
              </a:rPr>
              <a:t>Keeping the copy allows the sender to  </a:t>
            </a:r>
            <a:r>
              <a:rPr sz="2800" dirty="0">
                <a:latin typeface="Times New Roman"/>
                <a:cs typeface="Times New Roman"/>
              </a:rPr>
              <a:t>retransmit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if the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not received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correctly.</a:t>
            </a:r>
            <a:endParaRPr sz="2800">
              <a:latin typeface="Times New Roman"/>
              <a:cs typeface="Times New Roman"/>
            </a:endParaRPr>
          </a:p>
          <a:p>
            <a:pPr marL="187960" marR="17145" indent="-175895" algn="just">
              <a:lnSpc>
                <a:spcPct val="79600"/>
              </a:lnSpc>
              <a:spcBef>
                <a:spcPts val="10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frames </a:t>
            </a:r>
            <a:r>
              <a:rPr sz="2800" spc="-5" dirty="0">
                <a:latin typeface="Times New Roman"/>
                <a:cs typeface="Times New Roman"/>
              </a:rPr>
              <a:t>and the ACK </a:t>
            </a:r>
            <a:r>
              <a:rPr sz="2800" dirty="0">
                <a:latin typeface="Times New Roman"/>
                <a:cs typeface="Times New Roman"/>
              </a:rPr>
              <a:t>frames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numbered </a:t>
            </a:r>
            <a:r>
              <a:rPr sz="2800" spc="-5" dirty="0">
                <a:latin typeface="Times New Roman"/>
                <a:cs typeface="Times New Roman"/>
              </a:rPr>
              <a:t>alternately </a:t>
            </a:r>
            <a:r>
              <a:rPr sz="2800" dirty="0">
                <a:latin typeface="Times New Roman"/>
                <a:cs typeface="Times New Roman"/>
              </a:rPr>
              <a:t>0 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so that they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identified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individually.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an error </a:t>
            </a:r>
            <a:r>
              <a:rPr sz="2800" dirty="0">
                <a:latin typeface="Times New Roman"/>
                <a:cs typeface="Times New Roman"/>
              </a:rPr>
              <a:t>occurs </a:t>
            </a:r>
            <a:r>
              <a:rPr sz="2800" spc="-5" dirty="0">
                <a:latin typeface="Times New Roman"/>
                <a:cs typeface="Times New Roman"/>
              </a:rPr>
              <a:t>in the last transmitted </a:t>
            </a:r>
            <a:r>
              <a:rPr sz="2800" dirty="0">
                <a:latin typeface="Times New Roman"/>
                <a:cs typeface="Times New Roman"/>
              </a:rPr>
              <a:t>frame, </a:t>
            </a:r>
            <a:r>
              <a:rPr sz="2800" spc="-5" dirty="0">
                <a:latin typeface="Times New Roman"/>
                <a:cs typeface="Times New Roman"/>
              </a:rPr>
              <a:t>then the </a:t>
            </a:r>
            <a:r>
              <a:rPr sz="2800" dirty="0">
                <a:latin typeface="Times New Roman"/>
                <a:cs typeface="Times New Roman"/>
              </a:rPr>
              <a:t>receiver </a:t>
            </a:r>
            <a:r>
              <a:rPr sz="2800" spc="-5" dirty="0">
                <a:latin typeface="Times New Roman"/>
                <a:cs typeface="Times New Roman"/>
              </a:rPr>
              <a:t>sends  the NAK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which is </a:t>
            </a:r>
            <a:r>
              <a:rPr sz="2800" dirty="0">
                <a:latin typeface="Times New Roman"/>
                <a:cs typeface="Times New Roman"/>
              </a:rPr>
              <a:t>not numbered.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receiving </a:t>
            </a:r>
            <a:r>
              <a:rPr sz="2800" spc="-5" dirty="0">
                <a:latin typeface="Times New Roman"/>
                <a:cs typeface="Times New Roman"/>
              </a:rPr>
              <a:t>the NAK </a:t>
            </a:r>
            <a:r>
              <a:rPr sz="2800" dirty="0">
                <a:latin typeface="Times New Roman"/>
                <a:cs typeface="Times New Roman"/>
              </a:rPr>
              <a:t>frame,  </a:t>
            </a:r>
            <a:r>
              <a:rPr sz="2800" spc="-5" dirty="0">
                <a:latin typeface="Times New Roman"/>
                <a:cs typeface="Times New Roman"/>
              </a:rPr>
              <a:t>sender </a:t>
            </a:r>
            <a:r>
              <a:rPr sz="2800" dirty="0">
                <a:latin typeface="Times New Roman"/>
                <a:cs typeface="Times New Roman"/>
              </a:rPr>
              <a:t>retransmits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187960" indent="-175895" algn="just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works with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721383"/>
            <a:ext cx="10302875" cy="3467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Two </a:t>
            </a:r>
            <a:r>
              <a:rPr sz="2800" b="1" spc="-5" dirty="0">
                <a:latin typeface="Times New Roman"/>
                <a:cs typeface="Times New Roman"/>
              </a:rPr>
              <a:t>possibilities </a:t>
            </a:r>
            <a:r>
              <a:rPr sz="2800" b="1" dirty="0">
                <a:latin typeface="Times New Roman"/>
                <a:cs typeface="Times New Roman"/>
              </a:rPr>
              <a:t>of the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retransmission:</a:t>
            </a:r>
            <a:endParaRPr sz="2800">
              <a:latin typeface="Times New Roman"/>
              <a:cs typeface="Times New Roman"/>
            </a:endParaRPr>
          </a:p>
          <a:p>
            <a:pPr marL="187960" marR="1524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Damaged Frame: </a:t>
            </a:r>
            <a:r>
              <a:rPr sz="2800" spc="-5" dirty="0">
                <a:latin typeface="Times New Roman"/>
                <a:cs typeface="Times New Roman"/>
              </a:rPr>
              <a:t>When the </a:t>
            </a:r>
            <a:r>
              <a:rPr sz="2800" dirty="0">
                <a:latin typeface="Times New Roman"/>
                <a:cs typeface="Times New Roman"/>
              </a:rPr>
              <a:t>receiver receives a damaged frame, </a:t>
            </a:r>
            <a:r>
              <a:rPr sz="2800" spc="-5" dirty="0">
                <a:latin typeface="Times New Roman"/>
                <a:cs typeface="Times New Roman"/>
              </a:rPr>
              <a:t>i.e.,  the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contains an error, then it </a:t>
            </a:r>
            <a:r>
              <a:rPr sz="2800" dirty="0">
                <a:latin typeface="Times New Roman"/>
                <a:cs typeface="Times New Roman"/>
              </a:rPr>
              <a:t>returns </a:t>
            </a:r>
            <a:r>
              <a:rPr sz="2800" spc="-5" dirty="0">
                <a:latin typeface="Times New Roman"/>
                <a:cs typeface="Times New Roman"/>
              </a:rPr>
              <a:t>the NAK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89700"/>
              </a:lnSpc>
              <a:spcBef>
                <a:spcPts val="93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Lost </a:t>
            </a:r>
            <a:r>
              <a:rPr sz="2800" b="1" spc="-5" dirty="0">
                <a:latin typeface="Times New Roman"/>
                <a:cs typeface="Times New Roman"/>
              </a:rPr>
              <a:t>Frame: </a:t>
            </a:r>
            <a:r>
              <a:rPr sz="2800" spc="-5" dirty="0">
                <a:latin typeface="Times New Roman"/>
                <a:cs typeface="Times New Roman"/>
              </a:rPr>
              <a:t>Sender is equipped with the timer and starts when the 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is transmitted. Sometimes the </a:t>
            </a:r>
            <a:r>
              <a:rPr sz="2800" dirty="0">
                <a:latin typeface="Times New Roman"/>
                <a:cs typeface="Times New Roman"/>
              </a:rPr>
              <a:t>frame has not </a:t>
            </a:r>
            <a:r>
              <a:rPr sz="2800" spc="-5" dirty="0">
                <a:latin typeface="Times New Roman"/>
                <a:cs typeface="Times New Roman"/>
              </a:rPr>
              <a:t>arrived at the  </a:t>
            </a:r>
            <a:r>
              <a:rPr sz="2800" dirty="0">
                <a:latin typeface="Times New Roman"/>
                <a:cs typeface="Times New Roman"/>
              </a:rPr>
              <a:t>receiving </a:t>
            </a:r>
            <a:r>
              <a:rPr sz="2800" spc="-5" dirty="0">
                <a:latin typeface="Times New Roman"/>
                <a:cs typeface="Times New Roman"/>
              </a:rPr>
              <a:t>end so that it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acknowledged </a:t>
            </a:r>
            <a:r>
              <a:rPr sz="2800" dirty="0">
                <a:latin typeface="Times New Roman"/>
                <a:cs typeface="Times New Roman"/>
              </a:rPr>
              <a:t>neither positively nor  negatively. </a:t>
            </a:r>
            <a:r>
              <a:rPr sz="2800" spc="-5" dirty="0">
                <a:latin typeface="Times New Roman"/>
                <a:cs typeface="Times New Roman"/>
              </a:rPr>
              <a:t>The sender waits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acknowledgement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the timer </a:t>
            </a:r>
            <a:r>
              <a:rPr sz="2800" dirty="0">
                <a:latin typeface="Times New Roman"/>
                <a:cs typeface="Times New Roman"/>
              </a:rPr>
              <a:t>goes  off. If </a:t>
            </a:r>
            <a:r>
              <a:rPr sz="2800" spc="-5" dirty="0">
                <a:latin typeface="Times New Roman"/>
                <a:cs typeface="Times New Roman"/>
              </a:rPr>
              <a:t>the timer </a:t>
            </a:r>
            <a:r>
              <a:rPr sz="2800" dirty="0">
                <a:latin typeface="Times New Roman"/>
                <a:cs typeface="Times New Roman"/>
              </a:rPr>
              <a:t>goes off,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retransmits </a:t>
            </a:r>
            <a:r>
              <a:rPr sz="2800" spc="-5" dirty="0">
                <a:latin typeface="Times New Roman"/>
                <a:cs typeface="Times New Roman"/>
              </a:rPr>
              <a:t>the last transmitted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74" y="1735739"/>
            <a:ext cx="10320020" cy="4013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dirty="0">
                <a:latin typeface="Calibri"/>
                <a:cs typeface="Calibri"/>
              </a:rPr>
              <a:t>Sliding </a:t>
            </a:r>
            <a:r>
              <a:rPr sz="2150" b="1" spc="5" dirty="0">
                <a:latin typeface="Calibri"/>
                <a:cs typeface="Calibri"/>
              </a:rPr>
              <a:t>Window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ARQ</a:t>
            </a:r>
            <a:endParaRPr sz="2150">
              <a:latin typeface="Calibri"/>
              <a:cs typeface="Calibri"/>
            </a:endParaRPr>
          </a:p>
          <a:p>
            <a:pPr marL="199390" indent="-18732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SlidingWindow </a:t>
            </a:r>
            <a:r>
              <a:rPr sz="2150" spc="10" dirty="0">
                <a:latin typeface="Times New Roman"/>
                <a:cs typeface="Times New Roman"/>
              </a:rPr>
              <a:t>ARQ </a:t>
            </a:r>
            <a:r>
              <a:rPr sz="2150" dirty="0">
                <a:latin typeface="Times New Roman"/>
                <a:cs typeface="Times New Roman"/>
              </a:rPr>
              <a:t>is </a:t>
            </a:r>
            <a:r>
              <a:rPr sz="2150" spc="5" dirty="0">
                <a:latin typeface="Times New Roman"/>
                <a:cs typeface="Times New Roman"/>
              </a:rPr>
              <a:t>a </a:t>
            </a:r>
            <a:r>
              <a:rPr sz="2150" dirty="0">
                <a:latin typeface="Times New Roman"/>
                <a:cs typeface="Times New Roman"/>
              </a:rPr>
              <a:t>technique </a:t>
            </a:r>
            <a:r>
              <a:rPr sz="2150" spc="5" dirty="0">
                <a:latin typeface="Times New Roman"/>
                <a:cs typeface="Times New Roman"/>
              </a:rPr>
              <a:t>used for </a:t>
            </a:r>
            <a:r>
              <a:rPr sz="2150" dirty="0">
                <a:latin typeface="Times New Roman"/>
                <a:cs typeface="Times New Roman"/>
              </a:rPr>
              <a:t>continuous transmission error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control.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spc="5" dirty="0">
                <a:latin typeface="Times New Roman"/>
                <a:cs typeface="Times New Roman"/>
              </a:rPr>
              <a:t>Three </a:t>
            </a:r>
            <a:r>
              <a:rPr sz="2150" b="1" dirty="0">
                <a:latin typeface="Times New Roman"/>
                <a:cs typeface="Times New Roman"/>
              </a:rPr>
              <a:t>Features </a:t>
            </a:r>
            <a:r>
              <a:rPr sz="2150" b="1" spc="5" dirty="0">
                <a:latin typeface="Times New Roman"/>
                <a:cs typeface="Times New Roman"/>
              </a:rPr>
              <a:t>used for</a:t>
            </a:r>
            <a:r>
              <a:rPr sz="2150" b="1" spc="-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retransmission: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ts val="2215"/>
              </a:lnSpc>
              <a:spcBef>
                <a:spcPts val="27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In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this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case,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sender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keeps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copies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all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transmitted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frames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until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they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have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been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25"/>
              </a:lnSpc>
            </a:pPr>
            <a:r>
              <a:rPr sz="2150" dirty="0">
                <a:latin typeface="Times New Roman"/>
                <a:cs typeface="Times New Roman"/>
              </a:rPr>
              <a:t>acknowledged.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Suppose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frames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from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through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4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have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been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transmitted,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and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last</a:t>
            </a:r>
            <a:endParaRPr sz="2150">
              <a:latin typeface="Times New Roman"/>
              <a:cs typeface="Times New Roman"/>
            </a:endParaRPr>
          </a:p>
          <a:p>
            <a:pPr marL="199390" marR="9525">
              <a:lnSpc>
                <a:spcPct val="69800"/>
              </a:lnSpc>
              <a:spcBef>
                <a:spcPts val="390"/>
              </a:spcBef>
            </a:pPr>
            <a:r>
              <a:rPr sz="2150" spc="5" dirty="0">
                <a:latin typeface="Times New Roman"/>
                <a:cs typeface="Times New Roman"/>
              </a:rPr>
              <a:t>acknowledgement was for frame 2, </a:t>
            </a:r>
            <a:r>
              <a:rPr sz="2150" dirty="0">
                <a:latin typeface="Times New Roman"/>
                <a:cs typeface="Times New Roman"/>
              </a:rPr>
              <a:t>the sender </a:t>
            </a:r>
            <a:r>
              <a:rPr sz="2150" spc="5" dirty="0">
                <a:latin typeface="Times New Roman"/>
                <a:cs typeface="Times New Roman"/>
              </a:rPr>
              <a:t>has to keep </a:t>
            </a:r>
            <a:r>
              <a:rPr sz="2150" dirty="0">
                <a:latin typeface="Times New Roman"/>
                <a:cs typeface="Times New Roman"/>
              </a:rPr>
              <a:t>the copies </a:t>
            </a:r>
            <a:r>
              <a:rPr sz="2150" spc="5" dirty="0">
                <a:latin typeface="Times New Roman"/>
                <a:cs typeface="Times New Roman"/>
              </a:rPr>
              <a:t>of frames </a:t>
            </a:r>
            <a:r>
              <a:rPr sz="2150" spc="10" dirty="0">
                <a:latin typeface="Times New Roman"/>
                <a:cs typeface="Times New Roman"/>
              </a:rPr>
              <a:t>3 </a:t>
            </a:r>
            <a:r>
              <a:rPr sz="2150" spc="5" dirty="0">
                <a:latin typeface="Times New Roman"/>
                <a:cs typeface="Times New Roman"/>
              </a:rPr>
              <a:t>and </a:t>
            </a:r>
            <a:r>
              <a:rPr sz="2150" spc="10" dirty="0">
                <a:latin typeface="Times New Roman"/>
                <a:cs typeface="Times New Roman"/>
              </a:rPr>
              <a:t>4  </a:t>
            </a:r>
            <a:r>
              <a:rPr sz="2150" spc="5" dirty="0">
                <a:latin typeface="Times New Roman"/>
                <a:cs typeface="Times New Roman"/>
              </a:rPr>
              <a:t>until </a:t>
            </a:r>
            <a:r>
              <a:rPr sz="2150" dirty="0">
                <a:latin typeface="Times New Roman"/>
                <a:cs typeface="Times New Roman"/>
              </a:rPr>
              <a:t>they </a:t>
            </a:r>
            <a:r>
              <a:rPr sz="2150" spc="5" dirty="0">
                <a:latin typeface="Times New Roman"/>
                <a:cs typeface="Times New Roman"/>
              </a:rPr>
              <a:t>receive</a:t>
            </a:r>
            <a:r>
              <a:rPr sz="2150" dirty="0">
                <a:latin typeface="Times New Roman"/>
                <a:cs typeface="Times New Roman"/>
              </a:rPr>
              <a:t> correctly.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ts val="2215"/>
              </a:lnSpc>
              <a:spcBef>
                <a:spcPts val="22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The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receiver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can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send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either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NAK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or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ACK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depending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on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conditions.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The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NAK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25"/>
              </a:lnSpc>
            </a:pPr>
            <a:r>
              <a:rPr sz="2150" dirty="0">
                <a:latin typeface="Times New Roman"/>
                <a:cs typeface="Times New Roman"/>
              </a:rPr>
              <a:t>tells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sender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data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have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been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received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damaged.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Since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sliding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window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00"/>
              </a:lnSpc>
              <a:tabLst>
                <a:tab pos="1546860" algn="l"/>
                <a:tab pos="3077210" algn="l"/>
                <a:tab pos="4538980" algn="l"/>
                <a:tab pos="5171440" algn="l"/>
                <a:tab pos="5895340" algn="l"/>
                <a:tab pos="6434455" algn="l"/>
                <a:tab pos="7173595" algn="l"/>
                <a:tab pos="7850505" algn="l"/>
                <a:tab pos="8253095" algn="l"/>
                <a:tab pos="9497695" algn="l"/>
                <a:tab pos="9961245" algn="l"/>
              </a:tabLst>
            </a:pPr>
            <a:r>
              <a:rPr sz="2150" dirty="0">
                <a:latin typeface="Times New Roman"/>
                <a:cs typeface="Times New Roman"/>
              </a:rPr>
              <a:t>continuous	transmission	</a:t>
            </a:r>
            <a:r>
              <a:rPr sz="2150" spc="5" dirty="0">
                <a:latin typeface="Times New Roman"/>
                <a:cs typeface="Times New Roman"/>
              </a:rPr>
              <a:t>mechanism,	both	</a:t>
            </a:r>
            <a:r>
              <a:rPr sz="2150" spc="10" dirty="0">
                <a:latin typeface="Times New Roman"/>
                <a:cs typeface="Times New Roman"/>
              </a:rPr>
              <a:t>ACK	</a:t>
            </a:r>
            <a:r>
              <a:rPr sz="2150" spc="5" dirty="0">
                <a:latin typeface="Times New Roman"/>
                <a:cs typeface="Times New Roman"/>
              </a:rPr>
              <a:t>and	</a:t>
            </a:r>
            <a:r>
              <a:rPr sz="2150" spc="10" dirty="0">
                <a:latin typeface="Times New Roman"/>
                <a:cs typeface="Times New Roman"/>
              </a:rPr>
              <a:t>NAK	</a:t>
            </a:r>
            <a:r>
              <a:rPr sz="2150" spc="5" dirty="0">
                <a:latin typeface="Times New Roman"/>
                <a:cs typeface="Times New Roman"/>
              </a:rPr>
              <a:t>must	be	</a:t>
            </a:r>
            <a:r>
              <a:rPr sz="2150" spc="10" dirty="0">
                <a:latin typeface="Times New Roman"/>
                <a:cs typeface="Times New Roman"/>
              </a:rPr>
              <a:t>numbered	</a:t>
            </a:r>
            <a:r>
              <a:rPr sz="2150" spc="5" dirty="0">
                <a:latin typeface="Times New Roman"/>
                <a:cs typeface="Times New Roman"/>
              </a:rPr>
              <a:t>for	</a:t>
            </a:r>
            <a:r>
              <a:rPr sz="2150" dirty="0">
                <a:latin typeface="Times New Roman"/>
                <a:cs typeface="Times New Roman"/>
              </a:rPr>
              <a:t>the</a:t>
            </a:r>
            <a:endParaRPr sz="2150">
              <a:latin typeface="Times New Roman"/>
              <a:cs typeface="Times New Roman"/>
            </a:endParaRPr>
          </a:p>
          <a:p>
            <a:pPr marL="199390">
              <a:lnSpc>
                <a:spcPts val="1800"/>
              </a:lnSpc>
            </a:pPr>
            <a:r>
              <a:rPr sz="2150" dirty="0">
                <a:latin typeface="Times New Roman"/>
                <a:cs typeface="Times New Roman"/>
              </a:rPr>
              <a:t>identification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frame.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The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ACK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consists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of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number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represents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next</a:t>
            </a:r>
            <a:endParaRPr sz="2150">
              <a:latin typeface="Times New Roman"/>
              <a:cs typeface="Times New Roman"/>
            </a:endParaRPr>
          </a:p>
          <a:p>
            <a:pPr marL="199390" marR="8890">
              <a:lnSpc>
                <a:spcPct val="69800"/>
              </a:lnSpc>
              <a:spcBef>
                <a:spcPts val="390"/>
              </a:spcBef>
            </a:pPr>
            <a:r>
              <a:rPr sz="2150" spc="5" dirty="0">
                <a:latin typeface="Times New Roman"/>
                <a:cs typeface="Times New Roman"/>
              </a:rPr>
              <a:t>frame which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5" dirty="0">
                <a:latin typeface="Times New Roman"/>
                <a:cs typeface="Times New Roman"/>
              </a:rPr>
              <a:t>receiver </a:t>
            </a:r>
            <a:r>
              <a:rPr sz="2150" dirty="0">
                <a:latin typeface="Times New Roman"/>
                <a:cs typeface="Times New Roman"/>
              </a:rPr>
              <a:t>expects </a:t>
            </a:r>
            <a:r>
              <a:rPr sz="2150" spc="5" dirty="0">
                <a:latin typeface="Times New Roman"/>
                <a:cs typeface="Times New Roman"/>
              </a:rPr>
              <a:t>to receive. The </a:t>
            </a:r>
            <a:r>
              <a:rPr sz="2150" spc="10" dirty="0">
                <a:latin typeface="Times New Roman"/>
                <a:cs typeface="Times New Roman"/>
              </a:rPr>
              <a:t>NAK </a:t>
            </a:r>
            <a:r>
              <a:rPr sz="2150" spc="5" dirty="0">
                <a:latin typeface="Times New Roman"/>
                <a:cs typeface="Times New Roman"/>
              </a:rPr>
              <a:t>frame </a:t>
            </a:r>
            <a:r>
              <a:rPr sz="2150" dirty="0">
                <a:latin typeface="Times New Roman"/>
                <a:cs typeface="Times New Roman"/>
              </a:rPr>
              <a:t>consists </a:t>
            </a:r>
            <a:r>
              <a:rPr sz="2150" spc="5" dirty="0">
                <a:latin typeface="Times New Roman"/>
                <a:cs typeface="Times New Roman"/>
              </a:rPr>
              <a:t>of a </a:t>
            </a:r>
            <a:r>
              <a:rPr sz="2150" spc="10" dirty="0">
                <a:latin typeface="Times New Roman"/>
                <a:cs typeface="Times New Roman"/>
              </a:rPr>
              <a:t>number </a:t>
            </a:r>
            <a:r>
              <a:rPr sz="2150" dirty="0">
                <a:latin typeface="Times New Roman"/>
                <a:cs typeface="Times New Roman"/>
              </a:rPr>
              <a:t>that  </a:t>
            </a:r>
            <a:r>
              <a:rPr sz="2150" spc="5" dirty="0">
                <a:latin typeface="Times New Roman"/>
                <a:cs typeface="Times New Roman"/>
              </a:rPr>
              <a:t>represents </a:t>
            </a:r>
            <a:r>
              <a:rPr sz="2150" dirty="0">
                <a:latin typeface="Times New Roman"/>
                <a:cs typeface="Times New Roman"/>
              </a:rPr>
              <a:t>the </a:t>
            </a:r>
            <a:r>
              <a:rPr sz="2150" spc="10" dirty="0">
                <a:latin typeface="Times New Roman"/>
                <a:cs typeface="Times New Roman"/>
              </a:rPr>
              <a:t>damaged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frame.</a:t>
            </a:r>
            <a:endParaRPr sz="2150">
              <a:latin typeface="Times New Roman"/>
              <a:cs typeface="Times New Roman"/>
            </a:endParaRPr>
          </a:p>
          <a:p>
            <a:pPr marL="199390" indent="-18732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Times New Roman"/>
                <a:cs typeface="Times New Roman"/>
              </a:rPr>
              <a:t>The </a:t>
            </a:r>
            <a:r>
              <a:rPr sz="2150" dirty="0">
                <a:latin typeface="Times New Roman"/>
                <a:cs typeface="Times New Roman"/>
              </a:rPr>
              <a:t>sliding </a:t>
            </a:r>
            <a:r>
              <a:rPr sz="2150" spc="5" dirty="0">
                <a:latin typeface="Times New Roman"/>
                <a:cs typeface="Times New Roman"/>
              </a:rPr>
              <a:t>window </a:t>
            </a:r>
            <a:r>
              <a:rPr sz="2150" spc="10" dirty="0">
                <a:latin typeface="Times New Roman"/>
                <a:cs typeface="Times New Roman"/>
              </a:rPr>
              <a:t>ARQ </a:t>
            </a:r>
            <a:r>
              <a:rPr sz="2150" dirty="0">
                <a:latin typeface="Times New Roman"/>
                <a:cs typeface="Times New Roman"/>
              </a:rPr>
              <a:t>is equipped </a:t>
            </a:r>
            <a:r>
              <a:rPr sz="2150" spc="5" dirty="0">
                <a:latin typeface="Times New Roman"/>
                <a:cs typeface="Times New Roman"/>
              </a:rPr>
              <a:t>with </a:t>
            </a:r>
            <a:r>
              <a:rPr sz="2150" dirty="0">
                <a:latin typeface="Times New Roman"/>
                <a:cs typeface="Times New Roman"/>
              </a:rPr>
              <a:t>the timer </a:t>
            </a:r>
            <a:r>
              <a:rPr sz="2150" spc="5" dirty="0">
                <a:latin typeface="Times New Roman"/>
                <a:cs typeface="Times New Roman"/>
              </a:rPr>
              <a:t>to handle </a:t>
            </a:r>
            <a:r>
              <a:rPr sz="2150" dirty="0">
                <a:latin typeface="Times New Roman"/>
                <a:cs typeface="Times New Roman"/>
              </a:rPr>
              <a:t>the lost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acknowledgements.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25859" y="1714957"/>
            <a:ext cx="10340280" cy="2539798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26060" indent="-183515" algn="just">
              <a:spcBef>
                <a:spcPts val="845"/>
              </a:spcBef>
              <a:buFont typeface="Arial"/>
              <a:buChar char="•"/>
              <a:tabLst>
                <a:tab pos="227329" algn="l"/>
              </a:tabLst>
            </a:pPr>
            <a:r>
              <a:rPr spc="-5" dirty="0"/>
              <a:t>Two protocols used in sliding window</a:t>
            </a:r>
            <a:r>
              <a:rPr spc="-15" dirty="0"/>
              <a:t> </a:t>
            </a:r>
            <a:r>
              <a:rPr spc="-5" dirty="0"/>
              <a:t>ARQ</a:t>
            </a:r>
            <a:r>
              <a:rPr lang="en-US" spc="-5" dirty="0"/>
              <a:t> (Automatic Repeat Request)</a:t>
            </a:r>
            <a:r>
              <a:rPr spc="-5" dirty="0"/>
              <a:t>:</a:t>
            </a:r>
          </a:p>
          <a:p>
            <a:pPr marL="226060" marR="5080" indent="-183515">
              <a:lnSpc>
                <a:spcPts val="2600"/>
              </a:lnSpc>
              <a:spcBef>
                <a:spcPts val="1065"/>
              </a:spcBef>
              <a:buFont typeface="Arial"/>
              <a:buChar char="•"/>
              <a:tabLst>
                <a:tab pos="227329" algn="l"/>
              </a:tabLst>
            </a:pPr>
            <a:r>
              <a:rPr spc="-5" dirty="0"/>
              <a:t>Go-Back-n ARQ: </a:t>
            </a:r>
            <a:r>
              <a:rPr b="0" dirty="0">
                <a:latin typeface="Times New Roman"/>
                <a:cs typeface="Times New Roman"/>
              </a:rPr>
              <a:t>In </a:t>
            </a:r>
            <a:r>
              <a:rPr b="0" spc="-5" dirty="0">
                <a:latin typeface="Times New Roman"/>
                <a:cs typeface="Times New Roman"/>
              </a:rPr>
              <a:t>Go-Back-N ARQ </a:t>
            </a:r>
            <a:r>
              <a:rPr b="0" dirty="0">
                <a:latin typeface="Times New Roman"/>
                <a:cs typeface="Times New Roman"/>
              </a:rPr>
              <a:t>protocol, </a:t>
            </a:r>
            <a:r>
              <a:rPr b="0" spc="-5" dirty="0">
                <a:latin typeface="Times New Roman"/>
                <a:cs typeface="Times New Roman"/>
              </a:rPr>
              <a:t>if </a:t>
            </a:r>
            <a:r>
              <a:rPr b="0" dirty="0">
                <a:latin typeface="Times New Roman"/>
                <a:cs typeface="Times New Roman"/>
              </a:rPr>
              <a:t>one frame </a:t>
            </a:r>
            <a:r>
              <a:rPr b="0" spc="-5" dirty="0">
                <a:latin typeface="Times New Roman"/>
                <a:cs typeface="Times New Roman"/>
              </a:rPr>
              <a:t>is lost </a:t>
            </a:r>
            <a:r>
              <a:rPr b="0" dirty="0">
                <a:latin typeface="Times New Roman"/>
                <a:cs typeface="Times New Roman"/>
              </a:rPr>
              <a:t>or damaged,  </a:t>
            </a:r>
            <a:r>
              <a:rPr b="0" spc="-5" dirty="0">
                <a:latin typeface="Times New Roman"/>
                <a:cs typeface="Times New Roman"/>
              </a:rPr>
              <a:t>then it </a:t>
            </a:r>
            <a:r>
              <a:rPr b="0" dirty="0">
                <a:latin typeface="Times New Roman"/>
                <a:cs typeface="Times New Roman"/>
              </a:rPr>
              <a:t>retransmits </a:t>
            </a:r>
            <a:r>
              <a:rPr b="0" spc="-5" dirty="0">
                <a:latin typeface="Times New Roman"/>
                <a:cs typeface="Times New Roman"/>
              </a:rPr>
              <a:t>all the </a:t>
            </a:r>
            <a:r>
              <a:rPr b="0" dirty="0">
                <a:latin typeface="Times New Roman"/>
                <a:cs typeface="Times New Roman"/>
              </a:rPr>
              <a:t>frames </a:t>
            </a:r>
            <a:r>
              <a:rPr b="0" spc="-5" dirty="0">
                <a:latin typeface="Times New Roman"/>
                <a:cs typeface="Times New Roman"/>
              </a:rPr>
              <a:t>after which it </a:t>
            </a:r>
            <a:r>
              <a:rPr b="0" dirty="0">
                <a:latin typeface="Times New Roman"/>
                <a:cs typeface="Times New Roman"/>
              </a:rPr>
              <a:t>does not receive </a:t>
            </a:r>
            <a:r>
              <a:rPr b="0" spc="-5" dirty="0">
                <a:latin typeface="Times New Roman"/>
                <a:cs typeface="Times New Roman"/>
              </a:rPr>
              <a:t>the </a:t>
            </a:r>
            <a:r>
              <a:rPr b="0" dirty="0">
                <a:latin typeface="Times New Roman"/>
                <a:cs typeface="Times New Roman"/>
              </a:rPr>
              <a:t>positive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ACK.</a:t>
            </a:r>
          </a:p>
          <a:p>
            <a:pPr marL="226060" indent="-18351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27329" algn="l"/>
              </a:tabLst>
            </a:pPr>
            <a:r>
              <a:rPr b="0" spc="-5" dirty="0">
                <a:latin typeface="Times New Roman"/>
                <a:cs typeface="Times New Roman"/>
              </a:rPr>
              <a:t>Three </a:t>
            </a:r>
            <a:r>
              <a:rPr b="0" dirty="0">
                <a:latin typeface="Times New Roman"/>
                <a:cs typeface="Times New Roman"/>
              </a:rPr>
              <a:t>possibilities </a:t>
            </a:r>
            <a:r>
              <a:rPr b="0" spc="-5" dirty="0">
                <a:latin typeface="Times New Roman"/>
                <a:cs typeface="Times New Roman"/>
              </a:rPr>
              <a:t>can </a:t>
            </a:r>
            <a:r>
              <a:rPr b="0" dirty="0">
                <a:latin typeface="Times New Roman"/>
                <a:cs typeface="Times New Roman"/>
              </a:rPr>
              <a:t>occur for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retransmission:</a:t>
            </a:r>
          </a:p>
          <a:p>
            <a:pPr marL="226060" marR="21590" indent="-183515">
              <a:lnSpc>
                <a:spcPts val="2600"/>
              </a:lnSpc>
              <a:spcBef>
                <a:spcPts val="1040"/>
              </a:spcBef>
              <a:buFont typeface="Arial"/>
              <a:buChar char="•"/>
              <a:tabLst>
                <a:tab pos="227329" algn="l"/>
              </a:tabLst>
            </a:pPr>
            <a:r>
              <a:rPr spc="-5" dirty="0"/>
              <a:t>Damaged Frame: </a:t>
            </a:r>
            <a:r>
              <a:rPr b="0" spc="-5" dirty="0">
                <a:latin typeface="Times New Roman"/>
                <a:cs typeface="Times New Roman"/>
              </a:rPr>
              <a:t>When the </a:t>
            </a:r>
            <a:r>
              <a:rPr b="0" dirty="0">
                <a:latin typeface="Times New Roman"/>
                <a:cs typeface="Times New Roman"/>
              </a:rPr>
              <a:t>frame </a:t>
            </a:r>
            <a:r>
              <a:rPr b="0" spc="-5" dirty="0">
                <a:latin typeface="Times New Roman"/>
                <a:cs typeface="Times New Roman"/>
              </a:rPr>
              <a:t>is </a:t>
            </a:r>
            <a:r>
              <a:rPr b="0" dirty="0">
                <a:latin typeface="Times New Roman"/>
                <a:cs typeface="Times New Roman"/>
              </a:rPr>
              <a:t>damaged, </a:t>
            </a:r>
            <a:r>
              <a:rPr b="0" spc="-5" dirty="0">
                <a:latin typeface="Times New Roman"/>
                <a:cs typeface="Times New Roman"/>
              </a:rPr>
              <a:t>then the </a:t>
            </a:r>
            <a:r>
              <a:rPr b="0" dirty="0">
                <a:latin typeface="Times New Roman"/>
                <a:cs typeface="Times New Roman"/>
              </a:rPr>
              <a:t>receiver </a:t>
            </a:r>
            <a:r>
              <a:rPr b="0" spc="-5" dirty="0">
                <a:latin typeface="Times New Roman"/>
                <a:cs typeface="Times New Roman"/>
              </a:rPr>
              <a:t>sends </a:t>
            </a:r>
            <a:r>
              <a:rPr b="0" dirty="0">
                <a:latin typeface="Times New Roman"/>
                <a:cs typeface="Times New Roman"/>
              </a:rPr>
              <a:t>a </a:t>
            </a:r>
            <a:r>
              <a:rPr b="0" spc="-5" dirty="0">
                <a:latin typeface="Times New Roman"/>
                <a:cs typeface="Times New Roman"/>
              </a:rPr>
              <a:t>NAK  </a:t>
            </a:r>
            <a:r>
              <a:rPr b="0" dirty="0">
                <a:latin typeface="Times New Roman"/>
                <a:cs typeface="Times New Roman"/>
              </a:rPr>
              <a:t>frame.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4882" y="376465"/>
            <a:ext cx="5270895" cy="5741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65433" y="6467728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99700" cy="26428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 Discipline is </a:t>
            </a:r>
            <a:r>
              <a:rPr sz="2800" dirty="0">
                <a:latin typeface="Times New Roman"/>
                <a:cs typeface="Times New Roman"/>
              </a:rPr>
              <a:t>a functionality of </a:t>
            </a:r>
            <a:r>
              <a:rPr sz="2800" spc="-5" dirty="0">
                <a:latin typeface="Times New Roman"/>
                <a:cs typeface="Times New Roman"/>
              </a:rPr>
              <a:t>the Data link layer that </a:t>
            </a:r>
            <a:r>
              <a:rPr sz="2800" dirty="0">
                <a:latin typeface="Times New Roman"/>
                <a:cs typeface="Times New Roman"/>
              </a:rPr>
              <a:t>provides  </a:t>
            </a:r>
            <a:r>
              <a:rPr sz="2800" spc="-5" dirty="0">
                <a:latin typeface="Times New Roman"/>
                <a:cs typeface="Times New Roman"/>
              </a:rPr>
              <a:t>the coordination among the link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systems.</a:t>
            </a:r>
            <a:endParaRPr sz="2800" dirty="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It determines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device </a:t>
            </a:r>
            <a:r>
              <a:rPr sz="2800" spc="-5" dirty="0">
                <a:latin typeface="Times New Roman"/>
                <a:cs typeface="Times New Roman"/>
              </a:rPr>
              <a:t>can send, and when it can send 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</a:t>
            </a: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ways:</a:t>
            </a:r>
            <a:endParaRPr sz="2800" dirty="0">
              <a:latin typeface="Times New Roman"/>
              <a:cs typeface="Times New Roman"/>
            </a:endParaRPr>
          </a:p>
          <a:p>
            <a:pPr marL="645160" lvl="1" indent="-18415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Times New Roman"/>
                <a:cs typeface="Times New Roman"/>
              </a:rPr>
              <a:t>ENQ/ACK</a:t>
            </a:r>
            <a:endParaRPr sz="2400" dirty="0">
              <a:latin typeface="Times New Roman"/>
              <a:cs typeface="Times New Roman"/>
            </a:endParaRPr>
          </a:p>
          <a:p>
            <a:pPr marL="645160" lvl="1" indent="-1841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Times New Roman"/>
                <a:cs typeface="Times New Roman"/>
              </a:rPr>
              <a:t>Poll/Select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583" y="1751883"/>
            <a:ext cx="10316210" cy="423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5580" indent="-183515">
              <a:lnSpc>
                <a:spcPts val="2425"/>
              </a:lnSpc>
              <a:spcBef>
                <a:spcPts val="130"/>
              </a:spcBef>
              <a:buFont typeface="Arial"/>
              <a:buChar char="•"/>
              <a:tabLst>
                <a:tab pos="196215" algn="l"/>
              </a:tabLst>
            </a:pPr>
            <a:r>
              <a:rPr sz="2350" b="1" spc="10" dirty="0">
                <a:latin typeface="Times New Roman"/>
                <a:cs typeface="Times New Roman"/>
              </a:rPr>
              <a:t>Lost</a:t>
            </a:r>
            <a:r>
              <a:rPr sz="2350" b="1" spc="90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Times New Roman"/>
                <a:cs typeface="Times New Roman"/>
              </a:rPr>
              <a:t>Data</a:t>
            </a:r>
            <a:r>
              <a:rPr sz="2350" b="1" spc="100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Times New Roman"/>
                <a:cs typeface="Times New Roman"/>
              </a:rPr>
              <a:t>Frame:</a:t>
            </a:r>
            <a:r>
              <a:rPr sz="2350" b="1" spc="3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In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Sliding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window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protocols,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data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frames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are</a:t>
            </a:r>
            <a:r>
              <a:rPr sz="2350" spc="9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sent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sequentially.</a:t>
            </a:r>
            <a:endParaRPr sz="2350">
              <a:latin typeface="Times New Roman"/>
              <a:cs typeface="Times New Roman"/>
            </a:endParaRPr>
          </a:p>
          <a:p>
            <a:pPr marL="195580">
              <a:lnSpc>
                <a:spcPts val="2025"/>
              </a:lnSpc>
            </a:pPr>
            <a:r>
              <a:rPr sz="2350" spc="10" dirty="0">
                <a:latin typeface="Times New Roman"/>
                <a:cs typeface="Times New Roman"/>
              </a:rPr>
              <a:t>If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any</a:t>
            </a:r>
            <a:r>
              <a:rPr sz="2350" spc="3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of</a:t>
            </a:r>
            <a:r>
              <a:rPr sz="2350" spc="3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3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frames</a:t>
            </a:r>
            <a:r>
              <a:rPr sz="2350" spc="3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is</a:t>
            </a:r>
            <a:r>
              <a:rPr sz="2350" spc="38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lost,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then</a:t>
            </a:r>
            <a:r>
              <a:rPr sz="2350" spc="38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next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arrive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at</a:t>
            </a:r>
            <a:r>
              <a:rPr sz="2350" spc="38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receiver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is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out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of</a:t>
            </a:r>
            <a:endParaRPr sz="2350">
              <a:latin typeface="Times New Roman"/>
              <a:cs typeface="Times New Roman"/>
            </a:endParaRPr>
          </a:p>
          <a:p>
            <a:pPr marL="195580">
              <a:lnSpc>
                <a:spcPts val="2025"/>
              </a:lnSpc>
            </a:pPr>
            <a:r>
              <a:rPr sz="2350" spc="5" dirty="0">
                <a:latin typeface="Times New Roman"/>
                <a:cs typeface="Times New Roman"/>
              </a:rPr>
              <a:t>sequence. </a:t>
            </a:r>
            <a:r>
              <a:rPr sz="2350" spc="10" dirty="0">
                <a:latin typeface="Times New Roman"/>
                <a:cs typeface="Times New Roman"/>
              </a:rPr>
              <a:t>The receiver </a:t>
            </a:r>
            <a:r>
              <a:rPr sz="2350" spc="5" dirty="0">
                <a:latin typeface="Times New Roman"/>
                <a:cs typeface="Times New Roman"/>
              </a:rPr>
              <a:t>checks the sequence </a:t>
            </a:r>
            <a:r>
              <a:rPr sz="2350" spc="15" dirty="0">
                <a:latin typeface="Times New Roman"/>
                <a:cs typeface="Times New Roman"/>
              </a:rPr>
              <a:t>number </a:t>
            </a:r>
            <a:r>
              <a:rPr sz="2350" spc="10" dirty="0">
                <a:latin typeface="Times New Roman"/>
                <a:cs typeface="Times New Roman"/>
              </a:rPr>
              <a:t>of each of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frame,</a:t>
            </a:r>
            <a:r>
              <a:rPr sz="2350" spc="15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discovers</a:t>
            </a:r>
            <a:endParaRPr sz="2350">
              <a:latin typeface="Times New Roman"/>
              <a:cs typeface="Times New Roman"/>
            </a:endParaRPr>
          </a:p>
          <a:p>
            <a:pPr marL="195580">
              <a:lnSpc>
                <a:spcPts val="2025"/>
              </a:lnSpc>
            </a:pP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19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that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has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been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skipped,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and</a:t>
            </a:r>
            <a:r>
              <a:rPr sz="2350" spc="19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returns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19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NAK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for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1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missing</a:t>
            </a:r>
            <a:r>
              <a:rPr sz="2350" spc="19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frame.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The</a:t>
            </a:r>
            <a:endParaRPr sz="2350">
              <a:latin typeface="Times New Roman"/>
              <a:cs typeface="Times New Roman"/>
            </a:endParaRPr>
          </a:p>
          <a:p>
            <a:pPr marL="195580" marR="6350">
              <a:lnSpc>
                <a:spcPct val="71800"/>
              </a:lnSpc>
              <a:spcBef>
                <a:spcPts val="395"/>
              </a:spcBef>
              <a:tabLst>
                <a:tab pos="1275715" algn="l"/>
                <a:tab pos="2205355" algn="l"/>
                <a:tab pos="3689350" algn="l"/>
                <a:tab pos="4197985" algn="l"/>
                <a:tab pos="5043805" algn="l"/>
                <a:tab pos="6287770" algn="l"/>
                <a:tab pos="6731000" algn="l"/>
                <a:tab pos="7526020" algn="l"/>
                <a:tab pos="7917815" algn="l"/>
                <a:tab pos="8578850" algn="l"/>
                <a:tab pos="8970010" algn="l"/>
                <a:tab pos="9478645" algn="l"/>
              </a:tabLst>
            </a:pPr>
            <a:r>
              <a:rPr sz="2350" spc="5" dirty="0">
                <a:latin typeface="Times New Roman"/>
                <a:cs typeface="Times New Roman"/>
              </a:rPr>
              <a:t>sendin</a:t>
            </a:r>
            <a:r>
              <a:rPr sz="2350" spc="15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device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retransmits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th</a:t>
            </a:r>
            <a:r>
              <a:rPr sz="2350" spc="10" dirty="0">
                <a:latin typeface="Times New Roman"/>
                <a:cs typeface="Times New Roman"/>
              </a:rPr>
              <a:t>e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frame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indicate</a:t>
            </a:r>
            <a:r>
              <a:rPr sz="2350" spc="15" dirty="0">
                <a:latin typeface="Times New Roman"/>
                <a:cs typeface="Times New Roman"/>
              </a:rPr>
              <a:t>d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Times New Roman"/>
                <a:cs typeface="Times New Roman"/>
              </a:rPr>
              <a:t>by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Times New Roman"/>
                <a:cs typeface="Times New Roman"/>
              </a:rPr>
              <a:t>NA</a:t>
            </a:r>
            <a:r>
              <a:rPr sz="2350" spc="20" dirty="0">
                <a:latin typeface="Times New Roman"/>
                <a:cs typeface="Times New Roman"/>
              </a:rPr>
              <a:t>K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spc="10" dirty="0">
                <a:latin typeface="Times New Roman"/>
                <a:cs typeface="Times New Roman"/>
              </a:rPr>
              <a:t>s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well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spc="10" dirty="0">
                <a:latin typeface="Times New Roman"/>
                <a:cs typeface="Times New Roman"/>
              </a:rPr>
              <a:t>s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th</a:t>
            </a:r>
            <a:r>
              <a:rPr sz="2350" spc="10" dirty="0">
                <a:latin typeface="Times New Roman"/>
                <a:cs typeface="Times New Roman"/>
              </a:rPr>
              <a:t>e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frames  </a:t>
            </a:r>
            <a:r>
              <a:rPr sz="2350" spc="5" dirty="0">
                <a:latin typeface="Times New Roman"/>
                <a:cs typeface="Times New Roman"/>
              </a:rPr>
              <a:t>transmitted after the lost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frame.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95580" marR="6350" indent="-183515" algn="just">
              <a:lnSpc>
                <a:spcPct val="71700"/>
              </a:lnSpc>
              <a:buFont typeface="Arial"/>
              <a:buChar char="•"/>
              <a:tabLst>
                <a:tab pos="196215" algn="l"/>
              </a:tabLst>
            </a:pPr>
            <a:r>
              <a:rPr sz="2350" b="1" spc="10" dirty="0">
                <a:latin typeface="Times New Roman"/>
                <a:cs typeface="Times New Roman"/>
              </a:rPr>
              <a:t>Lost Acknowledgement: </a:t>
            </a:r>
            <a:r>
              <a:rPr sz="2350" spc="10" dirty="0">
                <a:latin typeface="Times New Roman"/>
                <a:cs typeface="Times New Roman"/>
              </a:rPr>
              <a:t>The </a:t>
            </a:r>
            <a:r>
              <a:rPr sz="2350" spc="5" dirty="0">
                <a:latin typeface="Times New Roman"/>
                <a:cs typeface="Times New Roman"/>
              </a:rPr>
              <a:t>sender </a:t>
            </a:r>
            <a:r>
              <a:rPr sz="2350" spc="10" dirty="0">
                <a:latin typeface="Times New Roman"/>
                <a:cs typeface="Times New Roman"/>
              </a:rPr>
              <a:t>can send as many frames as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windows  </a:t>
            </a:r>
            <a:r>
              <a:rPr sz="2350" spc="5" dirty="0">
                <a:latin typeface="Times New Roman"/>
                <a:cs typeface="Times New Roman"/>
              </a:rPr>
              <a:t>allow </a:t>
            </a:r>
            <a:r>
              <a:rPr sz="2350" spc="10" dirty="0">
                <a:latin typeface="Times New Roman"/>
                <a:cs typeface="Times New Roman"/>
              </a:rPr>
              <a:t>before </a:t>
            </a:r>
            <a:r>
              <a:rPr sz="2350" spc="5" dirty="0">
                <a:latin typeface="Times New Roman"/>
                <a:cs typeface="Times New Roman"/>
              </a:rPr>
              <a:t>waiting </a:t>
            </a:r>
            <a:r>
              <a:rPr sz="2350" spc="10" dirty="0">
                <a:latin typeface="Times New Roman"/>
                <a:cs typeface="Times New Roman"/>
              </a:rPr>
              <a:t>for any </a:t>
            </a:r>
            <a:r>
              <a:rPr sz="2350" spc="5" dirty="0">
                <a:latin typeface="Times New Roman"/>
                <a:cs typeface="Times New Roman"/>
              </a:rPr>
              <a:t>acknowledgement. </a:t>
            </a:r>
            <a:r>
              <a:rPr sz="2350" spc="10" dirty="0">
                <a:latin typeface="Times New Roman"/>
                <a:cs typeface="Times New Roman"/>
              </a:rPr>
              <a:t>Once </a:t>
            </a:r>
            <a:r>
              <a:rPr sz="2350" spc="5" dirty="0">
                <a:latin typeface="Times New Roman"/>
                <a:cs typeface="Times New Roman"/>
              </a:rPr>
              <a:t>the limit </a:t>
            </a:r>
            <a:r>
              <a:rPr sz="2350" spc="10" dirty="0">
                <a:latin typeface="Times New Roman"/>
                <a:cs typeface="Times New Roman"/>
              </a:rPr>
              <a:t>of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window </a:t>
            </a:r>
            <a:r>
              <a:rPr sz="2350" spc="5" dirty="0">
                <a:latin typeface="Times New Roman"/>
                <a:cs typeface="Times New Roman"/>
              </a:rPr>
              <a:t>is  </a:t>
            </a:r>
            <a:r>
              <a:rPr sz="2350" spc="10" dirty="0">
                <a:latin typeface="Times New Roman"/>
                <a:cs typeface="Times New Roman"/>
              </a:rPr>
              <a:t>reached,</a:t>
            </a:r>
            <a:r>
              <a:rPr sz="2350" spc="60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 sender </a:t>
            </a:r>
            <a:r>
              <a:rPr sz="2350" spc="10" dirty="0">
                <a:latin typeface="Times New Roman"/>
                <a:cs typeface="Times New Roman"/>
              </a:rPr>
              <a:t>has  </a:t>
            </a:r>
            <a:r>
              <a:rPr sz="2350" spc="15" dirty="0">
                <a:latin typeface="Times New Roman"/>
                <a:cs typeface="Times New Roman"/>
              </a:rPr>
              <a:t>no </a:t>
            </a:r>
            <a:r>
              <a:rPr sz="2350" spc="10" dirty="0">
                <a:latin typeface="Times New Roman"/>
                <a:cs typeface="Times New Roman"/>
              </a:rPr>
              <a:t>more  frames  </a:t>
            </a:r>
            <a:r>
              <a:rPr sz="2350" spc="5" dirty="0">
                <a:latin typeface="Times New Roman"/>
                <a:cs typeface="Times New Roman"/>
              </a:rPr>
              <a:t>to send; it </a:t>
            </a:r>
            <a:r>
              <a:rPr sz="2350" spc="10" dirty="0">
                <a:latin typeface="Times New Roman"/>
                <a:cs typeface="Times New Roman"/>
              </a:rPr>
              <a:t>must  </a:t>
            </a:r>
            <a:r>
              <a:rPr sz="2350" spc="5" dirty="0">
                <a:latin typeface="Times New Roman"/>
                <a:cs typeface="Times New Roman"/>
              </a:rPr>
              <a:t>wait </a:t>
            </a:r>
            <a:r>
              <a:rPr sz="2350" spc="10" dirty="0">
                <a:latin typeface="Times New Roman"/>
                <a:cs typeface="Times New Roman"/>
              </a:rPr>
              <a:t>for</a:t>
            </a:r>
            <a:r>
              <a:rPr sz="2350" spc="3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  acknowledgement. </a:t>
            </a:r>
            <a:r>
              <a:rPr sz="2350" spc="10" dirty="0">
                <a:latin typeface="Times New Roman"/>
                <a:cs typeface="Times New Roman"/>
              </a:rPr>
              <a:t>If </a:t>
            </a:r>
            <a:r>
              <a:rPr sz="2350" spc="5" dirty="0">
                <a:latin typeface="Times New Roman"/>
                <a:cs typeface="Times New Roman"/>
              </a:rPr>
              <a:t>the acknowledgement is lost, then the sender could wait  </a:t>
            </a:r>
            <a:r>
              <a:rPr sz="2350" spc="10" dirty="0">
                <a:latin typeface="Times New Roman"/>
                <a:cs typeface="Times New Roman"/>
              </a:rPr>
              <a:t>forever. To </a:t>
            </a:r>
            <a:r>
              <a:rPr sz="2350" spc="5" dirty="0">
                <a:latin typeface="Times New Roman"/>
                <a:cs typeface="Times New Roman"/>
              </a:rPr>
              <a:t>avoid </a:t>
            </a:r>
            <a:r>
              <a:rPr sz="2350" spc="10" dirty="0">
                <a:latin typeface="Times New Roman"/>
                <a:cs typeface="Times New Roman"/>
              </a:rPr>
              <a:t>such </a:t>
            </a:r>
            <a:r>
              <a:rPr sz="2350" spc="5" dirty="0">
                <a:latin typeface="Times New Roman"/>
                <a:cs typeface="Times New Roman"/>
              </a:rPr>
              <a:t>situation, the sender is equipped with the timer that starts  counting </a:t>
            </a:r>
            <a:r>
              <a:rPr sz="2350" spc="10" dirty="0">
                <a:latin typeface="Times New Roman"/>
                <a:cs typeface="Times New Roman"/>
              </a:rPr>
              <a:t>whenever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window </a:t>
            </a:r>
            <a:r>
              <a:rPr sz="2350" spc="5" dirty="0">
                <a:latin typeface="Times New Roman"/>
                <a:cs typeface="Times New Roman"/>
              </a:rPr>
              <a:t>capacity is </a:t>
            </a:r>
            <a:r>
              <a:rPr sz="2350" spc="10" dirty="0">
                <a:latin typeface="Times New Roman"/>
                <a:cs typeface="Times New Roman"/>
              </a:rPr>
              <a:t>reached. If </a:t>
            </a:r>
            <a:r>
              <a:rPr sz="2350" spc="5" dirty="0">
                <a:latin typeface="Times New Roman"/>
                <a:cs typeface="Times New Roman"/>
              </a:rPr>
              <a:t>the acknowledgement </a:t>
            </a:r>
            <a:r>
              <a:rPr sz="2350" spc="10" dirty="0">
                <a:latin typeface="Times New Roman"/>
                <a:cs typeface="Times New Roman"/>
              </a:rPr>
              <a:t>has </a:t>
            </a:r>
            <a:r>
              <a:rPr sz="2350" spc="60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not been received </a:t>
            </a:r>
            <a:r>
              <a:rPr sz="2350" spc="5" dirty="0">
                <a:latin typeface="Times New Roman"/>
                <a:cs typeface="Times New Roman"/>
              </a:rPr>
              <a:t>within the time limit, then the sender </a:t>
            </a:r>
            <a:r>
              <a:rPr sz="2350" spc="10" dirty="0">
                <a:latin typeface="Times New Roman"/>
                <a:cs typeface="Times New Roman"/>
              </a:rPr>
              <a:t>retransmits </a:t>
            </a:r>
            <a:r>
              <a:rPr sz="2350" spc="5" dirty="0">
                <a:latin typeface="Times New Roman"/>
                <a:cs typeface="Times New Roman"/>
              </a:rPr>
              <a:t>the </a:t>
            </a:r>
            <a:r>
              <a:rPr sz="2350" spc="10" dirty="0">
                <a:latin typeface="Times New Roman"/>
                <a:cs typeface="Times New Roman"/>
              </a:rPr>
              <a:t>frame </a:t>
            </a:r>
            <a:r>
              <a:rPr sz="2350" spc="5" dirty="0">
                <a:latin typeface="Times New Roman"/>
                <a:cs typeface="Times New Roman"/>
              </a:rPr>
              <a:t>since  the last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ACK.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539" y="1721580"/>
            <a:ext cx="10311765" cy="4343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19240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Selective-Reject </a:t>
            </a:r>
            <a:r>
              <a:rPr sz="2600" b="1" spc="-15" dirty="0">
                <a:latin typeface="Times New Roman"/>
                <a:cs typeface="Times New Roman"/>
              </a:rPr>
              <a:t>ARQ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Selective-Reject </a:t>
            </a:r>
            <a:r>
              <a:rPr sz="2600" spc="-15" dirty="0">
                <a:latin typeface="Times New Roman"/>
                <a:cs typeface="Times New Roman"/>
              </a:rPr>
              <a:t>ARQ </a:t>
            </a:r>
            <a:r>
              <a:rPr sz="2600" spc="-10" dirty="0">
                <a:latin typeface="Times New Roman"/>
                <a:cs typeface="Times New Roman"/>
              </a:rPr>
              <a:t>technique is more efficient than Go-Back-n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ARQ.</a:t>
            </a:r>
            <a:endParaRPr sz="2600">
              <a:latin typeface="Times New Roman"/>
              <a:cs typeface="Times New Roman"/>
            </a:endParaRPr>
          </a:p>
          <a:p>
            <a:pPr marL="191770" marR="10795" indent="-179705">
              <a:lnSpc>
                <a:spcPts val="2820"/>
              </a:lnSpc>
              <a:spcBef>
                <a:spcPts val="1050"/>
              </a:spcBef>
              <a:buFont typeface="Arial"/>
              <a:buChar char="•"/>
              <a:tabLst>
                <a:tab pos="192405" algn="l"/>
                <a:tab pos="604520" algn="l"/>
                <a:tab pos="1216660" algn="l"/>
                <a:tab pos="2711450" algn="l"/>
                <a:tab pos="3435350" algn="l"/>
                <a:tab pos="4265930" algn="l"/>
                <a:tab pos="5300345" algn="l"/>
                <a:tab pos="5838825" algn="l"/>
                <a:tab pos="7713345" algn="l"/>
                <a:tab pos="8235950" algn="l"/>
                <a:tab pos="9178925" algn="l"/>
              </a:tabLst>
            </a:pPr>
            <a:r>
              <a:rPr sz="2600" spc="-5" dirty="0">
                <a:latin typeface="Times New Roman"/>
                <a:cs typeface="Times New Roman"/>
              </a:rPr>
              <a:t>In	</a:t>
            </a:r>
            <a:r>
              <a:rPr sz="2600" spc="-10" dirty="0">
                <a:latin typeface="Times New Roman"/>
                <a:cs typeface="Times New Roman"/>
              </a:rPr>
              <a:t>thi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technique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only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thos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frames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ar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retransmitted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whic</a:t>
            </a:r>
            <a:r>
              <a:rPr sz="2600" spc="-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negative  </a:t>
            </a:r>
            <a:r>
              <a:rPr sz="2600" spc="-10" dirty="0">
                <a:latin typeface="Times New Roman"/>
                <a:cs typeface="Times New Roman"/>
              </a:rPr>
              <a:t>acknowledgement (NAK) </a:t>
            </a:r>
            <a:r>
              <a:rPr sz="2600" spc="-5" dirty="0">
                <a:latin typeface="Times New Roman"/>
                <a:cs typeface="Times New Roman"/>
              </a:rPr>
              <a:t>has been received.</a:t>
            </a:r>
            <a:endParaRPr sz="2600">
              <a:latin typeface="Times New Roman"/>
              <a:cs typeface="Times New Roman"/>
            </a:endParaRPr>
          </a:p>
          <a:p>
            <a:pPr marL="191770" marR="5080" indent="-179705">
              <a:lnSpc>
                <a:spcPts val="2820"/>
              </a:lnSpc>
              <a:spcBef>
                <a:spcPts val="960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receiver </a:t>
            </a:r>
            <a:r>
              <a:rPr sz="2600" spc="-10" dirty="0">
                <a:latin typeface="Times New Roman"/>
                <a:cs typeface="Times New Roman"/>
              </a:rPr>
              <a:t>storage </a:t>
            </a:r>
            <a:r>
              <a:rPr sz="2600" spc="-5" dirty="0">
                <a:latin typeface="Times New Roman"/>
                <a:cs typeface="Times New Roman"/>
              </a:rPr>
              <a:t>buffer keeps </a:t>
            </a:r>
            <a:r>
              <a:rPr sz="2600" spc="-10" dirty="0">
                <a:latin typeface="Times New Roman"/>
                <a:cs typeface="Times New Roman"/>
              </a:rPr>
              <a:t>all the damaged </a:t>
            </a:r>
            <a:r>
              <a:rPr sz="2600" spc="-5" dirty="0">
                <a:latin typeface="Times New Roman"/>
                <a:cs typeface="Times New Roman"/>
              </a:rPr>
              <a:t>frames on hold until </a:t>
            </a:r>
            <a:r>
              <a:rPr sz="2600" spc="-1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frame </a:t>
            </a:r>
            <a:r>
              <a:rPr sz="2600" spc="-10" dirty="0">
                <a:latin typeface="Times New Roman"/>
                <a:cs typeface="Times New Roman"/>
              </a:rPr>
              <a:t>in error is correctly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received.</a:t>
            </a:r>
            <a:endParaRPr sz="2600">
              <a:latin typeface="Times New Roman"/>
              <a:cs typeface="Times New Roman"/>
            </a:endParaRPr>
          </a:p>
          <a:p>
            <a:pPr marL="191770" marR="12700" indent="-179705">
              <a:lnSpc>
                <a:spcPts val="2820"/>
              </a:lnSpc>
              <a:spcBef>
                <a:spcPts val="960"/>
              </a:spcBef>
              <a:buFont typeface="Arial"/>
              <a:buChar char="•"/>
              <a:tabLst>
                <a:tab pos="192405" algn="l"/>
              </a:tabLst>
            </a:pP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receiver </a:t>
            </a:r>
            <a:r>
              <a:rPr sz="2600" spc="-10" dirty="0">
                <a:latin typeface="Times New Roman"/>
                <a:cs typeface="Times New Roman"/>
              </a:rPr>
              <a:t>must </a:t>
            </a:r>
            <a:r>
              <a:rPr sz="2600" spc="-5" dirty="0">
                <a:latin typeface="Times New Roman"/>
                <a:cs typeface="Times New Roman"/>
              </a:rPr>
              <a:t>have </a:t>
            </a:r>
            <a:r>
              <a:rPr sz="2600" spc="-10" dirty="0">
                <a:latin typeface="Times New Roman"/>
                <a:cs typeface="Times New Roman"/>
              </a:rPr>
              <a:t>an appropriate logic </a:t>
            </a:r>
            <a:r>
              <a:rPr sz="2600" spc="-5" dirty="0">
                <a:latin typeface="Times New Roman"/>
                <a:cs typeface="Times New Roman"/>
              </a:rPr>
              <a:t>for reinserting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frames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a  </a:t>
            </a:r>
            <a:r>
              <a:rPr sz="2600" spc="-10" dirty="0">
                <a:latin typeface="Times New Roman"/>
                <a:cs typeface="Times New Roman"/>
              </a:rPr>
              <a:t>correct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order.</a:t>
            </a:r>
            <a:endParaRPr sz="2600">
              <a:latin typeface="Times New Roman"/>
              <a:cs typeface="Times New Roman"/>
            </a:endParaRPr>
          </a:p>
          <a:p>
            <a:pPr marL="191770" marR="15875" indent="-179705">
              <a:lnSpc>
                <a:spcPts val="2820"/>
              </a:lnSpc>
              <a:spcBef>
                <a:spcPts val="960"/>
              </a:spcBef>
              <a:buFont typeface="Arial"/>
              <a:buChar char="•"/>
              <a:tabLst>
                <a:tab pos="192405" algn="l"/>
                <a:tab pos="852169" algn="l"/>
                <a:tab pos="1860550" algn="l"/>
                <a:tab pos="2648585" algn="l"/>
                <a:tab pos="3709035" algn="l"/>
                <a:tab pos="4133850" algn="l"/>
                <a:tab pos="4429760" algn="l"/>
                <a:tab pos="5840095" algn="l"/>
                <a:tab pos="7483475" algn="l"/>
                <a:tab pos="8125459" algn="l"/>
                <a:tab pos="9152255" algn="l"/>
                <a:tab pos="9887585" algn="l"/>
              </a:tabLst>
            </a:pPr>
            <a:r>
              <a:rPr sz="2600" spc="-15" dirty="0">
                <a:latin typeface="Times New Roman"/>
                <a:cs typeface="Times New Roman"/>
              </a:rPr>
              <a:t>Th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sende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mus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consis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searchin</a:t>
            </a:r>
            <a:r>
              <a:rPr sz="2600" spc="-5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mechanism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tha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select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only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requested frame for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retransmission.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470" y="639172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95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895067" y="1689568"/>
            <a:ext cx="4496427" cy="472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65433" y="6467728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3859"/>
            <a:ext cx="10294620" cy="15894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ENQ/ACK</a:t>
            </a:r>
            <a:endParaRPr sz="2800">
              <a:latin typeface="Times New Roman"/>
              <a:cs typeface="Times New Roman"/>
            </a:endParaRPr>
          </a:p>
          <a:p>
            <a:pPr marL="645160" lvl="1" indent="-1841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Times New Roman"/>
                <a:cs typeface="Times New Roman"/>
              </a:rPr>
              <a:t>ENQ/ACK stands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Enquiry/Acknowledgement</a:t>
            </a:r>
            <a:endParaRPr sz="2400">
              <a:latin typeface="Times New Roman"/>
              <a:cs typeface="Times New Roman"/>
            </a:endParaRPr>
          </a:p>
          <a:p>
            <a:pPr marL="645160" marR="5080" lvl="1" indent="-183515">
              <a:lnSpc>
                <a:spcPts val="2580"/>
              </a:lnSpc>
              <a:spcBef>
                <a:spcPts val="53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Times New Roman"/>
                <a:cs typeface="Times New Roman"/>
              </a:rPr>
              <a:t>ENQ/ACK coordinates which </a:t>
            </a:r>
            <a:r>
              <a:rPr sz="2400" dirty="0">
                <a:latin typeface="Times New Roman"/>
                <a:cs typeface="Times New Roman"/>
              </a:rPr>
              <a:t>device </a:t>
            </a:r>
            <a:r>
              <a:rPr sz="2400" spc="-5" dirty="0">
                <a:latin typeface="Times New Roman"/>
                <a:cs typeface="Times New Roman"/>
              </a:rPr>
              <a:t>will start the transmission and whether  the </a:t>
            </a:r>
            <a:r>
              <a:rPr sz="2400" dirty="0">
                <a:latin typeface="Times New Roman"/>
                <a:cs typeface="Times New Roman"/>
              </a:rPr>
              <a:t>recipient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ready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8133" y="6429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547" y="1721383"/>
            <a:ext cx="10307955" cy="3848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dirty="0">
                <a:latin typeface="Times New Roman"/>
                <a:cs typeface="Times New Roman"/>
              </a:rPr>
              <a:t>Working of</a:t>
            </a:r>
            <a:r>
              <a:rPr sz="2800" b="1" spc="-5" dirty="0">
                <a:latin typeface="Times New Roman"/>
                <a:cs typeface="Times New Roman"/>
              </a:rPr>
              <a:t> ENQ/ACK</a:t>
            </a:r>
            <a:endParaRPr sz="2800">
              <a:latin typeface="Times New Roman"/>
              <a:cs typeface="Times New Roman"/>
            </a:endParaRPr>
          </a:p>
          <a:p>
            <a:pPr marL="187960" marR="2413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transmitter transmits the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called an Enquiry </a:t>
            </a:r>
            <a:r>
              <a:rPr sz="2800" dirty="0">
                <a:latin typeface="Times New Roman"/>
                <a:cs typeface="Times New Roman"/>
              </a:rPr>
              <a:t>(ENQ) </a:t>
            </a:r>
            <a:r>
              <a:rPr sz="2800" spc="-5" dirty="0">
                <a:latin typeface="Times New Roman"/>
                <a:cs typeface="Times New Roman"/>
              </a:rPr>
              <a:t>asking  whether the </a:t>
            </a:r>
            <a:r>
              <a:rPr sz="2800" dirty="0">
                <a:latin typeface="Times New Roman"/>
                <a:cs typeface="Times New Roman"/>
              </a:rPr>
              <a:t>receiver </a:t>
            </a:r>
            <a:r>
              <a:rPr sz="2800" spc="-5" dirty="0">
                <a:latin typeface="Times New Roman"/>
                <a:cs typeface="Times New Roman"/>
              </a:rPr>
              <a:t>is available to </a:t>
            </a:r>
            <a:r>
              <a:rPr sz="2800" dirty="0">
                <a:latin typeface="Times New Roman"/>
                <a:cs typeface="Times New Roman"/>
              </a:rPr>
              <a:t>receive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89600"/>
              </a:lnSpc>
              <a:spcBef>
                <a:spcPts val="940"/>
              </a:spcBef>
              <a:buFont typeface="Arial"/>
              <a:buChar char="•"/>
              <a:tabLst>
                <a:tab pos="188595" algn="l"/>
                <a:tab pos="4743450" algn="l"/>
                <a:tab pos="6033135" algn="l"/>
                <a:tab pos="7658734" algn="l"/>
                <a:tab pos="90849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receiver responses </a:t>
            </a:r>
            <a:r>
              <a:rPr sz="2800" spc="-5" dirty="0">
                <a:latin typeface="Times New Roman"/>
                <a:cs typeface="Times New Roman"/>
              </a:rPr>
              <a:t>either with the </a:t>
            </a:r>
            <a:r>
              <a:rPr sz="2800" dirty="0">
                <a:latin typeface="Times New Roman"/>
                <a:cs typeface="Times New Roman"/>
              </a:rPr>
              <a:t>positive  </a:t>
            </a:r>
            <a:r>
              <a:rPr sz="2800" spc="-5" dirty="0">
                <a:latin typeface="Times New Roman"/>
                <a:cs typeface="Times New Roman"/>
              </a:rPr>
              <a:t>acknowledgement(ACK</a:t>
            </a:r>
            <a:r>
              <a:rPr sz="2800" dirty="0">
                <a:latin typeface="Times New Roman"/>
                <a:cs typeface="Times New Roman"/>
              </a:rPr>
              <a:t>)	or	</a:t>
            </a:r>
            <a:r>
              <a:rPr sz="2800" spc="-5" dirty="0">
                <a:latin typeface="Times New Roman"/>
                <a:cs typeface="Times New Roman"/>
              </a:rPr>
              <a:t>wit</a:t>
            </a:r>
            <a:r>
              <a:rPr sz="2800" dirty="0">
                <a:latin typeface="Times New Roman"/>
                <a:cs typeface="Times New Roman"/>
              </a:rPr>
              <a:t>h	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	negative  </a:t>
            </a:r>
            <a:r>
              <a:rPr sz="2800" spc="-5" dirty="0">
                <a:latin typeface="Times New Roman"/>
                <a:cs typeface="Times New Roman"/>
              </a:rPr>
              <a:t>acknowledgement(NACK) where </a:t>
            </a:r>
            <a:r>
              <a:rPr sz="2800" dirty="0">
                <a:latin typeface="Times New Roman"/>
                <a:cs typeface="Times New Roman"/>
              </a:rPr>
              <a:t>positive </a:t>
            </a:r>
            <a:r>
              <a:rPr sz="2800" spc="-5" dirty="0">
                <a:latin typeface="Times New Roman"/>
                <a:cs typeface="Times New Roman"/>
              </a:rPr>
              <a:t>acknowledgement means  that the </a:t>
            </a:r>
            <a:r>
              <a:rPr sz="2800" dirty="0">
                <a:latin typeface="Times New Roman"/>
                <a:cs typeface="Times New Roman"/>
              </a:rPr>
              <a:t>receiver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ready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receive </a:t>
            </a:r>
            <a:r>
              <a:rPr sz="2800" spc="-5" dirty="0">
                <a:latin typeface="Times New Roman"/>
                <a:cs typeface="Times New Roman"/>
              </a:rPr>
              <a:t>the transmission and </a:t>
            </a:r>
            <a:r>
              <a:rPr sz="2800" dirty="0">
                <a:latin typeface="Times New Roman"/>
                <a:cs typeface="Times New Roman"/>
              </a:rPr>
              <a:t>negative  </a:t>
            </a:r>
            <a:r>
              <a:rPr sz="2800" spc="-5" dirty="0">
                <a:latin typeface="Times New Roman"/>
                <a:cs typeface="Times New Roman"/>
              </a:rPr>
              <a:t>acknowledgement means that the </a:t>
            </a:r>
            <a:r>
              <a:rPr sz="2800" dirty="0">
                <a:latin typeface="Times New Roman"/>
                <a:cs typeface="Times New Roman"/>
              </a:rPr>
              <a:t>receiver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unable </a:t>
            </a:r>
            <a:r>
              <a:rPr sz="2800" spc="-5" dirty="0">
                <a:latin typeface="Times New Roman"/>
                <a:cs typeface="Times New Roman"/>
              </a:rPr>
              <a:t>to accept the  transmission.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84415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304780" cy="39814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Following </a:t>
            </a:r>
            <a:r>
              <a:rPr sz="2800" b="1" dirty="0">
                <a:latin typeface="Times New Roman"/>
                <a:cs typeface="Times New Roman"/>
              </a:rPr>
              <a:t>are the </a:t>
            </a:r>
            <a:r>
              <a:rPr sz="2800" b="1" spc="-5" dirty="0">
                <a:latin typeface="Times New Roman"/>
                <a:cs typeface="Times New Roman"/>
              </a:rPr>
              <a:t>responses </a:t>
            </a:r>
            <a:r>
              <a:rPr sz="2800" b="1" dirty="0">
                <a:latin typeface="Times New Roman"/>
                <a:cs typeface="Times New Roman"/>
              </a:rPr>
              <a:t>of the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receiver:</a:t>
            </a:r>
            <a:endParaRPr sz="2800">
              <a:latin typeface="Times New Roman"/>
              <a:cs typeface="Times New Roman"/>
            </a:endParaRPr>
          </a:p>
          <a:p>
            <a:pPr marL="187960" marR="10160" indent="-175895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response </a:t>
            </a:r>
            <a:r>
              <a:rPr sz="2800" spc="-5" dirty="0">
                <a:latin typeface="Times New Roman"/>
                <a:cs typeface="Times New Roman"/>
              </a:rPr>
              <a:t>to the ENQ is </a:t>
            </a:r>
            <a:r>
              <a:rPr sz="2800" dirty="0">
                <a:latin typeface="Times New Roman"/>
                <a:cs typeface="Times New Roman"/>
              </a:rPr>
              <a:t>positive, </a:t>
            </a:r>
            <a:r>
              <a:rPr sz="2800" spc="-5" dirty="0">
                <a:latin typeface="Times New Roman"/>
                <a:cs typeface="Times New Roman"/>
              </a:rPr>
              <a:t>the sender will transmit its </a:t>
            </a:r>
            <a:r>
              <a:rPr sz="2800" dirty="0">
                <a:latin typeface="Times New Roman"/>
                <a:cs typeface="Times New Roman"/>
              </a:rPr>
              <a:t>data, 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once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data has been </a:t>
            </a:r>
            <a:r>
              <a:rPr sz="2800" spc="-5" dirty="0">
                <a:latin typeface="Times New Roman"/>
                <a:cs typeface="Times New Roman"/>
              </a:rPr>
              <a:t>transmitted, the </a:t>
            </a:r>
            <a:r>
              <a:rPr sz="2800" dirty="0">
                <a:latin typeface="Times New Roman"/>
                <a:cs typeface="Times New Roman"/>
              </a:rPr>
              <a:t>device finishes </a:t>
            </a:r>
            <a:r>
              <a:rPr sz="2800" spc="-5" dirty="0">
                <a:latin typeface="Times New Roman"/>
                <a:cs typeface="Times New Roman"/>
              </a:rPr>
              <a:t>its  transmission with an EOT </a:t>
            </a:r>
            <a:r>
              <a:rPr sz="2800" dirty="0">
                <a:latin typeface="Times New Roman"/>
                <a:cs typeface="Times New Roman"/>
              </a:rPr>
              <a:t>(END-of-Transmission)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  <a:p>
            <a:pPr marL="187960" marR="8255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response </a:t>
            </a:r>
            <a:r>
              <a:rPr sz="2800" spc="-5" dirty="0">
                <a:latin typeface="Times New Roman"/>
                <a:cs typeface="Times New Roman"/>
              </a:rPr>
              <a:t>to the ENQ is </a:t>
            </a:r>
            <a:r>
              <a:rPr sz="2800" dirty="0">
                <a:latin typeface="Times New Roman"/>
                <a:cs typeface="Times New Roman"/>
              </a:rPr>
              <a:t>negative, </a:t>
            </a:r>
            <a:r>
              <a:rPr sz="2800" spc="-5" dirty="0">
                <a:latin typeface="Times New Roman"/>
                <a:cs typeface="Times New Roman"/>
              </a:rPr>
              <a:t>then the sender </a:t>
            </a:r>
            <a:r>
              <a:rPr sz="2800" dirty="0">
                <a:latin typeface="Times New Roman"/>
                <a:cs typeface="Times New Roman"/>
              </a:rPr>
              <a:t>disconnects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restarts </a:t>
            </a:r>
            <a:r>
              <a:rPr sz="2800" spc="-5" dirty="0">
                <a:latin typeface="Times New Roman"/>
                <a:cs typeface="Times New Roman"/>
              </a:rPr>
              <a:t>the transmission at another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response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neither negative nor positive, </a:t>
            </a:r>
            <a:r>
              <a:rPr sz="2800" spc="-5" dirty="0">
                <a:latin typeface="Times New Roman"/>
                <a:cs typeface="Times New Roman"/>
              </a:rPr>
              <a:t>the sender assumes that  the ENQ </a:t>
            </a:r>
            <a:r>
              <a:rPr sz="280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was lost </a:t>
            </a:r>
            <a:r>
              <a:rPr sz="2800" dirty="0">
                <a:latin typeface="Times New Roman"/>
                <a:cs typeface="Times New Roman"/>
              </a:rPr>
              <a:t>during </a:t>
            </a:r>
            <a:r>
              <a:rPr sz="2800" spc="-5" dirty="0">
                <a:latin typeface="Times New Roman"/>
                <a:cs typeface="Times New Roman"/>
              </a:rPr>
              <a:t>the transmission and makes</a:t>
            </a:r>
            <a:r>
              <a:rPr sz="2800" spc="5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three  attempts to establish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link </a:t>
            </a:r>
            <a:r>
              <a:rPr sz="2800" dirty="0">
                <a:latin typeface="Times New Roman"/>
                <a:cs typeface="Times New Roman"/>
              </a:rPr>
              <a:t>before giving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5715" y="555689"/>
            <a:ext cx="5086782" cy="598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167620" cy="18097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Poll/Select</a:t>
            </a:r>
            <a:endParaRPr sz="2800" dirty="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Poll/Select method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line </a:t>
            </a:r>
            <a:r>
              <a:rPr sz="2800" dirty="0">
                <a:latin typeface="Times New Roman"/>
                <a:cs typeface="Times New Roman"/>
              </a:rPr>
              <a:t>discipline </a:t>
            </a:r>
            <a:r>
              <a:rPr sz="2800" spc="-5" dirty="0">
                <a:latin typeface="Times New Roman"/>
                <a:cs typeface="Times New Roman"/>
              </a:rPr>
              <a:t>works with those topologies  where </a:t>
            </a:r>
            <a:r>
              <a:rPr sz="2800" dirty="0">
                <a:latin typeface="Times New Roman"/>
                <a:cs typeface="Times New Roman"/>
              </a:rPr>
              <a:t>one device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designated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primary </a:t>
            </a:r>
            <a:r>
              <a:rPr sz="2800" spc="-5" dirty="0">
                <a:latin typeface="Times New Roman"/>
                <a:cs typeface="Times New Roman"/>
              </a:rPr>
              <a:t>station, and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  </a:t>
            </a:r>
            <a:r>
              <a:rPr sz="2800" spc="-5" dirty="0">
                <a:latin typeface="Times New Roman"/>
                <a:cs typeface="Times New Roman"/>
              </a:rPr>
              <a:t>are secondary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stations.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19" y="639172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25345"/>
            <a:ext cx="10306685" cy="40767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dirty="0">
                <a:latin typeface="Times New Roman"/>
                <a:cs typeface="Times New Roman"/>
              </a:rPr>
              <a:t>Working of</a:t>
            </a:r>
            <a:r>
              <a:rPr sz="2800" b="1" spc="-5" dirty="0">
                <a:latin typeface="Times New Roman"/>
                <a:cs typeface="Times New Roman"/>
              </a:rPr>
              <a:t> Poll/Select</a:t>
            </a:r>
            <a:endParaRPr sz="2800" dirty="0">
              <a:latin typeface="Times New Roman"/>
              <a:cs typeface="Times New Roman"/>
            </a:endParaRPr>
          </a:p>
          <a:p>
            <a:pPr marL="187960" marR="17145" indent="-175895" algn="just">
              <a:lnSpc>
                <a:spcPct val="79600"/>
              </a:lnSpc>
              <a:spcBef>
                <a:spcPts val="10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primary device has </a:t>
            </a:r>
            <a:r>
              <a:rPr sz="2800" spc="-5" dirty="0">
                <a:latin typeface="Times New Roman"/>
                <a:cs typeface="Times New Roman"/>
              </a:rPr>
              <a:t>control </a:t>
            </a:r>
            <a:r>
              <a:rPr sz="2800" dirty="0">
                <a:latin typeface="Times New Roman"/>
                <a:cs typeface="Times New Roman"/>
              </a:rPr>
              <a:t>over </a:t>
            </a:r>
            <a:r>
              <a:rPr sz="2800" spc="-5" dirty="0">
                <a:latin typeface="Times New Roman"/>
                <a:cs typeface="Times New Roman"/>
              </a:rPr>
              <a:t>the communication link, and the  secondary </a:t>
            </a:r>
            <a:r>
              <a:rPr sz="2800" dirty="0">
                <a:latin typeface="Times New Roman"/>
                <a:cs typeface="Times New Roman"/>
              </a:rPr>
              <a:t>device follows </a:t>
            </a:r>
            <a:r>
              <a:rPr sz="2800" spc="-5" dirty="0">
                <a:latin typeface="Times New Roman"/>
                <a:cs typeface="Times New Roman"/>
              </a:rPr>
              <a:t>the instructions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primary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device.</a:t>
            </a:r>
          </a:p>
          <a:p>
            <a:pPr marL="187960" marR="5715" indent="-175895" algn="just">
              <a:lnSpc>
                <a:spcPct val="79600"/>
              </a:lnSpc>
              <a:spcBef>
                <a:spcPts val="10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primary device determines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device </a:t>
            </a:r>
            <a:r>
              <a:rPr sz="2800" spc="-5" dirty="0">
                <a:latin typeface="Times New Roman"/>
                <a:cs typeface="Times New Roman"/>
              </a:rPr>
              <a:t>is allowed to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the  communication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channel.</a:t>
            </a:r>
            <a:endParaRPr sz="2800" dirty="0">
              <a:latin typeface="Times New Roman"/>
              <a:cs typeface="Times New Roman"/>
            </a:endParaRPr>
          </a:p>
          <a:p>
            <a:pPr marL="187960" marR="5080" indent="-175895" algn="just">
              <a:lnSpc>
                <a:spcPct val="79600"/>
              </a:lnSpc>
              <a:spcBef>
                <a:spcPts val="10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primary device </a:t>
            </a:r>
            <a:r>
              <a:rPr sz="2800" spc="-5" dirty="0">
                <a:latin typeface="Times New Roman"/>
                <a:cs typeface="Times New Roman"/>
              </a:rPr>
              <a:t>wants to </a:t>
            </a:r>
            <a:r>
              <a:rPr sz="2800" dirty="0">
                <a:latin typeface="Times New Roman"/>
                <a:cs typeface="Times New Roman"/>
              </a:rPr>
              <a:t>receive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from </a:t>
            </a:r>
            <a:r>
              <a:rPr sz="2800" spc="-5" dirty="0">
                <a:latin typeface="Times New Roman"/>
                <a:cs typeface="Times New Roman"/>
              </a:rPr>
              <a:t>the secondary  </a:t>
            </a:r>
            <a:r>
              <a:rPr sz="2800" dirty="0">
                <a:latin typeface="Times New Roman"/>
                <a:cs typeface="Times New Roman"/>
              </a:rPr>
              <a:t>device, </a:t>
            </a:r>
            <a:r>
              <a:rPr sz="2800" spc="-5" dirty="0">
                <a:latin typeface="Times New Roman"/>
                <a:cs typeface="Times New Roman"/>
              </a:rPr>
              <a:t>it asks the secondary </a:t>
            </a:r>
            <a:r>
              <a:rPr sz="2800" dirty="0">
                <a:latin typeface="Times New Roman"/>
                <a:cs typeface="Times New Roman"/>
              </a:rPr>
              <a:t>device,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process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known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polling.</a:t>
            </a:r>
          </a:p>
          <a:p>
            <a:pPr marL="187960" marR="5715" indent="-175895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primary device </a:t>
            </a:r>
            <a:r>
              <a:rPr sz="2800" spc="-5" dirty="0">
                <a:latin typeface="Times New Roman"/>
                <a:cs typeface="Times New Roman"/>
              </a:rPr>
              <a:t>wants to send some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to the secondary </a:t>
            </a:r>
            <a:r>
              <a:rPr sz="2800" dirty="0">
                <a:latin typeface="Times New Roman"/>
                <a:cs typeface="Times New Roman"/>
              </a:rPr>
              <a:t>device,  </a:t>
            </a:r>
            <a:r>
              <a:rPr sz="2800" spc="-5" dirty="0">
                <a:latin typeface="Times New Roman"/>
                <a:cs typeface="Times New Roman"/>
              </a:rPr>
              <a:t>then it tells the target secondary to </a:t>
            </a:r>
            <a:r>
              <a:rPr sz="2800" dirty="0">
                <a:latin typeface="Times New Roman"/>
                <a:cs typeface="Times New Roman"/>
              </a:rPr>
              <a:t>get ready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receive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data, </a:t>
            </a:r>
            <a:r>
              <a:rPr sz="2800" spc="-5" dirty="0">
                <a:latin typeface="Times New Roman"/>
                <a:cs typeface="Times New Roman"/>
              </a:rPr>
              <a:t>this  </a:t>
            </a:r>
            <a:r>
              <a:rPr sz="2800" dirty="0">
                <a:latin typeface="Times New Roman"/>
                <a:cs typeface="Times New Roman"/>
              </a:rPr>
              <a:t>process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known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2263</Words>
  <Application>Microsoft Office PowerPoint</Application>
  <PresentationFormat>Widescreen</PresentationFormat>
  <Paragraphs>140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Data Communication &amp; Networking CE253</vt:lpstr>
      <vt:lpstr>Data Link Control</vt:lpstr>
      <vt:lpstr>Line Discipline</vt:lpstr>
      <vt:lpstr>Line Discipline</vt:lpstr>
      <vt:lpstr>Line Discipline</vt:lpstr>
      <vt:lpstr>Line Discipline</vt:lpstr>
      <vt:lpstr>PowerPoint Presentation</vt:lpstr>
      <vt:lpstr>Line Discipline</vt:lpstr>
      <vt:lpstr>Line Discipline</vt:lpstr>
      <vt:lpstr>Line Discipline</vt:lpstr>
      <vt:lpstr>Line Discipline</vt:lpstr>
      <vt:lpstr>Line Discipline</vt:lpstr>
      <vt:lpstr>PowerPoint Presentation</vt:lpstr>
      <vt:lpstr>Flow Control</vt:lpstr>
      <vt:lpstr>Stop-and-wait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Error Control</vt:lpstr>
      <vt:lpstr>Error Control</vt:lpstr>
      <vt:lpstr>Error Control</vt:lpstr>
      <vt:lpstr>Error Control</vt:lpstr>
      <vt:lpstr>Error Control</vt:lpstr>
      <vt:lpstr>Error Control</vt:lpstr>
      <vt:lpstr>PowerPoint Presentation</vt:lpstr>
      <vt:lpstr>Error Control</vt:lpstr>
      <vt:lpstr>Error Control</vt:lpstr>
      <vt:lpstr>Error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CE253</dc:title>
  <cp:lastModifiedBy>AKASHKUMAR PATEL</cp:lastModifiedBy>
  <cp:revision>1</cp:revision>
  <dcterms:created xsi:type="dcterms:W3CDTF">2020-07-13T07:22:14Z</dcterms:created>
  <dcterms:modified xsi:type="dcterms:W3CDTF">2020-07-20T09:26:42Z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