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73" autoAdjust="0"/>
  </p:normalViewPr>
  <p:slideViewPr>
    <p:cSldViewPr>
      <p:cViewPr varScale="1">
        <p:scale>
          <a:sx n="100" d="100"/>
          <a:sy n="100" d="100"/>
        </p:scale>
        <p:origin x="14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KUMAR PATEL" userId="71b7b816-967e-472c-bf40-d475a3f149d1" providerId="ADAL" clId="{71D86632-D6F5-4CCC-842F-E095E83C8F1E}"/>
    <pc:docChg chg="delSld">
      <pc:chgData name="AKASHKUMAR PATEL" userId="71b7b816-967e-472c-bf40-d475a3f149d1" providerId="ADAL" clId="{71D86632-D6F5-4CCC-842F-E095E83C8F1E}" dt="2020-08-05T06:25:30.675" v="0" actId="47"/>
      <pc:docMkLst>
        <pc:docMk/>
      </pc:docMkLst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87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88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89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90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94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95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96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97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98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299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300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0" sldId="301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3152586584" sldId="302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1588688223" sldId="303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2436035116" sldId="304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4184516707" sldId="305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1529790958" sldId="306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202895361" sldId="307"/>
        </pc:sldMkLst>
      </pc:sldChg>
      <pc:sldChg chg="del">
        <pc:chgData name="AKASHKUMAR PATEL" userId="71b7b816-967e-472c-bf40-d475a3f149d1" providerId="ADAL" clId="{71D86632-D6F5-4CCC-842F-E095E83C8F1E}" dt="2020-08-05T06:25:30.675" v="0" actId="47"/>
        <pc:sldMkLst>
          <pc:docMk/>
          <pc:sldMk cId="3775072448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3CEF-B85A-42B9-AAEF-1ED2EE876EBE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4F02A-0F1B-417D-9B46-A4DCFEBE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5899" y="1206245"/>
            <a:ext cx="368045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1039" y="1206245"/>
            <a:ext cx="560832" cy="22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123" y="2351024"/>
            <a:ext cx="780515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037" y="774445"/>
            <a:ext cx="91313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73" y="1512824"/>
            <a:ext cx="8605253" cy="511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3861" cy="1146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4349" y="2576270"/>
            <a:ext cx="266446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115">
              <a:lnSpc>
                <a:spcPct val="1455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  <a:latin typeface="Arial"/>
                <a:cs typeface="Arial"/>
              </a:rPr>
              <a:t>Chapter 8  </a:t>
            </a:r>
            <a:r>
              <a:rPr sz="4400" spc="-5" dirty="0">
                <a:latin typeface="Arial"/>
                <a:cs typeface="Arial"/>
              </a:rPr>
              <a:t>Switching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6836916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8.1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3763" y="6884160"/>
            <a:ext cx="594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Copyright © The </a:t>
            </a:r>
            <a:r>
              <a:rPr sz="1200" spc="-5" dirty="0">
                <a:latin typeface="Times New Roman"/>
                <a:cs typeface="Times New Roman"/>
              </a:rPr>
              <a:t>McGraw-Hill Companies,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Permission </a:t>
            </a:r>
            <a:r>
              <a:rPr sz="1200" dirty="0">
                <a:latin typeface="Times New Roman"/>
                <a:cs typeface="Times New Roman"/>
              </a:rPr>
              <a:t>required for reproduction 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display.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158240" algn="l"/>
              </a:tabLst>
            </a:pPr>
            <a:r>
              <a:rPr spc="-5" dirty="0"/>
              <a:t>8-2	</a:t>
            </a:r>
            <a:r>
              <a:rPr spc="-65" dirty="0"/>
              <a:t>DATAGRAM</a:t>
            </a:r>
            <a:r>
              <a:rPr spc="25" dirty="0"/>
              <a:t> </a:t>
            </a:r>
            <a:r>
              <a:rPr spc="-5" dirty="0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973" y="1907539"/>
            <a:ext cx="8224520" cy="486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data communications, we need to send messages  from one end system to </a:t>
            </a:r>
            <a:r>
              <a:rPr sz="2800" b="1" i="1" spc="-25" dirty="0">
                <a:latin typeface="Times New Roman"/>
                <a:cs typeface="Times New Roman"/>
              </a:rPr>
              <a:t>another. </a:t>
            </a:r>
            <a:r>
              <a:rPr sz="2800" b="1" i="1" dirty="0">
                <a:latin typeface="Times New Roman"/>
                <a:cs typeface="Times New Roman"/>
              </a:rPr>
              <a:t>If </a:t>
            </a:r>
            <a:r>
              <a:rPr sz="2800" b="1" i="1" spc="-5" dirty="0">
                <a:latin typeface="Times New Roman"/>
                <a:cs typeface="Times New Roman"/>
              </a:rPr>
              <a:t>the message is  going to pass </a:t>
            </a:r>
            <a:r>
              <a:rPr sz="2800" b="1" i="1" dirty="0">
                <a:latin typeface="Times New Roman"/>
                <a:cs typeface="Times New Roman"/>
              </a:rPr>
              <a:t>through a </a:t>
            </a:r>
            <a:r>
              <a:rPr sz="2800" b="1" i="1" spc="-5" dirty="0">
                <a:latin typeface="Times New Roman"/>
                <a:cs typeface="Times New Roman"/>
              </a:rPr>
              <a:t>packet-switched network, </a:t>
            </a:r>
            <a:r>
              <a:rPr sz="2800" b="1" i="1" dirty="0">
                <a:latin typeface="Times New Roman"/>
                <a:cs typeface="Times New Roman"/>
              </a:rPr>
              <a:t>it  </a:t>
            </a:r>
            <a:r>
              <a:rPr sz="2800" b="1" i="1" spc="-5" dirty="0">
                <a:latin typeface="Times New Roman"/>
                <a:cs typeface="Times New Roman"/>
              </a:rPr>
              <a:t>needs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be divided into packets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fixed or variable  </a:t>
            </a:r>
            <a:r>
              <a:rPr sz="2800" b="1" i="1" spc="-120" dirty="0">
                <a:latin typeface="Times New Roman"/>
                <a:cs typeface="Times New Roman"/>
              </a:rPr>
              <a:t>size..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size </a:t>
            </a:r>
            <a:r>
              <a:rPr sz="2800" b="1" i="1" dirty="0">
                <a:latin typeface="Times New Roman"/>
                <a:cs typeface="Times New Roman"/>
              </a:rPr>
              <a:t>of the </a:t>
            </a:r>
            <a:r>
              <a:rPr sz="2800" b="1" i="1" spc="-5" dirty="0">
                <a:latin typeface="Times New Roman"/>
                <a:cs typeface="Times New Roman"/>
              </a:rPr>
              <a:t>packet is determined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the  </a:t>
            </a:r>
            <a:r>
              <a:rPr sz="2800" b="1" i="1" dirty="0">
                <a:latin typeface="Times New Roman"/>
                <a:cs typeface="Times New Roman"/>
              </a:rPr>
              <a:t>network and the governing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protocol.</a:t>
            </a:r>
            <a:endParaRPr sz="2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6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36587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</a:t>
            </a:r>
            <a:r>
              <a:rPr sz="2400" b="1" spc="-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Table 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Efficiency  Delay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Datagram Networks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in the Internet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576580" marR="57150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a </a:t>
            </a:r>
            <a:r>
              <a:rPr sz="3200" b="1" spc="-10" dirty="0">
                <a:latin typeface="Arial"/>
                <a:cs typeface="Arial"/>
              </a:rPr>
              <a:t>packet-switched network, there  </a:t>
            </a:r>
            <a:r>
              <a:rPr sz="3200" b="1" spc="-5" dirty="0">
                <a:latin typeface="Arial"/>
                <a:cs typeface="Arial"/>
              </a:rPr>
              <a:t>is no </a:t>
            </a:r>
            <a:r>
              <a:rPr sz="3200" b="1" spc="-10" dirty="0">
                <a:latin typeface="Arial"/>
                <a:cs typeface="Arial"/>
              </a:rPr>
              <a:t>resource </a:t>
            </a:r>
            <a:r>
              <a:rPr sz="3200" b="1" spc="-5" dirty="0">
                <a:latin typeface="Arial"/>
                <a:cs typeface="Arial"/>
              </a:rPr>
              <a:t>reservation;  </a:t>
            </a:r>
            <a:r>
              <a:rPr sz="3200" b="1" spc="-10" dirty="0">
                <a:latin typeface="Arial"/>
                <a:cs typeface="Arial"/>
              </a:rPr>
              <a:t>resources </a:t>
            </a:r>
            <a:r>
              <a:rPr sz="3200" b="1" spc="-5" dirty="0">
                <a:latin typeface="Arial"/>
                <a:cs typeface="Arial"/>
              </a:rPr>
              <a:t>are </a:t>
            </a:r>
            <a:r>
              <a:rPr sz="3200" b="1" spc="-10" dirty="0">
                <a:latin typeface="Arial"/>
                <a:cs typeface="Arial"/>
              </a:rPr>
              <a:t>allocated </a:t>
            </a:r>
            <a:r>
              <a:rPr sz="3200" b="1" spc="-5" dirty="0">
                <a:latin typeface="Arial"/>
                <a:cs typeface="Arial"/>
              </a:rPr>
              <a:t>on </a:t>
            </a:r>
            <a:r>
              <a:rPr sz="3200" b="1" spc="-10" dirty="0">
                <a:latin typeface="Arial"/>
                <a:cs typeface="Arial"/>
              </a:rPr>
              <a:t>demand.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56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8.7	</a:t>
            </a:r>
            <a:r>
              <a:rPr sz="2000" i="1" spc="-5" dirty="0">
                <a:latin typeface="Times New Roman"/>
                <a:cs typeface="Times New Roman"/>
              </a:rPr>
              <a:t>A datagram network with four switches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(routers)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4399" y="2370582"/>
            <a:ext cx="8473440" cy="3007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8.8	</a:t>
            </a:r>
            <a:r>
              <a:rPr sz="2000" i="1" spc="-5" dirty="0">
                <a:latin typeface="Times New Roman"/>
                <a:cs typeface="Times New Roman"/>
              </a:rPr>
              <a:t>Routing table in a datagram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2745" y="1846326"/>
            <a:ext cx="2733294" cy="4446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314325" marR="30988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switch </a:t>
            </a:r>
            <a:r>
              <a:rPr sz="3200" b="1" spc="-5" dirty="0">
                <a:latin typeface="Arial"/>
                <a:cs typeface="Arial"/>
              </a:rPr>
              <a:t>in a </a:t>
            </a:r>
            <a:r>
              <a:rPr sz="3200" b="1" spc="-10" dirty="0">
                <a:latin typeface="Arial"/>
                <a:cs typeface="Arial"/>
              </a:rPr>
              <a:t>datagram network uses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  routing table that is based on the  </a:t>
            </a:r>
            <a:r>
              <a:rPr sz="3200" b="1" spc="-10" dirty="0">
                <a:latin typeface="Arial"/>
                <a:cs typeface="Arial"/>
              </a:rPr>
              <a:t>destination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address.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899" y="1206245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039" y="1206245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39700" marR="13652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destination address </a:t>
            </a: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header of  </a:t>
            </a: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packet </a:t>
            </a:r>
            <a:r>
              <a:rPr sz="3200" b="1" spc="-5" dirty="0">
                <a:latin typeface="Arial"/>
                <a:cs typeface="Arial"/>
              </a:rPr>
              <a:t>in a datagram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marL="667385" marR="661035"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remains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same </a:t>
            </a:r>
            <a:r>
              <a:rPr sz="3200" b="1" spc="-5" dirty="0">
                <a:latin typeface="Arial"/>
                <a:cs typeface="Arial"/>
              </a:rPr>
              <a:t>during the </a:t>
            </a:r>
            <a:r>
              <a:rPr sz="3200" b="1" spc="-10" dirty="0">
                <a:latin typeface="Arial"/>
                <a:cs typeface="Arial"/>
              </a:rPr>
              <a:t>entire  journey </a:t>
            </a:r>
            <a:r>
              <a:rPr sz="3200" b="1" spc="-5" dirty="0">
                <a:latin typeface="Arial"/>
                <a:cs typeface="Arial"/>
              </a:rPr>
              <a:t>of 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packet.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3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8.9	</a:t>
            </a:r>
            <a:r>
              <a:rPr sz="2000" i="1" spc="-5" dirty="0">
                <a:latin typeface="Times New Roman"/>
                <a:cs typeface="Times New Roman"/>
              </a:rPr>
              <a:t>Delay in a datagram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9189" y="2392679"/>
            <a:ext cx="8172450" cy="3366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899" y="1206245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039" y="1206245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623570" marR="617855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Switching </a:t>
            </a: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Internet </a:t>
            </a:r>
            <a:r>
              <a:rPr sz="3200" b="1" spc="-5" dirty="0">
                <a:latin typeface="Arial"/>
                <a:cs typeface="Arial"/>
              </a:rPr>
              <a:t>is done </a:t>
            </a:r>
            <a:r>
              <a:rPr sz="3200" b="1" spc="-10" dirty="0">
                <a:latin typeface="Arial"/>
                <a:cs typeface="Arial"/>
              </a:rPr>
              <a:t>by  </a:t>
            </a:r>
            <a:r>
              <a:rPr sz="3200" b="1" spc="-5" dirty="0">
                <a:latin typeface="Arial"/>
                <a:cs typeface="Arial"/>
              </a:rPr>
              <a:t>using the </a:t>
            </a:r>
            <a:r>
              <a:rPr sz="3200" b="1" spc="-10" dirty="0">
                <a:latin typeface="Arial"/>
                <a:cs typeface="Arial"/>
              </a:rPr>
              <a:t>datagram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  <a:p>
            <a:pPr marL="1920875" marR="1915160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to </a:t>
            </a:r>
            <a:r>
              <a:rPr sz="3200" b="1" spc="-10" dirty="0">
                <a:latin typeface="Arial"/>
                <a:cs typeface="Arial"/>
              </a:rPr>
              <a:t>packet switching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at 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network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layer.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34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8.1	</a:t>
            </a:r>
            <a:r>
              <a:rPr sz="2000" i="1" spc="-5" dirty="0">
                <a:latin typeface="Times New Roman"/>
                <a:cs typeface="Times New Roman"/>
              </a:rPr>
              <a:t>Switched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6117" y="2253995"/>
            <a:ext cx="6691121" cy="3289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158240" algn="l"/>
              </a:tabLst>
            </a:pPr>
            <a:r>
              <a:rPr spc="-5" dirty="0"/>
              <a:t>8-1	</a:t>
            </a:r>
            <a:r>
              <a:rPr spc="-25" dirty="0"/>
              <a:t>CIRCUIT-SWITCHED</a:t>
            </a:r>
            <a:r>
              <a:rPr spc="15" dirty="0"/>
              <a:t> </a:t>
            </a:r>
            <a:r>
              <a:rPr spc="-5" dirty="0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973" y="1907539"/>
            <a:ext cx="8223250" cy="4521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circuit-switched network consists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set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10" dirty="0">
                <a:latin typeface="Times New Roman"/>
                <a:cs typeface="Times New Roman"/>
              </a:rPr>
              <a:t>switches  </a:t>
            </a:r>
            <a:r>
              <a:rPr sz="2800" b="1" i="1" spc="-5" dirty="0">
                <a:latin typeface="Times New Roman"/>
                <a:cs typeface="Times New Roman"/>
              </a:rPr>
              <a:t>connected by physical links.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connection between two  stations 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dedicated path made </a:t>
            </a:r>
            <a:r>
              <a:rPr sz="2800" b="1" i="1" dirty="0">
                <a:latin typeface="Times New Roman"/>
                <a:cs typeface="Times New Roman"/>
              </a:rPr>
              <a:t>of one or </a:t>
            </a:r>
            <a:r>
              <a:rPr sz="2800" b="1" i="1" spc="-5" dirty="0">
                <a:latin typeface="Times New Roman"/>
                <a:cs typeface="Times New Roman"/>
              </a:rPr>
              <a:t>more </a:t>
            </a:r>
            <a:r>
              <a:rPr sz="2800" b="1" i="1" spc="-204" dirty="0">
                <a:latin typeface="Times New Roman"/>
                <a:cs typeface="Times New Roman"/>
              </a:rPr>
              <a:t>links..  </a:t>
            </a:r>
            <a:r>
              <a:rPr sz="2800" b="1" i="1" spc="-25" dirty="0">
                <a:latin typeface="Times New Roman"/>
                <a:cs typeface="Times New Roman"/>
              </a:rPr>
              <a:t>However, </a:t>
            </a:r>
            <a:r>
              <a:rPr sz="2800" b="1" i="1" spc="-5" dirty="0">
                <a:latin typeface="Times New Roman"/>
                <a:cs typeface="Times New Roman"/>
              </a:rPr>
              <a:t>each connection uses only one dedicated  channel on each </a:t>
            </a:r>
            <a:r>
              <a:rPr sz="2800" b="1" i="1" spc="-120" dirty="0">
                <a:latin typeface="Times New Roman"/>
                <a:cs typeface="Times New Roman"/>
              </a:rPr>
              <a:t>link.. </a:t>
            </a:r>
            <a:r>
              <a:rPr sz="2800" b="1" i="1" spc="-5" dirty="0">
                <a:latin typeface="Times New Roman"/>
                <a:cs typeface="Times New Roman"/>
              </a:rPr>
              <a:t>Each link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normally divided  </a:t>
            </a:r>
            <a:r>
              <a:rPr sz="2800" b="1" i="1" dirty="0">
                <a:latin typeface="Times New Roman"/>
                <a:cs typeface="Times New Roman"/>
              </a:rPr>
              <a:t>into n channels by using </a:t>
            </a:r>
            <a:r>
              <a:rPr sz="2800" b="1" i="1" spc="-5" dirty="0">
                <a:latin typeface="Times New Roman"/>
                <a:cs typeface="Times New Roman"/>
              </a:rPr>
              <a:t>FDM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TDM.</a:t>
            </a:r>
            <a:endParaRPr sz="2800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6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 dirty="0">
              <a:latin typeface="Times New Roman"/>
              <a:cs typeface="Times New Roman"/>
            </a:endParaRPr>
          </a:p>
          <a:p>
            <a:pPr marL="12700" marR="647319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Three</a:t>
            </a:r>
            <a:r>
              <a:rPr sz="2400" b="1" spc="-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Phases  Efficiency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Circuit-Switched </a:t>
            </a:r>
            <a:r>
              <a:rPr lang="en-US"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Technology 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in </a:t>
            </a:r>
            <a:r>
              <a:rPr lang="en-US"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Telephone</a:t>
            </a:r>
            <a:r>
              <a:rPr lang="en-US"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Networks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899" y="1206245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039" y="1206245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35585" marR="230504" algn="ctr">
              <a:lnSpc>
                <a:spcPct val="100000"/>
              </a:lnSpc>
              <a:spcBef>
                <a:spcPts val="275"/>
              </a:spcBef>
              <a:tabLst>
                <a:tab pos="3229610" algn="l"/>
              </a:tabLst>
            </a:pP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circuit-switched network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made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  set of switches </a:t>
            </a:r>
            <a:r>
              <a:rPr sz="3200" b="1" spc="-10" dirty="0">
                <a:latin typeface="Arial"/>
                <a:cs typeface="Arial"/>
              </a:rPr>
              <a:t>connected </a:t>
            </a:r>
            <a:r>
              <a:rPr sz="3200" b="1" spc="-5" dirty="0">
                <a:latin typeface="Arial"/>
                <a:cs typeface="Arial"/>
              </a:rPr>
              <a:t>by physical  links,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which	</a:t>
            </a:r>
            <a:r>
              <a:rPr sz="3200" b="1" spc="-10" dirty="0">
                <a:latin typeface="Arial"/>
                <a:cs typeface="Arial"/>
              </a:rPr>
              <a:t>each </a:t>
            </a:r>
            <a:r>
              <a:rPr sz="3200" b="1" spc="-5" dirty="0">
                <a:latin typeface="Arial"/>
                <a:cs typeface="Arial"/>
              </a:rPr>
              <a:t>link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divided into </a:t>
            </a:r>
            <a:r>
              <a:rPr sz="3200" b="1" i="1" spc="-5" dirty="0">
                <a:latin typeface="Arial"/>
                <a:cs typeface="Arial"/>
              </a:rPr>
              <a:t>n</a:t>
            </a:r>
            <a:r>
              <a:rPr sz="3200" b="1" i="1" spc="-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channels.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8.3	</a:t>
            </a:r>
            <a:r>
              <a:rPr sz="2000" i="1" spc="-5" dirty="0">
                <a:latin typeface="Times New Roman"/>
                <a:cs typeface="Times New Roman"/>
              </a:rPr>
              <a:t>A trivial circuit-switched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069" y="1786127"/>
            <a:ext cx="7532369" cy="4506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899" y="1206245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039" y="1206245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2039" y="18729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0139" y="2651010"/>
            <a:ext cx="8077200" cy="2841625"/>
          </a:xfrm>
          <a:custGeom>
            <a:avLst/>
            <a:gdLst/>
            <a:ahLst/>
            <a:cxnLst/>
            <a:rect l="l" t="t" r="r" b="b"/>
            <a:pathLst>
              <a:path w="8077200" h="2841625">
                <a:moveTo>
                  <a:pt x="8077200" y="0"/>
                </a:moveTo>
                <a:lnTo>
                  <a:pt x="0" y="0"/>
                </a:lnTo>
                <a:lnTo>
                  <a:pt x="0" y="268986"/>
                </a:lnTo>
                <a:lnTo>
                  <a:pt x="0" y="269748"/>
                </a:lnTo>
                <a:lnTo>
                  <a:pt x="0" y="2841498"/>
                </a:lnTo>
                <a:lnTo>
                  <a:pt x="8077200" y="2841498"/>
                </a:lnTo>
                <a:lnTo>
                  <a:pt x="8077200" y="26898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4123" y="18938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6034" y="3161030"/>
            <a:ext cx="76441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1205865" algn="l"/>
              </a:tabLst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circuit switching,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resources need 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	</a:t>
            </a:r>
            <a:r>
              <a:rPr sz="3200" b="1" spc="-10" dirty="0">
                <a:latin typeface="Arial"/>
                <a:cs typeface="Arial"/>
              </a:rPr>
              <a:t>reserved </a:t>
            </a:r>
            <a:r>
              <a:rPr sz="3200" b="1" spc="-5" dirty="0">
                <a:latin typeface="Arial"/>
                <a:cs typeface="Arial"/>
              </a:rPr>
              <a:t>during the </a:t>
            </a:r>
            <a:r>
              <a:rPr sz="3200" b="1" spc="-10" dirty="0">
                <a:latin typeface="Arial"/>
                <a:cs typeface="Arial"/>
              </a:rPr>
              <a:t>setup phase; 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resources remain dedicated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b="1" spc="-10" dirty="0">
                <a:latin typeface="Arial"/>
                <a:cs typeface="Arial"/>
              </a:rPr>
              <a:t>the  entire duration </a:t>
            </a:r>
            <a:r>
              <a:rPr sz="3200" b="1" spc="-5" dirty="0">
                <a:latin typeface="Arial"/>
                <a:cs typeface="Arial"/>
              </a:rPr>
              <a:t>of data </a:t>
            </a:r>
            <a:r>
              <a:rPr sz="3200" b="1" spc="-10" dirty="0">
                <a:latin typeface="Arial"/>
                <a:cs typeface="Arial"/>
              </a:rPr>
              <a:t>transfer </a:t>
            </a:r>
            <a:r>
              <a:rPr sz="3200" b="1" spc="-5" dirty="0">
                <a:latin typeface="Arial"/>
                <a:cs typeface="Arial"/>
              </a:rPr>
              <a:t>until </a:t>
            </a:r>
            <a:r>
              <a:rPr sz="3200" b="1" spc="-10" dirty="0">
                <a:latin typeface="Arial"/>
                <a:cs typeface="Arial"/>
              </a:rPr>
              <a:t>the  teardown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phase.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13" name="object 13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4325" y="5721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139" y="5491734"/>
              <a:ext cx="8077200" cy="176530"/>
            </a:xfrm>
            <a:custGeom>
              <a:avLst/>
              <a:gdLst/>
              <a:ahLst/>
              <a:cxnLst/>
              <a:rect l="l" t="t" r="r" b="b"/>
              <a:pathLst>
                <a:path w="8077200" h="176529">
                  <a:moveTo>
                    <a:pt x="8077200" y="17602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76022"/>
                  </a:lnTo>
                  <a:lnTo>
                    <a:pt x="8077200" y="17602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0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8.4	</a:t>
            </a:r>
            <a:r>
              <a:rPr sz="2000" i="1" spc="-5" dirty="0">
                <a:latin typeface="Times New Roman"/>
                <a:cs typeface="Times New Roman"/>
              </a:rPr>
              <a:t>Circuit-switched network used in Example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8.1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825" y="2330195"/>
            <a:ext cx="8417814" cy="316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9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8.6	</a:t>
            </a:r>
            <a:r>
              <a:rPr sz="2000" i="1" spc="-5" dirty="0">
                <a:latin typeface="Times New Roman"/>
                <a:cs typeface="Times New Roman"/>
              </a:rPr>
              <a:t>Delay in a circuit-switched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567" y="1941576"/>
            <a:ext cx="8729471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73629"/>
            <a:ext cx="1143000" cy="54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4123" y="2393695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2039" y="2920745"/>
            <a:ext cx="8153400" cy="133350"/>
            <a:chOff x="1232039" y="2920745"/>
            <a:chExt cx="8153400" cy="133350"/>
          </a:xfrm>
        </p:grpSpPr>
        <p:sp>
          <p:nvSpPr>
            <p:cNvPr id="5" name="object 5"/>
            <p:cNvSpPr/>
            <p:nvPr/>
          </p:nvSpPr>
          <p:spPr>
            <a:xfrm>
              <a:off x="1232039" y="29778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2039" y="2920745"/>
              <a:ext cx="1143000" cy="19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488315" marR="484505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Switching </a:t>
            </a:r>
            <a:r>
              <a:rPr sz="3200" b="1" spc="-5" dirty="0">
                <a:latin typeface="Arial"/>
                <a:cs typeface="Arial"/>
              </a:rPr>
              <a:t>at the </a:t>
            </a:r>
            <a:r>
              <a:rPr sz="3200" b="1" spc="-10" dirty="0">
                <a:latin typeface="Arial"/>
                <a:cs typeface="Arial"/>
              </a:rPr>
              <a:t>physical layer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the  </a:t>
            </a:r>
            <a:r>
              <a:rPr sz="3200" b="1" spc="-5" dirty="0">
                <a:latin typeface="Arial"/>
                <a:cs typeface="Arial"/>
              </a:rPr>
              <a:t>traditional telephone network </a:t>
            </a:r>
            <a:r>
              <a:rPr sz="3200" b="1" spc="-10" dirty="0">
                <a:latin typeface="Arial"/>
                <a:cs typeface="Arial"/>
              </a:rPr>
              <a:t>uses 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circuit-switching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approach.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401</Words>
  <Application>Microsoft Office PowerPoint</Application>
  <PresentationFormat>Custom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Chapter 8  Switching</vt:lpstr>
      <vt:lpstr>Figure 8.1 Switched network</vt:lpstr>
      <vt:lpstr>8-1 CIRCUIT-SWITCHED NETWORKS</vt:lpstr>
      <vt:lpstr>Note</vt:lpstr>
      <vt:lpstr>Figure 8.3 A trivial circuit-switched network</vt:lpstr>
      <vt:lpstr>Note</vt:lpstr>
      <vt:lpstr>Figure 8.4 Circuit-switched network used in Example 8.1</vt:lpstr>
      <vt:lpstr>Figure 8.6 Delay in a circuit-switched network</vt:lpstr>
      <vt:lpstr>PowerPoint Presentation</vt:lpstr>
      <vt:lpstr>8-2 DATAGRAM NETWORKS</vt:lpstr>
      <vt:lpstr>PowerPoint Presentation</vt:lpstr>
      <vt:lpstr>Figure 8.7 A datagram network with four switches (routers)</vt:lpstr>
      <vt:lpstr>Figure 8.8 Routing table in a datagram network</vt:lpstr>
      <vt:lpstr>PowerPoint Presentation</vt:lpstr>
      <vt:lpstr>Note</vt:lpstr>
      <vt:lpstr>Figure 8.9 Delay in a datagram network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ch08.ppt [Compatibility Mode]</dc:title>
  <dc:creator>Noi</dc:creator>
  <cp:lastModifiedBy>AKASHKUMAR PATEL</cp:lastModifiedBy>
  <cp:revision>4</cp:revision>
  <dcterms:created xsi:type="dcterms:W3CDTF">2020-08-04T03:56:37Z</dcterms:created>
  <dcterms:modified xsi:type="dcterms:W3CDTF">2020-08-05T06:25:32Z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2020-08-04T00:00:00Z</vt:filetime>
  </property>
</Properties>
</file>