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Libre Baskerville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SbRtTIBejzs2ZfjQMSW6jhGn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A6AD3B-3484-4F86-92D2-50B8108B6E54}">
  <a:tblStyle styleId="{85A6AD3B-3484-4F86-92D2-50B8108B6E54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LibreBaskerville-regular.fntdata"/><Relationship Id="rId8" Type="http://schemas.openxmlformats.org/officeDocument/2006/relationships/slide" Target="slides/slide2.xml"/><Relationship Id="rId21" Type="http://customschemas.google.com/relationships/presentationmetadata" Target="meta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LibreFranklin-boldItalic.fntdata"/><Relationship Id="rId7" Type="http://schemas.openxmlformats.org/officeDocument/2006/relationships/slide" Target="slides/slide1.xml"/><Relationship Id="rId20" Type="http://schemas.openxmlformats.org/officeDocument/2006/relationships/font" Target="fonts/LibreBaskerville-italic.fntdata"/><Relationship Id="rId2" Type="http://schemas.openxmlformats.org/officeDocument/2006/relationships/viewProps" Target="viewProps.xml"/><Relationship Id="rId16" Type="http://schemas.openxmlformats.org/officeDocument/2006/relationships/font" Target="fonts/LibreFranklin-italic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LibreBaskerville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LibreFranklin-regular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9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1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1" name="Google Shape;81;p17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024128" y="3550167"/>
            <a:ext cx="10387584" cy="307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IN">
                <a:solidFill>
                  <a:schemeClr val="dk1"/>
                </a:solidFill>
              </a:rPr>
              <a:t>CS341/IT473: ARTIFICIAL INTELLIGENCE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>
                <a:solidFill>
                  <a:schemeClr val="dk1"/>
                </a:solidFill>
              </a:rPr>
              <a:t>Subject Coordinator: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>
                <a:solidFill>
                  <a:schemeClr val="dk1"/>
                </a:solidFill>
              </a:rPr>
              <a:t>CHINTAL UPENDRA RAVAL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>
                <a:solidFill>
                  <a:schemeClr val="dk1"/>
                </a:solidFill>
              </a:rPr>
              <a:t>Subject Faculty: DR. Chirag Patel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684212" y="685799"/>
            <a:ext cx="9742678" cy="297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IN"/>
              <a:t>INNOVATION IN PEDAGOGY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119117" y="668740"/>
            <a:ext cx="9662614" cy="11717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TEACHING SCHEME</a:t>
            </a:r>
            <a:br>
              <a:rPr b="1" lang="en-IN"/>
            </a:br>
            <a:r>
              <a:rPr b="1" lang="en-IN"/>
              <a:t>Credit and Hours</a:t>
            </a:r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1118635" y="212964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{85A6AD3B-3484-4F86-92D2-50B8108B6E54}</a:tableStyleId>
              </a:tblPr>
              <a:tblGrid>
                <a:gridCol w="1984125"/>
                <a:gridCol w="1249775"/>
                <a:gridCol w="1614025"/>
                <a:gridCol w="1614025"/>
                <a:gridCol w="1614025"/>
                <a:gridCol w="1612100"/>
              </a:tblGrid>
              <a:tr h="9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Teaching Scheme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Theory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Tutorial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Credit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86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Hours/week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79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/>
                    </a:p>
                  </a:txBody>
                  <a:tcPr marT="0" marB="0" marR="68575" marL="6857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16864" y="682753"/>
            <a:ext cx="10387584" cy="6823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Pedagogy for Internal Component Out of 30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707136" y="198911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{85A6AD3B-3484-4F86-92D2-50B8108B6E54}</a:tableStyleId>
              </a:tblPr>
              <a:tblGrid>
                <a:gridCol w="1500775"/>
                <a:gridCol w="1866925"/>
                <a:gridCol w="1973550"/>
                <a:gridCol w="2145300"/>
                <a:gridCol w="1545900"/>
                <a:gridCol w="1803900"/>
              </a:tblGrid>
              <a:tr h="932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Component-1</a:t>
                      </a:r>
                      <a:endParaRPr/>
                    </a:p>
                  </a:txBody>
                  <a:tcPr marT="0" marB="0" marR="68575" marL="685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Component-2</a:t>
                      </a:r>
                      <a:endParaRPr/>
                    </a:p>
                  </a:txBody>
                  <a:tcPr marT="0" marB="0" marR="68575" marL="685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Component-3</a:t>
                      </a:r>
                      <a:endParaRPr/>
                    </a:p>
                  </a:txBody>
                  <a:tcPr marT="0" marB="0" marR="68575" marL="68575" anchor="ctr"/>
                </a:tc>
                <a:tc hMerge="1"/>
              </a:tr>
              <a:tr h="60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Weightage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Weightage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Weightage</a:t>
                      </a:r>
                      <a:endParaRPr/>
                    </a:p>
                  </a:txBody>
                  <a:tcPr marT="19050" marB="19050" marR="28575" marL="28575" anchor="ctr"/>
                </a:tc>
              </a:tr>
              <a:tr h="86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 Test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Marks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 Marks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Marks</a:t>
                      </a:r>
                      <a:endParaRPr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16864" y="464024"/>
            <a:ext cx="10387584" cy="1218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PEDAGOGY FOR INTERNAL PRACTICAL COMPONENT OUT OF 25</a:t>
            </a:r>
            <a:endParaRPr/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2999232" y="185927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{85A6AD3B-3484-4F86-92D2-50B8108B6E54}</a:tableStyleId>
              </a:tblPr>
              <a:tblGrid>
                <a:gridCol w="1597150"/>
                <a:gridCol w="1414275"/>
                <a:gridCol w="1560575"/>
                <a:gridCol w="1450850"/>
              </a:tblGrid>
              <a:tr h="885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Component-1</a:t>
                      </a:r>
                      <a:endParaRPr/>
                    </a:p>
                  </a:txBody>
                  <a:tcPr marT="0" marB="0" marR="68575" marL="6857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Component-2</a:t>
                      </a:r>
                      <a:endParaRPr/>
                    </a:p>
                  </a:txBody>
                  <a:tcPr marT="0" marB="0" marR="68575" marL="68575" anchor="ctr"/>
                </a:tc>
                <a:tc hMerge="1"/>
              </a:tr>
              <a:tr h="60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Weightage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Weightage</a:t>
                      </a:r>
                      <a:endParaRPr/>
                    </a:p>
                  </a:txBody>
                  <a:tcPr marT="19050" marB="19050" marR="28575" marL="28575" anchor="ctr"/>
                </a:tc>
              </a:tr>
              <a:tr h="86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Practical File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Marks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IN" sz="18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Marks</a:t>
                      </a:r>
                      <a:endParaRPr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21792" y="768097"/>
            <a:ext cx="8393373" cy="6823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INNOVATION IN TEACHING &amp; LEARNING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19328" y="2003339"/>
            <a:ext cx="110575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Project-based learning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implementation based on Test-case driven approach.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 students for Natural Language Processing, Computer Vision &amp; Algorithmic Game Theory with Certification Courses.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Course from Harvard, MIT or Microsoft will be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student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755904" y="792481"/>
            <a:ext cx="8393373" cy="6823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TOPICS Beyond Syllabus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914400" y="1915419"/>
            <a:ext cx="9959226" cy="16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Meta-heuristic Algorithms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Decision Process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4681180" y="2784144"/>
            <a:ext cx="3316407" cy="174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YOU`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0" ma:contentTypeDescription="Create a new document." ma:contentTypeScope="" ma:versionID="5d2043521bc5f37f4f4e08de13e12d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00B79-582D-427D-8390-D8E994502A8E}"/>
</file>

<file path=customXml/itemProps2.xml><?xml version="1.0" encoding="utf-8"?>
<ds:datastoreItem xmlns:ds="http://schemas.openxmlformats.org/officeDocument/2006/customXml" ds:itemID="{ED7CB6D2-8238-4436-A336-21894BEA0C95}"/>
</file>

<file path=customXml/itemProps3.xml><?xml version="1.0" encoding="utf-8"?>
<ds:datastoreItem xmlns:ds="http://schemas.openxmlformats.org/officeDocument/2006/customXml" ds:itemID="{DB65C797-6838-42F8-A3CD-1F478137598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Mrugendra</dc:creator>
  <dcterms:created xsi:type="dcterms:W3CDTF">2018-02-14T04:38:13Z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