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380" r:id="rId4"/>
    <p:sldId id="400" r:id="rId5"/>
    <p:sldId id="402" r:id="rId6"/>
    <p:sldId id="401" r:id="rId7"/>
    <p:sldId id="409" r:id="rId8"/>
    <p:sldId id="403" r:id="rId9"/>
    <p:sldId id="404" r:id="rId10"/>
    <p:sldId id="405" r:id="rId11"/>
    <p:sldId id="406" r:id="rId12"/>
    <p:sldId id="407" r:id="rId13"/>
    <p:sldId id="408" r:id="rId14"/>
    <p:sldId id="410" r:id="rId15"/>
    <p:sldId id="412" r:id="rId16"/>
    <p:sldId id="411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39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orJBIfVGnGavgnv4Yshog==" hashData="fKlF2cW6MicKxLslOiNJgZK1Gzh6GcTaVKNEO6hyGeLQZ9zYyJ7js77GDNpM32jRHyQzSdl5jUzO00A5kyt62Q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87" d="100"/>
          <a:sy n="87" d="100"/>
        </p:scale>
        <p:origin x="1315" y="48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Unit-10 </a:t>
            </a:r>
            <a:r>
              <a:rPr lang="en-IN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Security   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Institute of Engineering &amp; 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INS is very Interesting</a:t>
            </a:r>
            <a:r>
              <a:rPr lang="en-IN" baseline="0" dirty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	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UNIT-10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Web Security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Cipher Spec Protocol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97" y="953029"/>
            <a:ext cx="6711207" cy="54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2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Alert Protocol</a:t>
            </a:r>
            <a:r>
              <a:rPr lang="en-IN" dirty="0"/>
              <a:t> is used to convey SSL-related alerts to the peer entity. As with other applications that use SSL, alert messages are compressed and encrypted, as specified by the current state.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" y="2301875"/>
            <a:ext cx="7989888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1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Handshake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4" y="1106742"/>
            <a:ext cx="8616352" cy="46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49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Handshake Protocol – Phase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0" y="996045"/>
            <a:ext cx="8778920" cy="528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2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Handshake Protocol – Phase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After Phase I, the client and server know the following: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version</a:t>
            </a:r>
            <a:r>
              <a:rPr lang="en-IN" dirty="0"/>
              <a:t> of SSL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algorithms</a:t>
            </a:r>
            <a:r>
              <a:rPr lang="en-IN" dirty="0"/>
              <a:t> for key exchange, message authentication, and  encryption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compression method</a:t>
            </a:r>
          </a:p>
          <a:p>
            <a:r>
              <a:rPr lang="en-IN" dirty="0"/>
              <a:t>The two </a:t>
            </a:r>
            <a:r>
              <a:rPr lang="en-IN" b="1" dirty="0">
                <a:solidFill>
                  <a:schemeClr val="tx2"/>
                </a:solidFill>
              </a:rPr>
              <a:t>random numbers </a:t>
            </a:r>
            <a:r>
              <a:rPr lang="en-IN" dirty="0"/>
              <a:t>for key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Handshake Protocol – Phase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3" y="990600"/>
            <a:ext cx="8669274" cy="533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19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Handshake Protocol – Phase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After Phase II</a:t>
            </a:r>
          </a:p>
          <a:p>
            <a:pPr algn="l"/>
            <a:r>
              <a:rPr lang="en-IN" dirty="0"/>
              <a:t>The server is authenticated to the client.</a:t>
            </a:r>
          </a:p>
          <a:p>
            <a:pPr algn="l"/>
            <a:r>
              <a:rPr lang="en-IN" dirty="0"/>
              <a:t>The client knows the public key of the server if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Handshake Protocol – Phase III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24745"/>
            <a:ext cx="873780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2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Handshake Protocol – Phase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1" y="1088740"/>
            <a:ext cx="8854709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6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0580" cy="68206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55568" y="116632"/>
            <a:ext cx="3888432" cy="14761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SSL Handshake Protocol Phases</a:t>
            </a:r>
          </a:p>
        </p:txBody>
      </p:sp>
    </p:spTree>
    <p:extLst>
      <p:ext uri="{BB962C8B-B14F-4D97-AF65-F5344CB8AC3E}">
        <p14:creationId xmlns:p14="http://schemas.microsoft.com/office/powerpoint/2010/main" val="31179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Web Security threats and approaches</a:t>
            </a:r>
          </a:p>
          <a:p>
            <a:r>
              <a:rPr lang="en-IN" dirty="0"/>
              <a:t>SSL architecture</a:t>
            </a:r>
          </a:p>
          <a:p>
            <a:r>
              <a:rPr lang="en-IN" dirty="0"/>
              <a:t>SSL Protocol</a:t>
            </a:r>
          </a:p>
          <a:p>
            <a:r>
              <a:rPr lang="en-IN" dirty="0"/>
              <a:t>Transport layer security</a:t>
            </a:r>
          </a:p>
          <a:p>
            <a:r>
              <a:rPr lang="en-IN" dirty="0"/>
              <a:t>HTTPS</a:t>
            </a:r>
          </a:p>
          <a:p>
            <a:r>
              <a:rPr lang="en-IN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HTTPS (HTTP over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HTTPS</a:t>
            </a:r>
            <a:r>
              <a:rPr lang="en-IN" dirty="0"/>
              <a:t> (HTTP over SSL) refers to the combination of HTTP and SSL to implement secure communication between a Web browser and a Web server.</a:t>
            </a:r>
          </a:p>
          <a:p>
            <a:r>
              <a:rPr lang="en-IN" dirty="0"/>
              <a:t>When HTTPS is used, the following elements of the communication are encrypted: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URL</a:t>
            </a:r>
            <a:r>
              <a:rPr lang="en-IN" sz="2400" dirty="0"/>
              <a:t> of the requested document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Contents of the </a:t>
            </a:r>
            <a:r>
              <a:rPr lang="en-IN" sz="2400" b="1" dirty="0">
                <a:solidFill>
                  <a:schemeClr val="tx2"/>
                </a:solidFill>
              </a:rPr>
              <a:t>document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Contents of </a:t>
            </a:r>
            <a:r>
              <a:rPr lang="en-IN" sz="2400" b="1" dirty="0">
                <a:solidFill>
                  <a:schemeClr val="tx2"/>
                </a:solidFill>
              </a:rPr>
              <a:t>browser forms </a:t>
            </a:r>
            <a:r>
              <a:rPr lang="en-IN" sz="2400" dirty="0"/>
              <a:t>(filled in by browser user)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Cookies</a:t>
            </a:r>
            <a:r>
              <a:rPr lang="en-IN" sz="2400" dirty="0"/>
              <a:t> sent from browser to server and from server to browser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Contents of </a:t>
            </a:r>
            <a:r>
              <a:rPr lang="en-IN" sz="2400" b="1" dirty="0">
                <a:solidFill>
                  <a:schemeClr val="tx2"/>
                </a:solidFill>
              </a:rPr>
              <a:t>HTTP header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SSH (Secure Shell)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Secure Shell (SSH)</a:t>
            </a:r>
            <a:r>
              <a:rPr lang="en-IN" dirty="0"/>
              <a:t> is a protocol for secure network communications designed to be relatively simple and inexpensive to implement. </a:t>
            </a:r>
          </a:p>
          <a:p>
            <a:r>
              <a:rPr lang="en-IN" dirty="0"/>
              <a:t>The initial version, SSH1 was focused on providing a </a:t>
            </a:r>
            <a:r>
              <a:rPr lang="en-IN" b="1" dirty="0">
                <a:solidFill>
                  <a:schemeClr val="tx2"/>
                </a:solidFill>
              </a:rPr>
              <a:t>secure remote logon facility</a:t>
            </a:r>
            <a:r>
              <a:rPr lang="en-IN" dirty="0"/>
              <a:t> to replace TELNET and other remote logon schemes that provided no security.</a:t>
            </a:r>
          </a:p>
        </p:txBody>
      </p:sp>
    </p:spTree>
    <p:extLst>
      <p:ext uri="{BB962C8B-B14F-4D97-AF65-F5344CB8AC3E}">
        <p14:creationId xmlns:p14="http://schemas.microsoft.com/office/powerpoint/2010/main" val="17587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SSH (Secure Shell)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27" y="990601"/>
            <a:ext cx="5429546" cy="54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7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Secure Socket Layer (SSL)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Secure Socket Layer (SSL) </a:t>
            </a:r>
            <a:r>
              <a:rPr lang="en-IN" dirty="0"/>
              <a:t>provides security services between TCP and applications that use TCP. The Internet standard version is called </a:t>
            </a:r>
            <a:r>
              <a:rPr lang="en-IN" b="1" dirty="0">
                <a:solidFill>
                  <a:schemeClr val="tx2"/>
                </a:solidFill>
              </a:rPr>
              <a:t>Transport Layer Service (TLS)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tx2"/>
                </a:solidFill>
              </a:rPr>
              <a:t>SSL/TLS</a:t>
            </a:r>
            <a:r>
              <a:rPr lang="en-IN" dirty="0"/>
              <a:t> provides </a:t>
            </a:r>
            <a:r>
              <a:rPr lang="en-IN" b="1" dirty="0">
                <a:solidFill>
                  <a:schemeClr val="tx2"/>
                </a:solidFill>
              </a:rPr>
              <a:t>confidentiality</a:t>
            </a:r>
            <a:r>
              <a:rPr lang="en-IN" dirty="0"/>
              <a:t> using symmetric encryption and </a:t>
            </a:r>
            <a:r>
              <a:rPr lang="en-IN" b="1" dirty="0">
                <a:solidFill>
                  <a:schemeClr val="tx2"/>
                </a:solidFill>
              </a:rPr>
              <a:t>message integrity </a:t>
            </a:r>
            <a:r>
              <a:rPr lang="en-IN" dirty="0"/>
              <a:t>using a message authentication code.</a:t>
            </a:r>
          </a:p>
          <a:p>
            <a:r>
              <a:rPr lang="en-IN" b="1" dirty="0">
                <a:solidFill>
                  <a:schemeClr val="tx2"/>
                </a:solidFill>
              </a:rPr>
              <a:t>SSL/TLS</a:t>
            </a:r>
            <a:r>
              <a:rPr lang="en-IN" dirty="0"/>
              <a:t> includes protocol mechanisms to enable two TCP users to determine the security mechanisms and services they will use.</a:t>
            </a:r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</a:rPr>
              <a:t>SSL</a:t>
            </a:r>
            <a:r>
              <a:rPr lang="en-IN" dirty="0"/>
              <a:t> is designed to make use of TCP to provide a reliable end-to-end secure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Relative Location of Security Facilities in the TCP/IP Protocol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0" y="1300029"/>
            <a:ext cx="8437663" cy="1610482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29" y="3573016"/>
            <a:ext cx="4007942" cy="321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02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Secure Socket Layer (SSL)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319212"/>
            <a:ext cx="6524625" cy="42195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95836" y="2600908"/>
            <a:ext cx="2844316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8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Four SSL Protocols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928813"/>
            <a:ext cx="8675687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69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021460" cy="5334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provides two services for SSL connections</a:t>
            </a:r>
          </a:p>
          <a:p>
            <a:r>
              <a:rPr lang="en-IN" b="1" dirty="0"/>
              <a:t>Confidentiality:</a:t>
            </a:r>
            <a:r>
              <a:rPr lang="en-IN" dirty="0"/>
              <a:t> The Handshake Protocol defines a shared secret key that is  used for conventional encryption of SSL payloads.</a:t>
            </a:r>
          </a:p>
          <a:p>
            <a:r>
              <a:rPr lang="en-IN" b="1" dirty="0"/>
              <a:t>Message Integrity: </a:t>
            </a:r>
            <a:r>
              <a:rPr lang="en-IN" dirty="0"/>
              <a:t>The Handshake Protocol also defines a shared secret key  that is used to form a message authentication code (MAC).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103"/>
          <a:stretch/>
        </p:blipFill>
        <p:spPr>
          <a:xfrm>
            <a:off x="4211960" y="1340768"/>
            <a:ext cx="4860540" cy="42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Record Protocol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Record Protocol</a:t>
            </a:r>
            <a:r>
              <a:rPr lang="en-IN" dirty="0"/>
              <a:t> takes an application message to be transmitted, fragments the data into manageable blocks, optionally compresses the data, applies a MAC, encrypts, adds a header, and transmits the resulting unit in a TCP segment.</a:t>
            </a:r>
          </a:p>
          <a:p>
            <a:r>
              <a:rPr lang="en-IN" dirty="0"/>
              <a:t>Received data are decrypted, verified, decompressed, and reassembled before being delivered to higher-level users.</a:t>
            </a:r>
          </a:p>
        </p:txBody>
      </p:sp>
    </p:spTree>
    <p:extLst>
      <p:ext uri="{BB962C8B-B14F-4D97-AF65-F5344CB8AC3E}">
        <p14:creationId xmlns:p14="http://schemas.microsoft.com/office/powerpoint/2010/main" val="169669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Cipher Spec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Change Cipher Spec Protocol </a:t>
            </a:r>
            <a:r>
              <a:rPr lang="en-IN" dirty="0"/>
              <a:t>is one of the three SSL-specific protocols that use the SSL Record Protocol, and it is the simplest.</a:t>
            </a:r>
          </a:p>
          <a:p>
            <a:r>
              <a:rPr lang="en-IN" dirty="0"/>
              <a:t>This protocol consists of a </a:t>
            </a:r>
            <a:r>
              <a:rPr lang="en-IN" b="1" dirty="0">
                <a:solidFill>
                  <a:schemeClr val="tx2"/>
                </a:solidFill>
              </a:rPr>
              <a:t>single message</a:t>
            </a:r>
            <a:r>
              <a:rPr lang="en-IN" dirty="0"/>
              <a:t> which consists of a single byte with the </a:t>
            </a:r>
            <a:r>
              <a:rPr lang="en-IN" b="1" dirty="0">
                <a:solidFill>
                  <a:schemeClr val="tx2"/>
                </a:solidFill>
              </a:rPr>
              <a:t>value 1</a:t>
            </a:r>
            <a:r>
              <a:rPr lang="en-IN" dirty="0"/>
              <a:t>. </a:t>
            </a:r>
          </a:p>
          <a:p>
            <a:r>
              <a:rPr lang="en-IN" dirty="0"/>
              <a:t>The sole purpose of this message is to cause the pending state to be copied into the current state, which updates the cipher suite to be used on this connection.</a:t>
            </a:r>
          </a:p>
        </p:txBody>
      </p:sp>
    </p:spTree>
    <p:extLst>
      <p:ext uri="{BB962C8B-B14F-4D97-AF65-F5344CB8AC3E}">
        <p14:creationId xmlns:p14="http://schemas.microsoft.com/office/powerpoint/2010/main" val="413085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14634</TotalTime>
  <Words>661</Words>
  <Application>Microsoft Office PowerPoint</Application>
  <PresentationFormat>On-screen Show (4:3)</PresentationFormat>
  <Paragraphs>66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Open Sans Extrabold</vt:lpstr>
      <vt:lpstr>Wingdings</vt:lpstr>
      <vt:lpstr>Office Theme</vt:lpstr>
      <vt:lpstr>Custom Design</vt:lpstr>
      <vt:lpstr>UNIT-10 Web Security</vt:lpstr>
      <vt:lpstr>Outline</vt:lpstr>
      <vt:lpstr>Secure Socket Layer (SSL)</vt:lpstr>
      <vt:lpstr>Relative Location of Security Facilities in the TCP/IP Protocol Stack</vt:lpstr>
      <vt:lpstr>Secure Socket Layer (SSL) Architecture</vt:lpstr>
      <vt:lpstr>Four SSL Protocols</vt:lpstr>
      <vt:lpstr>SSL Record Protocol</vt:lpstr>
      <vt:lpstr>SSL Record Protocol – Cont…</vt:lpstr>
      <vt:lpstr>Change Cipher Spec Protocol</vt:lpstr>
      <vt:lpstr>Change Cipher Spec Protocol – Cont…</vt:lpstr>
      <vt:lpstr>Alert Protocol</vt:lpstr>
      <vt:lpstr>Handshake Protocol</vt:lpstr>
      <vt:lpstr>Handshake Protocol – Phase I</vt:lpstr>
      <vt:lpstr>Handshake Protocol – Phase I</vt:lpstr>
      <vt:lpstr>Handshake Protocol – Phase II</vt:lpstr>
      <vt:lpstr>Handshake Protocol – Phase II</vt:lpstr>
      <vt:lpstr>Handshake Protocol – Phase III</vt:lpstr>
      <vt:lpstr>Handshake Protocol – Phase IV</vt:lpstr>
      <vt:lpstr>PowerPoint Presentation</vt:lpstr>
      <vt:lpstr>HTTPS (HTTP over SSL)</vt:lpstr>
      <vt:lpstr>SSH (Secure Shell)</vt:lpstr>
      <vt:lpstr>SSH (Secure Shell) – Cont…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3015</cp:revision>
  <dcterms:created xsi:type="dcterms:W3CDTF">2013-05-17T03:00:03Z</dcterms:created>
  <dcterms:modified xsi:type="dcterms:W3CDTF">2020-08-06T04:53:45Z</dcterms:modified>
</cp:coreProperties>
</file>