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79"/>
  </p:notesMasterIdLst>
  <p:sldIdLst>
    <p:sldId id="256" r:id="rId3"/>
    <p:sldId id="380" r:id="rId4"/>
    <p:sldId id="381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7" r:id="rId15"/>
    <p:sldId id="400" r:id="rId16"/>
    <p:sldId id="401" r:id="rId17"/>
    <p:sldId id="402" r:id="rId18"/>
    <p:sldId id="404" r:id="rId19"/>
    <p:sldId id="405" r:id="rId20"/>
    <p:sldId id="432" r:id="rId21"/>
    <p:sldId id="406" r:id="rId22"/>
    <p:sldId id="407" r:id="rId23"/>
    <p:sldId id="398" r:id="rId24"/>
    <p:sldId id="399" r:id="rId25"/>
    <p:sldId id="409" r:id="rId26"/>
    <p:sldId id="410" r:id="rId27"/>
    <p:sldId id="456" r:id="rId28"/>
    <p:sldId id="412" r:id="rId29"/>
    <p:sldId id="414" r:id="rId30"/>
    <p:sldId id="415" r:id="rId31"/>
    <p:sldId id="416" r:id="rId32"/>
    <p:sldId id="458" r:id="rId33"/>
    <p:sldId id="459" r:id="rId34"/>
    <p:sldId id="460" r:id="rId35"/>
    <p:sldId id="461" r:id="rId36"/>
    <p:sldId id="417" r:id="rId37"/>
    <p:sldId id="418" r:id="rId38"/>
    <p:sldId id="419" r:id="rId39"/>
    <p:sldId id="420" r:id="rId40"/>
    <p:sldId id="421" r:id="rId41"/>
    <p:sldId id="443" r:id="rId42"/>
    <p:sldId id="422" r:id="rId43"/>
    <p:sldId id="423" r:id="rId44"/>
    <p:sldId id="424" r:id="rId45"/>
    <p:sldId id="444" r:id="rId46"/>
    <p:sldId id="425" r:id="rId47"/>
    <p:sldId id="426" r:id="rId48"/>
    <p:sldId id="427" r:id="rId49"/>
    <p:sldId id="428" r:id="rId50"/>
    <p:sldId id="445" r:id="rId51"/>
    <p:sldId id="429" r:id="rId52"/>
    <p:sldId id="430" r:id="rId53"/>
    <p:sldId id="431" r:id="rId54"/>
    <p:sldId id="437" r:id="rId55"/>
    <p:sldId id="433" r:id="rId56"/>
    <p:sldId id="434" r:id="rId57"/>
    <p:sldId id="435" r:id="rId58"/>
    <p:sldId id="436" r:id="rId59"/>
    <p:sldId id="438" r:id="rId60"/>
    <p:sldId id="441" r:id="rId61"/>
    <p:sldId id="455" r:id="rId62"/>
    <p:sldId id="442" r:id="rId63"/>
    <p:sldId id="447" r:id="rId64"/>
    <p:sldId id="448" r:id="rId65"/>
    <p:sldId id="449" r:id="rId66"/>
    <p:sldId id="451" r:id="rId67"/>
    <p:sldId id="450" r:id="rId68"/>
    <p:sldId id="452" r:id="rId69"/>
    <p:sldId id="453" r:id="rId70"/>
    <p:sldId id="454" r:id="rId71"/>
    <p:sldId id="463" r:id="rId72"/>
    <p:sldId id="464" r:id="rId73"/>
    <p:sldId id="465" r:id="rId74"/>
    <p:sldId id="466" r:id="rId75"/>
    <p:sldId id="467" r:id="rId76"/>
    <p:sldId id="468" r:id="rId77"/>
    <p:sldId id="462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aWtBEyWd+5lVQXXvHB3TDA==" hashData="Hg/8tWaoXKHuliwtCKWaTtrbarepzBdLBnf/fUwQEfxawxyr0759xwPZhkH1r+D55VfoEtfvn4NuCJ6pA6CQf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CCCCCC"/>
    <a:srgbClr val="008000"/>
    <a:srgbClr val="4D4C4D"/>
    <a:srgbClr val="66FF66"/>
    <a:srgbClr val="E40524"/>
    <a:srgbClr val="385D8A"/>
    <a:srgbClr val="34495E"/>
    <a:srgbClr val="FDFDF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615" autoAdjust="0"/>
  </p:normalViewPr>
  <p:slideViewPr>
    <p:cSldViewPr>
      <p:cViewPr varScale="1">
        <p:scale>
          <a:sx n="82" d="100"/>
          <a:sy n="82" d="100"/>
        </p:scale>
        <p:origin x="150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41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49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9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64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either "writing" or a "field of study"</a:t>
            </a:r>
            <a:endParaRPr lang="en-IN" dirty="0"/>
          </a:p>
          <a:p>
            <a:r>
              <a:rPr lang="en-IN" dirty="0"/>
              <a:t>Calligraphy</a:t>
            </a:r>
          </a:p>
          <a:p>
            <a:r>
              <a:rPr lang="en-IN" dirty="0"/>
              <a:t>Geography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cinematography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autobiography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X.800 and RFC 2828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Telecommunication Union (ITU)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processing or communication service that is provided by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76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/>
              <a:t>Peer Entity Authentication: Used in association with a logical connection to provide confidence in the identity of the entities connected.</a:t>
            </a:r>
          </a:p>
          <a:p>
            <a:pPr lvl="1"/>
            <a:r>
              <a:rPr lang="en-US" sz="2400" dirty="0"/>
              <a:t>Data-Origin Authentication: In a connectionless transfer, provides assurance that the source of received data is as claimed.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48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Hash</a:t>
            </a:r>
            <a:r>
              <a:rPr lang="en-IN" baseline="0" dirty="0"/>
              <a:t> functions, Digital signatures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0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08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00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63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8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F9BC18-5F67-48C8-AE19-74C8DD218351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42CAB-82AF-48CC-9F29-41124BD444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99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BC1A9-3026-4393-A80E-70E36827A4AD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2ED1F-C8F3-43E9-AED7-01176710CD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63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2276D-4A96-46EF-8F4E-3E4A2C9240C2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E09EA-C0CE-4BED-A47A-07C359C908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08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8817AE-1559-4AEF-BDB3-5BD030A59C90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8AA6-F314-4771-A41D-9756F3A43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4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B86E4-7AE4-4E85-B048-146AB3044B18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2A09A-456B-44E8-9ED5-46638CA9FA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0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5C2BFF-42B3-4937-97A6-34550EFA0AC8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DDFA1-3E15-497A-AF8D-C26CAC1652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67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0F898-BE90-4F85-B1AC-FCBAACABB1BA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EFCD8-9014-49B2-92DF-8F1FF27385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63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BB57F4-4871-4F37-A6AB-98EE80D5FFB9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32BB8-7F9C-4026-BEDA-6D71BD117C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0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Unit-1                                                      </a:t>
            </a:r>
            <a:r>
              <a:rPr lang="da-DK" sz="1600" baseline="0" noProof="1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9B514-8B20-4D90-9E0B-3B5555402639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2F591-EF32-4442-8DCE-923FCAC4D1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3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45F6A-67EF-4769-A964-C31A00AB2601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75CBD-765C-459E-85B5-505902757C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20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C31762-40F3-409E-A80A-6F1776BEEA3B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0CCF3-82BA-4617-9267-681E7274A6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DA55D-4A49-4130-AC9C-7CCB25CEAAA8}" type="datetime1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FFAF6E-EE6E-41BB-AB95-2D225EDB63A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50535" name="Picture 7" descr="1347-395_08_TTslid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46" y="4800600"/>
            <a:ext cx="5476766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Rupesh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G.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Vaishnav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rupesh.vaishnav@darshan.ac.in</a:t>
            </a: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94280-37452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dirty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Information &amp; Network Security (2170709)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 Darshan Institute of Engineering &amp;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000" y="1412564"/>
            <a:ext cx="5814196" cy="984960"/>
          </a:xfrm>
        </p:spPr>
        <p:txBody>
          <a:bodyPr anchor="t">
            <a:no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UNIT-1</a:t>
            </a:r>
            <a:b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Introduction</a:t>
            </a:r>
            <a:b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sz="60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58" y="5085184"/>
            <a:ext cx="3329979" cy="768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96" y="1192612"/>
            <a:ext cx="2609850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3) Modification of messages Attack (Active Attack)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4977172"/>
            <a:ext cx="8763000" cy="1322276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Modification of messages</a:t>
            </a:r>
            <a:r>
              <a:rPr lang="en-IN" dirty="0"/>
              <a:t> simply means that some portion of a legitimate message is altered, or that messages are delayed or reordered, to produce an unauthorized effect.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80728"/>
            <a:ext cx="6924278" cy="367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2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4) Denial of Service Attack (Active Attack)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5373216"/>
            <a:ext cx="8763000" cy="890228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The denial of service</a:t>
            </a:r>
            <a:r>
              <a:rPr lang="en-IN" dirty="0"/>
              <a:t> attack prevents the normal use or management of communications facilities.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06" y="1029738"/>
            <a:ext cx="7092788" cy="42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9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Services (X.800)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X.800 standard defines a security service as a service that is provided by a protocol layer of communicating open systems and that ensures security of the systems or of data transfers. </a:t>
            </a:r>
          </a:p>
        </p:txBody>
      </p:sp>
    </p:spTree>
    <p:extLst>
      <p:ext uri="{BB962C8B-B14F-4D97-AF65-F5344CB8AC3E}">
        <p14:creationId xmlns:p14="http://schemas.microsoft.com/office/powerpoint/2010/main" val="613792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7318324" y="1744338"/>
            <a:ext cx="215982" cy="16846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84661"/>
                </a:lnTo>
                <a:lnTo>
                  <a:pt x="215982" y="168466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7318324" y="1744338"/>
            <a:ext cx="215982" cy="662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2345"/>
                </a:lnTo>
                <a:lnTo>
                  <a:pt x="215982" y="662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4409762" y="722021"/>
            <a:ext cx="3484514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1187"/>
                </a:lnTo>
                <a:lnTo>
                  <a:pt x="3484514" y="151187"/>
                </a:lnTo>
                <a:lnTo>
                  <a:pt x="3484514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5576067" y="1744338"/>
            <a:ext cx="215982" cy="475161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751610"/>
                </a:lnTo>
                <a:lnTo>
                  <a:pt x="215982" y="475161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5576067" y="1744338"/>
            <a:ext cx="215982" cy="372929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29294"/>
                </a:lnTo>
                <a:lnTo>
                  <a:pt x="215982" y="372929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5576067" y="1744338"/>
            <a:ext cx="215982" cy="270697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06978"/>
                </a:lnTo>
                <a:lnTo>
                  <a:pt x="215982" y="270697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5576067" y="1744338"/>
            <a:ext cx="215982" cy="16846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84661"/>
                </a:lnTo>
                <a:lnTo>
                  <a:pt x="215982" y="168466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5576067" y="1744338"/>
            <a:ext cx="215982" cy="662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2345"/>
                </a:lnTo>
                <a:lnTo>
                  <a:pt x="215982" y="662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4409762" y="722021"/>
            <a:ext cx="1742257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1187"/>
                </a:lnTo>
                <a:lnTo>
                  <a:pt x="1742257" y="151187"/>
                </a:lnTo>
                <a:lnTo>
                  <a:pt x="1742257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3833809" y="1744338"/>
            <a:ext cx="215982" cy="372929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29294"/>
                </a:lnTo>
                <a:lnTo>
                  <a:pt x="215982" y="372929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3833809" y="1744338"/>
            <a:ext cx="215982" cy="270697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06978"/>
                </a:lnTo>
                <a:lnTo>
                  <a:pt x="215982" y="270697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3833809" y="1744338"/>
            <a:ext cx="215982" cy="16846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84661"/>
                </a:lnTo>
                <a:lnTo>
                  <a:pt x="215982" y="168466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3833809" y="1744338"/>
            <a:ext cx="215982" cy="662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2345"/>
                </a:lnTo>
                <a:lnTo>
                  <a:pt x="215982" y="662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4364042" y="722021"/>
            <a:ext cx="91440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2667505" y="722021"/>
            <a:ext cx="1742257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742257" y="0"/>
                </a:moveTo>
                <a:lnTo>
                  <a:pt x="1742257" y="151187"/>
                </a:lnTo>
                <a:lnTo>
                  <a:pt x="0" y="151187"/>
                </a:lnTo>
                <a:lnTo>
                  <a:pt x="0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349295" y="1744338"/>
            <a:ext cx="215982" cy="16846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84661"/>
                </a:lnTo>
                <a:lnTo>
                  <a:pt x="215982" y="168466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 20"/>
          <p:cNvSpPr/>
          <p:nvPr/>
        </p:nvSpPr>
        <p:spPr>
          <a:xfrm>
            <a:off x="349295" y="1744338"/>
            <a:ext cx="215982" cy="662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2345"/>
                </a:lnTo>
                <a:lnTo>
                  <a:pt x="215982" y="662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/>
          <p:cNvSpPr/>
          <p:nvPr/>
        </p:nvSpPr>
        <p:spPr>
          <a:xfrm>
            <a:off x="925248" y="722021"/>
            <a:ext cx="3484514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484514" y="0"/>
                </a:moveTo>
                <a:lnTo>
                  <a:pt x="3484514" y="151187"/>
                </a:lnTo>
                <a:lnTo>
                  <a:pt x="0" y="151187"/>
                </a:lnTo>
                <a:lnTo>
                  <a:pt x="0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 22"/>
          <p:cNvSpPr/>
          <p:nvPr/>
        </p:nvSpPr>
        <p:spPr>
          <a:xfrm>
            <a:off x="3689821" y="2081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Security Services</a:t>
            </a:r>
          </a:p>
        </p:txBody>
      </p:sp>
      <p:sp>
        <p:nvSpPr>
          <p:cNvPr id="24" name="Freeform 23"/>
          <p:cNvSpPr/>
          <p:nvPr/>
        </p:nvSpPr>
        <p:spPr>
          <a:xfrm>
            <a:off x="290945" y="1024396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Authentication</a:t>
            </a:r>
          </a:p>
        </p:txBody>
      </p:sp>
      <p:sp>
        <p:nvSpPr>
          <p:cNvPr id="25" name="Freeform 24"/>
          <p:cNvSpPr/>
          <p:nvPr/>
        </p:nvSpPr>
        <p:spPr>
          <a:xfrm>
            <a:off x="565278" y="2046713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Peer Entity Authentication</a:t>
            </a:r>
          </a:p>
        </p:txBody>
      </p:sp>
      <p:sp>
        <p:nvSpPr>
          <p:cNvPr id="26" name="Freeform 25"/>
          <p:cNvSpPr/>
          <p:nvPr/>
        </p:nvSpPr>
        <p:spPr>
          <a:xfrm>
            <a:off x="565278" y="3069029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Data Origin Authentication</a:t>
            </a:r>
          </a:p>
        </p:txBody>
      </p:sp>
      <p:sp>
        <p:nvSpPr>
          <p:cNvPr id="27" name="Freeform 26"/>
          <p:cNvSpPr/>
          <p:nvPr/>
        </p:nvSpPr>
        <p:spPr>
          <a:xfrm>
            <a:off x="1947564" y="1024397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Access Control</a:t>
            </a:r>
          </a:p>
        </p:txBody>
      </p:sp>
      <p:sp>
        <p:nvSpPr>
          <p:cNvPr id="28" name="Freeform 27"/>
          <p:cNvSpPr/>
          <p:nvPr/>
        </p:nvSpPr>
        <p:spPr>
          <a:xfrm>
            <a:off x="3689821" y="1024397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Data Confidentiality</a:t>
            </a:r>
          </a:p>
        </p:txBody>
      </p:sp>
      <p:sp>
        <p:nvSpPr>
          <p:cNvPr id="29" name="Freeform 28"/>
          <p:cNvSpPr/>
          <p:nvPr/>
        </p:nvSpPr>
        <p:spPr>
          <a:xfrm>
            <a:off x="4049792" y="2046713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Connection Confidentiality</a:t>
            </a:r>
          </a:p>
        </p:txBody>
      </p:sp>
      <p:sp>
        <p:nvSpPr>
          <p:cNvPr id="30" name="Freeform 29"/>
          <p:cNvSpPr/>
          <p:nvPr/>
        </p:nvSpPr>
        <p:spPr>
          <a:xfrm>
            <a:off x="4049792" y="3069029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Connection less Confidentiality</a:t>
            </a:r>
          </a:p>
        </p:txBody>
      </p:sp>
      <p:sp>
        <p:nvSpPr>
          <p:cNvPr id="31" name="Freeform 30"/>
          <p:cNvSpPr/>
          <p:nvPr/>
        </p:nvSpPr>
        <p:spPr>
          <a:xfrm>
            <a:off x="4049792" y="4091345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Selective Repeat Confidentiality</a:t>
            </a:r>
          </a:p>
        </p:txBody>
      </p:sp>
      <p:sp>
        <p:nvSpPr>
          <p:cNvPr id="32" name="Freeform 31"/>
          <p:cNvSpPr/>
          <p:nvPr/>
        </p:nvSpPr>
        <p:spPr>
          <a:xfrm>
            <a:off x="4049792" y="5113661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Traffic Flow Confidentiality</a:t>
            </a:r>
          </a:p>
        </p:txBody>
      </p:sp>
      <p:sp>
        <p:nvSpPr>
          <p:cNvPr id="33" name="Freeform 32"/>
          <p:cNvSpPr/>
          <p:nvPr/>
        </p:nvSpPr>
        <p:spPr>
          <a:xfrm>
            <a:off x="5432078" y="1024397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Data Integrity</a:t>
            </a:r>
          </a:p>
        </p:txBody>
      </p:sp>
      <p:sp>
        <p:nvSpPr>
          <p:cNvPr id="34" name="Freeform 33"/>
          <p:cNvSpPr/>
          <p:nvPr/>
        </p:nvSpPr>
        <p:spPr>
          <a:xfrm>
            <a:off x="5792049" y="2046713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Connection Integrity with recovery</a:t>
            </a:r>
          </a:p>
        </p:txBody>
      </p:sp>
      <p:sp>
        <p:nvSpPr>
          <p:cNvPr id="35" name="Freeform 34"/>
          <p:cNvSpPr/>
          <p:nvPr/>
        </p:nvSpPr>
        <p:spPr>
          <a:xfrm>
            <a:off x="5792049" y="3069029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Connection Integrity with out recovery</a:t>
            </a:r>
          </a:p>
        </p:txBody>
      </p:sp>
      <p:sp>
        <p:nvSpPr>
          <p:cNvPr id="36" name="Freeform 35"/>
          <p:cNvSpPr/>
          <p:nvPr/>
        </p:nvSpPr>
        <p:spPr>
          <a:xfrm>
            <a:off x="5792049" y="4091345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Selective Field Connection Integrity</a:t>
            </a:r>
          </a:p>
        </p:txBody>
      </p:sp>
      <p:sp>
        <p:nvSpPr>
          <p:cNvPr id="37" name="Freeform 36"/>
          <p:cNvSpPr/>
          <p:nvPr/>
        </p:nvSpPr>
        <p:spPr>
          <a:xfrm>
            <a:off x="5792049" y="5113661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Connection less Integrity</a:t>
            </a:r>
          </a:p>
        </p:txBody>
      </p:sp>
      <p:sp>
        <p:nvSpPr>
          <p:cNvPr id="38" name="Freeform 37"/>
          <p:cNvSpPr/>
          <p:nvPr/>
        </p:nvSpPr>
        <p:spPr>
          <a:xfrm>
            <a:off x="5792049" y="6135978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Selective Field Connection less Integrity</a:t>
            </a:r>
          </a:p>
        </p:txBody>
      </p:sp>
      <p:sp>
        <p:nvSpPr>
          <p:cNvPr id="39" name="Freeform 38"/>
          <p:cNvSpPr/>
          <p:nvPr/>
        </p:nvSpPr>
        <p:spPr>
          <a:xfrm>
            <a:off x="7174336" y="1024397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Non Repudiation</a:t>
            </a:r>
          </a:p>
        </p:txBody>
      </p:sp>
      <p:sp>
        <p:nvSpPr>
          <p:cNvPr id="40" name="Freeform 39"/>
          <p:cNvSpPr/>
          <p:nvPr/>
        </p:nvSpPr>
        <p:spPr>
          <a:xfrm>
            <a:off x="7534306" y="2046713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Non Repudiation Origin</a:t>
            </a:r>
          </a:p>
        </p:txBody>
      </p:sp>
      <p:sp>
        <p:nvSpPr>
          <p:cNvPr id="41" name="Freeform 40"/>
          <p:cNvSpPr/>
          <p:nvPr/>
        </p:nvSpPr>
        <p:spPr>
          <a:xfrm>
            <a:off x="7534306" y="3069029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Non Repudiation Destination</a:t>
            </a:r>
          </a:p>
        </p:txBody>
      </p:sp>
    </p:spTree>
    <p:extLst>
      <p:ext uri="{BB962C8B-B14F-4D97-AF65-F5344CB8AC3E}">
        <p14:creationId xmlns:p14="http://schemas.microsoft.com/office/powerpoint/2010/main" val="325744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US" b="1" dirty="0">
                <a:solidFill>
                  <a:schemeClr val="tx2"/>
                </a:solidFill>
              </a:rPr>
              <a:t>Authentication</a:t>
            </a:r>
            <a:r>
              <a:rPr lang="en-US" dirty="0"/>
              <a:t> is the assurance that the communicating entity is the one that it claims to be.</a:t>
            </a:r>
          </a:p>
        </p:txBody>
      </p:sp>
      <p:pic>
        <p:nvPicPr>
          <p:cNvPr id="13" name="Picture 5" descr="Fingerprinton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600200"/>
            <a:ext cx="1128713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334000" y="1905000"/>
            <a:ext cx="2362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Who you are ? (biometrics)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5334000" y="3371850"/>
            <a:ext cx="2362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/>
              <a:t>Physical authentication</a:t>
            </a:r>
          </a:p>
          <a:p>
            <a:r>
              <a:rPr lang="en-US" altLang="en-US" sz="2400" dirty="0"/>
              <a:t>where you are ?</a:t>
            </a:r>
          </a:p>
        </p:txBody>
      </p:sp>
      <p:pic>
        <p:nvPicPr>
          <p:cNvPr id="16" name="Picture 10" descr="MCj0250466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806" y="3143250"/>
            <a:ext cx="1328694" cy="136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328245" y="4888647"/>
            <a:ext cx="287508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What you know ?</a:t>
            </a:r>
          </a:p>
          <a:p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Password</a:t>
            </a:r>
          </a:p>
          <a:p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One-time Passwords </a:t>
            </a:r>
          </a:p>
          <a:p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Network address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3760" y="2261949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Peer Entity Authentication:</a:t>
            </a:r>
            <a:r>
              <a:rPr lang="en-US" sz="2400" dirty="0"/>
              <a:t> Used in association with a logical connection to provide confidence in the identity of the entities connected.</a:t>
            </a:r>
          </a:p>
          <a:p>
            <a:pPr marL="457200" indent="-457200" algn="just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Data-Origin Authentication:</a:t>
            </a:r>
            <a:r>
              <a:rPr lang="en-US" sz="2400" dirty="0"/>
              <a:t> In a connectionless transfer, provides assurance that the source of received data is as claimed.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162912" y="1643064"/>
            <a:ext cx="0" cy="472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2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Access control</a:t>
            </a:r>
            <a:r>
              <a:rPr lang="en-US" dirty="0"/>
              <a:t> is the prevention of unauthorized use of a resource </a:t>
            </a:r>
          </a:p>
          <a:p>
            <a:r>
              <a:rPr lang="en-US" dirty="0"/>
              <a:t>This service controls who can have access to a resource, under what conditions access can occur, and what those accessing the resource are allowed to do).</a:t>
            </a:r>
          </a:p>
        </p:txBody>
      </p:sp>
      <p:pic>
        <p:nvPicPr>
          <p:cNvPr id="4" name="Picture 5" descr="Screen shot 2010-03-05 at 10.30.45 P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652" y="2765543"/>
            <a:ext cx="6300700" cy="363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962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Confidentiality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99824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confidentiality</a:t>
            </a:r>
            <a:r>
              <a:rPr lang="en-US" dirty="0"/>
              <a:t> is the protection of data from unauthorized disclosure.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084" y="2132856"/>
            <a:ext cx="3800947" cy="26282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3528" y="1780653"/>
            <a:ext cx="489654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IN" sz="2200" b="1" dirty="0">
                <a:solidFill>
                  <a:schemeClr val="tx2"/>
                </a:solidFill>
              </a:rPr>
              <a:t>Connection Confidentiality:</a:t>
            </a:r>
            <a:r>
              <a:rPr lang="en-IN" sz="2200" dirty="0"/>
              <a:t> The protection of all user data on a connection.</a:t>
            </a:r>
          </a:p>
          <a:p>
            <a:pPr marL="457200" indent="-457200" algn="just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IN" sz="2200" b="1" dirty="0">
                <a:solidFill>
                  <a:schemeClr val="tx2"/>
                </a:solidFill>
              </a:rPr>
              <a:t>Connectionless Confidentiality: </a:t>
            </a:r>
            <a:r>
              <a:rPr lang="en-IN" sz="2200" dirty="0"/>
              <a:t>The protection of all user data in a single data block.</a:t>
            </a:r>
          </a:p>
          <a:p>
            <a:pPr marL="457200" indent="-457200" algn="just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IN" sz="2200" b="1" dirty="0">
                <a:solidFill>
                  <a:schemeClr val="tx2"/>
                </a:solidFill>
              </a:rPr>
              <a:t>Selective-Field Confidentiality: </a:t>
            </a:r>
            <a:r>
              <a:rPr lang="en-IN" sz="2200" dirty="0"/>
              <a:t>The confidentiality of selected fields within the user data on a connection or in a single data block.</a:t>
            </a:r>
          </a:p>
          <a:p>
            <a:pPr marL="457200" indent="-457200" algn="just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IN" sz="2200" b="1" dirty="0">
                <a:solidFill>
                  <a:schemeClr val="tx2"/>
                </a:solidFill>
              </a:rPr>
              <a:t>Traffic-Flow Confidentiality: </a:t>
            </a:r>
            <a:r>
              <a:rPr lang="en-IN" sz="2200" dirty="0"/>
              <a:t>The protection of the information that might be derived from observation of traffic flows.</a:t>
            </a:r>
          </a:p>
        </p:txBody>
      </p:sp>
    </p:spTree>
    <p:extLst>
      <p:ext uri="{BB962C8B-B14F-4D97-AF65-F5344CB8AC3E}">
        <p14:creationId xmlns:p14="http://schemas.microsoft.com/office/powerpoint/2010/main" val="420450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integrity is the assurance that data received are exactly as sent by an authorized entity (i.e., contain no modification, insertion, deletion, or replay).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44" y="2384884"/>
            <a:ext cx="7048312" cy="403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7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Integrity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40" y="827762"/>
            <a:ext cx="8935252" cy="5334000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Connection Integrity with Recovery:</a:t>
            </a:r>
            <a:r>
              <a:rPr lang="en-IN" dirty="0"/>
              <a:t> Provides integrity of all user data on a connection and detects any modification, insertion, deletion, or replay of any data with recovery attempted.</a:t>
            </a:r>
          </a:p>
          <a:p>
            <a:r>
              <a:rPr lang="en-IN" b="1" dirty="0">
                <a:solidFill>
                  <a:schemeClr val="tx2"/>
                </a:solidFill>
              </a:rPr>
              <a:t>Connection Integrity without Recovery:</a:t>
            </a:r>
            <a:r>
              <a:rPr lang="en-IN" dirty="0"/>
              <a:t> As above, but provides only detection without recovery.</a:t>
            </a:r>
          </a:p>
          <a:p>
            <a:r>
              <a:rPr lang="en-IN" b="1" dirty="0">
                <a:solidFill>
                  <a:schemeClr val="tx2"/>
                </a:solidFill>
              </a:rPr>
              <a:t>Selective-Field Connection Integrity:</a:t>
            </a:r>
            <a:r>
              <a:rPr lang="en-IN" dirty="0"/>
              <a:t> Provides integrity of selected fields within the user data and takes the form of determination of whether the selected fields have been modified, inserted, deleted, or replayed.</a:t>
            </a:r>
          </a:p>
        </p:txBody>
      </p:sp>
    </p:spTree>
    <p:extLst>
      <p:ext uri="{BB962C8B-B14F-4D97-AF65-F5344CB8AC3E}">
        <p14:creationId xmlns:p14="http://schemas.microsoft.com/office/powerpoint/2010/main" val="215719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Integrity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40" y="827762"/>
            <a:ext cx="8935252" cy="5334000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Connectionless Integrity:</a:t>
            </a:r>
            <a:r>
              <a:rPr lang="en-IN" dirty="0"/>
              <a:t> Provides integrity of a single connectionless data block and may take the form of detection of data modification. Additionally, a limited form of replay detection may be provided.</a:t>
            </a:r>
          </a:p>
          <a:p>
            <a:r>
              <a:rPr lang="en-IN" b="1" dirty="0">
                <a:solidFill>
                  <a:schemeClr val="tx2"/>
                </a:solidFill>
              </a:rPr>
              <a:t>Selective-Field Connectionless Integrity:</a:t>
            </a:r>
            <a:r>
              <a:rPr lang="en-IN" dirty="0"/>
              <a:t> Provides integrity of selected fields within a single connectionless data block; takes the form of determination of whether the selected fields have been modified.</a:t>
            </a:r>
          </a:p>
        </p:txBody>
      </p:sp>
    </p:spTree>
    <p:extLst>
      <p:ext uri="{BB962C8B-B14F-4D97-AF65-F5344CB8AC3E}">
        <p14:creationId xmlns:p14="http://schemas.microsoft.com/office/powerpoint/2010/main" val="282678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54724"/>
          </a:xfrm>
        </p:spPr>
        <p:txBody>
          <a:bodyPr>
            <a:normAutofit/>
          </a:bodyPr>
          <a:lstStyle/>
          <a:p>
            <a:r>
              <a:rPr lang="en-IN" dirty="0"/>
              <a:t>OSI Security Architecture</a:t>
            </a:r>
          </a:p>
          <a:p>
            <a:r>
              <a:rPr lang="en-IN" dirty="0"/>
              <a:t>Security Attacks</a:t>
            </a:r>
          </a:p>
          <a:p>
            <a:r>
              <a:rPr lang="en-IN" dirty="0"/>
              <a:t>Security Services</a:t>
            </a:r>
          </a:p>
          <a:p>
            <a:r>
              <a:rPr lang="en-IN" dirty="0"/>
              <a:t>Security Mechanism</a:t>
            </a:r>
          </a:p>
          <a:p>
            <a:r>
              <a:rPr lang="en-IN" dirty="0"/>
              <a:t>Symmetric Cipher Model</a:t>
            </a:r>
          </a:p>
          <a:p>
            <a:r>
              <a:rPr lang="en-IN" dirty="0"/>
              <a:t>Cryptography</a:t>
            </a:r>
          </a:p>
          <a:p>
            <a:r>
              <a:rPr lang="en-IN" dirty="0"/>
              <a:t>Cryptanalysis and Attacks</a:t>
            </a:r>
          </a:p>
          <a:p>
            <a:r>
              <a:rPr lang="en-IN" dirty="0"/>
              <a:t>Substitution and Transposition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12647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 Repudiation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Nonrepudiation</a:t>
            </a:r>
            <a:r>
              <a:rPr lang="en-IN" dirty="0"/>
              <a:t> is the assurance that someone cannot deny something. </a:t>
            </a:r>
          </a:p>
          <a:p>
            <a:r>
              <a:rPr lang="en-IN" dirty="0"/>
              <a:t>Typically, nonrepudiation refers to the ability to ensure that a communication cannot deny the authenticity of their signature on a document or the sending of a message that they originated.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768244" y="3433218"/>
            <a:ext cx="2016224" cy="2967582"/>
            <a:chOff x="6336196" y="3717032"/>
            <a:chExt cx="1625397" cy="214249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6196" y="3717032"/>
              <a:ext cx="1625397" cy="162539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742545" y="5363841"/>
              <a:ext cx="845050" cy="495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/>
                <a:t>Bank</a:t>
              </a:r>
              <a:endParaRPr lang="en-IN" sz="2400" dirty="0"/>
            </a:p>
          </p:txBody>
        </p:sp>
      </p:grpSp>
      <p:sp>
        <p:nvSpPr>
          <p:cNvPr id="11" name="Line Callout 1 10"/>
          <p:cNvSpPr/>
          <p:nvPr/>
        </p:nvSpPr>
        <p:spPr>
          <a:xfrm>
            <a:off x="1593789" y="3550737"/>
            <a:ext cx="2942207" cy="999512"/>
          </a:xfrm>
          <a:prstGeom prst="borderCallout1">
            <a:avLst>
              <a:gd name="adj1" fmla="val 51487"/>
              <a:gd name="adj2" fmla="val 100132"/>
              <a:gd name="adj3" fmla="val 49796"/>
              <a:gd name="adj4" fmla="val 175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Transfer </a:t>
            </a:r>
            <a:r>
              <a:rPr lang="en-IN" sz="2400" dirty="0" err="1">
                <a:solidFill>
                  <a:schemeClr val="tx1"/>
                </a:solidFill>
              </a:rPr>
              <a:t>Rs</a:t>
            </a:r>
            <a:r>
              <a:rPr lang="en-IN" sz="2400" dirty="0">
                <a:solidFill>
                  <a:schemeClr val="tx1"/>
                </a:solidFill>
              </a:rPr>
              <a:t>. 1,00,000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To Bank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1591031" y="4869517"/>
            <a:ext cx="2942207" cy="1455757"/>
          </a:xfrm>
          <a:prstGeom prst="borderCallout1">
            <a:avLst>
              <a:gd name="adj1" fmla="val 51487"/>
              <a:gd name="adj2" fmla="val 100132"/>
              <a:gd name="adj3" fmla="val 51614"/>
              <a:gd name="adj4" fmla="val 17768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I have never requested to transfer </a:t>
            </a:r>
            <a:r>
              <a:rPr lang="en-IN" sz="2400" dirty="0" err="1">
                <a:solidFill>
                  <a:schemeClr val="tx1"/>
                </a:solidFill>
              </a:rPr>
              <a:t>Rs</a:t>
            </a:r>
            <a:r>
              <a:rPr lang="en-IN" sz="2400" dirty="0">
                <a:solidFill>
                  <a:schemeClr val="tx1"/>
                </a:solidFill>
              </a:rPr>
              <a:t>. 1,00,000 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to Bank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51520" y="4054815"/>
            <a:ext cx="1035199" cy="1256818"/>
            <a:chOff x="679618" y="3465004"/>
            <a:chExt cx="1035199" cy="125681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593" y="3465004"/>
              <a:ext cx="857250" cy="85725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79618" y="4260157"/>
              <a:ext cx="1035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User A</a:t>
              </a:r>
              <a:endParaRPr lang="en-IN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04924" y="4515597"/>
            <a:ext cx="1699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/>
                </a:solidFill>
              </a:rPr>
              <a:t>After few days</a:t>
            </a:r>
          </a:p>
        </p:txBody>
      </p:sp>
    </p:spTree>
    <p:extLst>
      <p:ext uri="{BB962C8B-B14F-4D97-AF65-F5344CB8AC3E}">
        <p14:creationId xmlns:p14="http://schemas.microsoft.com/office/powerpoint/2010/main" val="363374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 Repudiation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Nonrepudiation-Origin:</a:t>
            </a:r>
            <a:r>
              <a:rPr lang="en-IN" dirty="0"/>
              <a:t> Proof that the message was sent by the specified party.</a:t>
            </a:r>
          </a:p>
          <a:p>
            <a:r>
              <a:rPr lang="en-IN" b="1" dirty="0">
                <a:solidFill>
                  <a:schemeClr val="tx2"/>
                </a:solidFill>
              </a:rPr>
              <a:t>Nonrepudiation-Destination:</a:t>
            </a:r>
            <a:r>
              <a:rPr lang="en-IN" dirty="0"/>
              <a:t> Proof that the message was received by the specified party.</a:t>
            </a:r>
          </a:p>
        </p:txBody>
      </p:sp>
    </p:spTree>
    <p:extLst>
      <p:ext uri="{BB962C8B-B14F-4D97-AF65-F5344CB8AC3E}">
        <p14:creationId xmlns:p14="http://schemas.microsoft.com/office/powerpoint/2010/main" val="169143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Mechanisms (X.800)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Specific security mechanisms:</a:t>
            </a:r>
            <a:r>
              <a:rPr lang="en-US" dirty="0"/>
              <a:t> Integrated into the appropriate protocol layer in order to provide some of the OSI security services.</a:t>
            </a:r>
          </a:p>
          <a:p>
            <a:r>
              <a:rPr lang="en-US" b="1" dirty="0">
                <a:solidFill>
                  <a:schemeClr val="tx2"/>
                </a:solidFill>
              </a:rPr>
              <a:t>Pervasive security mechanisms:</a:t>
            </a:r>
            <a:r>
              <a:rPr lang="en-US" dirty="0"/>
              <a:t> Not integrated to any particular OSI security service or protocol layer</a:t>
            </a:r>
          </a:p>
        </p:txBody>
      </p:sp>
    </p:spTree>
    <p:extLst>
      <p:ext uri="{BB962C8B-B14F-4D97-AF65-F5344CB8AC3E}">
        <p14:creationId xmlns:p14="http://schemas.microsoft.com/office/powerpoint/2010/main" val="270661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Security Mechanism (Specific Security)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Encipherment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/>
              <a:t> Hiding or covering data using mathematical algorithms. </a:t>
            </a:r>
          </a:p>
          <a:p>
            <a:r>
              <a:rPr lang="en-US" b="1" dirty="0">
                <a:solidFill>
                  <a:schemeClr val="tx2"/>
                </a:solidFill>
              </a:rPr>
              <a:t>Digital Signature: </a:t>
            </a:r>
            <a:r>
              <a:rPr lang="en-US" dirty="0"/>
              <a:t>The sender can electronically sign the data and the receiver can electronically verify the signature.</a:t>
            </a:r>
          </a:p>
          <a:p>
            <a:r>
              <a:rPr lang="en-US" b="1" dirty="0">
                <a:solidFill>
                  <a:schemeClr val="tx2"/>
                </a:solidFill>
              </a:rPr>
              <a:t>Access Control: </a:t>
            </a:r>
            <a:r>
              <a:rPr lang="en-US" dirty="0"/>
              <a:t>A variety of mechanisms that enforce access rights to resources.</a:t>
            </a:r>
          </a:p>
          <a:p>
            <a:r>
              <a:rPr lang="en-US" b="1" dirty="0">
                <a:solidFill>
                  <a:schemeClr val="tx2"/>
                </a:solidFill>
              </a:rPr>
              <a:t>Data Integrity: </a:t>
            </a:r>
            <a:r>
              <a:rPr lang="en-US" dirty="0"/>
              <a:t>A variety of mechanisms used to assure the integrity of a data unit or stream of data units.</a:t>
            </a:r>
          </a:p>
          <a:p>
            <a:r>
              <a:rPr lang="en-IN" b="1" dirty="0">
                <a:solidFill>
                  <a:schemeClr val="tx2"/>
                </a:solidFill>
              </a:rPr>
              <a:t>Authentication Exchange:</a:t>
            </a:r>
            <a:r>
              <a:rPr lang="en-IN" b="1" dirty="0"/>
              <a:t> </a:t>
            </a:r>
            <a:r>
              <a:rPr lang="en-IN" dirty="0"/>
              <a:t>Two entities exchange some messages to prove their identity to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7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Security Mechanism (Specific security)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Traffic Padding:</a:t>
            </a:r>
            <a:r>
              <a:rPr lang="en-IN" b="1" dirty="0"/>
              <a:t> </a:t>
            </a:r>
            <a:r>
              <a:rPr lang="en-IN" dirty="0"/>
              <a:t>The insertion of bits into gaps in a data stream to frustrate traffic analysis attempts.</a:t>
            </a:r>
          </a:p>
          <a:p>
            <a:r>
              <a:rPr lang="en-IN" b="1" dirty="0">
                <a:solidFill>
                  <a:schemeClr val="tx2"/>
                </a:solidFill>
              </a:rPr>
              <a:t>Routing Control: </a:t>
            </a:r>
            <a:r>
              <a:rPr lang="en-IN" dirty="0"/>
              <a:t>Selecting and continuously changing routes between sender and receiver to prevent opponent from eavesdropping.</a:t>
            </a:r>
          </a:p>
          <a:p>
            <a:r>
              <a:rPr lang="en-IN" b="1" dirty="0">
                <a:solidFill>
                  <a:schemeClr val="tx2"/>
                </a:solidFill>
              </a:rPr>
              <a:t>Notarization: </a:t>
            </a:r>
            <a:r>
              <a:rPr lang="en-IN" dirty="0"/>
              <a:t>The use of a trusted third party to assure and control the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83861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for Network Security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3234" y="2924944"/>
            <a:ext cx="637084" cy="140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2400" dirty="0"/>
              <a:t>Message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627" y="2420855"/>
            <a:ext cx="912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Sender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23511" y="2924944"/>
            <a:ext cx="720080" cy="140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2400" dirty="0"/>
              <a:t>Secure</a:t>
            </a:r>
          </a:p>
          <a:p>
            <a:pPr algn="ctr"/>
            <a:r>
              <a:rPr lang="en-IN" sz="2400" dirty="0"/>
              <a:t>Message</a:t>
            </a:r>
          </a:p>
        </p:txBody>
      </p:sp>
      <p:sp>
        <p:nvSpPr>
          <p:cNvPr id="13" name="Oval 12"/>
          <p:cNvSpPr/>
          <p:nvPr/>
        </p:nvSpPr>
        <p:spPr>
          <a:xfrm>
            <a:off x="1652594" y="3371092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stCxn id="10" idx="3"/>
            <a:endCxn id="13" idx="2"/>
          </p:cNvCxnSpPr>
          <p:nvPr/>
        </p:nvCxnSpPr>
        <p:spPr>
          <a:xfrm flipV="1">
            <a:off x="940318" y="3623120"/>
            <a:ext cx="712276" cy="39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6"/>
            <a:endCxn id="12" idx="1"/>
          </p:cNvCxnSpPr>
          <p:nvPr/>
        </p:nvCxnSpPr>
        <p:spPr>
          <a:xfrm>
            <a:off x="2192654" y="3623120"/>
            <a:ext cx="630857" cy="3902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4"/>
          </p:cNvCxnSpPr>
          <p:nvPr/>
        </p:nvCxnSpPr>
        <p:spPr>
          <a:xfrm flipH="1">
            <a:off x="1920263" y="3875148"/>
            <a:ext cx="2361" cy="777988"/>
          </a:xfrm>
          <a:prstGeom prst="line">
            <a:avLst/>
          </a:prstGeom>
          <a:ln w="254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18972" y="4590506"/>
            <a:ext cx="1411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Secret</a:t>
            </a:r>
          </a:p>
          <a:p>
            <a:pPr algn="ctr"/>
            <a:r>
              <a:rPr lang="en-IN" sz="2000" dirty="0"/>
              <a:t>Information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0699" y="2734549"/>
            <a:ext cx="2121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Security -related Transformation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25570" y="2921042"/>
            <a:ext cx="701423" cy="140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2400" dirty="0"/>
              <a:t>Secure</a:t>
            </a:r>
          </a:p>
          <a:p>
            <a:pPr algn="ctr"/>
            <a:r>
              <a:rPr lang="en-IN" sz="2400" dirty="0"/>
              <a:t>Message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37620" y="2381222"/>
            <a:ext cx="1176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Recipient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10186" y="2921042"/>
            <a:ext cx="637200" cy="140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2400" dirty="0"/>
              <a:t>Message</a:t>
            </a:r>
          </a:p>
        </p:txBody>
      </p:sp>
      <p:sp>
        <p:nvSpPr>
          <p:cNvPr id="28" name="Oval 27"/>
          <p:cNvSpPr/>
          <p:nvPr/>
        </p:nvSpPr>
        <p:spPr>
          <a:xfrm>
            <a:off x="7139269" y="3367190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/>
          <p:cNvCxnSpPr>
            <a:stCxn id="25" idx="3"/>
            <a:endCxn id="28" idx="2"/>
          </p:cNvCxnSpPr>
          <p:nvPr/>
        </p:nvCxnSpPr>
        <p:spPr>
          <a:xfrm flipV="1">
            <a:off x="6426993" y="3619218"/>
            <a:ext cx="712276" cy="39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6"/>
            <a:endCxn id="27" idx="1"/>
          </p:cNvCxnSpPr>
          <p:nvPr/>
        </p:nvCxnSpPr>
        <p:spPr>
          <a:xfrm>
            <a:off x="7679329" y="3619218"/>
            <a:ext cx="630857" cy="3902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8" idx="4"/>
          </p:cNvCxnSpPr>
          <p:nvPr/>
        </p:nvCxnSpPr>
        <p:spPr>
          <a:xfrm flipH="1">
            <a:off x="7406938" y="3871246"/>
            <a:ext cx="2361" cy="777988"/>
          </a:xfrm>
          <a:prstGeom prst="line">
            <a:avLst/>
          </a:prstGeom>
          <a:ln w="254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05647" y="4586604"/>
            <a:ext cx="1411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Secret</a:t>
            </a:r>
          </a:p>
          <a:p>
            <a:pPr algn="ctr"/>
            <a:r>
              <a:rPr lang="en-IN" sz="2000" dirty="0"/>
              <a:t>Information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17374" y="2730647"/>
            <a:ext cx="2121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Security -related Transformation</a:t>
            </a:r>
          </a:p>
        </p:txBody>
      </p:sp>
      <p:sp>
        <p:nvSpPr>
          <p:cNvPr id="35" name="Flowchart: Direct Access Storage 34"/>
          <p:cNvSpPr/>
          <p:nvPr/>
        </p:nvSpPr>
        <p:spPr>
          <a:xfrm rot="10800000">
            <a:off x="3904204" y="3408293"/>
            <a:ext cx="1368152" cy="42185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/>
          <p:cNvCxnSpPr>
            <a:stCxn id="12" idx="3"/>
            <a:endCxn id="35" idx="4"/>
          </p:cNvCxnSpPr>
          <p:nvPr/>
        </p:nvCxnSpPr>
        <p:spPr>
          <a:xfrm flipV="1">
            <a:off x="3543591" y="3619218"/>
            <a:ext cx="360613" cy="78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1"/>
            <a:endCxn id="25" idx="1"/>
          </p:cNvCxnSpPr>
          <p:nvPr/>
        </p:nvCxnSpPr>
        <p:spPr>
          <a:xfrm>
            <a:off x="5272356" y="3619218"/>
            <a:ext cx="453214" cy="3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06083" y="914400"/>
            <a:ext cx="2764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Trusted third party</a:t>
            </a:r>
          </a:p>
          <a:p>
            <a:pPr algn="ctr"/>
            <a:r>
              <a:rPr lang="en-IN" sz="2000" dirty="0"/>
              <a:t>(e.g., arbiter, distributer</a:t>
            </a:r>
          </a:p>
          <a:p>
            <a:pPr algn="ctr"/>
            <a:r>
              <a:rPr lang="en-IN" sz="2000" dirty="0"/>
              <a:t>of secret information)</a:t>
            </a:r>
          </a:p>
        </p:txBody>
      </p:sp>
      <p:cxnSp>
        <p:nvCxnSpPr>
          <p:cNvPr id="42" name="Straight Arrow Connector 41"/>
          <p:cNvCxnSpPr>
            <a:endCxn id="40" idx="1"/>
          </p:cNvCxnSpPr>
          <p:nvPr/>
        </p:nvCxnSpPr>
        <p:spPr>
          <a:xfrm flipV="1">
            <a:off x="755576" y="1422232"/>
            <a:ext cx="2450507" cy="92767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3"/>
            <a:endCxn id="26" idx="0"/>
          </p:cNvCxnSpPr>
          <p:nvPr/>
        </p:nvCxnSpPr>
        <p:spPr>
          <a:xfrm>
            <a:off x="5970474" y="1422232"/>
            <a:ext cx="2555208" cy="95899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2"/>
            <a:endCxn id="35" idx="2"/>
          </p:cNvCxnSpPr>
          <p:nvPr/>
        </p:nvCxnSpPr>
        <p:spPr>
          <a:xfrm>
            <a:off x="4588279" y="1930063"/>
            <a:ext cx="1" cy="14782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57967" y="4898949"/>
            <a:ext cx="1278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Opponent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88280" y="3911562"/>
            <a:ext cx="8772" cy="106880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517781" y="2686434"/>
            <a:ext cx="1070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Info.</a:t>
            </a:r>
          </a:p>
          <a:p>
            <a:pPr algn="ctr"/>
            <a:r>
              <a:rPr lang="en-IN" sz="2000" dirty="0"/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73227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 animBg="1"/>
      <p:bldP spid="23" grpId="0"/>
      <p:bldP spid="24" grpId="0"/>
      <p:bldP spid="25" grpId="0" animBg="1"/>
      <p:bldP spid="26" grpId="0"/>
      <p:bldP spid="27" grpId="0" animBg="1"/>
      <p:bldP spid="28" grpId="0" animBg="1"/>
      <p:bldP spid="32" grpId="0"/>
      <p:bldP spid="33" grpId="0"/>
      <p:bldP spid="35" grpId="0" animBg="1"/>
      <p:bldP spid="40" grpId="0"/>
      <p:bldP spid="47" grpId="0"/>
      <p:bldP spid="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Encryption and Decryption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" y="2642833"/>
            <a:ext cx="94711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Sender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7956376" y="2636113"/>
            <a:ext cx="1080120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Receiver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265296" y="2644747"/>
            <a:ext cx="1338968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Encryption</a:t>
            </a:r>
            <a:endParaRPr lang="en-IN" sz="2000" dirty="0"/>
          </a:p>
        </p:txBody>
      </p:sp>
      <p:sp>
        <p:nvSpPr>
          <p:cNvPr id="7" name="Rectangle 6"/>
          <p:cNvSpPr/>
          <p:nvPr/>
        </p:nvSpPr>
        <p:spPr>
          <a:xfrm>
            <a:off x="5618776" y="2636113"/>
            <a:ext cx="1332148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Decryption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8067" y="2602339"/>
            <a:ext cx="75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f7#er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4" idx="3"/>
            <a:endCxn id="6" idx="1"/>
          </p:cNvCxnSpPr>
          <p:nvPr/>
        </p:nvCxnSpPr>
        <p:spPr>
          <a:xfrm>
            <a:off x="1137616" y="3020875"/>
            <a:ext cx="1127680" cy="19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02947" y="2620765"/>
            <a:ext cx="73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Hello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 flipV="1">
            <a:off x="3604264" y="3014155"/>
            <a:ext cx="2014512" cy="8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5" idx="1"/>
          </p:cNvCxnSpPr>
          <p:nvPr/>
        </p:nvCxnSpPr>
        <p:spPr>
          <a:xfrm>
            <a:off x="6950924" y="3014155"/>
            <a:ext cx="10054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04826" y="2600106"/>
            <a:ext cx="73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Hello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39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5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Symmetric Cipher Model (Conventional Encryption)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15" y="2417218"/>
            <a:ext cx="787152" cy="78715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6" t="6265" r="7122" b="5930"/>
          <a:stretch/>
        </p:blipFill>
        <p:spPr>
          <a:xfrm>
            <a:off x="2165026" y="2162722"/>
            <a:ext cx="1332149" cy="1296144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01" y="2419195"/>
            <a:ext cx="787152" cy="7871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6" t="6265" r="7122" b="5930"/>
          <a:stretch/>
        </p:blipFill>
        <p:spPr>
          <a:xfrm>
            <a:off x="5775558" y="2164699"/>
            <a:ext cx="1332149" cy="12961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42" y="1655916"/>
            <a:ext cx="476316" cy="4763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41331" y="3538167"/>
            <a:ext cx="113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Plaintext</a:t>
            </a:r>
          </a:p>
          <a:p>
            <a:pPr algn="ctr"/>
            <a:r>
              <a:rPr lang="en-IN" sz="2000" dirty="0"/>
              <a:t>input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11835" y="3474023"/>
            <a:ext cx="113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Plaintext</a:t>
            </a:r>
          </a:p>
          <a:p>
            <a:pPr algn="ctr"/>
            <a:r>
              <a:rPr lang="en-IN" sz="2000" dirty="0"/>
              <a:t>output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85324" y="3457142"/>
            <a:ext cx="2691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Encryption Algorithm</a:t>
            </a:r>
          </a:p>
          <a:p>
            <a:pPr algn="ctr"/>
            <a:r>
              <a:rPr lang="en-IN" sz="2000" dirty="0"/>
              <a:t>(e.g. AES)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95856" y="3457142"/>
            <a:ext cx="2691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Decryption Algorithm</a:t>
            </a:r>
          </a:p>
          <a:p>
            <a:pPr algn="ctr"/>
            <a:r>
              <a:rPr lang="en-IN" sz="2000" dirty="0"/>
              <a:t>(reverse of encryption algorithm)</a:t>
            </a:r>
          </a:p>
        </p:txBody>
      </p: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>
          <a:xfrm>
            <a:off x="952767" y="2810794"/>
            <a:ext cx="1212259" cy="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11" idx="1"/>
          </p:cNvCxnSpPr>
          <p:nvPr/>
        </p:nvCxnSpPr>
        <p:spPr>
          <a:xfrm>
            <a:off x="3497175" y="2810794"/>
            <a:ext cx="2278383" cy="1977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10" idx="1"/>
          </p:cNvCxnSpPr>
          <p:nvPr/>
        </p:nvCxnSpPr>
        <p:spPr>
          <a:xfrm>
            <a:off x="7107707" y="2812771"/>
            <a:ext cx="1107294" cy="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82589" y="901091"/>
            <a:ext cx="2463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Secret key shared by sender and recipient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3380" y="3184331"/>
            <a:ext cx="294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000" b="1" i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29" y="1623148"/>
            <a:ext cx="476316" cy="47631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256076" y="868323"/>
            <a:ext cx="2463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Secret key shared by sender and recipient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61311" y="1661251"/>
            <a:ext cx="294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/>
              <a:t>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17621" y="2094129"/>
            <a:ext cx="1530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Transmitted</a:t>
            </a:r>
          </a:p>
          <a:p>
            <a:pPr algn="ctr"/>
            <a:r>
              <a:rPr lang="en-IN" sz="2000" dirty="0"/>
              <a:t>cipher text</a:t>
            </a:r>
          </a:p>
          <a:p>
            <a:pPr algn="ctr"/>
            <a:endParaRPr lang="en-IN" sz="1100" dirty="0"/>
          </a:p>
          <a:p>
            <a:pPr algn="ctr"/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E(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3731" y="4426558"/>
            <a:ext cx="8836538" cy="1836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An original message is known as the </a:t>
            </a:r>
            <a:r>
              <a:rPr lang="en-IN" sz="2400" b="1" dirty="0">
                <a:solidFill>
                  <a:schemeClr val="tx2"/>
                </a:solidFill>
              </a:rPr>
              <a:t>plaintext</a:t>
            </a:r>
            <a:r>
              <a:rPr lang="en-IN" sz="2400" dirty="0">
                <a:solidFill>
                  <a:schemeClr val="tx1"/>
                </a:solidFill>
              </a:rPr>
              <a:t>,</a:t>
            </a: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while the coded message is called the</a:t>
            </a: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>
                <a:solidFill>
                  <a:schemeClr val="tx2"/>
                </a:solidFill>
              </a:rPr>
              <a:t>ciphertext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The process of converting from plaintext to ciphertext is known as </a:t>
            </a:r>
            <a:r>
              <a:rPr lang="en-IN" sz="2400" b="1" dirty="0">
                <a:solidFill>
                  <a:schemeClr val="tx2"/>
                </a:solidFill>
              </a:rPr>
              <a:t>enciphering</a:t>
            </a:r>
            <a:r>
              <a:rPr lang="en-IN" sz="2400" dirty="0">
                <a:solidFill>
                  <a:schemeClr val="tx1"/>
                </a:solidFill>
              </a:rPr>
              <a:t> or </a:t>
            </a:r>
            <a:r>
              <a:rPr lang="en-IN" sz="2400" b="1" dirty="0">
                <a:solidFill>
                  <a:schemeClr val="tx2"/>
                </a:solidFill>
              </a:rPr>
              <a:t>encryption</a:t>
            </a:r>
            <a:r>
              <a:rPr lang="en-IN" sz="2400" dirty="0">
                <a:solidFill>
                  <a:schemeClr val="tx1"/>
                </a:solidFill>
              </a:rPr>
              <a:t>; restoring the plaintext from the ciphertext is </a:t>
            </a:r>
            <a:r>
              <a:rPr lang="en-IN" sz="2400" b="1" dirty="0">
                <a:solidFill>
                  <a:schemeClr val="tx2"/>
                </a:solidFill>
              </a:rPr>
              <a:t>deciphering</a:t>
            </a:r>
            <a:r>
              <a:rPr lang="en-IN" sz="2400" dirty="0">
                <a:solidFill>
                  <a:schemeClr val="tx1"/>
                </a:solidFill>
              </a:rPr>
              <a:t> or </a:t>
            </a:r>
            <a:r>
              <a:rPr lang="en-IN" sz="2400" b="1" dirty="0">
                <a:solidFill>
                  <a:schemeClr val="tx2"/>
                </a:solidFill>
              </a:rPr>
              <a:t>decryption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2787" y="4417782"/>
            <a:ext cx="8836538" cy="1836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/>
                </a:solidFill>
              </a:rPr>
              <a:t>Plaintext</a:t>
            </a:r>
            <a:r>
              <a:rPr lang="en-IN" sz="2400" dirty="0">
                <a:solidFill>
                  <a:schemeClr val="tx1"/>
                </a:solidFill>
              </a:rPr>
              <a:t> is the original intelligible message or data that is fed into the algorithm as input.</a:t>
            </a:r>
          </a:p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/>
                </a:solidFill>
              </a:rPr>
              <a:t>Encryption algorithm </a:t>
            </a:r>
            <a:r>
              <a:rPr lang="en-IN" sz="2400" dirty="0">
                <a:solidFill>
                  <a:schemeClr val="tx1"/>
                </a:solidFill>
              </a:rPr>
              <a:t>performs various substitutions and transformations on the plaintext.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2787" y="4423759"/>
            <a:ext cx="8836538" cy="1836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The </a:t>
            </a:r>
            <a:r>
              <a:rPr lang="en-IN" sz="2400" b="1" dirty="0">
                <a:solidFill>
                  <a:schemeClr val="tx2"/>
                </a:solidFill>
              </a:rPr>
              <a:t>secret key</a:t>
            </a:r>
            <a:r>
              <a:rPr lang="en-IN" sz="2400" dirty="0">
                <a:solidFill>
                  <a:schemeClr val="tx1"/>
                </a:solidFill>
              </a:rPr>
              <a:t> is also input to the encryption algorithm. </a:t>
            </a:r>
          </a:p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The key is a value independent of the plaintext and of the algorithm. </a:t>
            </a:r>
          </a:p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The algorithm will produce a different output depending on the specific key being used at the time.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40224" y="1846419"/>
            <a:ext cx="294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/>
              <a:t>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497589" y="3158219"/>
            <a:ext cx="201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000" b="1" i="1" dirty="0"/>
          </a:p>
        </p:txBody>
      </p:sp>
      <p:sp>
        <p:nvSpPr>
          <p:cNvPr id="35" name="Rectangle 34"/>
          <p:cNvSpPr/>
          <p:nvPr/>
        </p:nvSpPr>
        <p:spPr>
          <a:xfrm>
            <a:off x="157933" y="4424831"/>
            <a:ext cx="8836538" cy="1836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/>
                </a:solidFill>
              </a:rPr>
              <a:t>Ciphertext</a:t>
            </a:r>
            <a:r>
              <a:rPr lang="en-IN" sz="2400" dirty="0">
                <a:solidFill>
                  <a:schemeClr val="tx1"/>
                </a:solidFill>
              </a:rPr>
              <a:t> is the scrambled message produced as output. </a:t>
            </a:r>
          </a:p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It depends on the plaintext and the secret key.</a:t>
            </a:r>
          </a:p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The ciphertext is an apparently random stream of data and, as it stands, is unintelligible.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2622" y="4424051"/>
            <a:ext cx="8836538" cy="1836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/>
                </a:solidFill>
              </a:rPr>
              <a:t>Decryption algorithm</a:t>
            </a:r>
            <a:r>
              <a:rPr lang="en-IN" sz="2400" dirty="0">
                <a:solidFill>
                  <a:schemeClr val="tx1"/>
                </a:solidFill>
              </a:rPr>
              <a:t> is essentially the encryption algorithm run in reverse. </a:t>
            </a:r>
          </a:p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It takes the ciphertext and the secret key and produces the original plaintext.</a:t>
            </a:r>
          </a:p>
        </p:txBody>
      </p:sp>
    </p:spTree>
    <p:extLst>
      <p:ext uri="{BB962C8B-B14F-4D97-AF65-F5344CB8AC3E}">
        <p14:creationId xmlns:p14="http://schemas.microsoft.com/office/powerpoint/2010/main" val="121524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19" grpId="0"/>
      <p:bldP spid="27" grpId="0"/>
      <p:bldP spid="28" grpId="0"/>
      <p:bldP spid="30" grpId="0"/>
      <p:bldP spid="31" grpId="0"/>
      <p:bldP spid="32" grpId="0"/>
      <p:bldP spid="33" grpId="0" animBg="1"/>
      <p:bldP spid="33" grpId="1" animBg="1"/>
      <p:bldP spid="22" grpId="0" animBg="1"/>
      <p:bldP spid="22" grpId="1" animBg="1"/>
      <p:bldP spid="23" grpId="0" animBg="1"/>
      <p:bldP spid="23" grpId="1" animBg="1"/>
      <p:bldP spid="25" grpId="0"/>
      <p:bldP spid="34" grpId="0"/>
      <p:bldP spid="35" grpId="0" animBg="1"/>
      <p:bldP spid="35" grpId="1" animBg="1"/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1" y="37900"/>
            <a:ext cx="7236804" cy="41894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ular Callout 3"/>
              <p:cNvSpPr/>
              <p:nvPr/>
            </p:nvSpPr>
            <p:spPr>
              <a:xfrm>
                <a:off x="143508" y="4273308"/>
                <a:ext cx="8870782" cy="2556284"/>
              </a:xfrm>
              <a:prstGeom prst="wedgeRoundRectCallout">
                <a:avLst>
                  <a:gd name="adj1" fmla="val -2888"/>
                  <a:gd name="adj2" fmla="val -124928"/>
                  <a:gd name="adj3" fmla="val 16667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chemeClr val="tx1"/>
                    </a:solidFill>
                  </a:rPr>
                  <a:t>An opponent, observing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2400" dirty="0">
                    <a:solidFill>
                      <a:schemeClr val="tx1"/>
                    </a:solidFill>
                  </a:rPr>
                  <a:t> but not having access to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sz="2400" dirty="0">
                    <a:solidFill>
                      <a:schemeClr val="tx1"/>
                    </a:solidFill>
                  </a:rPr>
                  <a:t> or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400" dirty="0">
                    <a:solidFill>
                      <a:schemeClr val="tx1"/>
                    </a:solidFill>
                  </a:rPr>
                  <a:t>, may attempt to recover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400" dirty="0">
                    <a:solidFill>
                      <a:schemeClr val="tx1"/>
                    </a:solidFill>
                  </a:rPr>
                  <a:t> or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sz="2400" dirty="0">
                    <a:solidFill>
                      <a:schemeClr val="tx1"/>
                    </a:solidFill>
                  </a:rPr>
                  <a:t> or both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400" dirty="0">
                    <a:solidFill>
                      <a:schemeClr val="tx1"/>
                    </a:solidFill>
                  </a:rPr>
                  <a:t> and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chemeClr val="tx1"/>
                    </a:solidFill>
                  </a:rPr>
                  <a:t>If the opponent is interested in only this particular message, then he will focus to recover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400" dirty="0">
                    <a:solidFill>
                      <a:schemeClr val="tx1"/>
                    </a:solidFill>
                  </a:rPr>
                  <a:t>  by generating a plaintext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chemeClr val="tx1"/>
                    </a:solidFill>
                  </a:rPr>
                  <a:t>Often, however, the opponent is interested in being able to read future messages as well, in which case an attempt is made to recover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sz="2400" dirty="0">
                    <a:solidFill>
                      <a:schemeClr val="tx1"/>
                    </a:solidFill>
                  </a:rPr>
                  <a:t> by generating an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Rounded Rectangular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4273308"/>
                <a:ext cx="8870782" cy="2556284"/>
              </a:xfrm>
              <a:prstGeom prst="wedgeRoundRectCallout">
                <a:avLst>
                  <a:gd name="adj1" fmla="val -2888"/>
                  <a:gd name="adj2" fmla="val -124928"/>
                  <a:gd name="adj3" fmla="val 16667"/>
                </a:avLst>
              </a:prstGeom>
              <a:blipFill>
                <a:blip r:embed="rId3"/>
                <a:stretch>
                  <a:fillRect b="-4206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339534" y="42389"/>
            <a:ext cx="576064" cy="404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339567" y="430960"/>
            <a:ext cx="576064" cy="404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09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Cryptanalysis and Brute-Force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Cryptanalysis:</a:t>
            </a:r>
            <a:r>
              <a:rPr lang="en-IN" dirty="0"/>
              <a:t> Cryptanalytic attacks rely on the nature of the algorithm and some knowledge of the general characteristics of the plaintext or even some sample plaintext–ciphertext pairs. </a:t>
            </a:r>
          </a:p>
          <a:p>
            <a:r>
              <a:rPr lang="en-IN" dirty="0"/>
              <a:t>This type of attack exploits the characteristics of the algorithm to attempt to derive a specific plaintext or to derive the key being used.</a:t>
            </a:r>
          </a:p>
          <a:p>
            <a:r>
              <a:rPr lang="en-IN" b="1" dirty="0">
                <a:solidFill>
                  <a:schemeClr val="tx2"/>
                </a:solidFill>
              </a:rPr>
              <a:t>Brute-force attack: </a:t>
            </a:r>
            <a:r>
              <a:rPr lang="en-IN" dirty="0"/>
              <a:t>The attacker tries every possible key on a piece of ciphertext until an intelligible translation into plaintext is obtained. </a:t>
            </a:r>
          </a:p>
          <a:p>
            <a:r>
              <a:rPr lang="en-IN" dirty="0"/>
              <a:t>On average, half of all possible keys must be tried to achieve success.</a:t>
            </a:r>
          </a:p>
        </p:txBody>
      </p:sp>
    </p:spTree>
    <p:extLst>
      <p:ext uri="{BB962C8B-B14F-4D97-AF65-F5344CB8AC3E}">
        <p14:creationId xmlns:p14="http://schemas.microsoft.com/office/powerpoint/2010/main" val="101635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sl tl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7" t="6095" r="4860" b="2476"/>
          <a:stretch/>
        </p:blipFill>
        <p:spPr bwMode="auto">
          <a:xfrm>
            <a:off x="287524" y="980727"/>
            <a:ext cx="8604448" cy="543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/>
          <a:p>
            <a:r>
              <a:rPr lang="en-IN" sz="3600" dirty="0"/>
              <a:t>Introduction to Information &amp; N/W Security</a:t>
            </a:r>
          </a:p>
        </p:txBody>
      </p:sp>
    </p:spTree>
    <p:extLst>
      <p:ext uri="{BB962C8B-B14F-4D97-AF65-F5344CB8AC3E}">
        <p14:creationId xmlns:p14="http://schemas.microsoft.com/office/powerpoint/2010/main" val="3422912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Attacks on Encrypted Messages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989732"/>
              </p:ext>
            </p:extLst>
          </p:nvPr>
        </p:nvGraphicFramePr>
        <p:xfrm>
          <a:off x="90292" y="940496"/>
          <a:ext cx="898220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493">
                  <a:extLst>
                    <a:ext uri="{9D8B030D-6E8A-4147-A177-3AD203B41FA5}">
                      <a16:colId xmlns:a16="http://schemas.microsoft.com/office/drawing/2014/main" val="1871313907"/>
                    </a:ext>
                  </a:extLst>
                </a:gridCol>
                <a:gridCol w="6963715">
                  <a:extLst>
                    <a:ext uri="{9D8B030D-6E8A-4147-A177-3AD203B41FA5}">
                      <a16:colId xmlns:a16="http://schemas.microsoft.com/office/drawing/2014/main" val="222672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dirty="0"/>
                        <a:t>Type of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Known to cryptanalyst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00501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53108"/>
              </p:ext>
            </p:extLst>
          </p:nvPr>
        </p:nvGraphicFramePr>
        <p:xfrm>
          <a:off x="90292" y="1393418"/>
          <a:ext cx="8982208" cy="411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5488">
                  <a:extLst>
                    <a:ext uri="{9D8B030D-6E8A-4147-A177-3AD203B41FA5}">
                      <a16:colId xmlns:a16="http://schemas.microsoft.com/office/drawing/2014/main" val="1516155356"/>
                    </a:ext>
                  </a:extLst>
                </a:gridCol>
                <a:gridCol w="6966720">
                  <a:extLst>
                    <a:ext uri="{9D8B030D-6E8A-4147-A177-3AD203B41FA5}">
                      <a16:colId xmlns:a16="http://schemas.microsoft.com/office/drawing/2014/main" val="1425198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100" b="0" dirty="0"/>
                        <a:t>Ciphertext Only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100" b="0" dirty="0"/>
                        <a:t>Encryption</a:t>
                      </a:r>
                      <a:r>
                        <a:rPr lang="en-IN" sz="2100" b="0" baseline="0" dirty="0"/>
                        <a:t> </a:t>
                      </a:r>
                      <a:r>
                        <a:rPr lang="en-IN" sz="2100" b="0" dirty="0"/>
                        <a:t>algorithm,</a:t>
                      </a:r>
                      <a:r>
                        <a:rPr lang="en-IN" sz="2100" b="0" baseline="0" dirty="0"/>
                        <a:t> </a:t>
                      </a:r>
                      <a:r>
                        <a:rPr lang="en-IN" sz="2100" b="0" dirty="0"/>
                        <a:t>Ciphertext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769862"/>
                  </a:ext>
                </a:extLst>
              </a:tr>
            </a:tbl>
          </a:graphicData>
        </a:graphic>
      </p:graphicFrame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6" y="2121975"/>
            <a:ext cx="8892988" cy="258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78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Attacks on Encrypted Messages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989732"/>
              </p:ext>
            </p:extLst>
          </p:nvPr>
        </p:nvGraphicFramePr>
        <p:xfrm>
          <a:off x="90292" y="940496"/>
          <a:ext cx="898220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493">
                  <a:extLst>
                    <a:ext uri="{9D8B030D-6E8A-4147-A177-3AD203B41FA5}">
                      <a16:colId xmlns:a16="http://schemas.microsoft.com/office/drawing/2014/main" val="1871313907"/>
                    </a:ext>
                  </a:extLst>
                </a:gridCol>
                <a:gridCol w="6963715">
                  <a:extLst>
                    <a:ext uri="{9D8B030D-6E8A-4147-A177-3AD203B41FA5}">
                      <a16:colId xmlns:a16="http://schemas.microsoft.com/office/drawing/2014/main" val="222672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dirty="0"/>
                        <a:t>Type of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Known to cryptanalyst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00501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02572"/>
              </p:ext>
            </p:extLst>
          </p:nvPr>
        </p:nvGraphicFramePr>
        <p:xfrm>
          <a:off x="99888" y="1386260"/>
          <a:ext cx="8982208" cy="731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2941">
                  <a:extLst>
                    <a:ext uri="{9D8B030D-6E8A-4147-A177-3AD203B41FA5}">
                      <a16:colId xmlns:a16="http://schemas.microsoft.com/office/drawing/2014/main" val="1516155356"/>
                    </a:ext>
                  </a:extLst>
                </a:gridCol>
                <a:gridCol w="6969267">
                  <a:extLst>
                    <a:ext uri="{9D8B030D-6E8A-4147-A177-3AD203B41FA5}">
                      <a16:colId xmlns:a16="http://schemas.microsoft.com/office/drawing/2014/main" val="1425198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100" b="0" dirty="0"/>
                        <a:t>Known Plaintext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Encryption algorithm,</a:t>
                      </a:r>
                      <a:r>
                        <a:rPr lang="en-IN" sz="2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Ciphertext, One or more plaintext-cipher text pairs formed with the  secret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769862"/>
                  </a:ext>
                </a:extLst>
              </a:tr>
            </a:tbl>
          </a:graphicData>
        </a:graphic>
      </p:graphicFrame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7" y="2538478"/>
            <a:ext cx="8902786" cy="2743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15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Attacks on Encrypted Messages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989732"/>
              </p:ext>
            </p:extLst>
          </p:nvPr>
        </p:nvGraphicFramePr>
        <p:xfrm>
          <a:off x="90292" y="940496"/>
          <a:ext cx="898220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493">
                  <a:extLst>
                    <a:ext uri="{9D8B030D-6E8A-4147-A177-3AD203B41FA5}">
                      <a16:colId xmlns:a16="http://schemas.microsoft.com/office/drawing/2014/main" val="1871313907"/>
                    </a:ext>
                  </a:extLst>
                </a:gridCol>
                <a:gridCol w="6963715">
                  <a:extLst>
                    <a:ext uri="{9D8B030D-6E8A-4147-A177-3AD203B41FA5}">
                      <a16:colId xmlns:a16="http://schemas.microsoft.com/office/drawing/2014/main" val="222672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dirty="0"/>
                        <a:t>Type of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Known to cryptanalyst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00501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10385"/>
              </p:ext>
            </p:extLst>
          </p:nvPr>
        </p:nvGraphicFramePr>
        <p:xfrm>
          <a:off x="94612" y="1398498"/>
          <a:ext cx="8982208" cy="731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5488">
                  <a:extLst>
                    <a:ext uri="{9D8B030D-6E8A-4147-A177-3AD203B41FA5}">
                      <a16:colId xmlns:a16="http://schemas.microsoft.com/office/drawing/2014/main" val="1516155356"/>
                    </a:ext>
                  </a:extLst>
                </a:gridCol>
                <a:gridCol w="6966720">
                  <a:extLst>
                    <a:ext uri="{9D8B030D-6E8A-4147-A177-3AD203B41FA5}">
                      <a16:colId xmlns:a16="http://schemas.microsoft.com/office/drawing/2014/main" val="1425198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100" b="0" dirty="0"/>
                        <a:t>Chosen Plaintext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2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Encryption algorithm,</a:t>
                      </a:r>
                      <a:r>
                        <a:rPr lang="en-IN" sz="2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Ciphertext, Plaintext message chosen by cryptanalyst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769862"/>
                  </a:ext>
                </a:extLst>
              </a:tr>
            </a:tbl>
          </a:graphicData>
        </a:graphic>
      </p:graphicFrame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3" y="2672916"/>
            <a:ext cx="8946994" cy="306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5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Attacks on Encrypted Messages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989732"/>
              </p:ext>
            </p:extLst>
          </p:nvPr>
        </p:nvGraphicFramePr>
        <p:xfrm>
          <a:off x="90292" y="940496"/>
          <a:ext cx="898220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493">
                  <a:extLst>
                    <a:ext uri="{9D8B030D-6E8A-4147-A177-3AD203B41FA5}">
                      <a16:colId xmlns:a16="http://schemas.microsoft.com/office/drawing/2014/main" val="1871313907"/>
                    </a:ext>
                  </a:extLst>
                </a:gridCol>
                <a:gridCol w="6963715">
                  <a:extLst>
                    <a:ext uri="{9D8B030D-6E8A-4147-A177-3AD203B41FA5}">
                      <a16:colId xmlns:a16="http://schemas.microsoft.com/office/drawing/2014/main" val="222672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dirty="0"/>
                        <a:t>Type of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Known to cryptanalyst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0050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478239"/>
              </p:ext>
            </p:extLst>
          </p:nvPr>
        </p:nvGraphicFramePr>
        <p:xfrm>
          <a:off x="91440" y="1393312"/>
          <a:ext cx="8982208" cy="1051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5488">
                  <a:extLst>
                    <a:ext uri="{9D8B030D-6E8A-4147-A177-3AD203B41FA5}">
                      <a16:colId xmlns:a16="http://schemas.microsoft.com/office/drawing/2014/main" val="1516155356"/>
                    </a:ext>
                  </a:extLst>
                </a:gridCol>
                <a:gridCol w="6966720">
                  <a:extLst>
                    <a:ext uri="{9D8B030D-6E8A-4147-A177-3AD203B41FA5}">
                      <a16:colId xmlns:a16="http://schemas.microsoft.com/office/drawing/2014/main" val="1425198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100" b="0" dirty="0"/>
                        <a:t>Chosen Ciphertext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2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Encryption algorithm, Ciphertext, Ciphertext chosen by cryptanalyst, with its corresponding decrypted plaintext generated with the secret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769862"/>
                  </a:ext>
                </a:extLst>
              </a:tr>
            </a:tbl>
          </a:graphicData>
        </a:graphic>
      </p:graphicFrame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7" y="2744924"/>
            <a:ext cx="9029427" cy="333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55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Attacks on Encrypted Messages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989732"/>
              </p:ext>
            </p:extLst>
          </p:nvPr>
        </p:nvGraphicFramePr>
        <p:xfrm>
          <a:off x="90292" y="940496"/>
          <a:ext cx="898220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493">
                  <a:extLst>
                    <a:ext uri="{9D8B030D-6E8A-4147-A177-3AD203B41FA5}">
                      <a16:colId xmlns:a16="http://schemas.microsoft.com/office/drawing/2014/main" val="1871313907"/>
                    </a:ext>
                  </a:extLst>
                </a:gridCol>
                <a:gridCol w="6963715">
                  <a:extLst>
                    <a:ext uri="{9D8B030D-6E8A-4147-A177-3AD203B41FA5}">
                      <a16:colId xmlns:a16="http://schemas.microsoft.com/office/drawing/2014/main" val="222672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dirty="0"/>
                        <a:t>Type of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Known to cryptanalyst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00501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947455"/>
              </p:ext>
            </p:extLst>
          </p:nvPr>
        </p:nvGraphicFramePr>
        <p:xfrm>
          <a:off x="86528" y="1393640"/>
          <a:ext cx="8982208" cy="181126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8136">
                  <a:extLst>
                    <a:ext uri="{9D8B030D-6E8A-4147-A177-3AD203B41FA5}">
                      <a16:colId xmlns:a16="http://schemas.microsoft.com/office/drawing/2014/main" val="1516155356"/>
                    </a:ext>
                  </a:extLst>
                </a:gridCol>
                <a:gridCol w="6964072">
                  <a:extLst>
                    <a:ext uri="{9D8B030D-6E8A-4147-A177-3AD203B41FA5}">
                      <a16:colId xmlns:a16="http://schemas.microsoft.com/office/drawing/2014/main" val="1425198892"/>
                    </a:ext>
                  </a:extLst>
                </a:gridCol>
              </a:tblGrid>
              <a:tr h="1811265">
                <a:tc>
                  <a:txBody>
                    <a:bodyPr/>
                    <a:lstStyle/>
                    <a:p>
                      <a:r>
                        <a:rPr lang="en-IN" sz="2100" b="0" dirty="0"/>
                        <a:t>Chosen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Encryption algorithm, Ciphertext, Plaintext chosen by cryptanalyst, with its corresponding ciphertext generated with the secret key , Ciphertext chosen by cryptanalyst, with its corresponding decrypted plaintext generated with the secret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76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047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Substitution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substitution technique is one in which the letters of plaintext are replaced by other letters or by numbers or symbols.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Caesar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Monoalphabetic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Playfair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Hill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Polyalphabetic Ciphers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One-Time Pad</a:t>
            </a:r>
          </a:p>
        </p:txBody>
      </p:sp>
    </p:spTree>
    <p:extLst>
      <p:ext uri="{BB962C8B-B14F-4D97-AF65-F5344CB8AC3E}">
        <p14:creationId xmlns:p14="http://schemas.microsoft.com/office/powerpoint/2010/main" val="25455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1) Caesar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chemeClr val="tx2"/>
                </a:solidFill>
              </a:rPr>
              <a:t>Caesar cipher</a:t>
            </a:r>
            <a:r>
              <a:rPr lang="en-IN" dirty="0"/>
              <a:t> involves replacing each letter of the alphabet with the letter standing three places further down the alphabet.</a:t>
            </a:r>
          </a:p>
          <a:p>
            <a:r>
              <a:rPr lang="en-IN" dirty="0"/>
              <a:t>In encryption each plaintext letter P, substitute the ciphertext letter C: </a:t>
            </a:r>
          </a:p>
          <a:p>
            <a:pPr marL="0" indent="0" algn="ctr"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dirty="0"/>
          </a:p>
          <a:p>
            <a:r>
              <a:rPr lang="en-IN" dirty="0"/>
              <a:t>For decryption algorithm is: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3688" y="2756704"/>
            <a:ext cx="576064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/>
              <a:t>C = E(k, P) = (</a:t>
            </a:r>
            <a:r>
              <a:rPr lang="en-IN" sz="3200" dirty="0"/>
              <a:t>P</a:t>
            </a:r>
            <a:r>
              <a:rPr lang="da-DK" sz="3200" dirty="0"/>
              <a:t> + k) mod 26</a:t>
            </a:r>
          </a:p>
          <a:p>
            <a:pPr algn="ctr"/>
            <a:r>
              <a:rPr lang="da-DK" sz="3200" dirty="0"/>
              <a:t>C = E(3, P) = (P + 3) mod 26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3688" y="4293096"/>
            <a:ext cx="576064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>
                <a:latin typeface="+mj-lt"/>
                <a:cs typeface="Courier New" panose="02070309020205020404" pitchFamily="49" charset="0"/>
              </a:rPr>
              <a:t>P = D(k, C) = (C - k) mod 26</a:t>
            </a:r>
            <a:endParaRPr lang="en-IN" sz="32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57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Caesar Cipher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758134"/>
              </p:ext>
            </p:extLst>
          </p:nvPr>
        </p:nvGraphicFramePr>
        <p:xfrm>
          <a:off x="190500" y="1431588"/>
          <a:ext cx="8763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077">
                  <a:extLst>
                    <a:ext uri="{9D8B030D-6E8A-4147-A177-3AD203B41FA5}">
                      <a16:colId xmlns:a16="http://schemas.microsoft.com/office/drawing/2014/main" val="2373927675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273734989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9077087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3848274232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1840593015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172927652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3734660560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394670484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4154119862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3597097914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269287721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211005474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3585845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/>
                        <a:t>i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33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140226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901258"/>
              </p:ext>
            </p:extLst>
          </p:nvPr>
        </p:nvGraphicFramePr>
        <p:xfrm>
          <a:off x="190500" y="2359339"/>
          <a:ext cx="8763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077">
                  <a:extLst>
                    <a:ext uri="{9D8B030D-6E8A-4147-A177-3AD203B41FA5}">
                      <a16:colId xmlns:a16="http://schemas.microsoft.com/office/drawing/2014/main" val="2373927675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273734989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9077087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3848274232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1840593015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172927652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3734660560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394670484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4154119862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3597097914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269287721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211005474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3585845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33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14022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094326" y="3412952"/>
            <a:ext cx="4682692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da-DK" sz="3200" dirty="0">
                <a:latin typeface="+mj-lt"/>
              </a:rPr>
              <a:t>C = E(3, P) = (P + 3) mod 26</a:t>
            </a:r>
            <a:endParaRPr lang="en-IN" sz="32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" y="401383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plain:  a b c d e f g h i j k l m n o p q r s t u v w x y z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cipher: d e f g h i j k l m n o p q r s t u v w x y z a b c</a:t>
            </a:r>
            <a:endParaRPr lang="en-IN" sz="20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500" y="4815476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Example:</a:t>
            </a:r>
          </a:p>
          <a:p>
            <a:r>
              <a:rPr lang="en-IN" sz="2400" dirty="0"/>
              <a:t>Plaintext:      </a:t>
            </a:r>
            <a:r>
              <a:rPr lang="en-IN" sz="2400" dirty="0">
                <a:latin typeface="Consolas" panose="020B0609020204030204" pitchFamily="49" charset="0"/>
                <a:cs typeface="Courier New" panose="02070309020205020404" pitchFamily="49" charset="0"/>
              </a:rPr>
              <a:t>THE QUICK BROWN FOX</a:t>
            </a:r>
          </a:p>
          <a:p>
            <a:r>
              <a:rPr lang="en-IN" sz="2400" dirty="0"/>
              <a:t>Ciphertext:   </a:t>
            </a:r>
            <a:r>
              <a:rPr lang="en-IN" sz="2400" dirty="0">
                <a:latin typeface="Consolas" panose="020B0609020204030204" pitchFamily="49" charset="0"/>
                <a:cs typeface="Courier New" panose="02070309020205020404" pitchFamily="49" charset="0"/>
              </a:rPr>
              <a:t>WKH TXLFN EURZQ IRA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500" y="981035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Let us assign a numerical equivalent to each letter</a:t>
            </a:r>
          </a:p>
        </p:txBody>
      </p:sp>
    </p:spTree>
    <p:extLst>
      <p:ext uri="{BB962C8B-B14F-4D97-AF65-F5344CB8AC3E}">
        <p14:creationId xmlns:p14="http://schemas.microsoft.com/office/powerpoint/2010/main" val="369303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Brute force attack on Caesar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encryption and decryption algorithms are known.</a:t>
            </a:r>
          </a:p>
          <a:p>
            <a:r>
              <a:rPr lang="en-IN" dirty="0"/>
              <a:t>There are only 25 keys to try.</a:t>
            </a:r>
          </a:p>
          <a:p>
            <a:r>
              <a:rPr lang="en-IN" dirty="0"/>
              <a:t>The language of the plaintext is known and easily recognizable.</a:t>
            </a:r>
          </a:p>
        </p:txBody>
      </p:sp>
    </p:spTree>
    <p:extLst>
      <p:ext uri="{BB962C8B-B14F-4D97-AF65-F5344CB8AC3E}">
        <p14:creationId xmlns:p14="http://schemas.microsoft.com/office/powerpoint/2010/main" val="109854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Brute force attack on Caesar Cipher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319622"/>
              </p:ext>
            </p:extLst>
          </p:nvPr>
        </p:nvGraphicFramePr>
        <p:xfrm>
          <a:off x="190500" y="1483339"/>
          <a:ext cx="4201480" cy="49592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08910">
                  <a:extLst>
                    <a:ext uri="{9D8B030D-6E8A-4147-A177-3AD203B41FA5}">
                      <a16:colId xmlns:a16="http://schemas.microsoft.com/office/drawing/2014/main" val="1429738763"/>
                    </a:ext>
                  </a:extLst>
                </a:gridCol>
                <a:gridCol w="3592570">
                  <a:extLst>
                    <a:ext uri="{9D8B030D-6E8A-4147-A177-3AD203B41FA5}">
                      <a16:colId xmlns:a16="http://schemas.microsoft.com/office/drawing/2014/main" val="247058307"/>
                    </a:ext>
                  </a:extLst>
                </a:gridCol>
              </a:tblGrid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Key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Transformed text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59691312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YMJ VZNHP GWTBS KTC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93661300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2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XLI UYMGO FVSAR JSB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907295288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3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WKH TXLFN EURZQ IRA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600733661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4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VJG SWKEM DTQYP HQZ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997473304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5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UIF RVJDL CSPXOGPY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44367978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6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THE QUICK BROWN FOX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89492246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7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SGD PTHBJ AQNVM ENW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24303804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8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RFC OSGAI ZPMUL DMV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929126857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9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QEB NRFZH YOLTK CLU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33523649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10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PDA MQEYG XNKSJ BKT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77037559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11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OCZ LPDXF WMJRI AJS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38817624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12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NBY KOCWE VLIQH ZIR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78661954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13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MAX JNBVD UKHPG YHQ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84275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601692"/>
              </p:ext>
            </p:extLst>
          </p:nvPr>
        </p:nvGraphicFramePr>
        <p:xfrm>
          <a:off x="4708189" y="1481801"/>
          <a:ext cx="4201200" cy="49608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08869">
                  <a:extLst>
                    <a:ext uri="{9D8B030D-6E8A-4147-A177-3AD203B41FA5}">
                      <a16:colId xmlns:a16="http://schemas.microsoft.com/office/drawing/2014/main" val="210308470"/>
                    </a:ext>
                  </a:extLst>
                </a:gridCol>
                <a:gridCol w="3592331">
                  <a:extLst>
                    <a:ext uri="{9D8B030D-6E8A-4147-A177-3AD203B41FA5}">
                      <a16:colId xmlns:a16="http://schemas.microsoft.com/office/drawing/2014/main" val="1122671425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Key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Transformed text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850260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14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LZW IMAUC TJGOF XGP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9515580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15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KYV HLZTB SIFNE WFO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969279550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16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JXU GKYSA RHEMD VEN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02041136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17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IWT FJXRZ QGDLC UDM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176715318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18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HVS EIWQY PFCKB TCL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2295682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19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GUR DHVPX OEBJA SBK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7669658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20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FTQ CGUOW NDAIZ RAJ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97650358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21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ESP BFTNV MCZHY QZI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132673582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22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DRO AESMU LBYGX PYH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794076471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23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CQN ZDRLT KAXFW OXG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27700392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24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BPM YCQKS JZWEV NWF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9633215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25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AOL XBPJR IYVDU MVE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4424726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90500" y="1016732"/>
            <a:ext cx="6397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Ciphertext: </a:t>
            </a:r>
            <a:r>
              <a:rPr lang="en-IN" sz="2400" dirty="0">
                <a:latin typeface="Consolas" panose="020B0609020204030204" pitchFamily="49" charset="0"/>
              </a:rPr>
              <a:t>ZNK WAOIQ HXUCT LUD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7504" y="3573016"/>
            <a:ext cx="435648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94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953500" cy="808037"/>
          </a:xfrm>
        </p:spPr>
        <p:txBody>
          <a:bodyPr>
            <a:normAutofit/>
          </a:bodyPr>
          <a:lstStyle/>
          <a:p>
            <a:r>
              <a:rPr lang="en-IN" sz="4000" dirty="0"/>
              <a:t>OSI</a:t>
            </a:r>
            <a:r>
              <a:rPr lang="en-IN" dirty="0"/>
              <a:t> </a:t>
            </a:r>
            <a:r>
              <a:rPr lang="en-IN" sz="4000" dirty="0"/>
              <a:t>Security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OSI (Open Systems Interconnection) security architecture focuses on Security Attacks, Mechanisms, </a:t>
            </a:r>
            <a:r>
              <a:rPr lang="en-IN"/>
              <a:t>and Services</a:t>
            </a:r>
            <a:r>
              <a:rPr lang="en-IN" dirty="0"/>
              <a:t>. </a:t>
            </a:r>
          </a:p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chemeClr val="tx2"/>
                </a:solidFill>
              </a:rPr>
              <a:t>Security Attack:</a:t>
            </a:r>
            <a:r>
              <a:rPr lang="en-IN" dirty="0">
                <a:solidFill>
                  <a:schemeClr val="tx2"/>
                </a:solidFill>
              </a:rPr>
              <a:t> </a:t>
            </a:r>
            <a:r>
              <a:rPr lang="en-IN" dirty="0"/>
              <a:t>Any action that compromises the security of information owned by an organization.</a:t>
            </a:r>
          </a:p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chemeClr val="tx2"/>
                </a:solidFill>
              </a:rPr>
              <a:t>Security Mechanism: </a:t>
            </a:r>
            <a:r>
              <a:rPr lang="en-IN" dirty="0"/>
              <a:t>A process that is designed to detect, prevent, or recover from a security attack.</a:t>
            </a:r>
          </a:p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chemeClr val="tx2"/>
                </a:solidFill>
              </a:rPr>
              <a:t>Security Service: </a:t>
            </a:r>
            <a:r>
              <a:rPr lang="en-IN" dirty="0"/>
              <a:t>A communication service that enhances the security of the data processing systems and the information transfers of an organization. </a:t>
            </a:r>
          </a:p>
        </p:txBody>
      </p:sp>
    </p:spTree>
    <p:extLst>
      <p:ext uri="{BB962C8B-B14F-4D97-AF65-F5344CB8AC3E}">
        <p14:creationId xmlns:p14="http://schemas.microsoft.com/office/powerpoint/2010/main" val="353424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Substitution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Caesar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b="1" dirty="0">
                <a:solidFill>
                  <a:schemeClr val="tx2"/>
                </a:solidFill>
              </a:rPr>
              <a:t>Monoalphabetic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Playfair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Hill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Polyalphabetic Ciphers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One-Time Pad</a:t>
            </a:r>
          </a:p>
        </p:txBody>
      </p:sp>
    </p:spTree>
    <p:extLst>
      <p:ext uri="{BB962C8B-B14F-4D97-AF65-F5344CB8AC3E}">
        <p14:creationId xmlns:p14="http://schemas.microsoft.com/office/powerpoint/2010/main" val="274189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/>
              <a:t>2) Monoalphabetic Cipher (Simple substitution)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an improvement to the Caesar Cipher. </a:t>
            </a:r>
          </a:p>
          <a:p>
            <a:r>
              <a:rPr lang="en-IN" dirty="0"/>
              <a:t>Instead of shifting the alphabets by some number, this scheme uses some permutation of the letters in alphabet.</a:t>
            </a:r>
          </a:p>
          <a:p>
            <a:r>
              <a:rPr lang="en-IN" dirty="0"/>
              <a:t>The sender and the receiver decide on a randomly selected permutation of the letters of the alphabet.</a:t>
            </a:r>
          </a:p>
          <a:p>
            <a:r>
              <a:rPr lang="en-IN" dirty="0"/>
              <a:t>With 26 letters in alphabet, the possible permutations are 26! which is equal to 4x1026.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" y="4797152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plain:  a b c d e f g h i j k l m n o p q r s t u v w x y z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cipher: y n l k x b s h m i w d p j r o q v f e a u g t z c</a:t>
            </a:r>
            <a:endParaRPr lang="en-I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1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Attack on Monoalphabetic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relative frequencies of the letters in the  ciphertext (in percentages) 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74" y="1851213"/>
            <a:ext cx="7668852" cy="18935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500" y="3668505"/>
            <a:ext cx="88598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Ciphertext:</a:t>
            </a:r>
          </a:p>
          <a:p>
            <a:r>
              <a:rPr lang="en-IN" sz="2000" dirty="0">
                <a:latin typeface="Consolas" panose="020B0609020204030204" pitchFamily="49" charset="0"/>
              </a:rPr>
              <a:t>uzqsovuohxmopvgpozpevsg</a:t>
            </a:r>
            <a:r>
              <a:rPr lang="en-IN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zw</a:t>
            </a:r>
            <a:r>
              <a:rPr lang="en-IN" sz="2000" dirty="0">
                <a:latin typeface="Consolas" panose="020B0609020204030204" pitchFamily="49" charset="0"/>
              </a:rPr>
              <a:t>szopfpesxudbmetsxaizvuephzhmdzshzowsfpappdtsvpqu</a:t>
            </a:r>
            <a:r>
              <a:rPr lang="en-IN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zw</a:t>
            </a:r>
            <a:r>
              <a:rPr lang="en-IN" sz="2000" dirty="0">
                <a:latin typeface="Consolas" panose="020B0609020204030204" pitchFamily="49" charset="0"/>
              </a:rPr>
              <a:t>ymxuzuhsxepyepopdzszufpomb</a:t>
            </a:r>
            <a:r>
              <a:rPr lang="en-IN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zw</a:t>
            </a:r>
            <a:r>
              <a:rPr lang="en-IN" sz="2000" dirty="0">
                <a:latin typeface="Consolas" panose="020B0609020204030204" pitchFamily="49" charset="0"/>
              </a:rPr>
              <a:t>pfupzhmdjudtmohmq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" y="4820862"/>
            <a:ext cx="8763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our ciphertext, the most common digram is ZW, which appears three times. So equate  Z with t, W with h and P with 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Now notice that the sequence ZWP appears in the ciphertext, and we can translate that sequence as “the.”</a:t>
            </a:r>
          </a:p>
        </p:txBody>
      </p:sp>
    </p:spTree>
    <p:extLst>
      <p:ext uri="{BB962C8B-B14F-4D97-AF65-F5344CB8AC3E}">
        <p14:creationId xmlns:p14="http://schemas.microsoft.com/office/powerpoint/2010/main" val="254353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Attack on Monoalphabetic Cipher </a:t>
            </a:r>
            <a:r>
              <a:rPr lang="en-IN" sz="4000" dirty="0"/>
              <a:t>(</a:t>
            </a:r>
            <a:r>
              <a:rPr lang="en-IN" sz="4000" dirty="0" err="1"/>
              <a:t>Cont</a:t>
            </a:r>
            <a:r>
              <a:rPr lang="en-IN" sz="4000" dirty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the cryptanalyst knows the nature of the plaintext, then the analyst can exploit the regularities of the language. </a:t>
            </a:r>
          </a:p>
          <a:p>
            <a:r>
              <a:rPr lang="en-IN" dirty="0"/>
              <a:t>The relative frequency of the letters can be determined and compared to a standard frequency distribution for English.</a:t>
            </a:r>
          </a:p>
          <a:p>
            <a:r>
              <a:rPr lang="en-IN" dirty="0"/>
              <a:t>If the message were long enough, this technique alone might be sufficient, but because this is a relatively short message, we cannot expect an exact match.</a:t>
            </a:r>
          </a:p>
        </p:txBody>
      </p:sp>
    </p:spTree>
    <p:extLst>
      <p:ext uri="{BB962C8B-B14F-4D97-AF65-F5344CB8AC3E}">
        <p14:creationId xmlns:p14="http://schemas.microsoft.com/office/powerpoint/2010/main" val="75471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Substitution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Caesar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Monoalphabetic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b="1" dirty="0">
                <a:solidFill>
                  <a:schemeClr val="tx2"/>
                </a:solidFill>
              </a:rPr>
              <a:t>Playfair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Hill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Polyalphabetic Ciphers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One-Time Pad</a:t>
            </a:r>
          </a:p>
        </p:txBody>
      </p:sp>
    </p:spTree>
    <p:extLst>
      <p:ext uri="{BB962C8B-B14F-4D97-AF65-F5344CB8AC3E}">
        <p14:creationId xmlns:p14="http://schemas.microsoft.com/office/powerpoint/2010/main" val="11965163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3) Playfair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Playfair algorithm is based on a 5 × 5 matrix (</a:t>
            </a:r>
            <a:r>
              <a:rPr lang="en-IN" b="1" dirty="0">
                <a:solidFill>
                  <a:schemeClr val="tx2"/>
                </a:solidFill>
              </a:rPr>
              <a:t>key</a:t>
            </a:r>
            <a:r>
              <a:rPr lang="en-IN" dirty="0"/>
              <a:t>) of letters.</a:t>
            </a:r>
          </a:p>
          <a:p>
            <a:r>
              <a:rPr lang="en-IN" dirty="0"/>
              <a:t>The matrix is constructed by filling in the letters of the </a:t>
            </a:r>
            <a:r>
              <a:rPr lang="en-IN" b="1" dirty="0">
                <a:solidFill>
                  <a:schemeClr val="tx2"/>
                </a:solidFill>
              </a:rPr>
              <a:t>keyword</a:t>
            </a:r>
            <a:r>
              <a:rPr lang="en-IN" dirty="0"/>
              <a:t> (minus duplicates) from left to right and from top to bottom, and then filling in the remainder of the matrix with the remaining letters in alphabetic order. </a:t>
            </a:r>
            <a:r>
              <a:rPr lang="en-IN" b="1" dirty="0">
                <a:solidFill>
                  <a:schemeClr val="tx2"/>
                </a:solidFill>
              </a:rPr>
              <a:t>The letters </a:t>
            </a:r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IN" b="1" dirty="0">
                <a:solidFill>
                  <a:schemeClr val="tx2"/>
                </a:solidFill>
              </a:rPr>
              <a:t> and </a:t>
            </a:r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IN" b="1" dirty="0">
                <a:solidFill>
                  <a:schemeClr val="tx2"/>
                </a:solidFill>
              </a:rPr>
              <a:t> count as one letter</a:t>
            </a:r>
            <a:r>
              <a:rPr lang="en-IN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5556" y="3762276"/>
            <a:ext cx="3348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Example:</a:t>
            </a:r>
          </a:p>
          <a:p>
            <a:r>
              <a:rPr lang="en-IN" sz="2400" dirty="0"/>
              <a:t>Keyword= </a:t>
            </a:r>
            <a:r>
              <a:rPr lang="en-US" sz="2400" dirty="0">
                <a:latin typeface="Consolas" panose="020B0609020204030204" pitchFamily="49" charset="0"/>
              </a:rPr>
              <a:t>OCCURRENCE</a:t>
            </a:r>
          </a:p>
          <a:p>
            <a:r>
              <a:rPr lang="en-US" sz="2400" dirty="0"/>
              <a:t>Plaintext= </a:t>
            </a:r>
            <a:r>
              <a:rPr lang="en-US" sz="2400" dirty="0">
                <a:latin typeface="Consolas" panose="020B0609020204030204" pitchFamily="49" charset="0"/>
              </a:rPr>
              <a:t>TALL TREES</a:t>
            </a:r>
            <a:endParaRPr lang="en-IN" sz="24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745397"/>
              </p:ext>
            </p:extLst>
          </p:nvPr>
        </p:nvGraphicFramePr>
        <p:xfrm>
          <a:off x="4849530" y="3360350"/>
          <a:ext cx="3416195" cy="2607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239">
                  <a:extLst>
                    <a:ext uri="{9D8B030D-6E8A-4147-A177-3AD203B41FA5}">
                      <a16:colId xmlns:a16="http://schemas.microsoft.com/office/drawing/2014/main" val="507952215"/>
                    </a:ext>
                  </a:extLst>
                </a:gridCol>
                <a:gridCol w="683239">
                  <a:extLst>
                    <a:ext uri="{9D8B030D-6E8A-4147-A177-3AD203B41FA5}">
                      <a16:colId xmlns:a16="http://schemas.microsoft.com/office/drawing/2014/main" val="748866154"/>
                    </a:ext>
                  </a:extLst>
                </a:gridCol>
                <a:gridCol w="683239">
                  <a:extLst>
                    <a:ext uri="{9D8B030D-6E8A-4147-A177-3AD203B41FA5}">
                      <a16:colId xmlns:a16="http://schemas.microsoft.com/office/drawing/2014/main" val="4019551550"/>
                    </a:ext>
                  </a:extLst>
                </a:gridCol>
                <a:gridCol w="683239">
                  <a:extLst>
                    <a:ext uri="{9D8B030D-6E8A-4147-A177-3AD203B41FA5}">
                      <a16:colId xmlns:a16="http://schemas.microsoft.com/office/drawing/2014/main" val="1524129885"/>
                    </a:ext>
                  </a:extLst>
                </a:gridCol>
                <a:gridCol w="683239">
                  <a:extLst>
                    <a:ext uri="{9D8B030D-6E8A-4147-A177-3AD203B41FA5}">
                      <a16:colId xmlns:a16="http://schemas.microsoft.com/office/drawing/2014/main" val="1601938015"/>
                    </a:ext>
                  </a:extLst>
                </a:gridCol>
              </a:tblGrid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O</a:t>
                      </a:r>
                      <a:endParaRPr lang="en-IN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  <a:endParaRPr lang="en-IN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U</a:t>
                      </a:r>
                      <a:endParaRPr lang="en-IN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</a:t>
                      </a:r>
                      <a:endParaRPr lang="en-IN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</a:t>
                      </a:r>
                      <a:endParaRPr lang="en-IN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32893"/>
                  </a:ext>
                </a:extLst>
              </a:tr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707097"/>
                  </a:ext>
                </a:extLst>
              </a:tr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I/J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846312"/>
                  </a:ext>
                </a:extLst>
              </a:tr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6547"/>
                  </a:ext>
                </a:extLst>
              </a:tr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1979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993546" y="3460744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677622" y="3460744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374842" y="3472174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055108" y="3474849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743861" y="3478126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999370" y="3972420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5683446" y="3972420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380666" y="3983850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060932" y="3986525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749685" y="3989802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4993546" y="4506182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5677622" y="4506182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6374842" y="4517612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7055108" y="4520287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7743861" y="4523564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4993546" y="5025588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5677622" y="5025588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6374842" y="5037018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7055108" y="5039693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7743861" y="5042970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4993546" y="5551620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5677622" y="5551620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6374842" y="5563050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7055108" y="5565725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7743861" y="5569002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71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Playfair Cipher - Encrypt Plaintext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Playfair, treats digrams (two letters) in the plaintext as single units and translates these units into ciphertext digrams.</a:t>
            </a:r>
          </a:p>
          <a:p>
            <a:r>
              <a:rPr lang="en-IN" dirty="0"/>
              <a:t>Make Pairs of letters add filler letter “</a:t>
            </a:r>
            <a:r>
              <a:rPr lang="en-IN" b="1" dirty="0">
                <a:solidFill>
                  <a:schemeClr val="tx2"/>
                </a:solidFill>
              </a:rPr>
              <a:t>X</a:t>
            </a:r>
            <a:r>
              <a:rPr lang="en-IN" dirty="0"/>
              <a:t>” if same letter appears in a pair.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If there is an odd number of letters, then add uncommon letter to complete digram, a X/Z may be added to the last letter.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03548" y="2852936"/>
            <a:ext cx="3348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Plaintext= </a:t>
            </a:r>
            <a:r>
              <a:rPr lang="en-US" sz="2400" dirty="0">
                <a:latin typeface="Consolas" panose="020B0609020204030204" pitchFamily="49" charset="0"/>
              </a:rPr>
              <a:t>TALL TREES</a:t>
            </a:r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3548" y="3314601"/>
            <a:ext cx="392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Plaintext= </a:t>
            </a:r>
            <a:r>
              <a:rPr lang="en-US" sz="2400" dirty="0">
                <a:latin typeface="Consolas" panose="020B0609020204030204" pitchFamily="49" charset="0"/>
              </a:rPr>
              <a:t>TA LX LT RE ES</a:t>
            </a:r>
            <a:endParaRPr lang="en-I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9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Playfair Cipher - Encrypt Plaintext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Map each pair in key matrix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07411"/>
              </p:ext>
            </p:extLst>
          </p:nvPr>
        </p:nvGraphicFramePr>
        <p:xfrm>
          <a:off x="5291126" y="1400844"/>
          <a:ext cx="3416195" cy="2607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239">
                  <a:extLst>
                    <a:ext uri="{9D8B030D-6E8A-4147-A177-3AD203B41FA5}">
                      <a16:colId xmlns:a16="http://schemas.microsoft.com/office/drawing/2014/main" val="507952215"/>
                    </a:ext>
                  </a:extLst>
                </a:gridCol>
                <a:gridCol w="683239">
                  <a:extLst>
                    <a:ext uri="{9D8B030D-6E8A-4147-A177-3AD203B41FA5}">
                      <a16:colId xmlns:a16="http://schemas.microsoft.com/office/drawing/2014/main" val="748866154"/>
                    </a:ext>
                  </a:extLst>
                </a:gridCol>
                <a:gridCol w="683239">
                  <a:extLst>
                    <a:ext uri="{9D8B030D-6E8A-4147-A177-3AD203B41FA5}">
                      <a16:colId xmlns:a16="http://schemas.microsoft.com/office/drawing/2014/main" val="4019551550"/>
                    </a:ext>
                  </a:extLst>
                </a:gridCol>
                <a:gridCol w="683239">
                  <a:extLst>
                    <a:ext uri="{9D8B030D-6E8A-4147-A177-3AD203B41FA5}">
                      <a16:colId xmlns:a16="http://schemas.microsoft.com/office/drawing/2014/main" val="1524129885"/>
                    </a:ext>
                  </a:extLst>
                </a:gridCol>
                <a:gridCol w="683239">
                  <a:extLst>
                    <a:ext uri="{9D8B030D-6E8A-4147-A177-3AD203B41FA5}">
                      <a16:colId xmlns:a16="http://schemas.microsoft.com/office/drawing/2014/main" val="1601938015"/>
                    </a:ext>
                  </a:extLst>
                </a:gridCol>
              </a:tblGrid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O</a:t>
                      </a:r>
                      <a:endParaRPr lang="en-IN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  <a:endParaRPr lang="en-IN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U</a:t>
                      </a:r>
                      <a:endParaRPr lang="en-IN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</a:t>
                      </a:r>
                      <a:endParaRPr lang="en-IN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</a:t>
                      </a:r>
                      <a:endParaRPr lang="en-IN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32893"/>
                  </a:ext>
                </a:extLst>
              </a:tr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707097"/>
                  </a:ext>
                </a:extLst>
              </a:tr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I/J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846312"/>
                  </a:ext>
                </a:extLst>
              </a:tr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6547"/>
                  </a:ext>
                </a:extLst>
              </a:tr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1979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85258" y="4084614"/>
            <a:ext cx="87431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If the letters appear on the same row, replace them with the letters to their immediate right respectively, wrapping around to the left side of the row if necessary.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For example, using the table above, the letter pair </a:t>
            </a:r>
            <a:r>
              <a:rPr lang="en-IN" sz="2400" b="1" dirty="0">
                <a:solidFill>
                  <a:schemeClr val="tx2"/>
                </a:solidFill>
              </a:rPr>
              <a:t>RE</a:t>
            </a:r>
            <a:r>
              <a:rPr lang="en-IN" sz="2400" dirty="0"/>
              <a:t> would be encoded as </a:t>
            </a:r>
            <a:r>
              <a:rPr lang="en-IN" sz="2400" b="1" dirty="0">
                <a:solidFill>
                  <a:schemeClr val="tx2"/>
                </a:solidFill>
              </a:rPr>
              <a:t>EO</a:t>
            </a:r>
            <a:r>
              <a:rPr lang="en-IN" sz="24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564" y="1628800"/>
            <a:ext cx="392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Plaintext= </a:t>
            </a:r>
            <a:r>
              <a:rPr lang="en-US" sz="2400" dirty="0">
                <a:latin typeface="Consolas" panose="020B0609020204030204" pitchFamily="49" charset="0"/>
              </a:rPr>
              <a:t>TA LX LT RE ES</a:t>
            </a:r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44308" y="1400844"/>
            <a:ext cx="1363013" cy="5159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87227" y="4084614"/>
            <a:ext cx="87431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If the letters appear on the same column, replace them with the letters immediately below, wrapping around to the top if necessary.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For example, using the table above, the letter pair </a:t>
            </a:r>
            <a:r>
              <a:rPr lang="en-IN" sz="2400" b="1" dirty="0">
                <a:solidFill>
                  <a:schemeClr val="tx2"/>
                </a:solidFill>
              </a:rPr>
              <a:t>LT</a:t>
            </a:r>
            <a:r>
              <a:rPr lang="en-IN" sz="2400" dirty="0"/>
              <a:t> would be encoded as </a:t>
            </a:r>
            <a:r>
              <a:rPr lang="en-IN" sz="2400" b="1" dirty="0">
                <a:solidFill>
                  <a:schemeClr val="tx2"/>
                </a:solidFill>
              </a:rPr>
              <a:t>TZ</a:t>
            </a:r>
            <a:r>
              <a:rPr lang="en-IN" sz="2400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3289" y="4077526"/>
            <a:ext cx="87431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If the letters are on different rows and columns, replace them with the letters on other corner of the same row.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The order is important - the first letter of the pair should be replaced first.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For example, using the table above, the letter pair </a:t>
            </a:r>
            <a:r>
              <a:rPr lang="en-IN" sz="2400" b="1" dirty="0">
                <a:solidFill>
                  <a:schemeClr val="tx2"/>
                </a:solidFill>
              </a:rPr>
              <a:t>TA</a:t>
            </a:r>
            <a:r>
              <a:rPr lang="en-IN" sz="2400" dirty="0"/>
              <a:t> would be encoded as </a:t>
            </a:r>
            <a:r>
              <a:rPr lang="en-IN" sz="2400" b="1" dirty="0">
                <a:solidFill>
                  <a:schemeClr val="tx2"/>
                </a:solidFill>
              </a:rPr>
              <a:t>PF</a:t>
            </a:r>
            <a:r>
              <a:rPr lang="en-IN" sz="2400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25814" y="2446634"/>
            <a:ext cx="681507" cy="10183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976963" y="1945069"/>
            <a:ext cx="2730358" cy="1519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516216" y="3176972"/>
            <a:ext cx="16561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16216" y="2168860"/>
            <a:ext cx="16561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7564" y="2090465"/>
            <a:ext cx="4068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Ciphertext= </a:t>
            </a:r>
            <a:r>
              <a:rPr lang="en-US" sz="2400" dirty="0">
                <a:latin typeface="Consolas" panose="020B0609020204030204" pitchFamily="49" charset="0"/>
              </a:rPr>
              <a:t>PF IZ TZ EO RT</a:t>
            </a:r>
            <a:endParaRPr lang="en-I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01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9" grpId="0" animBg="1"/>
      <p:bldP spid="9" grpId="1" animBg="1"/>
      <p:bldP spid="10" grpId="0"/>
      <p:bldP spid="10" grpId="1"/>
      <p:bldP spid="11" grpId="0"/>
      <p:bldP spid="11" grpId="1"/>
      <p:bldP spid="12" grpId="0" animBg="1"/>
      <p:bldP spid="12" grpId="1" animBg="1"/>
      <p:bldP spid="13" grpId="0" animBg="1"/>
      <p:bldP spid="13" grpId="1" animBg="1"/>
      <p:bldP spid="2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Playfair Cipher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Key=  “ engineering ”          Plaintext=” test this process ”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Key=  “ keyword ”                Plaintext=” come to the window 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Key=  “ </a:t>
            </a:r>
            <a:r>
              <a:rPr lang="en-US" dirty="0" err="1"/>
              <a:t>moonmission</a:t>
            </a:r>
            <a:r>
              <a:rPr lang="en-US" dirty="0"/>
              <a:t> ”       Plaintext=” greet ”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95430"/>
              </p:ext>
            </p:extLst>
          </p:nvPr>
        </p:nvGraphicFramePr>
        <p:xfrm>
          <a:off x="190380" y="2636912"/>
          <a:ext cx="4467075" cy="1524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85376">
                  <a:extLst>
                    <a:ext uri="{9D8B030D-6E8A-4147-A177-3AD203B41FA5}">
                      <a16:colId xmlns:a16="http://schemas.microsoft.com/office/drawing/2014/main" val="2135884588"/>
                    </a:ext>
                  </a:extLst>
                </a:gridCol>
                <a:gridCol w="2281699">
                  <a:extLst>
                    <a:ext uri="{9D8B030D-6E8A-4147-A177-3AD203B41FA5}">
                      <a16:colId xmlns:a16="http://schemas.microsoft.com/office/drawing/2014/main" val="1517112154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E N G I R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A B C D F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H K L M O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P Q S T U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V W X Y Z</a:t>
                      </a:r>
                      <a:endParaRPr lang="en-IN" sz="2000" dirty="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Encrypted Message:</a:t>
                      </a:r>
                      <a:endParaRPr lang="en-IN" sz="20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pi </a:t>
                      </a:r>
                      <a:r>
                        <a:rPr lang="en-US" sz="2000" dirty="0" err="1">
                          <a:effectLst/>
                        </a:rPr>
                        <a:t>tu</a:t>
                      </a:r>
                      <a:r>
                        <a:rPr lang="en-US" sz="2000" dirty="0">
                          <a:effectLst/>
                        </a:rPr>
                        <a:t> pm </a:t>
                      </a:r>
                      <a:r>
                        <a:rPr lang="en-US" sz="2000" dirty="0" err="1">
                          <a:effectLst/>
                        </a:rPr>
                        <a:t>gt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ue</a:t>
                      </a:r>
                      <a:r>
                        <a:rPr lang="en-US" sz="2000" dirty="0">
                          <a:effectLst/>
                        </a:rPr>
                        <a:t> lf </a:t>
                      </a:r>
                      <a:r>
                        <a:rPr lang="en-US" sz="2000" dirty="0" err="1">
                          <a:effectLst/>
                        </a:rPr>
                        <a:t>gp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xg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8883538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061246"/>
              </p:ext>
            </p:extLst>
          </p:nvPr>
        </p:nvGraphicFramePr>
        <p:xfrm>
          <a:off x="4752020" y="2636912"/>
          <a:ext cx="4140460" cy="1524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3740272838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255872024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K E Y W O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R D A B C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F G H I L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M N P Q S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T U V X Z</a:t>
                      </a:r>
                      <a:endParaRPr lang="en-IN" sz="2000" dirty="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Encrypted Message:</a:t>
                      </a:r>
                      <a:endParaRPr lang="en-IN" sz="20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lc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nk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zk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vf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yo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gq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bw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8131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376109"/>
              </p:ext>
            </p:extLst>
          </p:nvPr>
        </p:nvGraphicFramePr>
        <p:xfrm>
          <a:off x="190380" y="4237112"/>
          <a:ext cx="4467075" cy="1524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85376">
                  <a:extLst>
                    <a:ext uri="{9D8B030D-6E8A-4147-A177-3AD203B41FA5}">
                      <a16:colId xmlns:a16="http://schemas.microsoft.com/office/drawing/2014/main" val="2008571366"/>
                    </a:ext>
                  </a:extLst>
                </a:gridCol>
                <a:gridCol w="2281699">
                  <a:extLst>
                    <a:ext uri="{9D8B030D-6E8A-4147-A177-3AD203B41FA5}">
                      <a16:colId xmlns:a16="http://schemas.microsoft.com/office/drawing/2014/main" val="251278518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M O N I S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A B C D E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F G H K L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P Q R T U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V W X Y Z</a:t>
                      </a:r>
                      <a:endParaRPr lang="en-IN" sz="2000" dirty="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Encrypted Message:</a:t>
                      </a:r>
                      <a:endParaRPr lang="en-IN" sz="20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hq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cz</a:t>
                      </a:r>
                      <a:r>
                        <a:rPr lang="en-US" sz="2000" dirty="0">
                          <a:effectLst/>
                        </a:rPr>
                        <a:t> du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2669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76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Substitution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Caesar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Monoalphabetic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Playfair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b="1" dirty="0">
                <a:solidFill>
                  <a:schemeClr val="tx2"/>
                </a:solidFill>
              </a:rPr>
              <a:t>Hill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Polyalphabetic Ciphers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One-Time Pad</a:t>
            </a:r>
          </a:p>
        </p:txBody>
      </p:sp>
    </p:spTree>
    <p:extLst>
      <p:ext uri="{BB962C8B-B14F-4D97-AF65-F5344CB8AC3E}">
        <p14:creationId xmlns:p14="http://schemas.microsoft.com/office/powerpoint/2010/main" val="394635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</a:t>
            </a:r>
            <a:r>
              <a:rPr lang="en-IN" b="1" dirty="0">
                <a:solidFill>
                  <a:schemeClr val="tx2"/>
                </a:solidFill>
              </a:rPr>
              <a:t>passive attack</a:t>
            </a:r>
            <a:r>
              <a:rPr lang="en-IN" dirty="0"/>
              <a:t> attempts to learn or make use of information from the system but does not affect system resources. 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IN" sz="2400" dirty="0"/>
              <a:t>Release of message contents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IN" sz="2400" dirty="0"/>
              <a:t>Traffic analysis</a:t>
            </a:r>
          </a:p>
          <a:p>
            <a:pPr algn="just"/>
            <a:r>
              <a:rPr lang="en-IN" dirty="0"/>
              <a:t>An </a:t>
            </a:r>
            <a:r>
              <a:rPr lang="en-IN" b="1" dirty="0">
                <a:solidFill>
                  <a:schemeClr val="tx2"/>
                </a:solidFill>
              </a:rPr>
              <a:t>active attack </a:t>
            </a:r>
            <a:r>
              <a:rPr lang="en-IN" dirty="0"/>
              <a:t>attempts to alter system resources or affect their operation.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dirty="0"/>
              <a:t>Masquerade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dirty="0"/>
              <a:t>Replay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dirty="0"/>
              <a:t>Modification of messages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dirty="0"/>
              <a:t>Denial of service.</a:t>
            </a:r>
          </a:p>
        </p:txBody>
      </p:sp>
    </p:spTree>
    <p:extLst>
      <p:ext uri="{BB962C8B-B14F-4D97-AF65-F5344CB8AC3E}">
        <p14:creationId xmlns:p14="http://schemas.microsoft.com/office/powerpoint/2010/main" val="35562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4) Hill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Hill cipher is based on linear algebra</a:t>
            </a:r>
          </a:p>
          <a:p>
            <a:r>
              <a:rPr lang="en-IN" dirty="0"/>
              <a:t>Each letter is represented by numbers from 0 to 25 and calculations are done modulo 26.</a:t>
            </a:r>
          </a:p>
          <a:p>
            <a:pPr algn="ctr"/>
            <a:r>
              <a:rPr lang="en-IN" dirty="0"/>
              <a:t>Encryption and decryption can be given by the following formula:</a:t>
            </a:r>
          </a:p>
          <a:p>
            <a:pPr marL="400050" lvl="1" indent="0" algn="l">
              <a:buNone/>
            </a:pPr>
            <a:r>
              <a:rPr lang="en-IN" sz="2400" dirty="0"/>
              <a:t>Encryption:  </a:t>
            </a:r>
          </a:p>
          <a:p>
            <a:pPr marL="400050" lvl="1" indent="0" algn="l">
              <a:buNone/>
            </a:pPr>
            <a:endParaRPr lang="en-IN" sz="2400" dirty="0"/>
          </a:p>
          <a:p>
            <a:pPr marL="400050" lvl="1" indent="0" algn="l">
              <a:buNone/>
            </a:pPr>
            <a:r>
              <a:rPr lang="en-IN" sz="2400" dirty="0"/>
              <a:t>Decryption:</a:t>
            </a:r>
          </a:p>
          <a:p>
            <a:pPr marL="400050" lvl="1" indent="0" algn="l">
              <a:buNone/>
            </a:pPr>
            <a:endParaRPr lang="en-IN" b="0" i="1" dirty="0">
              <a:latin typeface="Cambria Math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5736" y="2888940"/>
            <a:ext cx="316835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3200" dirty="0">
                <a:latin typeface="+mj-lt"/>
                <a:cs typeface="Courier New" panose="02070309020205020404" pitchFamily="49" charset="0"/>
              </a:rPr>
              <a:t>C=PK mod 26</a:t>
            </a:r>
          </a:p>
        </p:txBody>
      </p:sp>
      <p:sp>
        <p:nvSpPr>
          <p:cNvPr id="5" name="Rectangle 4"/>
          <p:cNvSpPr/>
          <p:nvPr/>
        </p:nvSpPr>
        <p:spPr>
          <a:xfrm>
            <a:off x="2195736" y="3897052"/>
            <a:ext cx="316835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3200" dirty="0">
                <a:latin typeface="+mj-lt"/>
                <a:cs typeface="Courier New" panose="02070309020205020404" pitchFamily="49" charset="0"/>
              </a:rPr>
              <a:t>P=CK</a:t>
            </a:r>
            <a:r>
              <a:rPr lang="en-IN" sz="3200" baseline="40000" dirty="0">
                <a:latin typeface="+mj-lt"/>
                <a:cs typeface="Courier New" panose="02070309020205020404" pitchFamily="49" charset="0"/>
              </a:rPr>
              <a:t>-1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 mod 26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35850" y="4922566"/>
                <a:ext cx="7272300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00050" lvl="1"/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> </a:t>
                </a:r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 26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50" y="4922566"/>
                <a:ext cx="7272300" cy="11521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5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Hill Cipher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encrypt a message using the Hill Cipher we must first turn our keyword and plaintext into a matrix (a 2 x 2 matrix or a 3 x 3 matrix, </a:t>
            </a:r>
            <a:r>
              <a:rPr lang="en-IN" dirty="0" err="1"/>
              <a:t>etc</a:t>
            </a:r>
            <a:r>
              <a:rPr lang="en-IN" dirty="0"/>
              <a:t>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1128" y="2301828"/>
            <a:ext cx="5569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Example: Key = “HILL”, Plaintext = “EXAM”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786147"/>
              </p:ext>
            </p:extLst>
          </p:nvPr>
        </p:nvGraphicFramePr>
        <p:xfrm>
          <a:off x="239011" y="2875489"/>
          <a:ext cx="876300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077">
                  <a:extLst>
                    <a:ext uri="{9D8B030D-6E8A-4147-A177-3AD203B41FA5}">
                      <a16:colId xmlns:a16="http://schemas.microsoft.com/office/drawing/2014/main" val="2373927675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273734989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9077087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3848274232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1840593015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172927652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3734660560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394670484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4154119862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3597097914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269287721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211005474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35858452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h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/>
                        <a:t>i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j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k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12338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1114022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087778"/>
              </p:ext>
            </p:extLst>
          </p:nvPr>
        </p:nvGraphicFramePr>
        <p:xfrm>
          <a:off x="239011" y="3645109"/>
          <a:ext cx="8763001" cy="73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077">
                  <a:extLst>
                    <a:ext uri="{9D8B030D-6E8A-4147-A177-3AD203B41FA5}">
                      <a16:colId xmlns:a16="http://schemas.microsoft.com/office/drawing/2014/main" val="2373927675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273734989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9077087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3848274232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1840593015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172927652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3734660560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394670484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4154119862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3597097914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269287721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211005474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val="3585845289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o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q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u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v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w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z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1233814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111402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9011" y="4769876"/>
                <a:ext cx="4115742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Key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Matrix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11" y="4769876"/>
                <a:ext cx="4115742" cy="653128"/>
              </a:xfrm>
              <a:prstGeom prst="rect">
                <a:avLst/>
              </a:prstGeom>
              <a:blipFill>
                <a:blip r:embed="rId3"/>
                <a:stretch>
                  <a:fillRect b="-6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1715" y="5572289"/>
                <a:ext cx="3933834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Plaintext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5" y="5572289"/>
                <a:ext cx="3933834" cy="653128"/>
              </a:xfrm>
              <a:prstGeom prst="rect">
                <a:avLst/>
              </a:prstGeom>
              <a:blipFill>
                <a:blip r:embed="rId4"/>
                <a:stretch>
                  <a:fillRect b="-74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3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Hill Cipher Encryption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7824" y="1781881"/>
            <a:ext cx="2736304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3200" dirty="0">
                <a:latin typeface="+mj-lt"/>
                <a:cs typeface="Courier New" panose="02070309020205020404" pitchFamily="49" charset="0"/>
              </a:rPr>
              <a:t>C=PK mod 26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9264" y="2437695"/>
                <a:ext cx="2055884" cy="653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" y="2437695"/>
                <a:ext cx="2055884" cy="6531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9264" y="3271905"/>
                <a:ext cx="2654573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4 + 8 x 23 = 212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" y="3271905"/>
                <a:ext cx="2654573" cy="369332"/>
              </a:xfrm>
              <a:prstGeom prst="rect">
                <a:avLst/>
              </a:prstGeom>
              <a:blipFill>
                <a:blip r:embed="rId3"/>
                <a:stretch>
                  <a:fillRect l="-3409" t="-21875" r="-5909" b="-43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9264" y="3842032"/>
                <a:ext cx="2994409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4 + 11 x 23 = 297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" y="3842032"/>
                <a:ext cx="2994409" cy="369332"/>
              </a:xfrm>
              <a:prstGeom prst="rect">
                <a:avLst/>
              </a:prstGeom>
              <a:blipFill>
                <a:blip r:embed="rId4"/>
                <a:stretch>
                  <a:fillRect l="-3024" t="-20000" r="-4839" b="-4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8224" y="995464"/>
                <a:ext cx="4218334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Key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Matrix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4" y="995464"/>
                <a:ext cx="4218334" cy="653128"/>
              </a:xfrm>
              <a:prstGeom prst="rect">
                <a:avLst/>
              </a:prstGeom>
              <a:blipFill>
                <a:blip r:embed="rId5"/>
                <a:stretch>
                  <a:fillRect b="-74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69360" y="973611"/>
                <a:ext cx="4038029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Plaintext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IN" sz="2400" dirty="0"/>
                        <m:t>= 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360" y="973611"/>
                <a:ext cx="4038029" cy="6531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5296" y="4378074"/>
                <a:ext cx="3268395" cy="653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6" y="4378074"/>
                <a:ext cx="3268395" cy="6531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9264" y="5222283"/>
                <a:ext cx="3817199" cy="653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297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> </a:t>
                </a:r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" y="5222283"/>
                <a:ext cx="3817199" cy="653128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44895" y="2437695"/>
                <a:ext cx="2055884" cy="653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895" y="2437695"/>
                <a:ext cx="2055884" cy="6531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32120" y="3265731"/>
                <a:ext cx="2484655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0 + 8 x 12 = 96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20" y="3265731"/>
                <a:ext cx="2484655" cy="369332"/>
              </a:xfrm>
              <a:prstGeom prst="rect">
                <a:avLst/>
              </a:prstGeom>
              <a:blipFill>
                <a:blip r:embed="rId10"/>
                <a:stretch>
                  <a:fillRect l="-3893" t="-21875" r="-6326" b="-43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832120" y="3847635"/>
                <a:ext cx="2994409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0 + 11 x 12 = 132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20" y="3847635"/>
                <a:ext cx="2994409" cy="369332"/>
              </a:xfrm>
              <a:prstGeom prst="rect">
                <a:avLst/>
              </a:prstGeom>
              <a:blipFill>
                <a:blip r:embed="rId11"/>
                <a:stretch>
                  <a:fillRect l="-3232" t="-20000" r="-4848" b="-4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32120" y="4379438"/>
                <a:ext cx="3268395" cy="653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132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20" y="4379438"/>
                <a:ext cx="3268395" cy="6531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832120" y="5226137"/>
                <a:ext cx="3810787" cy="653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132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> </a:t>
                </a:r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20" y="5226137"/>
                <a:ext cx="3810787" cy="653128"/>
              </a:xfrm>
              <a:prstGeom prst="rect">
                <a:avLst/>
              </a:prstGeom>
              <a:blipFill>
                <a:blip r:embed="rId13"/>
                <a:stretch>
                  <a:fillRect b="-36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661636" y="6025883"/>
            <a:ext cx="38207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lt1"/>
                </a:solidFill>
              </a:rPr>
              <a:t>Ciphertext = “ELSC”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08004" y="2467416"/>
            <a:ext cx="0" cy="34209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32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Hill Cipher Decryption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Step:1   Find Inverse of key matrix</a:t>
            </a:r>
          </a:p>
          <a:p>
            <a:pPr marL="985838" indent="-985838">
              <a:buNone/>
            </a:pPr>
            <a:r>
              <a:rPr lang="en-IN" dirty="0"/>
              <a:t>Step:2  Multiply the Multiplicative Inverse of the Determinant by the Adjoin Matrix</a:t>
            </a:r>
          </a:p>
          <a:p>
            <a:pPr marL="985838" indent="-985838">
              <a:buNone/>
            </a:pPr>
            <a:r>
              <a:rPr lang="en-IN" dirty="0"/>
              <a:t>Step:3  Multiply inverse key matrix with ciphertext matrix to obtain plaintext matrix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7824" y="1088740"/>
            <a:ext cx="316835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3200" dirty="0">
                <a:latin typeface="+mj-lt"/>
                <a:cs typeface="Courier New" panose="02070309020205020404" pitchFamily="49" charset="0"/>
              </a:rPr>
              <a:t>P=CK</a:t>
            </a:r>
            <a:r>
              <a:rPr lang="en-IN" sz="3200" baseline="40000" dirty="0">
                <a:latin typeface="+mj-lt"/>
                <a:cs typeface="Courier New" panose="02070309020205020404" pitchFamily="49" charset="0"/>
              </a:rPr>
              <a:t>-1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 mod 26</a:t>
            </a:r>
          </a:p>
        </p:txBody>
      </p:sp>
    </p:spTree>
    <p:extLst>
      <p:ext uri="{BB962C8B-B14F-4D97-AF65-F5344CB8AC3E}">
        <p14:creationId xmlns:p14="http://schemas.microsoft.com/office/powerpoint/2010/main" val="156141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Step: 1 Inverse of key matrix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1074656"/>
            <a:ext cx="327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2 X 2 inverse of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5536" y="1829868"/>
                <a:ext cx="4165115" cy="79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ad</m:t>
                          </m:r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cb</m:t>
                          </m:r>
                        </m:den>
                      </m:f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29868"/>
                <a:ext cx="4165115" cy="79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95536" y="2874183"/>
            <a:ext cx="327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3 X 3 inverse of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5536" y="3558060"/>
                <a:ext cx="4784258" cy="7593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determinant</m:t>
                          </m:r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adjoin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558060"/>
                <a:ext cx="4784258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29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Step: 1 Inverse of key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3374" y="995464"/>
                <a:ext cx="7676973" cy="725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nverse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Key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Matrix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IN" sz="240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IN" sz="240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sz="240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  <m:e>
                                    <m:r>
                                      <a:rPr lang="en-IN" sz="240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77</m:t>
                          </m:r>
                          <m:r>
                            <a:rPr lang="en-IN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88</m:t>
                          </m:r>
                        </m:den>
                      </m:f>
                      <m:r>
                        <a:rPr lang="en-IN" sz="24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74" y="995464"/>
                <a:ext cx="7676973" cy="725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3643" y="1956479"/>
                <a:ext cx="3888432" cy="794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den>
                      </m:f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3" y="1956479"/>
                <a:ext cx="3888432" cy="7940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244135" y="2706108"/>
            <a:ext cx="4709365" cy="1736646"/>
          </a:xfrm>
          <a:prstGeom prst="wedgeRoundRectCallout">
            <a:avLst>
              <a:gd name="adj1" fmla="val -122773"/>
              <a:gd name="adj2" fmla="val -52373"/>
              <a:gd name="adj3" fmla="val 16667"/>
            </a:avLst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-11 mod 26 = 15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Because, modulo for negative number is = N- (B%N) </a:t>
            </a:r>
          </a:p>
          <a:p>
            <a:r>
              <a:rPr lang="en-IN" sz="2400" dirty="0"/>
              <a:t>     = 26 – (11%26)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3269" y="3104692"/>
                <a:ext cx="3888432" cy="749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  <m:r>
                      <a:rPr lang="en-IN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26</m:t>
                    </m:r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69" y="3104692"/>
                <a:ext cx="3888432" cy="749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50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5" grpId="0" animBg="1"/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Step: 2 Modular </a:t>
            </a:r>
            <a:r>
              <a:rPr lang="en-IN" sz="2800" dirty="0"/>
              <a:t>(Multiplicative)</a:t>
            </a:r>
            <a:r>
              <a:rPr lang="en-IN" dirty="0"/>
              <a:t> inverse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inverse of a number A is 1/A since A * 1/A = 1 </a:t>
            </a:r>
          </a:p>
          <a:p>
            <a:pPr marL="0" indent="0">
              <a:buNone/>
            </a:pPr>
            <a:r>
              <a:rPr lang="en-IN" dirty="0"/>
              <a:t>      e.g. the inverse of 5 is 1/5</a:t>
            </a:r>
          </a:p>
          <a:p>
            <a:pPr fontAlgn="base"/>
            <a:r>
              <a:rPr lang="en-IN" dirty="0"/>
              <a:t>In modular arithmetic we do not have a division operation. </a:t>
            </a:r>
          </a:p>
          <a:p>
            <a:pPr fontAlgn="base"/>
            <a:r>
              <a:rPr lang="en-IN" dirty="0"/>
              <a:t>The modular inverse of A (mod C) is A</a:t>
            </a:r>
            <a:r>
              <a:rPr lang="en-IN" baseline="40000" dirty="0"/>
              <a:t>-1</a:t>
            </a:r>
          </a:p>
          <a:p>
            <a:pPr fontAlgn="base"/>
            <a:r>
              <a:rPr lang="en-IN" b="1" dirty="0">
                <a:solidFill>
                  <a:schemeClr val="tx2"/>
                </a:solidFill>
              </a:rPr>
              <a:t>(A * A</a:t>
            </a:r>
            <a:r>
              <a:rPr lang="en-IN" b="1" baseline="40000" dirty="0">
                <a:solidFill>
                  <a:schemeClr val="tx2"/>
                </a:solidFill>
              </a:rPr>
              <a:t>-1</a:t>
            </a:r>
            <a:r>
              <a:rPr lang="en-IN" b="1" dirty="0">
                <a:solidFill>
                  <a:schemeClr val="tx2"/>
                </a:solidFill>
              </a:rPr>
              <a:t>) ≡ 1 (mod C)</a:t>
            </a:r>
          </a:p>
          <a:p>
            <a:pPr marL="0" indent="0" fontAlgn="base">
              <a:buNone/>
            </a:pPr>
            <a:r>
              <a:rPr lang="en-IN" dirty="0"/>
              <a:t>Example:</a:t>
            </a:r>
          </a:p>
          <a:p>
            <a:pPr fontAlgn="base"/>
            <a:r>
              <a:rPr lang="en-IN" dirty="0"/>
              <a:t>The modular inverse of A mod C is the A</a:t>
            </a:r>
            <a:r>
              <a:rPr lang="en-IN" baseline="30000" dirty="0"/>
              <a:t>-1</a:t>
            </a:r>
            <a:r>
              <a:rPr lang="en-IN" dirty="0"/>
              <a:t> value that makes </a:t>
            </a:r>
          </a:p>
          <a:p>
            <a:pPr marL="0" indent="0" fontAlgn="base">
              <a:buNone/>
            </a:pPr>
            <a:r>
              <a:rPr lang="en-IN" dirty="0"/>
              <a:t>      A * A</a:t>
            </a:r>
            <a:r>
              <a:rPr lang="en-IN" baseline="30000" dirty="0"/>
              <a:t>-1</a:t>
            </a:r>
            <a:r>
              <a:rPr lang="en-IN" dirty="0"/>
              <a:t> mod C = 1</a:t>
            </a:r>
          </a:p>
          <a:p>
            <a:pPr marL="400050" lvl="1" indent="0" fontAlgn="base">
              <a:buNone/>
            </a:pPr>
            <a:r>
              <a:rPr lang="en-IN" sz="2400" dirty="0"/>
              <a:t>A = 3, C = 11</a:t>
            </a:r>
          </a:p>
          <a:p>
            <a:pPr marL="400050" lvl="1" indent="0" fontAlgn="base">
              <a:buNone/>
            </a:pPr>
            <a:r>
              <a:rPr lang="en-IN" sz="2400" dirty="0"/>
              <a:t>Since (3*4) mod 11 = 1, </a:t>
            </a:r>
            <a:r>
              <a:rPr lang="en-IN" sz="2400" b="1" dirty="0">
                <a:solidFill>
                  <a:schemeClr val="tx2"/>
                </a:solidFill>
              </a:rPr>
              <a:t>4</a:t>
            </a:r>
            <a:r>
              <a:rPr lang="en-IN" sz="2400" dirty="0"/>
              <a:t> is modulo inverse of </a:t>
            </a:r>
            <a:r>
              <a:rPr lang="en-IN" sz="2400" b="1" dirty="0">
                <a:solidFill>
                  <a:schemeClr val="tx2"/>
                </a:solidFill>
              </a:rPr>
              <a:t>3</a:t>
            </a:r>
          </a:p>
          <a:p>
            <a:pPr marL="400050" lvl="1" indent="0" fontAlgn="base">
              <a:buNone/>
            </a:pPr>
            <a:r>
              <a:rPr lang="en-IN" sz="2400" dirty="0"/>
              <a:t>A = 10, C = 17 , A</a:t>
            </a:r>
            <a:r>
              <a:rPr lang="en-IN" sz="2400" baseline="30000" dirty="0"/>
              <a:t>-1 </a:t>
            </a:r>
            <a:r>
              <a:rPr lang="en-IN" sz="2400" dirty="0"/>
              <a:t>=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1840" y="5517232"/>
            <a:ext cx="504056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12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9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Step 2: Modular (Multiplicative) inverse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397546"/>
              </p:ext>
            </p:extLst>
          </p:nvPr>
        </p:nvGraphicFramePr>
        <p:xfrm>
          <a:off x="190500" y="1160748"/>
          <a:ext cx="8763005" cy="27432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817317">
                  <a:extLst>
                    <a:ext uri="{9D8B030D-6E8A-4147-A177-3AD203B41FA5}">
                      <a16:colId xmlns:a16="http://schemas.microsoft.com/office/drawing/2014/main" val="4193388123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val="1325460949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val="534787949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val="2696715580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val="2792788221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val="176532985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val="932669044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val="2716043550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val="3168712518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val="2433787875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val="887107956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val="2404890469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val="2086476248"/>
                    </a:ext>
                  </a:extLst>
                </a:gridCol>
              </a:tblGrid>
              <a:tr h="367241">
                <a:tc gridSpan="1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i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Determinants’ multiplicative inverse Modulo 26</a:t>
                      </a:r>
                      <a:endParaRPr lang="en-IN" sz="12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297034"/>
                  </a:ext>
                </a:extLst>
              </a:tr>
              <a:tr h="734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 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Determinant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 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11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17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21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23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25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879538"/>
                  </a:ext>
                </a:extLst>
              </a:tr>
              <a:tr h="734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 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Inverse Modulo 26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baseline="300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 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21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23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11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17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25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2611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/>
              <p:cNvSpPr txBox="1">
                <a:spLocks/>
              </p:cNvSpPr>
              <p:nvPr/>
            </p:nvSpPr>
            <p:spPr>
              <a:xfrm>
                <a:off x="251520" y="3933056"/>
                <a:ext cx="8763000" cy="84164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mtClean="0">
                        <a:latin typeface="Cambria Math" panose="02040503050406030204" pitchFamily="18" charset="0"/>
                      </a:rPr>
                      <m:t> 26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5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933056"/>
                <a:ext cx="8763000" cy="8416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89731" y="4783153"/>
                <a:ext cx="4709365" cy="681747"/>
              </a:xfrm>
              <a:prstGeom prst="wedgeRoundRectCallout">
                <a:avLst>
                  <a:gd name="adj1" fmla="val -122773"/>
                  <a:gd name="adj2" fmla="val -52373"/>
                  <a:gd name="adj3" fmla="val 16667"/>
                </a:avLst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IN" sz="2400" dirty="0"/>
                  <a:t>Multiplicative inverse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en-IN" sz="2400" dirty="0"/>
                  <a:t> is 7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31" y="4783153"/>
                <a:ext cx="4709365" cy="681747"/>
              </a:xfrm>
              <a:prstGeom prst="wedgeRoundRectCallout">
                <a:avLst>
                  <a:gd name="adj1" fmla="val -122773"/>
                  <a:gd name="adj2" fmla="val -52373"/>
                  <a:gd name="adj3" fmla="val 16667"/>
                </a:avLst>
              </a:prstGeom>
              <a:blipFill>
                <a:blip r:embed="rId3"/>
                <a:stretch>
                  <a:fillRect b="-1681"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83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2: Multiply with adjoin of matrix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/>
              <p:cNvSpPr txBox="1">
                <a:spLocks/>
              </p:cNvSpPr>
              <p:nvPr/>
            </p:nvSpPr>
            <p:spPr>
              <a:xfrm>
                <a:off x="183764" y="998167"/>
                <a:ext cx="8763000" cy="84164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7</m:t>
                      </m:r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77</m:t>
                                </m:r>
                              </m:e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26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4" y="998167"/>
                <a:ext cx="8763000" cy="8416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/>
              <p:cNvSpPr txBox="1">
                <a:spLocks/>
              </p:cNvSpPr>
              <p:nvPr/>
            </p:nvSpPr>
            <p:spPr>
              <a:xfrm>
                <a:off x="183764" y="1988840"/>
                <a:ext cx="8763000" cy="83689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thus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4" y="1988840"/>
                <a:ext cx="8763000" cy="8368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30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Hill Cipher Encryption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7824" y="1781881"/>
            <a:ext cx="2736304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3200" dirty="0">
                <a:latin typeface="+mj-lt"/>
                <a:cs typeface="Courier New" panose="02070309020205020404" pitchFamily="49" charset="0"/>
              </a:rPr>
              <a:t>P=CK</a:t>
            </a:r>
            <a:r>
              <a:rPr lang="en-IN" sz="3200" baseline="30000" dirty="0">
                <a:latin typeface="+mj-lt"/>
                <a:cs typeface="Courier New" panose="02070309020205020404" pitchFamily="49" charset="0"/>
              </a:rPr>
              <a:t>-1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 mod 26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9264" y="2398554"/>
                <a:ext cx="2055884" cy="718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" y="2398554"/>
                <a:ext cx="2055884" cy="718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9264" y="3271905"/>
                <a:ext cx="2994409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4 + 22 x 11 = 342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" y="3271905"/>
                <a:ext cx="2994409" cy="369332"/>
              </a:xfrm>
              <a:prstGeom prst="rect">
                <a:avLst/>
              </a:prstGeom>
              <a:blipFill>
                <a:blip r:embed="rId3"/>
                <a:stretch>
                  <a:fillRect l="-3226" t="-21875" r="-4839" b="-43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9264" y="3842032"/>
                <a:ext cx="2824491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4 + 23 x 11 = 257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" y="3842032"/>
                <a:ext cx="2824491" cy="369332"/>
              </a:xfrm>
              <a:prstGeom prst="rect">
                <a:avLst/>
              </a:prstGeom>
              <a:blipFill>
                <a:blip r:embed="rId4"/>
                <a:stretch>
                  <a:fillRect l="-3205" t="-20000" r="-5342" b="-4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8224" y="995464"/>
                <a:ext cx="3979872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Inverse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Key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Matrix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  <m:mr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4" y="995464"/>
                <a:ext cx="3979872" cy="653128"/>
              </a:xfrm>
              <a:prstGeom prst="rect">
                <a:avLst/>
              </a:prstGeom>
              <a:blipFill>
                <a:blip r:embed="rId5"/>
                <a:stretch>
                  <a:fillRect b="-74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2000" y="973004"/>
                <a:ext cx="4171078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Ciphertext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IN" sz="2400" dirty="0"/>
                        <m:t>= 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973004"/>
                <a:ext cx="4171078" cy="6531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5296" y="4345418"/>
                <a:ext cx="3268395" cy="718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342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257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6" y="4345418"/>
                <a:ext cx="3268395" cy="718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9264" y="5189627"/>
                <a:ext cx="3732240" cy="718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342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257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" y="5189627"/>
                <a:ext cx="3732240" cy="718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44895" y="2405039"/>
                <a:ext cx="2055884" cy="718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895" y="2405039"/>
                <a:ext cx="2055884" cy="718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32120" y="3265731"/>
                <a:ext cx="2994409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18 + 22 x 2 = 494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20" y="3265731"/>
                <a:ext cx="2994409" cy="369332"/>
              </a:xfrm>
              <a:prstGeom prst="rect">
                <a:avLst/>
              </a:prstGeom>
              <a:blipFill>
                <a:blip r:embed="rId10"/>
                <a:stretch>
                  <a:fillRect l="-3434" t="-21875" r="-4848" b="-43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832120" y="3847635"/>
                <a:ext cx="2654573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18 + 23 x 2 = 64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20" y="3847635"/>
                <a:ext cx="2654573" cy="369332"/>
              </a:xfrm>
              <a:prstGeom prst="rect">
                <a:avLst/>
              </a:prstGeom>
              <a:blipFill>
                <a:blip r:embed="rId11"/>
                <a:stretch>
                  <a:fillRect l="-3645" t="-20000" r="-5695" b="-4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32120" y="4346782"/>
                <a:ext cx="3268395" cy="718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494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20" y="4346782"/>
                <a:ext cx="3268395" cy="7184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832120" y="5193481"/>
                <a:ext cx="3876510" cy="718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494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> </a:t>
                </a:r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20" y="5193481"/>
                <a:ext cx="3876510" cy="718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661636" y="6025883"/>
            <a:ext cx="38207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lt1"/>
                </a:solidFill>
              </a:rPr>
              <a:t>Plaintext = “EXAM”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08004" y="2467416"/>
            <a:ext cx="0" cy="34209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36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/>
              <a:t>1) Release of message contents (Passive Attack)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4653136"/>
            <a:ext cx="8763000" cy="1796051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A telephone conversation, an electronic mail message, and a transferred file may contain sensitive or confidential information.</a:t>
            </a:r>
          </a:p>
          <a:p>
            <a:pPr algn="just"/>
            <a:r>
              <a:rPr lang="en-IN" dirty="0"/>
              <a:t>We would like to prevent an opponent from learning the contents of these transmissions.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36" y="984298"/>
            <a:ext cx="6873416" cy="367610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397704" y="2259368"/>
            <a:ext cx="1404156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92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Substitution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Caesar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Monoalphabetic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Playfair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Hill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b="1" dirty="0">
                <a:solidFill>
                  <a:schemeClr val="tx2"/>
                </a:solidFill>
              </a:rPr>
              <a:t>Polyalphabetic Ciphers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One-Time Pad</a:t>
            </a:r>
          </a:p>
        </p:txBody>
      </p:sp>
    </p:spTree>
    <p:extLst>
      <p:ext uri="{BB962C8B-B14F-4D97-AF65-F5344CB8AC3E}">
        <p14:creationId xmlns:p14="http://schemas.microsoft.com/office/powerpoint/2010/main" val="10795146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5) Polyalphabetic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Monoalphabetic cipher encoded using only one fixed alphabet</a:t>
            </a:r>
          </a:p>
          <a:p>
            <a:r>
              <a:rPr lang="en-IN" b="1" dirty="0">
                <a:solidFill>
                  <a:schemeClr val="tx2"/>
                </a:solidFill>
              </a:rPr>
              <a:t>Polyalphabetic cipher </a:t>
            </a:r>
            <a:r>
              <a:rPr lang="en-IN" dirty="0"/>
              <a:t>is a substitution cipher in which the cipher alphabet for the plain alphabet may be different at different places during the encryption process.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2"/>
                </a:solidFill>
              </a:rPr>
              <a:t>Vigenere cipher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2"/>
                </a:solidFill>
              </a:rPr>
              <a:t>Vernam cipher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7557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Image result for vigenere cip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256" y="161255"/>
            <a:ext cx="6696744" cy="669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0" y="0"/>
            <a:ext cx="2220959" cy="72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Plaintext</a:t>
            </a:r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 rot="5400000">
            <a:off x="735596" y="1690855"/>
            <a:ext cx="2220959" cy="72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2400" dirty="0"/>
              <a:t>Key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17358" y="3320988"/>
            <a:ext cx="1980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PT   =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IN" sz="2400" dirty="0"/>
              <a:t>KEY =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GMGMG</a:t>
            </a:r>
          </a:p>
          <a:p>
            <a:r>
              <a:rPr lang="en-IN" sz="2400" dirty="0">
                <a:latin typeface="+mj-lt"/>
              </a:rPr>
              <a:t>CT   =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NQRXU</a:t>
            </a:r>
            <a:r>
              <a:rPr lang="en-IN" sz="2400" b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427984" y="161255"/>
            <a:ext cx="252028" cy="66967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447256" y="1916832"/>
            <a:ext cx="6661248" cy="252028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318670" y="3782555"/>
            <a:ext cx="576064" cy="252028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65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Vigenere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821990"/>
            <a:ext cx="8763000" cy="5631346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IN" sz="2400" dirty="0"/>
              <a:t>Keyword    :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DECEPTIVE</a:t>
            </a:r>
          </a:p>
          <a:p>
            <a:pPr marL="0" lvl="1" indent="0">
              <a:buNone/>
            </a:pPr>
            <a:r>
              <a:rPr lang="en-IN" sz="2400" dirty="0"/>
              <a:t>Key             :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DECEPTIVEDECEPTIVEDECEPTIVE</a:t>
            </a:r>
          </a:p>
          <a:p>
            <a:pPr marL="0" lvl="1" indent="0">
              <a:buNone/>
            </a:pPr>
            <a:r>
              <a:rPr lang="en-IN" sz="2400" dirty="0"/>
              <a:t>Plaintext    :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WEAREDISCOVEREDSAVEYOURSELF</a:t>
            </a:r>
          </a:p>
          <a:p>
            <a:pPr marL="0" lvl="1" indent="0">
              <a:buNone/>
            </a:pPr>
            <a:r>
              <a:rPr lang="en-IN" sz="2400" dirty="0"/>
              <a:t>Ciphertext :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ZICVTWQNGRZGVTWAVZHCQYGLMGJ</a:t>
            </a:r>
          </a:p>
          <a:p>
            <a:pPr marL="0" lvl="1" indent="0">
              <a:buNone/>
            </a:pPr>
            <a:endParaRPr lang="en-IN" sz="2400" dirty="0"/>
          </a:p>
          <a:p>
            <a:pPr marL="0" lvl="1" indent="0">
              <a:buNone/>
            </a:pPr>
            <a:endParaRPr lang="en-IN" sz="2400" dirty="0"/>
          </a:p>
          <a:p>
            <a:pPr marL="0" lvl="1" indent="0">
              <a:buNone/>
            </a:pPr>
            <a:endParaRPr lang="en-IN" sz="2400" dirty="0"/>
          </a:p>
          <a:p>
            <a:pPr marL="0" lvl="1" indent="0">
              <a:buNone/>
            </a:pPr>
            <a:endParaRPr lang="en-IN" sz="2400" dirty="0"/>
          </a:p>
          <a:p>
            <a:pPr marL="0" lvl="1" indent="0">
              <a:buNone/>
            </a:pPr>
            <a:endParaRPr lang="en-IN" sz="2400" dirty="0"/>
          </a:p>
          <a:p>
            <a:pPr marL="0" lvl="1" indent="0">
              <a:buNone/>
            </a:pP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279509" y="2803746"/>
                <a:ext cx="56400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 …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 26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509" y="2803746"/>
                <a:ext cx="5640070" cy="369332"/>
              </a:xfrm>
              <a:prstGeom prst="rect">
                <a:avLst/>
              </a:prstGeom>
              <a:blipFill>
                <a:blip r:embed="rId2"/>
                <a:stretch>
                  <a:fillRect l="-973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309831" y="3237140"/>
                <a:ext cx="57091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 …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 26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831" y="3237140"/>
                <a:ext cx="5709127" cy="369332"/>
              </a:xfrm>
              <a:prstGeom prst="rect">
                <a:avLst/>
              </a:prstGeom>
              <a:blipFill>
                <a:blip r:embed="rId3"/>
                <a:stretch>
                  <a:fillRect l="-1389" r="-321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2303748" y="2358267"/>
            <a:ext cx="594066" cy="405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3947424" y="2348150"/>
            <a:ext cx="594066" cy="405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ular Callout 21"/>
          <p:cNvSpPr/>
          <p:nvPr/>
        </p:nvSpPr>
        <p:spPr>
          <a:xfrm>
            <a:off x="190500" y="4042824"/>
            <a:ext cx="8701980" cy="992499"/>
          </a:xfrm>
          <a:prstGeom prst="wedgeRoundRectCallout">
            <a:avLst>
              <a:gd name="adj1" fmla="val -25344"/>
              <a:gd name="adj2" fmla="val -172932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100" dirty="0">
                <a:solidFill>
                  <a:schemeClr val="tx1"/>
                </a:solidFill>
              </a:rPr>
              <a:t>An analyst looking at only the ciphertext would detect the repeated sequences VTW at a displacement of 9 and make the assumption that the keyword is either three or nine letters in length.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0888" y="5253007"/>
            <a:ext cx="87878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IN" sz="2400" dirty="0"/>
              <a:t>Keyword    :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DECEPTIVE</a:t>
            </a:r>
          </a:p>
          <a:p>
            <a:pPr marL="0" lvl="1" indent="0">
              <a:buNone/>
            </a:pPr>
            <a:r>
              <a:rPr lang="en-IN" sz="2400" dirty="0"/>
              <a:t>Key             :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DECEPTIVEWEAREDISCOVEREDSAV</a:t>
            </a:r>
          </a:p>
          <a:p>
            <a:pPr marL="0" lvl="1" indent="0">
              <a:buNone/>
            </a:pPr>
            <a:r>
              <a:rPr lang="en-IN" sz="2400" dirty="0"/>
              <a:t>Plaintext    :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WEAREDISCOVEREDSAVEYOURSELF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96838" y="5676366"/>
            <a:ext cx="3384376" cy="31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408853" y="1413631"/>
            <a:ext cx="3280898" cy="323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ounded Rectangular Callout 25"/>
          <p:cNvSpPr/>
          <p:nvPr/>
        </p:nvSpPr>
        <p:spPr>
          <a:xfrm>
            <a:off x="7164288" y="5105798"/>
            <a:ext cx="1854670" cy="1351619"/>
          </a:xfrm>
          <a:prstGeom prst="wedgeRoundRectCallout">
            <a:avLst>
              <a:gd name="adj1" fmla="val -72233"/>
              <a:gd name="adj2" fmla="val 47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/>
              <a:t>This system is referred as an </a:t>
            </a:r>
            <a:r>
              <a:rPr lang="en-IN" sz="2200" b="1" dirty="0" err="1"/>
              <a:t>autokey</a:t>
            </a:r>
            <a:r>
              <a:rPr lang="en-IN" sz="2200" b="1" dirty="0"/>
              <a:t> system</a:t>
            </a:r>
            <a:r>
              <a:rPr lang="en-IN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777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 animBg="1"/>
      <p:bldP spid="22" grpId="0" animBg="1"/>
      <p:bldP spid="24" grpId="0" animBg="1"/>
      <p:bldP spid="25" grpId="0" animBg="1"/>
      <p:bldP spid="25" grpId="1" animBg="1"/>
      <p:bldP spid="2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Vernam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ciphertext is generated by applying the logical XOR operation to the individual bits of plaintext and the key stream.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00908"/>
            <a:ext cx="82296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802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Substitution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Caesar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Monoalphabetic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Playfair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Hill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Polyalphabetic Ciphers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b="1" dirty="0">
                <a:solidFill>
                  <a:schemeClr val="tx2"/>
                </a:solidFill>
              </a:rPr>
              <a:t>One-Time Pad</a:t>
            </a:r>
          </a:p>
        </p:txBody>
      </p:sp>
    </p:spTree>
    <p:extLst>
      <p:ext uri="{BB962C8B-B14F-4D97-AF65-F5344CB8AC3E}">
        <p14:creationId xmlns:p14="http://schemas.microsoft.com/office/powerpoint/2010/main" val="3049896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 time 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334000"/>
          </a:xfrm>
        </p:spPr>
        <p:txBody>
          <a:bodyPr/>
          <a:lstStyle/>
          <a:p>
            <a:r>
              <a:rPr lang="en-IN" dirty="0"/>
              <a:t>The one-time pad, which is a provably secure cryptosystem,</a:t>
            </a:r>
            <a:br>
              <a:rPr lang="en-IN" dirty="0"/>
            </a:br>
            <a:r>
              <a:rPr lang="en-IN" dirty="0"/>
              <a:t>was developed by Gilbert Vernam in 1918.</a:t>
            </a:r>
          </a:p>
          <a:p>
            <a:r>
              <a:rPr lang="en-IN" dirty="0"/>
              <a:t> The message is represented as a binary string (a sequence of 0’s and 1’s using a coding mechanism such as ASCII coding.</a:t>
            </a:r>
          </a:p>
          <a:p>
            <a:r>
              <a:rPr lang="en-IN" b="1" dirty="0">
                <a:solidFill>
                  <a:schemeClr val="tx2"/>
                </a:solidFill>
              </a:rPr>
              <a:t>The key is a truly random sequence of 0’s and 1’s of the same length as the message.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0500" y="3789040"/>
            <a:ext cx="8574088" cy="25562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message =‘IF’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then its ASCII code =(1001001 1000110)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key = (1010110 0110001)</a:t>
            </a:r>
          </a:p>
          <a:p>
            <a:pPr>
              <a:lnSpc>
                <a:spcPct val="80000"/>
              </a:lnSpc>
            </a:pPr>
            <a:r>
              <a:rPr lang="en-US" altLang="en-US" i="1" dirty="0">
                <a:sym typeface="Symbol" panose="05050102010706020507" pitchFamily="18" charset="2"/>
              </a:rPr>
              <a:t>Encryption: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	 1001001 1000110	plaintext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	 1010110 0110001	key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	 0011111 1110110	ciphertext</a:t>
            </a:r>
          </a:p>
        </p:txBody>
      </p:sp>
    </p:spTree>
    <p:extLst>
      <p:ext uri="{BB962C8B-B14F-4D97-AF65-F5344CB8AC3E}">
        <p14:creationId xmlns:p14="http://schemas.microsoft.com/office/powerpoint/2010/main" val="49833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0" y="440668"/>
            <a:ext cx="8758986" cy="589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723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Transposition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transposition cipher does not substitute one symbol for another, instead it changes the location of the symbols. </a:t>
            </a:r>
          </a:p>
          <a:p>
            <a:r>
              <a:rPr lang="en-IN" dirty="0"/>
              <a:t>The simplest such cipher is the </a:t>
            </a:r>
            <a:r>
              <a:rPr lang="en-IN" b="1" dirty="0">
                <a:solidFill>
                  <a:schemeClr val="tx2"/>
                </a:solidFill>
              </a:rPr>
              <a:t>rail fence technique</a:t>
            </a:r>
            <a:r>
              <a:rPr lang="en-IN" dirty="0"/>
              <a:t>, in which the plaintext is written down as a sequence of diagonals and then read off as a sequence of rows.</a:t>
            </a:r>
          </a:p>
          <a:p>
            <a:r>
              <a:rPr lang="en-IN" dirty="0"/>
              <a:t>For example, to send the message </a:t>
            </a:r>
            <a:r>
              <a:rPr lang="en-IN" b="1" dirty="0">
                <a:solidFill>
                  <a:schemeClr val="tx2"/>
                </a:solidFill>
              </a:rPr>
              <a:t>“Meet me at the park”</a:t>
            </a:r>
            <a:r>
              <a:rPr lang="en-IN" dirty="0"/>
              <a:t> to Bob, Alice writes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9" y="4149080"/>
            <a:ext cx="7916862" cy="77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92184" y="5166196"/>
            <a:ext cx="76921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 algn="just" eaLnBrk="1" hangingPunct="1">
              <a:buFont typeface="Wingdings" panose="05000000000000000000" pitchFamily="2" charset="2"/>
              <a:buChar char="§"/>
            </a:pPr>
            <a:r>
              <a:rPr lang="en-US" altLang="en-US" sz="2400" i="0" baseline="0" dirty="0"/>
              <a:t>She then creates the ciphertext “</a:t>
            </a:r>
            <a:r>
              <a:rPr lang="en-US" altLang="en-US" sz="2400" i="0" baseline="0" dirty="0">
                <a:solidFill>
                  <a:schemeClr val="hlink"/>
                </a:solidFill>
              </a:rPr>
              <a:t>MEMATEAKETETHPR</a:t>
            </a:r>
            <a:r>
              <a:rPr lang="en-US" altLang="en-US" sz="2400" i="0" baseline="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35946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Rail fence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more complex scheme is to write the message in a rectangle, row by row, and read the message off, column by column, but permute the order of the columns. </a:t>
            </a:r>
          </a:p>
          <a:p>
            <a:r>
              <a:rPr lang="en-IN" dirty="0"/>
              <a:t>The order of the columns then becomes the key to the algorithm.</a:t>
            </a:r>
          </a:p>
        </p:txBody>
      </p:sp>
      <p:sp>
        <p:nvSpPr>
          <p:cNvPr id="4" name="Rectangle 3"/>
          <p:cNvSpPr/>
          <p:nvPr/>
        </p:nvSpPr>
        <p:spPr>
          <a:xfrm>
            <a:off x="-144524" y="3032956"/>
            <a:ext cx="9288524" cy="259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AU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Key:       4 3 1 2 5 6 7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AU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Plaintext: a t </a:t>
            </a:r>
            <a:r>
              <a:rPr lang="en-AU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AU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a c k p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AU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o s t p o n e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AU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d u n t </a:t>
            </a:r>
            <a:r>
              <a:rPr lang="en-AU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AU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l t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AU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w o a m x y z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AU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Ciphertext: TTNAAPTMTSUOAODWCOIXKNLYPETZ</a:t>
            </a:r>
          </a:p>
        </p:txBody>
      </p:sp>
      <p:sp>
        <p:nvSpPr>
          <p:cNvPr id="5" name="Rectangle 4"/>
          <p:cNvSpPr/>
          <p:nvPr/>
        </p:nvSpPr>
        <p:spPr>
          <a:xfrm>
            <a:off x="3469020" y="3434524"/>
            <a:ext cx="432048" cy="1692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914212" y="3434524"/>
            <a:ext cx="432048" cy="1692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049920" y="3442144"/>
            <a:ext cx="432048" cy="1692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48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2) Traffic Analysis (Passive Attack)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4977172"/>
            <a:ext cx="8763000" cy="128627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In such attacks, an adversary, capable of observing network traffic statistics in several different networks, correlates the traffic patterns in these networks.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28" y="980728"/>
            <a:ext cx="6872400" cy="371602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291163" y="2264606"/>
            <a:ext cx="1544572" cy="950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29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Cryptography and Cryptanalysis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b="1" dirty="0">
                <a:solidFill>
                  <a:schemeClr val="tx2"/>
                </a:solidFill>
              </a:rPr>
              <a:t>Cryptography and Cryptanalysis</a:t>
            </a:r>
          </a:p>
          <a:p>
            <a:pPr lvl="1" algn="just">
              <a:buClr>
                <a:schemeClr val="tx1"/>
              </a:buClr>
            </a:pPr>
            <a:r>
              <a:rPr lang="en-IN" sz="2400" b="1" dirty="0">
                <a:solidFill>
                  <a:schemeClr val="tx2"/>
                </a:solidFill>
              </a:rPr>
              <a:t>Cryptography</a:t>
            </a:r>
            <a:r>
              <a:rPr lang="en-IN" sz="2400" dirty="0"/>
              <a:t> is the study of the design of techniques for ensuring the secrecy and/or authenticity of information</a:t>
            </a:r>
          </a:p>
          <a:p>
            <a:pPr lvl="1" algn="just">
              <a:buClr>
                <a:schemeClr val="tx1"/>
              </a:buClr>
            </a:pPr>
            <a:r>
              <a:rPr lang="en-IN" sz="2400" b="1" dirty="0">
                <a:solidFill>
                  <a:schemeClr val="tx2"/>
                </a:solidFill>
              </a:rPr>
              <a:t>Cryptanalysis </a:t>
            </a:r>
            <a:r>
              <a:rPr lang="en-IN" sz="2400" dirty="0"/>
              <a:t>deals with the defeating such techniques to recover information, or forging information that will be accepted as authentic </a:t>
            </a:r>
          </a:p>
          <a:p>
            <a:pPr marL="0" indent="0" algn="just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1936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Cryptographic Algorithms</a:t>
            </a:r>
          </a:p>
        </p:txBody>
      </p:sp>
      <p:sp>
        <p:nvSpPr>
          <p:cNvPr id="11" name="Freeform 10"/>
          <p:cNvSpPr/>
          <p:nvPr/>
        </p:nvSpPr>
        <p:spPr>
          <a:xfrm>
            <a:off x="4669024" y="3068458"/>
            <a:ext cx="3431617" cy="3970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98523"/>
                </a:lnTo>
                <a:lnTo>
                  <a:pt x="3431617" y="198523"/>
                </a:lnTo>
                <a:lnTo>
                  <a:pt x="3431617" y="39704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4669024" y="3068458"/>
            <a:ext cx="1143872" cy="3970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98523"/>
                </a:lnTo>
                <a:lnTo>
                  <a:pt x="1143872" y="198523"/>
                </a:lnTo>
                <a:lnTo>
                  <a:pt x="1143872" y="39704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3525151" y="3068458"/>
            <a:ext cx="1143872" cy="3970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143872" y="0"/>
                </a:moveTo>
                <a:lnTo>
                  <a:pt x="1143872" y="198523"/>
                </a:lnTo>
                <a:lnTo>
                  <a:pt x="0" y="198523"/>
                </a:lnTo>
                <a:lnTo>
                  <a:pt x="0" y="39704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1237406" y="3068458"/>
            <a:ext cx="3431617" cy="3970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431617" y="0"/>
                </a:moveTo>
                <a:lnTo>
                  <a:pt x="3431617" y="198523"/>
                </a:lnTo>
                <a:lnTo>
                  <a:pt x="0" y="198523"/>
                </a:lnTo>
                <a:lnTo>
                  <a:pt x="0" y="39704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3723674" y="2123109"/>
            <a:ext cx="1890698" cy="945349"/>
          </a:xfrm>
          <a:custGeom>
            <a:avLst/>
            <a:gdLst>
              <a:gd name="connsiteX0" fmla="*/ 0 w 1890698"/>
              <a:gd name="connsiteY0" fmla="*/ 0 h 945349"/>
              <a:gd name="connsiteX1" fmla="*/ 1890698 w 1890698"/>
              <a:gd name="connsiteY1" fmla="*/ 0 h 945349"/>
              <a:gd name="connsiteX2" fmla="*/ 1890698 w 1890698"/>
              <a:gd name="connsiteY2" fmla="*/ 945349 h 945349"/>
              <a:gd name="connsiteX3" fmla="*/ 0 w 1890698"/>
              <a:gd name="connsiteY3" fmla="*/ 945349 h 945349"/>
              <a:gd name="connsiteX4" fmla="*/ 0 w 1890698"/>
              <a:gd name="connsiteY4" fmla="*/ 0 h 94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0698" h="945349">
                <a:moveTo>
                  <a:pt x="0" y="0"/>
                </a:moveTo>
                <a:lnTo>
                  <a:pt x="1890698" y="0"/>
                </a:lnTo>
                <a:lnTo>
                  <a:pt x="1890698" y="945349"/>
                </a:lnTo>
                <a:lnTo>
                  <a:pt x="0" y="9453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Cryptographic algorithms and protocols </a:t>
            </a:r>
          </a:p>
        </p:txBody>
      </p:sp>
      <p:sp>
        <p:nvSpPr>
          <p:cNvPr id="16" name="Freeform 15"/>
          <p:cNvSpPr/>
          <p:nvPr/>
        </p:nvSpPr>
        <p:spPr>
          <a:xfrm>
            <a:off x="292056" y="3465505"/>
            <a:ext cx="1890698" cy="945349"/>
          </a:xfrm>
          <a:custGeom>
            <a:avLst/>
            <a:gdLst>
              <a:gd name="connsiteX0" fmla="*/ 0 w 1890698"/>
              <a:gd name="connsiteY0" fmla="*/ 0 h 945349"/>
              <a:gd name="connsiteX1" fmla="*/ 1890698 w 1890698"/>
              <a:gd name="connsiteY1" fmla="*/ 0 h 945349"/>
              <a:gd name="connsiteX2" fmla="*/ 1890698 w 1890698"/>
              <a:gd name="connsiteY2" fmla="*/ 945349 h 945349"/>
              <a:gd name="connsiteX3" fmla="*/ 0 w 1890698"/>
              <a:gd name="connsiteY3" fmla="*/ 945349 h 945349"/>
              <a:gd name="connsiteX4" fmla="*/ 0 w 1890698"/>
              <a:gd name="connsiteY4" fmla="*/ 0 h 94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0698" h="945349">
                <a:moveTo>
                  <a:pt x="0" y="0"/>
                </a:moveTo>
                <a:lnTo>
                  <a:pt x="1890698" y="0"/>
                </a:lnTo>
                <a:lnTo>
                  <a:pt x="1890698" y="945349"/>
                </a:lnTo>
                <a:lnTo>
                  <a:pt x="0" y="9453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Symmetric encryption</a:t>
            </a:r>
          </a:p>
        </p:txBody>
      </p:sp>
      <p:sp>
        <p:nvSpPr>
          <p:cNvPr id="17" name="Freeform 16"/>
          <p:cNvSpPr/>
          <p:nvPr/>
        </p:nvSpPr>
        <p:spPr>
          <a:xfrm>
            <a:off x="2579802" y="3465505"/>
            <a:ext cx="1890698" cy="945349"/>
          </a:xfrm>
          <a:custGeom>
            <a:avLst/>
            <a:gdLst>
              <a:gd name="connsiteX0" fmla="*/ 0 w 1890698"/>
              <a:gd name="connsiteY0" fmla="*/ 0 h 945349"/>
              <a:gd name="connsiteX1" fmla="*/ 1890698 w 1890698"/>
              <a:gd name="connsiteY1" fmla="*/ 0 h 945349"/>
              <a:gd name="connsiteX2" fmla="*/ 1890698 w 1890698"/>
              <a:gd name="connsiteY2" fmla="*/ 945349 h 945349"/>
              <a:gd name="connsiteX3" fmla="*/ 0 w 1890698"/>
              <a:gd name="connsiteY3" fmla="*/ 945349 h 945349"/>
              <a:gd name="connsiteX4" fmla="*/ 0 w 1890698"/>
              <a:gd name="connsiteY4" fmla="*/ 0 h 94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0698" h="945349">
                <a:moveTo>
                  <a:pt x="0" y="0"/>
                </a:moveTo>
                <a:lnTo>
                  <a:pt x="1890698" y="0"/>
                </a:lnTo>
                <a:lnTo>
                  <a:pt x="1890698" y="945349"/>
                </a:lnTo>
                <a:lnTo>
                  <a:pt x="0" y="9453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Asymmetric encryption</a:t>
            </a:r>
          </a:p>
        </p:txBody>
      </p:sp>
      <p:sp>
        <p:nvSpPr>
          <p:cNvPr id="18" name="Freeform 17"/>
          <p:cNvSpPr/>
          <p:nvPr/>
        </p:nvSpPr>
        <p:spPr>
          <a:xfrm>
            <a:off x="4867547" y="3465505"/>
            <a:ext cx="1890698" cy="945349"/>
          </a:xfrm>
          <a:custGeom>
            <a:avLst/>
            <a:gdLst>
              <a:gd name="connsiteX0" fmla="*/ 0 w 1890698"/>
              <a:gd name="connsiteY0" fmla="*/ 0 h 945349"/>
              <a:gd name="connsiteX1" fmla="*/ 1890698 w 1890698"/>
              <a:gd name="connsiteY1" fmla="*/ 0 h 945349"/>
              <a:gd name="connsiteX2" fmla="*/ 1890698 w 1890698"/>
              <a:gd name="connsiteY2" fmla="*/ 945349 h 945349"/>
              <a:gd name="connsiteX3" fmla="*/ 0 w 1890698"/>
              <a:gd name="connsiteY3" fmla="*/ 945349 h 945349"/>
              <a:gd name="connsiteX4" fmla="*/ 0 w 1890698"/>
              <a:gd name="connsiteY4" fmla="*/ 0 h 94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0698" h="945349">
                <a:moveTo>
                  <a:pt x="0" y="0"/>
                </a:moveTo>
                <a:lnTo>
                  <a:pt x="1890698" y="0"/>
                </a:lnTo>
                <a:lnTo>
                  <a:pt x="1890698" y="945349"/>
                </a:lnTo>
                <a:lnTo>
                  <a:pt x="0" y="9453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/>
              <a:t>Data integrity algorithms</a:t>
            </a:r>
          </a:p>
        </p:txBody>
      </p:sp>
      <p:sp>
        <p:nvSpPr>
          <p:cNvPr id="19" name="Freeform 18"/>
          <p:cNvSpPr/>
          <p:nvPr/>
        </p:nvSpPr>
        <p:spPr>
          <a:xfrm>
            <a:off x="7155292" y="3465505"/>
            <a:ext cx="1890698" cy="945349"/>
          </a:xfrm>
          <a:custGeom>
            <a:avLst/>
            <a:gdLst>
              <a:gd name="connsiteX0" fmla="*/ 0 w 1890698"/>
              <a:gd name="connsiteY0" fmla="*/ 0 h 945349"/>
              <a:gd name="connsiteX1" fmla="*/ 1890698 w 1890698"/>
              <a:gd name="connsiteY1" fmla="*/ 0 h 945349"/>
              <a:gd name="connsiteX2" fmla="*/ 1890698 w 1890698"/>
              <a:gd name="connsiteY2" fmla="*/ 945349 h 945349"/>
              <a:gd name="connsiteX3" fmla="*/ 0 w 1890698"/>
              <a:gd name="connsiteY3" fmla="*/ 945349 h 945349"/>
              <a:gd name="connsiteX4" fmla="*/ 0 w 1890698"/>
              <a:gd name="connsiteY4" fmla="*/ 0 h 94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0698" h="945349">
                <a:moveTo>
                  <a:pt x="0" y="0"/>
                </a:moveTo>
                <a:lnTo>
                  <a:pt x="1890698" y="0"/>
                </a:lnTo>
                <a:lnTo>
                  <a:pt x="1890698" y="945349"/>
                </a:lnTo>
                <a:lnTo>
                  <a:pt x="0" y="9453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/>
              <a:t>Authentication protocols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500" y="990600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Cryptographic algorithms and protocols can be grouped into four main areas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0500" y="4605621"/>
            <a:ext cx="8753934" cy="1355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Symmetric encryption 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used to secure the contents of blocks or streams of data of any size, including messages, files, encryption keys, and passwords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0500" y="4605621"/>
            <a:ext cx="8753934" cy="1331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Asymmetric encryption 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used to conceal small blocks of data, such as encryption keys and hash function values, which are used in digital signatures.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2879" y="4594262"/>
            <a:ext cx="8753934" cy="934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Data integrity algorithms u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sed to protect blocks of data, such as messages, from alteration.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121" y="4594262"/>
            <a:ext cx="8753934" cy="1826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Authentication Protocols 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are schemes based on the use of cryptographic algorithms designed to authenticate the identity of entities.</a:t>
            </a:r>
          </a:p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6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0" grpId="1"/>
      <p:bldP spid="21" grpId="0"/>
      <p:bldP spid="21" grpId="1"/>
      <p:bldP spid="22" grpId="0"/>
      <p:bldP spid="22" grpId="1"/>
      <p:bldP spid="2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Security objectives for information and computing services are Confidentiality, Integrity, Availability, Authenticity, Accountability.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arenR"/>
            </a:pPr>
            <a:r>
              <a:rPr lang="en-IN" b="1" dirty="0">
                <a:solidFill>
                  <a:schemeClr val="tx2"/>
                </a:solidFill>
              </a:rPr>
              <a:t>Confidentiality:</a:t>
            </a:r>
          </a:p>
          <a:p>
            <a:pPr lvl="1" algn="just">
              <a:buClr>
                <a:schemeClr val="tx1"/>
              </a:buClr>
            </a:pPr>
            <a:r>
              <a:rPr lang="en-IN" sz="2400" b="1" dirty="0">
                <a:solidFill>
                  <a:schemeClr val="tx2"/>
                </a:solidFill>
              </a:rPr>
              <a:t>Data confidentiality:</a:t>
            </a:r>
            <a:r>
              <a:rPr lang="en-IN" sz="2400" dirty="0"/>
              <a:t> Assures that private or confidential information is not made available or disclosed to unauthorized individuals.</a:t>
            </a:r>
          </a:p>
          <a:p>
            <a:pPr lvl="1" algn="just">
              <a:buClr>
                <a:schemeClr val="tx1"/>
              </a:buClr>
            </a:pPr>
            <a:r>
              <a:rPr lang="en-IN" sz="2400" b="1" dirty="0">
                <a:solidFill>
                  <a:schemeClr val="tx2"/>
                </a:solidFill>
              </a:rPr>
              <a:t>Privacy:</a:t>
            </a:r>
            <a:r>
              <a:rPr lang="en-IN" sz="2400" dirty="0"/>
              <a:t> Assures that individuals control what information related to them may be collected and stored and by whom and to whom that information may be disclosed.</a:t>
            </a:r>
          </a:p>
        </p:txBody>
      </p:sp>
    </p:spTree>
    <p:extLst>
      <p:ext uri="{BB962C8B-B14F-4D97-AF65-F5344CB8AC3E}">
        <p14:creationId xmlns:p14="http://schemas.microsoft.com/office/powerpoint/2010/main" val="238698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Objectives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Clr>
                <a:schemeClr val="tx1"/>
              </a:buClr>
              <a:buFont typeface="+mj-lt"/>
              <a:buAutoNum type="arabicParenR" startAt="2"/>
            </a:pPr>
            <a:r>
              <a:rPr lang="en-IN" b="1" dirty="0">
                <a:solidFill>
                  <a:schemeClr val="tx2"/>
                </a:solidFill>
              </a:rPr>
              <a:t>Integrity:</a:t>
            </a:r>
          </a:p>
          <a:p>
            <a:pPr lvl="1" algn="just">
              <a:buClr>
                <a:schemeClr val="tx1"/>
              </a:buClr>
            </a:pPr>
            <a:r>
              <a:rPr lang="en-IN" sz="2400" b="1" dirty="0">
                <a:solidFill>
                  <a:schemeClr val="tx2"/>
                </a:solidFill>
              </a:rPr>
              <a:t>Data integrity: </a:t>
            </a:r>
            <a:r>
              <a:rPr lang="en-IN" sz="2400" dirty="0"/>
              <a:t>Assures that information and programs are changed only in a specified and authorized manner.</a:t>
            </a:r>
          </a:p>
          <a:p>
            <a:pPr lvl="1" algn="just">
              <a:buClr>
                <a:schemeClr val="tx1"/>
              </a:buClr>
            </a:pPr>
            <a:r>
              <a:rPr lang="en-IN" sz="2400" b="1" dirty="0">
                <a:solidFill>
                  <a:schemeClr val="tx2"/>
                </a:solidFill>
              </a:rPr>
              <a:t>System integrity: </a:t>
            </a:r>
            <a:r>
              <a:rPr lang="en-IN" sz="2400" dirty="0"/>
              <a:t>Assures that a system performs its intended function in an unimpaired manner, free from deliberate or inadvertent unauthorized manipulation of the system.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arenR" startAt="2"/>
            </a:pPr>
            <a:r>
              <a:rPr lang="en-IN" b="1" dirty="0">
                <a:solidFill>
                  <a:schemeClr val="tx2"/>
                </a:solidFill>
              </a:rPr>
              <a:t>Availability:</a:t>
            </a:r>
            <a:r>
              <a:rPr lang="en-IN" dirty="0"/>
              <a:t> Assures that systems work promptly and service is not denied to authorized users.</a:t>
            </a:r>
          </a:p>
        </p:txBody>
      </p:sp>
    </p:spTree>
    <p:extLst>
      <p:ext uri="{BB962C8B-B14F-4D97-AF65-F5344CB8AC3E}">
        <p14:creationId xmlns:p14="http://schemas.microsoft.com/office/powerpoint/2010/main" val="32680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Objectives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arenR" startAt="4"/>
            </a:pPr>
            <a:r>
              <a:rPr lang="en-IN" b="1" dirty="0">
                <a:solidFill>
                  <a:schemeClr val="tx2"/>
                </a:solidFill>
              </a:rPr>
              <a:t>Authenticity:</a:t>
            </a:r>
            <a:r>
              <a:rPr lang="en-IN" dirty="0"/>
              <a:t> </a:t>
            </a:r>
          </a:p>
          <a:p>
            <a:pPr lvl="1" indent="-342900" algn="just"/>
            <a:r>
              <a:rPr lang="en-IN" sz="2400" dirty="0"/>
              <a:t>The property of being genuine and being able to be verified and trusted; confidence in the validity of a transmission, a message, or message originator. </a:t>
            </a:r>
          </a:p>
          <a:p>
            <a:pPr lvl="1" indent="-342900" algn="just"/>
            <a:r>
              <a:rPr lang="en-IN" sz="2400" dirty="0"/>
              <a:t>This means verifying that each input arriving at the system came from a trusted source.</a:t>
            </a:r>
          </a:p>
          <a:p>
            <a:pPr marL="457200" indent="-457200">
              <a:buFont typeface="+mj-lt"/>
              <a:buAutoNum type="arabicParenR" startAt="4"/>
            </a:pPr>
            <a:r>
              <a:rPr lang="en-IN" b="1" dirty="0">
                <a:solidFill>
                  <a:schemeClr val="tx2"/>
                </a:solidFill>
              </a:rPr>
              <a:t>Accountability:</a:t>
            </a:r>
            <a:r>
              <a:rPr lang="en-IN" dirty="0"/>
              <a:t> </a:t>
            </a:r>
          </a:p>
          <a:p>
            <a:pPr lvl="1" algn="just"/>
            <a:r>
              <a:rPr lang="en-IN" sz="2400" dirty="0"/>
              <a:t>The security goal that generates the requirement for actions of an entity to be traced uniquely to that entity. </a:t>
            </a:r>
          </a:p>
          <a:p>
            <a:pPr lvl="1" algn="just"/>
            <a:r>
              <a:rPr lang="en-IN" sz="2400" dirty="0"/>
              <a:t>This supports nonrepudiation, deterrence, fault isolation, intrusion detection and prevention, and after-action recovery and legal action. </a:t>
            </a:r>
          </a:p>
        </p:txBody>
      </p:sp>
    </p:spTree>
    <p:extLst>
      <p:ext uri="{BB962C8B-B14F-4D97-AF65-F5344CB8AC3E}">
        <p14:creationId xmlns:p14="http://schemas.microsoft.com/office/powerpoint/2010/main" val="22127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Threat and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Threat:</a:t>
            </a:r>
            <a:r>
              <a:rPr lang="en-IN" dirty="0"/>
              <a:t> A potential for violation of security, which exists when there is a circumstance, capability, action, or  event that could crack security and cause harm. That is, a threat is a possible danger that might exploit a vulnerability.</a:t>
            </a:r>
          </a:p>
          <a:p>
            <a:r>
              <a:rPr lang="en-IN" b="1" dirty="0">
                <a:solidFill>
                  <a:schemeClr val="tx2"/>
                </a:solidFill>
              </a:rPr>
              <a:t>Attack:</a:t>
            </a:r>
            <a:r>
              <a:rPr lang="en-IN" dirty="0"/>
              <a:t> An violation on system security that derives from an intelligent threat; that is, an intelligent act that is a calculated attempt to avoid security services and violate the security policy of a system.</a:t>
            </a:r>
          </a:p>
        </p:txBody>
      </p:sp>
    </p:spTree>
    <p:extLst>
      <p:ext uri="{BB962C8B-B14F-4D97-AF65-F5344CB8AC3E}">
        <p14:creationId xmlns:p14="http://schemas.microsoft.com/office/powerpoint/2010/main" val="108831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764704"/>
            <a:ext cx="4977963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54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1) Masquerade Attack (Active Attack)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5395596"/>
            <a:ext cx="8763000" cy="86695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A </a:t>
            </a:r>
            <a:r>
              <a:rPr lang="en-IN" b="1" dirty="0">
                <a:solidFill>
                  <a:schemeClr val="tx2"/>
                </a:solidFill>
              </a:rPr>
              <a:t>masquerade</a:t>
            </a:r>
            <a:r>
              <a:rPr lang="en-IN" dirty="0"/>
              <a:t> takes place when one entity pretends to be a different entity.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24744"/>
            <a:ext cx="7704487" cy="40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6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2) Replay Attack (Active Attack)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5265204"/>
            <a:ext cx="8763000" cy="1034244"/>
          </a:xfrm>
        </p:spPr>
        <p:txBody>
          <a:bodyPr/>
          <a:lstStyle/>
          <a:p>
            <a:pPr algn="just"/>
            <a:r>
              <a:rPr lang="en-IN" b="1" dirty="0">
                <a:solidFill>
                  <a:schemeClr val="tx2"/>
                </a:solidFill>
              </a:rPr>
              <a:t>Replay attack</a:t>
            </a:r>
            <a:r>
              <a:rPr lang="en-IN" dirty="0"/>
              <a:t> involves the passive capture of a data unit and its subsequent retransmission to produce an unauthorized effect.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72" y="980728"/>
            <a:ext cx="7704856" cy="40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9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11125</TotalTime>
  <Words>4830</Words>
  <Application>Microsoft Office PowerPoint</Application>
  <PresentationFormat>On-screen Show (4:3)</PresentationFormat>
  <Paragraphs>769</Paragraphs>
  <Slides>76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86" baseType="lpstr">
      <vt:lpstr>Arial</vt:lpstr>
      <vt:lpstr>Calibri</vt:lpstr>
      <vt:lpstr>Cambria Math</vt:lpstr>
      <vt:lpstr>Consolas</vt:lpstr>
      <vt:lpstr>Courier New</vt:lpstr>
      <vt:lpstr>Open Sans Extrabold</vt:lpstr>
      <vt:lpstr>Times New Roman</vt:lpstr>
      <vt:lpstr>Wingdings</vt:lpstr>
      <vt:lpstr>Office Theme</vt:lpstr>
      <vt:lpstr>Custom Design</vt:lpstr>
      <vt:lpstr>UNIT-1 Introduction </vt:lpstr>
      <vt:lpstr>Outline</vt:lpstr>
      <vt:lpstr>Introduction to Information &amp; N/W Security</vt:lpstr>
      <vt:lpstr>OSI Security Architecture</vt:lpstr>
      <vt:lpstr>Security Attacks</vt:lpstr>
      <vt:lpstr>1) Release of message contents (Passive Attack)</vt:lpstr>
      <vt:lpstr>2) Traffic Analysis (Passive Attack)</vt:lpstr>
      <vt:lpstr>1) Masquerade Attack (Active Attack)</vt:lpstr>
      <vt:lpstr>2) Replay Attack (Active Attack)</vt:lpstr>
      <vt:lpstr>3) Modification of messages Attack (Active Attack)</vt:lpstr>
      <vt:lpstr>4) Denial of Service Attack (Active Attack)</vt:lpstr>
      <vt:lpstr>Security Services (X.800)</vt:lpstr>
      <vt:lpstr>PowerPoint Presentation</vt:lpstr>
      <vt:lpstr>Authentication</vt:lpstr>
      <vt:lpstr>Access Control</vt:lpstr>
      <vt:lpstr>Data Confidentiality</vt:lpstr>
      <vt:lpstr>Data Integrity</vt:lpstr>
      <vt:lpstr>Data Integrity (Cont…)</vt:lpstr>
      <vt:lpstr>Data Integrity (Cont…)</vt:lpstr>
      <vt:lpstr>Non Repudiation</vt:lpstr>
      <vt:lpstr>Non Repudiation (Cont…)</vt:lpstr>
      <vt:lpstr>Security Mechanisms (X.800)</vt:lpstr>
      <vt:lpstr>Security Mechanism (Specific Security)</vt:lpstr>
      <vt:lpstr>Security Mechanism (Specific security)</vt:lpstr>
      <vt:lpstr>Model for Network Security</vt:lpstr>
      <vt:lpstr>Encryption and Decryption</vt:lpstr>
      <vt:lpstr>Symmetric Cipher Model (Conventional Encryption)</vt:lpstr>
      <vt:lpstr>PowerPoint Presentation</vt:lpstr>
      <vt:lpstr>Cryptanalysis and Brute-Force Attack</vt:lpstr>
      <vt:lpstr>Attacks on Encrypted Messages</vt:lpstr>
      <vt:lpstr>Attacks on Encrypted Messages</vt:lpstr>
      <vt:lpstr>Attacks on Encrypted Messages</vt:lpstr>
      <vt:lpstr>Attacks on Encrypted Messages</vt:lpstr>
      <vt:lpstr>Attacks on Encrypted Messages</vt:lpstr>
      <vt:lpstr>Substitution Techniques</vt:lpstr>
      <vt:lpstr>1) Caesar Cipher</vt:lpstr>
      <vt:lpstr>Caesar Cipher (Cont…)</vt:lpstr>
      <vt:lpstr>Brute force attack on Caesar Cipher</vt:lpstr>
      <vt:lpstr>Brute force attack on Caesar Cipher</vt:lpstr>
      <vt:lpstr>Substitution Techniques</vt:lpstr>
      <vt:lpstr>2) Monoalphabetic Cipher (Simple substitution)</vt:lpstr>
      <vt:lpstr>Attack on Monoalphabetic Cipher</vt:lpstr>
      <vt:lpstr>Attack on Monoalphabetic Cipher (Cont…)</vt:lpstr>
      <vt:lpstr>Substitution Techniques</vt:lpstr>
      <vt:lpstr>3) Playfair Cipher</vt:lpstr>
      <vt:lpstr>Playfair Cipher - Encrypt Plaintext</vt:lpstr>
      <vt:lpstr>Playfair Cipher - Encrypt Plaintext</vt:lpstr>
      <vt:lpstr>Playfair Cipher Examples</vt:lpstr>
      <vt:lpstr>Substitution Techniques</vt:lpstr>
      <vt:lpstr>4) Hill Cipher</vt:lpstr>
      <vt:lpstr>Hill Cipher Encryption</vt:lpstr>
      <vt:lpstr>Hill Cipher Encryption (Cont…)</vt:lpstr>
      <vt:lpstr>Hill Cipher Decryption</vt:lpstr>
      <vt:lpstr>Step: 1 Inverse of key matrix</vt:lpstr>
      <vt:lpstr>Step: 1 Inverse of key matrix</vt:lpstr>
      <vt:lpstr>Step: 2 Modular (Multiplicative) inverse</vt:lpstr>
      <vt:lpstr>Step 2: Modular (Multiplicative) inverse</vt:lpstr>
      <vt:lpstr>Step 2: Multiply with adjoin of matrix </vt:lpstr>
      <vt:lpstr>Hill Cipher Encryption (Cont…)</vt:lpstr>
      <vt:lpstr>Substitution Techniques</vt:lpstr>
      <vt:lpstr>5) Polyalphabetic Cipher</vt:lpstr>
      <vt:lpstr>PowerPoint Presentation</vt:lpstr>
      <vt:lpstr>Vigenere Cipher</vt:lpstr>
      <vt:lpstr>Vernam Cipher</vt:lpstr>
      <vt:lpstr>Substitution Techniques</vt:lpstr>
      <vt:lpstr>One time pad</vt:lpstr>
      <vt:lpstr>PowerPoint Presentation</vt:lpstr>
      <vt:lpstr>Transposition Techniques</vt:lpstr>
      <vt:lpstr>Rail fence technique</vt:lpstr>
      <vt:lpstr>Cryptography and Cryptanalysis</vt:lpstr>
      <vt:lpstr>Cryptographic Algorithms</vt:lpstr>
      <vt:lpstr>Security Objectives</vt:lpstr>
      <vt:lpstr>Security Objectives (Cont…)</vt:lpstr>
      <vt:lpstr>Security Objectives (Cont…)</vt:lpstr>
      <vt:lpstr>Threat and Attack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Naimish Vadodariya</cp:lastModifiedBy>
  <cp:revision>2248</cp:revision>
  <dcterms:created xsi:type="dcterms:W3CDTF">2013-05-17T03:00:03Z</dcterms:created>
  <dcterms:modified xsi:type="dcterms:W3CDTF">2020-08-06T04:50:07Z</dcterms:modified>
</cp:coreProperties>
</file>