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380" r:id="rId4"/>
    <p:sldId id="381" r:id="rId5"/>
    <p:sldId id="382" r:id="rId6"/>
    <p:sldId id="383" r:id="rId7"/>
    <p:sldId id="387" r:id="rId8"/>
    <p:sldId id="385" r:id="rId9"/>
    <p:sldId id="389" r:id="rId10"/>
    <p:sldId id="388" r:id="rId11"/>
    <p:sldId id="390" r:id="rId12"/>
    <p:sldId id="391" r:id="rId13"/>
    <p:sldId id="392" r:id="rId14"/>
    <p:sldId id="394" r:id="rId15"/>
    <p:sldId id="393" r:id="rId16"/>
    <p:sldId id="395" r:id="rId17"/>
    <p:sldId id="396" r:id="rId18"/>
    <p:sldId id="397" r:id="rId19"/>
    <p:sldId id="398" r:id="rId20"/>
    <p:sldId id="404" r:id="rId21"/>
    <p:sldId id="407" r:id="rId22"/>
    <p:sldId id="405" r:id="rId23"/>
    <p:sldId id="410" r:id="rId24"/>
    <p:sldId id="411" r:id="rId25"/>
    <p:sldId id="412" r:id="rId26"/>
    <p:sldId id="409" r:id="rId27"/>
    <p:sldId id="413" r:id="rId28"/>
    <p:sldId id="417" r:id="rId29"/>
    <p:sldId id="418" r:id="rId30"/>
    <p:sldId id="416" r:id="rId31"/>
    <p:sldId id="419" r:id="rId32"/>
    <p:sldId id="422" r:id="rId33"/>
    <p:sldId id="423" r:id="rId34"/>
    <p:sldId id="3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1JnQLEIdLEXA3tu+zgFzw==" hashData="lkkS5fR2eLDzmJ2oSg6KITrdf4iSfbRTEVj6o48EeGQRwbdRG8+ufqksoL7txlwcvnH/MnGyEI8e8nWkOx6hG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3615" autoAdjust="0"/>
  </p:normalViewPr>
  <p:slideViewPr>
    <p:cSldViewPr>
      <p:cViewPr varScale="1">
        <p:scale>
          <a:sx n="82" d="100"/>
          <a:sy n="82" d="100"/>
        </p:scale>
        <p:origin x="13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confusion step is the S-box substitution, while the diffusion step is where the output of the S-boxes is rearranged according to the P-box permutation rules.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8/6/2020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	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1412564"/>
            <a:ext cx="5995393" cy="984960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UNIT-2</a:t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Stream ciphers and block ciphers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Encryption Standard (DES)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Type: Block Cipher</a:t>
            </a:r>
          </a:p>
          <a:p>
            <a:r>
              <a:rPr lang="en-IN" dirty="0"/>
              <a:t>Block Size : 64-bit</a:t>
            </a:r>
          </a:p>
          <a:p>
            <a:r>
              <a:rPr lang="en-IN" dirty="0"/>
              <a:t>Key Size: 64-bit, with </a:t>
            </a:r>
            <a:r>
              <a:rPr lang="en-IN"/>
              <a:t>only 56-bit </a:t>
            </a:r>
            <a:r>
              <a:rPr lang="en-IN" dirty="0"/>
              <a:t>effective</a:t>
            </a:r>
          </a:p>
          <a:p>
            <a:r>
              <a:rPr lang="en-IN" dirty="0"/>
              <a:t>Number of Rounds: 16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5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3528" y="72330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Initial Permutation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3528" y="1689643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Round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3528" y="2619642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Round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3528" y="384926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Round 16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3528" y="4718711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32-bit swap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528" y="5631300"/>
            <a:ext cx="2304256" cy="612068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Inverse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Initial Permutation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51920" y="2619642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96236" y="711196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02332" y="2619642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circular shift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57316" y="1689643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1632" y="1689643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circular shift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51920" y="384926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99284" y="384672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circular shift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34164" y="-25546"/>
            <a:ext cx="2293620" cy="729578"/>
            <a:chOff x="334164" y="-25546"/>
            <a:chExt cx="2293620" cy="729578"/>
          </a:xfrm>
        </p:grpSpPr>
        <p:grpSp>
          <p:nvGrpSpPr>
            <p:cNvPr id="23" name="Group 22"/>
            <p:cNvGrpSpPr/>
            <p:nvPr/>
          </p:nvGrpSpPr>
          <p:grpSpPr>
            <a:xfrm>
              <a:off x="334164" y="321251"/>
              <a:ext cx="2293620" cy="382781"/>
              <a:chOff x="0" y="0"/>
              <a:chExt cx="2293620" cy="511017"/>
            </a:xfrm>
          </p:grpSpPr>
          <p:sp>
            <p:nvSpPr>
              <p:cNvPr id="24" name="Left Brace 23"/>
              <p:cNvSpPr/>
              <p:nvPr/>
            </p:nvSpPr>
            <p:spPr>
              <a:xfrm rot="5400000">
                <a:off x="1024890" y="-1024890"/>
                <a:ext cx="243840" cy="2293620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128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557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170271" y="239554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6034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32009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65371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84446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178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41646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975009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4764" y="-25546"/>
              <a:ext cx="212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64-bit plaintext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716388" y="-69573"/>
            <a:ext cx="2293620" cy="749387"/>
            <a:chOff x="6716388" y="-69573"/>
            <a:chExt cx="2293620" cy="749387"/>
          </a:xfrm>
        </p:grpSpPr>
        <p:grpSp>
          <p:nvGrpSpPr>
            <p:cNvPr id="35" name="Group 34"/>
            <p:cNvGrpSpPr/>
            <p:nvPr/>
          </p:nvGrpSpPr>
          <p:grpSpPr>
            <a:xfrm>
              <a:off x="6716388" y="297033"/>
              <a:ext cx="2293620" cy="382781"/>
              <a:chOff x="0" y="0"/>
              <a:chExt cx="2293620" cy="511017"/>
            </a:xfrm>
          </p:grpSpPr>
          <p:sp>
            <p:nvSpPr>
              <p:cNvPr id="36" name="Left Brace 35"/>
              <p:cNvSpPr/>
              <p:nvPr/>
            </p:nvSpPr>
            <p:spPr>
              <a:xfrm rot="5400000">
                <a:off x="1024890" y="-1024890"/>
                <a:ext cx="243840" cy="2293620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128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557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170271" y="239554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6034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32009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65371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284446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5178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41646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975009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172159" y="-69573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64-bit key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59477" y="6231257"/>
            <a:ext cx="2367535" cy="690899"/>
            <a:chOff x="359477" y="6231257"/>
            <a:chExt cx="2367535" cy="690899"/>
          </a:xfrm>
        </p:grpSpPr>
        <p:grpSp>
          <p:nvGrpSpPr>
            <p:cNvPr id="59" name="Group 58"/>
            <p:cNvGrpSpPr/>
            <p:nvPr/>
          </p:nvGrpSpPr>
          <p:grpSpPr>
            <a:xfrm>
              <a:off x="359477" y="6231257"/>
              <a:ext cx="2293620" cy="360040"/>
              <a:chOff x="0" y="0"/>
              <a:chExt cx="2293620" cy="440055"/>
            </a:xfrm>
          </p:grpSpPr>
          <p:sp>
            <p:nvSpPr>
              <p:cNvPr id="60" name="Left Brace 59"/>
              <p:cNvSpPr/>
              <p:nvPr/>
            </p:nvSpPr>
            <p:spPr>
              <a:xfrm rot="16200000" flipV="1">
                <a:off x="1024890" y="-828675"/>
                <a:ext cx="243840" cy="2293620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05727" y="4763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48627" y="4763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2163127" y="0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596265" y="152400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24865" y="1524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058227" y="152400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277302" y="1524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510665" y="152400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734502" y="1476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967865" y="1476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386752" y="6460491"/>
              <a:ext cx="2340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64-bit ciphertext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378809" y="1263368"/>
            <a:ext cx="590572" cy="426275"/>
            <a:chOff x="1378809" y="1263368"/>
            <a:chExt cx="590572" cy="426275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1378809" y="1387151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530948" y="128165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64</a:t>
              </a:r>
            </a:p>
          </p:txBody>
        </p:sp>
        <p:cxnSp>
          <p:nvCxnSpPr>
            <p:cNvPr id="84" name="Straight Arrow Connector 83"/>
            <p:cNvCxnSpPr>
              <a:stCxn id="3" idx="2"/>
              <a:endCxn id="5" idx="0"/>
            </p:cNvCxnSpPr>
            <p:nvPr/>
          </p:nvCxnSpPr>
          <p:spPr>
            <a:xfrm>
              <a:off x="1475656" y="1263368"/>
              <a:ext cx="0" cy="4262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7758556" y="1253573"/>
            <a:ext cx="590572" cy="426275"/>
            <a:chOff x="7758556" y="1253573"/>
            <a:chExt cx="590572" cy="42627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7758556" y="1377356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910695" y="1271863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7855403" y="1253573"/>
              <a:ext cx="0" cy="4262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378809" y="2227368"/>
            <a:ext cx="590572" cy="392274"/>
            <a:chOff x="1378809" y="2227368"/>
            <a:chExt cx="590572" cy="392274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1378809" y="2351151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530948" y="224565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64</a:t>
              </a:r>
            </a:p>
          </p:txBody>
        </p:sp>
        <p:cxnSp>
          <p:nvCxnSpPr>
            <p:cNvPr id="90" name="Straight Arrow Connector 89"/>
            <p:cNvCxnSpPr>
              <a:endCxn id="6" idx="0"/>
            </p:cNvCxnSpPr>
            <p:nvPr/>
          </p:nvCxnSpPr>
          <p:spPr>
            <a:xfrm>
              <a:off x="1475656" y="2227368"/>
              <a:ext cx="0" cy="3922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374816" y="5258771"/>
            <a:ext cx="562656" cy="372529"/>
            <a:chOff x="1374816" y="5258771"/>
            <a:chExt cx="562656" cy="372529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1374816" y="5372622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499039" y="526196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64</a:t>
              </a:r>
            </a:p>
          </p:txBody>
        </p:sp>
        <p:cxnSp>
          <p:nvCxnSpPr>
            <p:cNvPr id="94" name="Straight Arrow Connector 93"/>
            <p:cNvCxnSpPr>
              <a:stCxn id="8" idx="2"/>
              <a:endCxn id="9" idx="0"/>
            </p:cNvCxnSpPr>
            <p:nvPr/>
          </p:nvCxnSpPr>
          <p:spPr>
            <a:xfrm>
              <a:off x="1475656" y="5258771"/>
              <a:ext cx="0" cy="3725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7758556" y="2229703"/>
            <a:ext cx="590572" cy="395037"/>
            <a:chOff x="7758556" y="2229703"/>
            <a:chExt cx="590572" cy="395037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7758556" y="2360901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910695" y="225540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102" name="Straight Arrow Connector 101"/>
            <p:cNvCxnSpPr>
              <a:stCxn id="17" idx="2"/>
              <a:endCxn id="15" idx="0"/>
            </p:cNvCxnSpPr>
            <p:nvPr/>
          </p:nvCxnSpPr>
          <p:spPr>
            <a:xfrm>
              <a:off x="7853760" y="2229703"/>
              <a:ext cx="700" cy="389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/>
          <p:cNvCxnSpPr>
            <a:stCxn id="6" idx="2"/>
            <a:endCxn id="7" idx="0"/>
          </p:cNvCxnSpPr>
          <p:nvPr/>
        </p:nvCxnSpPr>
        <p:spPr>
          <a:xfrm>
            <a:off x="1475656" y="3159702"/>
            <a:ext cx="0" cy="6895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" idx="2"/>
            <a:endCxn id="19" idx="0"/>
          </p:cNvCxnSpPr>
          <p:nvPr/>
        </p:nvCxnSpPr>
        <p:spPr>
          <a:xfrm flipH="1">
            <a:off x="7851412" y="3159702"/>
            <a:ext cx="3048" cy="6870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8" idx="0"/>
          </p:cNvCxnSpPr>
          <p:nvPr/>
        </p:nvCxnSpPr>
        <p:spPr>
          <a:xfrm>
            <a:off x="1475405" y="4389328"/>
            <a:ext cx="251" cy="32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6161572" y="1625350"/>
            <a:ext cx="540060" cy="407699"/>
            <a:chOff x="6161572" y="1625350"/>
            <a:chExt cx="540060" cy="407699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6364573" y="1903678"/>
              <a:ext cx="153404" cy="129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57136" y="1625350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119" name="Straight Arrow Connector 118"/>
            <p:cNvCxnSpPr>
              <a:stCxn id="17" idx="1"/>
              <a:endCxn id="16" idx="3"/>
            </p:cNvCxnSpPr>
            <p:nvPr/>
          </p:nvCxnSpPr>
          <p:spPr>
            <a:xfrm flipH="1">
              <a:off x="6161572" y="1959673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6153285" y="2550964"/>
            <a:ext cx="540060" cy="407699"/>
            <a:chOff x="6153285" y="2550964"/>
            <a:chExt cx="540060" cy="407699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341046" y="2829292"/>
              <a:ext cx="153404" cy="129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233609" y="2550964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H="1">
              <a:off x="6153285" y="2885287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56176" y="3775893"/>
            <a:ext cx="543108" cy="407699"/>
            <a:chOff x="6156176" y="3775893"/>
            <a:chExt cx="543108" cy="407699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6362349" y="4054221"/>
              <a:ext cx="153404" cy="129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6254912" y="3775893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56</a:t>
              </a:r>
            </a:p>
          </p:txBody>
        </p:sp>
        <p:cxnSp>
          <p:nvCxnSpPr>
            <p:cNvPr id="130" name="Straight Arrow Connector 129"/>
            <p:cNvCxnSpPr>
              <a:stCxn id="19" idx="1"/>
              <a:endCxn id="18" idx="3"/>
            </p:cNvCxnSpPr>
            <p:nvPr/>
          </p:nvCxnSpPr>
          <p:spPr>
            <a:xfrm flipH="1">
              <a:off x="6156176" y="4116758"/>
              <a:ext cx="543108" cy="2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2627784" y="1595770"/>
            <a:ext cx="1231480" cy="439632"/>
            <a:chOff x="2627784" y="1595770"/>
            <a:chExt cx="1231480" cy="439632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3528268" y="1906030"/>
              <a:ext cx="153404" cy="129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3420831" y="1595770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48</a:t>
              </a:r>
            </a:p>
          </p:txBody>
        </p:sp>
        <p:cxnSp>
          <p:nvCxnSpPr>
            <p:cNvPr id="135" name="Straight Arrow Connector 134"/>
            <p:cNvCxnSpPr>
              <a:stCxn id="16" idx="1"/>
              <a:endCxn id="5" idx="3"/>
            </p:cNvCxnSpPr>
            <p:nvPr/>
          </p:nvCxnSpPr>
          <p:spPr>
            <a:xfrm flipH="1">
              <a:off x="2627784" y="1959673"/>
              <a:ext cx="12295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2637423" y="1589874"/>
            <a:ext cx="43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  <a:r>
              <a:rPr lang="en-IN" baseline="-25000" dirty="0"/>
              <a:t>1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2621740" y="2533649"/>
            <a:ext cx="1231480" cy="439632"/>
            <a:chOff x="2621740" y="2533649"/>
            <a:chExt cx="1231480" cy="439632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3522224" y="2843909"/>
              <a:ext cx="153404" cy="129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3414787" y="2533649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48</a:t>
              </a:r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H="1">
              <a:off x="2621740" y="2897552"/>
              <a:ext cx="12295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631379" y="2527753"/>
            <a:ext cx="43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  <a:r>
              <a:rPr lang="en-IN" baseline="-25000" dirty="0"/>
              <a:t>2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2630243" y="3781789"/>
            <a:ext cx="1231480" cy="439632"/>
            <a:chOff x="2630243" y="3781789"/>
            <a:chExt cx="1231480" cy="439632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3530727" y="4092049"/>
              <a:ext cx="153404" cy="129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423290" y="3781789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48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1">
              <a:off x="2630243" y="4145692"/>
              <a:ext cx="12295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2639882" y="3775893"/>
            <a:ext cx="49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</a:t>
            </a:r>
            <a:r>
              <a:rPr lang="en-IN" baseline="-25000" dirty="0"/>
              <a:t>16</a:t>
            </a:r>
          </a:p>
        </p:txBody>
      </p:sp>
      <p:sp>
        <p:nvSpPr>
          <p:cNvPr id="157" name="Title 1"/>
          <p:cNvSpPr txBox="1">
            <a:spLocks/>
          </p:cNvSpPr>
          <p:nvPr/>
        </p:nvSpPr>
        <p:spPr>
          <a:xfrm>
            <a:off x="5508104" y="5431713"/>
            <a:ext cx="3899300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DES Encryption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4466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38" grpId="0"/>
      <p:bldP spid="144" grpId="0"/>
      <p:bldP spid="1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 Encryption Algorithm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First, the 64-bit plaintext passes through an </a:t>
            </a:r>
            <a:r>
              <a:rPr lang="en-IN" b="1" dirty="0">
                <a:solidFill>
                  <a:schemeClr val="tx2"/>
                </a:solidFill>
              </a:rPr>
              <a:t>initial permutation</a:t>
            </a:r>
            <a:r>
              <a:rPr lang="en-IN" dirty="0"/>
              <a:t> (IP) that rearranges the bits to produce the permuted input.</a:t>
            </a:r>
          </a:p>
          <a:p>
            <a:r>
              <a:rPr lang="en-IN" dirty="0"/>
              <a:t>This is followed by a phase consisting of sixteen rounds of the same function, which involves both </a:t>
            </a:r>
            <a:r>
              <a:rPr lang="en-IN" b="1" dirty="0">
                <a:solidFill>
                  <a:schemeClr val="tx2"/>
                </a:solidFill>
              </a:rPr>
              <a:t>permutation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substitution</a:t>
            </a:r>
            <a:r>
              <a:rPr lang="en-IN" dirty="0"/>
              <a:t> functions. </a:t>
            </a:r>
          </a:p>
          <a:p>
            <a:r>
              <a:rPr lang="en-IN" dirty="0"/>
              <a:t>Finally, the </a:t>
            </a:r>
            <a:r>
              <a:rPr lang="en-IN" dirty="0" err="1"/>
              <a:t>preoutput</a:t>
            </a:r>
            <a:r>
              <a:rPr lang="en-IN" dirty="0"/>
              <a:t> is passed through a permutation that is the </a:t>
            </a:r>
            <a:r>
              <a:rPr lang="en-IN" b="1" dirty="0">
                <a:solidFill>
                  <a:schemeClr val="tx2"/>
                </a:solidFill>
              </a:rPr>
              <a:t>inverse of the initial permutation</a:t>
            </a:r>
            <a:r>
              <a:rPr lang="en-IN" dirty="0"/>
              <a:t> function, to produce the 64-bit ciphertext.</a:t>
            </a:r>
          </a:p>
          <a:p>
            <a:r>
              <a:rPr lang="en-IN" dirty="0"/>
              <a:t>The 56-bit key is passed through a </a:t>
            </a:r>
            <a:r>
              <a:rPr lang="en-IN" b="1" dirty="0">
                <a:solidFill>
                  <a:schemeClr val="tx2"/>
                </a:solidFill>
              </a:rPr>
              <a:t>permutation function</a:t>
            </a:r>
            <a:r>
              <a:rPr lang="en-IN" dirty="0"/>
              <a:t>. </a:t>
            </a:r>
          </a:p>
          <a:p>
            <a:r>
              <a:rPr lang="en-IN" dirty="0"/>
              <a:t>For each of the sixteen rounds, a </a:t>
            </a:r>
            <a:r>
              <a:rPr lang="en-IN" dirty="0" err="1"/>
              <a:t>subkey</a:t>
            </a:r>
            <a:r>
              <a:rPr lang="en-IN" dirty="0"/>
              <a:t> (</a:t>
            </a:r>
            <a:r>
              <a:rPr lang="en-IN" i="1" dirty="0">
                <a:latin typeface="Times New Roman" panose="02020603050405020304" pitchFamily="18" charset="0"/>
              </a:rPr>
              <a:t>K</a:t>
            </a:r>
            <a:r>
              <a:rPr lang="en-IN" i="1" baseline="-25000" dirty="0">
                <a:latin typeface="Times New Roman" panose="02020603050405020304" pitchFamily="18" charset="0"/>
              </a:rPr>
              <a:t>i</a:t>
            </a:r>
            <a:r>
              <a:rPr lang="en-IN" dirty="0"/>
              <a:t>) is produced by the combination of a </a:t>
            </a:r>
            <a:r>
              <a:rPr lang="en-IN" b="1" dirty="0">
                <a:solidFill>
                  <a:schemeClr val="tx2"/>
                </a:solidFill>
              </a:rPr>
              <a:t>left circular shift</a:t>
            </a:r>
            <a:r>
              <a:rPr lang="en-IN" dirty="0"/>
              <a:t> and a </a:t>
            </a:r>
            <a:r>
              <a:rPr lang="en-IN" b="1" dirty="0">
                <a:solidFill>
                  <a:schemeClr val="tx2"/>
                </a:solidFill>
              </a:rPr>
              <a:t>permutation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35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 Single Round</a:t>
            </a: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40" y="1124744"/>
            <a:ext cx="4851319" cy="51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86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60080" y="-52514"/>
            <a:ext cx="1260116" cy="707182"/>
            <a:chOff x="293311" y="165492"/>
            <a:chExt cx="1260116" cy="707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3528" y="512674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512674"/>
                  <a:ext cx="1188132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293311" y="165492"/>
              <a:ext cx="1260116" cy="432048"/>
              <a:chOff x="293311" y="165492"/>
              <a:chExt cx="1260116" cy="4320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32-bits</a:t>
                </a:r>
              </a:p>
            </p:txBody>
          </p:sp>
          <p:cxnSp>
            <p:nvCxnSpPr>
              <p:cNvPr id="23" name="Straight Arrow Connector 22"/>
              <p:cNvCxnSpPr>
                <a:stCxn id="21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/>
              <p:cNvCxnSpPr>
                <a:stCxn id="21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2927578" y="-52514"/>
            <a:ext cx="1260116" cy="701789"/>
            <a:chOff x="3599904" y="165492"/>
            <a:chExt cx="1260116" cy="701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635896" y="507281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507281"/>
                  <a:ext cx="1188132" cy="36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599904" y="165492"/>
              <a:ext cx="1260116" cy="432048"/>
              <a:chOff x="293311" y="165492"/>
              <a:chExt cx="1260116" cy="43204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32-bits</a:t>
                </a:r>
              </a:p>
            </p:txBody>
          </p:sp>
          <p:cxnSp>
            <p:nvCxnSpPr>
              <p:cNvPr id="37" name="Straight Arrow Connector 36"/>
              <p:cNvCxnSpPr>
                <a:stCxn id="36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Straight Arrow Connector 37"/>
              <p:cNvCxnSpPr>
                <a:stCxn id="36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6048504" y="-52514"/>
            <a:ext cx="1260116" cy="701789"/>
            <a:chOff x="6012172" y="165492"/>
            <a:chExt cx="1260116" cy="701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048164" y="507281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64" y="507281"/>
                  <a:ext cx="1188132" cy="36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6012172" y="165492"/>
              <a:ext cx="1260116" cy="432048"/>
              <a:chOff x="293311" y="165492"/>
              <a:chExt cx="1260116" cy="43204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28-bits</a:t>
                </a:r>
              </a:p>
            </p:txBody>
          </p:sp>
          <p:cxnSp>
            <p:nvCxnSpPr>
              <p:cNvPr id="41" name="Straight Arrow Connector 40"/>
              <p:cNvCxnSpPr>
                <a:stCxn id="40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Straight Arrow Connector 41"/>
              <p:cNvCxnSpPr>
                <a:stCxn id="40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7596676" y="-52514"/>
            <a:ext cx="1260116" cy="701789"/>
            <a:chOff x="7560344" y="165492"/>
            <a:chExt cx="1260116" cy="701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96336" y="507281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336" y="507281"/>
                  <a:ext cx="1188132" cy="36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/>
            <p:cNvGrpSpPr/>
            <p:nvPr/>
          </p:nvGrpSpPr>
          <p:grpSpPr>
            <a:xfrm>
              <a:off x="7560344" y="165492"/>
              <a:ext cx="1260116" cy="432048"/>
              <a:chOff x="293311" y="165492"/>
              <a:chExt cx="1260116" cy="4320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28-bits</a:t>
                </a:r>
              </a:p>
            </p:txBody>
          </p:sp>
          <p:cxnSp>
            <p:nvCxnSpPr>
              <p:cNvPr id="45" name="Straight Arrow Connector 44"/>
              <p:cNvCxnSpPr>
                <a:stCxn id="44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6" name="Straight Arrow Connector 45"/>
              <p:cNvCxnSpPr>
                <a:stCxn id="44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1690932" y="968151"/>
            <a:ext cx="3733408" cy="713748"/>
            <a:chOff x="3707904" y="1418805"/>
            <a:chExt cx="3852440" cy="713748"/>
          </a:xfrm>
          <a:solidFill>
            <a:srgbClr val="D3D2D2"/>
          </a:solidFill>
        </p:grpSpPr>
        <p:sp>
          <p:nvSpPr>
            <p:cNvPr id="47" name="Flowchart: Manual Operation 46"/>
            <p:cNvSpPr/>
            <p:nvPr/>
          </p:nvSpPr>
          <p:spPr>
            <a:xfrm flipV="1">
              <a:off x="3707904" y="1418805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5454" y="1424667"/>
              <a:ext cx="2866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Expansion/ permutation</a:t>
              </a:r>
            </a:p>
            <a:p>
              <a:pPr algn="ctr"/>
              <a:r>
                <a:rPr lang="en-IN" sz="2000" dirty="0"/>
                <a:t>(E table)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58994" y="2071013"/>
            <a:ext cx="648084" cy="576064"/>
            <a:chOff x="3995936" y="2348880"/>
            <a:chExt cx="648084" cy="576064"/>
          </a:xfrm>
          <a:solidFill>
            <a:srgbClr val="D3D2D2"/>
          </a:solidFill>
        </p:grpSpPr>
        <p:sp>
          <p:nvSpPr>
            <p:cNvPr id="55" name="Oval 54"/>
            <p:cNvSpPr/>
            <p:nvPr/>
          </p:nvSpPr>
          <p:spPr>
            <a:xfrm>
              <a:off x="3995936" y="2348880"/>
              <a:ext cx="648084" cy="57606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95936" y="2436857"/>
              <a:ext cx="648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XOR</a:t>
              </a:r>
              <a:endParaRPr lang="en-IN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90932" y="3112285"/>
            <a:ext cx="3733409" cy="707886"/>
            <a:chOff x="2303740" y="3267812"/>
            <a:chExt cx="3852440" cy="707886"/>
          </a:xfrm>
          <a:solidFill>
            <a:srgbClr val="D3D2D2"/>
          </a:solidFill>
        </p:grpSpPr>
        <p:sp>
          <p:nvSpPr>
            <p:cNvPr id="58" name="Flowchart: Manual Operation 57"/>
            <p:cNvSpPr/>
            <p:nvPr/>
          </p:nvSpPr>
          <p:spPr>
            <a:xfrm rot="10800000" flipV="1">
              <a:off x="2303740" y="3267812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02407" y="3267812"/>
              <a:ext cx="2866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Substitution/choice</a:t>
              </a:r>
            </a:p>
            <a:p>
              <a:pPr algn="ctr"/>
              <a:r>
                <a:rPr lang="en-IN" sz="2000" dirty="0"/>
                <a:t>(S-box)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459514" y="4301695"/>
            <a:ext cx="2196244" cy="720080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Permutation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(P)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60410" y="5470082"/>
            <a:ext cx="648084" cy="576064"/>
            <a:chOff x="3995936" y="2348880"/>
            <a:chExt cx="648084" cy="576064"/>
          </a:xfrm>
          <a:solidFill>
            <a:srgbClr val="D3D2D2"/>
          </a:solidFill>
        </p:grpSpPr>
        <p:sp>
          <p:nvSpPr>
            <p:cNvPr id="66" name="Oval 65"/>
            <p:cNvSpPr/>
            <p:nvPr/>
          </p:nvSpPr>
          <p:spPr>
            <a:xfrm>
              <a:off x="3995936" y="2348880"/>
              <a:ext cx="648084" cy="57606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95936" y="2436857"/>
              <a:ext cx="648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XOR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60080" y="6333175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0" y="6333175"/>
                <a:ext cx="1188132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001053" y="6329014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053" y="6329014"/>
                <a:ext cx="1188132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118265" y="6319490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65" y="6319490"/>
                <a:ext cx="1188132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668660" y="6338676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660" y="6338676"/>
                <a:ext cx="1188132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6084496" y="937930"/>
            <a:ext cx="1188132" cy="720080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Shift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(S)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32668" y="952615"/>
            <a:ext cx="1188132" cy="720080"/>
          </a:xfrm>
          <a:prstGeom prst="rect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Shift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(S)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735245" y="1955293"/>
            <a:ext cx="3182105" cy="1101524"/>
            <a:chOff x="2303740" y="3267812"/>
            <a:chExt cx="3852440" cy="678046"/>
          </a:xfrm>
          <a:solidFill>
            <a:srgbClr val="D3D2D2"/>
          </a:solidFill>
        </p:grpSpPr>
        <p:sp>
          <p:nvSpPr>
            <p:cNvPr id="101" name="Flowchart: Manual Operation 100"/>
            <p:cNvSpPr/>
            <p:nvPr/>
          </p:nvSpPr>
          <p:spPr>
            <a:xfrm rot="10800000" flipV="1">
              <a:off x="2303740" y="3267812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02407" y="3267813"/>
              <a:ext cx="2866825" cy="625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Permutation/ compression</a:t>
              </a:r>
            </a:p>
            <a:p>
              <a:pPr algn="ctr"/>
              <a:r>
                <a:rPr lang="en-IN" sz="2000" dirty="0"/>
                <a:t>(Permuted choice 2)</a:t>
              </a: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>
            <a:off x="6708203" y="644333"/>
            <a:ext cx="261" cy="29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8226473" y="658655"/>
            <a:ext cx="261" cy="29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3557624" y="649465"/>
            <a:ext cx="12" cy="313929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596476" y="6051309"/>
            <a:ext cx="10" cy="28539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625296" y="1658010"/>
            <a:ext cx="1348451" cy="4655980"/>
            <a:chOff x="5625296" y="1658010"/>
            <a:chExt cx="1348451" cy="4655980"/>
          </a:xfrm>
        </p:grpSpPr>
        <p:sp>
          <p:nvSpPr>
            <p:cNvPr id="125" name="Freeform 124"/>
            <p:cNvSpPr/>
            <p:nvPr/>
          </p:nvSpPr>
          <p:spPr>
            <a:xfrm>
              <a:off x="5625296" y="1799863"/>
              <a:ext cx="1348451" cy="4514127"/>
            </a:xfrm>
            <a:custGeom>
              <a:avLst/>
              <a:gdLst>
                <a:gd name="connsiteX0" fmla="*/ 1348451 w 1348451"/>
                <a:gd name="connsiteY0" fmla="*/ 162046 h 4514127"/>
                <a:gd name="connsiteX1" fmla="*/ 1348451 w 1348451"/>
                <a:gd name="connsiteY1" fmla="*/ 0 h 4514127"/>
                <a:gd name="connsiteX2" fmla="*/ 0 w 1348451"/>
                <a:gd name="connsiteY2" fmla="*/ 0 h 4514127"/>
                <a:gd name="connsiteX3" fmla="*/ 0 w 1348451"/>
                <a:gd name="connsiteY3" fmla="*/ 4195823 h 4514127"/>
                <a:gd name="connsiteX4" fmla="*/ 1059084 w 1348451"/>
                <a:gd name="connsiteY4" fmla="*/ 4195823 h 4514127"/>
                <a:gd name="connsiteX5" fmla="*/ 1059084 w 1348451"/>
                <a:gd name="connsiteY5" fmla="*/ 4514127 h 45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451" h="4514127">
                  <a:moveTo>
                    <a:pt x="1348451" y="162046"/>
                  </a:moveTo>
                  <a:lnTo>
                    <a:pt x="1348451" y="0"/>
                  </a:lnTo>
                  <a:lnTo>
                    <a:pt x="0" y="0"/>
                  </a:lnTo>
                  <a:lnTo>
                    <a:pt x="0" y="4195823"/>
                  </a:lnTo>
                  <a:lnTo>
                    <a:pt x="1059084" y="4195823"/>
                  </a:lnTo>
                  <a:lnTo>
                    <a:pt x="1059084" y="451412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>
              <a:stCxn id="98" idx="2"/>
            </p:cNvCxnSpPr>
            <p:nvPr/>
          </p:nvCxnSpPr>
          <p:spPr>
            <a:xfrm>
              <a:off x="6678562" y="1658010"/>
              <a:ext cx="0" cy="136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7829550" y="1678900"/>
            <a:ext cx="1188720" cy="4645700"/>
            <a:chOff x="7829550" y="1678900"/>
            <a:chExt cx="1188720" cy="4645700"/>
          </a:xfrm>
        </p:grpSpPr>
        <p:sp>
          <p:nvSpPr>
            <p:cNvPr id="127" name="Freeform 126"/>
            <p:cNvSpPr/>
            <p:nvPr/>
          </p:nvSpPr>
          <p:spPr>
            <a:xfrm>
              <a:off x="7829550" y="1794510"/>
              <a:ext cx="1188720" cy="4530090"/>
            </a:xfrm>
            <a:custGeom>
              <a:avLst/>
              <a:gdLst>
                <a:gd name="connsiteX0" fmla="*/ 0 w 1188720"/>
                <a:gd name="connsiteY0" fmla="*/ 148590 h 4530090"/>
                <a:gd name="connsiteX1" fmla="*/ 0 w 1188720"/>
                <a:gd name="connsiteY1" fmla="*/ 0 h 4530090"/>
                <a:gd name="connsiteX2" fmla="*/ 1188720 w 1188720"/>
                <a:gd name="connsiteY2" fmla="*/ 0 h 4530090"/>
                <a:gd name="connsiteX3" fmla="*/ 1188720 w 1188720"/>
                <a:gd name="connsiteY3" fmla="*/ 4179570 h 4530090"/>
                <a:gd name="connsiteX4" fmla="*/ 411480 w 1188720"/>
                <a:gd name="connsiteY4" fmla="*/ 4179570 h 4530090"/>
                <a:gd name="connsiteX5" fmla="*/ 411480 w 1188720"/>
                <a:gd name="connsiteY5" fmla="*/ 4530090 h 453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4530090">
                  <a:moveTo>
                    <a:pt x="0" y="148590"/>
                  </a:moveTo>
                  <a:lnTo>
                    <a:pt x="0" y="0"/>
                  </a:lnTo>
                  <a:lnTo>
                    <a:pt x="1188720" y="0"/>
                  </a:lnTo>
                  <a:lnTo>
                    <a:pt x="1188720" y="4179570"/>
                  </a:lnTo>
                  <a:lnTo>
                    <a:pt x="411480" y="4179570"/>
                  </a:lnTo>
                  <a:lnTo>
                    <a:pt x="411480" y="453009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8233086" y="1678900"/>
              <a:ext cx="0" cy="124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3907054" y="2240868"/>
            <a:ext cx="2048338" cy="489481"/>
            <a:chOff x="3907054" y="2240868"/>
            <a:chExt cx="2048338" cy="489481"/>
          </a:xfrm>
        </p:grpSpPr>
        <p:cxnSp>
          <p:nvCxnSpPr>
            <p:cNvPr id="132" name="Straight Arrow Connector 131"/>
            <p:cNvCxnSpPr>
              <a:stCxn id="56" idx="3"/>
            </p:cNvCxnSpPr>
            <p:nvPr/>
          </p:nvCxnSpPr>
          <p:spPr>
            <a:xfrm>
              <a:off x="3907054" y="2359045"/>
              <a:ext cx="20483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4532166" y="2240868"/>
              <a:ext cx="492535" cy="489481"/>
              <a:chOff x="4532166" y="2240868"/>
              <a:chExt cx="492535" cy="489481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4608004" y="2240868"/>
                <a:ext cx="144016" cy="2651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4532166" y="2330239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48</a:t>
                </a:r>
              </a:p>
            </p:txBody>
          </p:sp>
        </p:grpSp>
      </p:grpSp>
      <p:sp>
        <p:nvSpPr>
          <p:cNvPr id="139" name="TextBox 138"/>
          <p:cNvSpPr txBox="1"/>
          <p:nvPr/>
        </p:nvSpPr>
        <p:spPr>
          <a:xfrm>
            <a:off x="5066293" y="1928158"/>
            <a:ext cx="461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/>
              <a:t>K</a:t>
            </a:r>
            <a:r>
              <a:rPr lang="en-IN" sz="2200" i="1" baseline="-25000" dirty="0"/>
              <a:t>i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3473336" y="1639989"/>
            <a:ext cx="613035" cy="431024"/>
            <a:chOff x="3473336" y="1639989"/>
            <a:chExt cx="613035" cy="431024"/>
          </a:xfrm>
        </p:grpSpPr>
        <p:cxnSp>
          <p:nvCxnSpPr>
            <p:cNvPr id="141" name="Straight Arrow Connector 140"/>
            <p:cNvCxnSpPr>
              <a:endCxn id="55" idx="0"/>
            </p:cNvCxnSpPr>
            <p:nvPr/>
          </p:nvCxnSpPr>
          <p:spPr>
            <a:xfrm>
              <a:off x="3581614" y="1639989"/>
              <a:ext cx="1422" cy="43102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3473336" y="1743882"/>
              <a:ext cx="216556" cy="190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593836" y="1657290"/>
              <a:ext cx="492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48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3473336" y="2647077"/>
            <a:ext cx="613035" cy="457732"/>
            <a:chOff x="3473336" y="2647077"/>
            <a:chExt cx="613035" cy="457732"/>
          </a:xfrm>
        </p:grpSpPr>
        <p:cxnSp>
          <p:nvCxnSpPr>
            <p:cNvPr id="144" name="Straight Arrow Connector 143"/>
            <p:cNvCxnSpPr>
              <a:stCxn id="55" idx="4"/>
            </p:cNvCxnSpPr>
            <p:nvPr/>
          </p:nvCxnSpPr>
          <p:spPr>
            <a:xfrm flipH="1">
              <a:off x="3581614" y="2647077"/>
              <a:ext cx="1422" cy="45773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3473336" y="2660690"/>
              <a:ext cx="613035" cy="400110"/>
              <a:chOff x="829849" y="2520280"/>
              <a:chExt cx="613035" cy="400110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48</a:t>
                </a: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3478347" y="3789934"/>
            <a:ext cx="613035" cy="503505"/>
            <a:chOff x="3478347" y="3789934"/>
            <a:chExt cx="613035" cy="503505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3593207" y="3789934"/>
              <a:ext cx="1422" cy="50350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3478347" y="3841817"/>
              <a:ext cx="613035" cy="400110"/>
              <a:chOff x="829849" y="2520280"/>
              <a:chExt cx="613035" cy="400110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32</a:t>
                </a: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3487378" y="4984741"/>
            <a:ext cx="613035" cy="485063"/>
            <a:chOff x="3487378" y="4984741"/>
            <a:chExt cx="613035" cy="485063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3591152" y="5010181"/>
              <a:ext cx="12" cy="459623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3487378" y="4984741"/>
              <a:ext cx="613035" cy="400110"/>
              <a:chOff x="829849" y="2520280"/>
              <a:chExt cx="613035" cy="400110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" name="TextBox 175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32</a:t>
                </a:r>
              </a:p>
            </p:txBody>
          </p:sp>
        </p:grpSp>
      </p:grpSp>
      <p:sp>
        <p:nvSpPr>
          <p:cNvPr id="177" name="Rectangle 176"/>
          <p:cNvSpPr/>
          <p:nvPr/>
        </p:nvSpPr>
        <p:spPr>
          <a:xfrm>
            <a:off x="1619672" y="827841"/>
            <a:ext cx="3871145" cy="447653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Freeform 183"/>
          <p:cNvSpPr/>
          <p:nvPr/>
        </p:nvSpPr>
        <p:spPr>
          <a:xfrm>
            <a:off x="746760" y="655320"/>
            <a:ext cx="2514600" cy="5105400"/>
          </a:xfrm>
          <a:custGeom>
            <a:avLst/>
            <a:gdLst>
              <a:gd name="connsiteX0" fmla="*/ 0 w 2514600"/>
              <a:gd name="connsiteY0" fmla="*/ 0 h 5105400"/>
              <a:gd name="connsiteX1" fmla="*/ 0 w 2514600"/>
              <a:gd name="connsiteY1" fmla="*/ 5105400 h 5105400"/>
              <a:gd name="connsiteX2" fmla="*/ 2514600 w 2514600"/>
              <a:gd name="connsiteY2" fmla="*/ 509524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5105400">
                <a:moveTo>
                  <a:pt x="0" y="0"/>
                </a:moveTo>
                <a:lnTo>
                  <a:pt x="0" y="5105400"/>
                </a:lnTo>
                <a:lnTo>
                  <a:pt x="2514600" y="509524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Freeform 187"/>
          <p:cNvSpPr/>
          <p:nvPr/>
        </p:nvSpPr>
        <p:spPr>
          <a:xfrm>
            <a:off x="746567" y="740780"/>
            <a:ext cx="2812648" cy="5561635"/>
          </a:xfrm>
          <a:custGeom>
            <a:avLst/>
            <a:gdLst>
              <a:gd name="connsiteX0" fmla="*/ 2812648 w 2812648"/>
              <a:gd name="connsiteY0" fmla="*/ 0 h 5561635"/>
              <a:gd name="connsiteX1" fmla="*/ 694481 w 2812648"/>
              <a:gd name="connsiteY1" fmla="*/ 0 h 5561635"/>
              <a:gd name="connsiteX2" fmla="*/ 0 w 2812648"/>
              <a:gd name="connsiteY2" fmla="*/ 5561635 h 556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648" h="5561635">
                <a:moveTo>
                  <a:pt x="2812648" y="0"/>
                </a:moveTo>
                <a:lnTo>
                  <a:pt x="694481" y="0"/>
                </a:lnTo>
                <a:lnTo>
                  <a:pt x="0" y="5561635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3" grpId="0" animBg="1"/>
      <p:bldP spid="79" grpId="0" animBg="1"/>
      <p:bldP spid="85" grpId="0" animBg="1"/>
      <p:bldP spid="91" grpId="0" animBg="1"/>
      <p:bldP spid="98" grpId="0" animBg="1"/>
      <p:bldP spid="99" grpId="0" animBg="1"/>
      <p:bldP spid="139" grpId="0"/>
      <p:bldP spid="177" grpId="0" animBg="1"/>
      <p:bldP spid="184" grpId="0" animBg="1"/>
      <p:bldP spid="1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 Single Round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Key Transformation</a:t>
            </a:r>
          </a:p>
          <a:p>
            <a:pPr lvl="1" indent="-342900"/>
            <a:r>
              <a:rPr lang="en-IN" sz="2400" dirty="0"/>
              <a:t>Permutation of selection of sub-key from original key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Expansion Permutation (E-table)</a:t>
            </a:r>
          </a:p>
          <a:p>
            <a:pPr lvl="1" indent="-342900"/>
            <a:r>
              <a:rPr lang="en-IN" sz="2400" dirty="0"/>
              <a:t>Right half is expanded from 32-bits to 48-bits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S-box Substitution</a:t>
            </a:r>
          </a:p>
          <a:p>
            <a:pPr lvl="1" indent="-342900"/>
            <a:r>
              <a:rPr lang="en-IN" sz="2400" dirty="0"/>
              <a:t>Accepts 48-bits from XOR operation and produce 32-bits using 8 substitution boxes (each S-boxes has a 6-bit </a:t>
            </a:r>
            <a:r>
              <a:rPr lang="en-IN" sz="2400" dirty="0" err="1"/>
              <a:t>i</a:t>
            </a:r>
            <a:r>
              <a:rPr lang="en-IN" sz="2400" dirty="0"/>
              <a:t>/p and 4-bit o/p).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P-Box Permutation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XOR and Swap</a:t>
            </a:r>
          </a:p>
        </p:txBody>
      </p:sp>
    </p:spTree>
    <p:extLst>
      <p:ext uri="{BB962C8B-B14F-4D97-AF65-F5344CB8AC3E}">
        <p14:creationId xmlns:p14="http://schemas.microsoft.com/office/powerpoint/2010/main" val="376592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S-box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66" y="971657"/>
            <a:ext cx="7812868" cy="543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0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S-box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34244"/>
          </a:xfrm>
        </p:spPr>
        <p:txBody>
          <a:bodyPr/>
          <a:lstStyle/>
          <a:p>
            <a:r>
              <a:rPr lang="en-IN" dirty="0"/>
              <a:t>The outer two bits of each group select one row of an S-box.</a:t>
            </a:r>
          </a:p>
          <a:p>
            <a:r>
              <a:rPr lang="en-IN" dirty="0"/>
              <a:t>Inner four bits selects one column of an S-box.</a:t>
            </a:r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4237169"/>
            <a:ext cx="8763000" cy="184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Example: 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0194" y="2024844"/>
            <a:ext cx="8583613" cy="2261865"/>
            <a:chOff x="280194" y="2024844"/>
            <a:chExt cx="8583613" cy="2261865"/>
          </a:xfrm>
        </p:grpSpPr>
        <p:pic>
          <p:nvPicPr>
            <p:cNvPr id="4" name="Picture 14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94" y="2024844"/>
              <a:ext cx="8583613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121950" y="3825044"/>
              <a:ext cx="1134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S-box 1</a:t>
              </a:r>
              <a:endParaRPr lang="en-IN" b="1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01076"/>
              </p:ext>
            </p:extLst>
          </p:nvPr>
        </p:nvGraphicFramePr>
        <p:xfrm>
          <a:off x="1439652" y="4814213"/>
          <a:ext cx="2844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53">
                  <a:extLst>
                    <a:ext uri="{9D8B030D-6E8A-4147-A177-3AD203B41FA5}">
                      <a16:colId xmlns:a16="http://schemas.microsoft.com/office/drawing/2014/main" val="127836613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val="117903594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val="1254545012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val="412303817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val="2834148122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val="1328080603"/>
                    </a:ext>
                  </a:extLst>
                </a:gridCol>
              </a:tblGrid>
              <a:tr h="404743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0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573706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Row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574806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Column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83668" y="5271413"/>
            <a:ext cx="108012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91680" y="5271413"/>
            <a:ext cx="2340260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5236" y="2744924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95736" y="5271413"/>
            <a:ext cx="1512168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663788" y="5301208"/>
            <a:ext cx="1044116" cy="547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203848" y="5271413"/>
            <a:ext cx="504056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635896" y="5271413"/>
            <a:ext cx="72008" cy="57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86860" y="2096852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>
            <a:stCxn id="19" idx="6"/>
          </p:cNvCxnSpPr>
          <p:nvPr/>
        </p:nvCxnSpPr>
        <p:spPr>
          <a:xfrm>
            <a:off x="879272" y="2906942"/>
            <a:ext cx="6007588" cy="18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48878" y="2420888"/>
            <a:ext cx="7398" cy="324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886860" y="2762926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53479" y="4807436"/>
            <a:ext cx="8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Input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317098" y="4807435"/>
            <a:ext cx="109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</a:t>
            </a:r>
            <a:endParaRPr lang="en-IN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27760"/>
              </p:ext>
            </p:extLst>
          </p:nvPr>
        </p:nvGraphicFramePr>
        <p:xfrm>
          <a:off x="6416619" y="4801127"/>
          <a:ext cx="18962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53">
                  <a:extLst>
                    <a:ext uri="{9D8B030D-6E8A-4147-A177-3AD203B41FA5}">
                      <a16:colId xmlns:a16="http://schemas.microsoft.com/office/drawing/2014/main" val="117903594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val="1254545012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val="412303817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val="2834148122"/>
                    </a:ext>
                  </a:extLst>
                </a:gridCol>
              </a:tblGrid>
              <a:tr h="404743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0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9" grpId="0" animBg="1"/>
      <p:bldP spid="28" grpId="0" animBg="1"/>
      <p:bldP spid="34" grpId="0" animBg="1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Avalanche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35430"/>
            <a:ext cx="8763000" cy="5724636"/>
          </a:xfrm>
        </p:spPr>
        <p:txBody>
          <a:bodyPr>
            <a:normAutofit/>
          </a:bodyPr>
          <a:lstStyle/>
          <a:p>
            <a:r>
              <a:rPr lang="en-IN" dirty="0"/>
              <a:t>Desirable property of any encryption algorithm is that a change in one bit of the plaintext or of the key should produce a change in many bits of cipher text.</a:t>
            </a:r>
          </a:p>
          <a:p>
            <a:r>
              <a:rPr lang="en-IN" dirty="0"/>
              <a:t>DES performs strong </a:t>
            </a:r>
            <a:r>
              <a:rPr lang="en-IN" b="1" dirty="0">
                <a:solidFill>
                  <a:schemeClr val="tx2"/>
                </a:solidFill>
              </a:rPr>
              <a:t>avalanche effect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Although the two plaintext blocks differ only in the rightmost bit, the ciphertext blocks differ in 29 bits. </a:t>
            </a:r>
          </a:p>
          <a:p>
            <a:r>
              <a:rPr lang="en-IN" dirty="0"/>
              <a:t>This means that changing approximately 1.5 % of the plaintext creates a change of approximately 45 % in the ciphertext.</a:t>
            </a: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4" y="2793168"/>
            <a:ext cx="7542213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3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(Advanced Encryption Standard)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The </a:t>
            </a:r>
            <a:r>
              <a:rPr lang="en-IN" sz="2200" dirty="0" err="1"/>
              <a:t>Rijndael</a:t>
            </a:r>
            <a:r>
              <a:rPr lang="en-IN" sz="2200" dirty="0"/>
              <a:t> proposal for AES defined a cipher in which the block length and the key length can be independently specified to be 128, 192, or 256 bits.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AES designed to have characteristics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200" dirty="0"/>
              <a:t>Resistance against all known attacks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200" dirty="0"/>
              <a:t>Speed and code compactness on a wide range of platforms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200" dirty="0"/>
              <a:t>Design simplicity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05951"/>
              </p:ext>
            </p:extLst>
          </p:nvPr>
        </p:nvGraphicFramePr>
        <p:xfrm>
          <a:off x="287524" y="2253883"/>
          <a:ext cx="8763000" cy="474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130727505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45192557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479046195"/>
                    </a:ext>
                  </a:extLst>
                </a:gridCol>
                <a:gridCol w="1490192">
                  <a:extLst>
                    <a:ext uri="{9D8B030D-6E8A-4147-A177-3AD203B41FA5}">
                      <a16:colId xmlns:a16="http://schemas.microsoft.com/office/drawing/2014/main" val="3232777931"/>
                    </a:ext>
                  </a:extLst>
                </a:gridCol>
              </a:tblGrid>
              <a:tr h="474712">
                <a:tc>
                  <a:txBody>
                    <a:bodyPr/>
                    <a:lstStyle/>
                    <a:p>
                      <a:r>
                        <a:rPr lang="en-IN" sz="2200" dirty="0"/>
                        <a:t>Key size (words/ bytes/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4/16/128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6/24/192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8/32/256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593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46589"/>
              </p:ext>
            </p:extLst>
          </p:nvPr>
        </p:nvGraphicFramePr>
        <p:xfrm>
          <a:off x="287524" y="2803845"/>
          <a:ext cx="8763000" cy="474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130727505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45192557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479046195"/>
                    </a:ext>
                  </a:extLst>
                </a:gridCol>
                <a:gridCol w="1490192">
                  <a:extLst>
                    <a:ext uri="{9D8B030D-6E8A-4147-A177-3AD203B41FA5}">
                      <a16:colId xmlns:a16="http://schemas.microsoft.com/office/drawing/2014/main" val="3232777931"/>
                    </a:ext>
                  </a:extLst>
                </a:gridCol>
              </a:tblGrid>
              <a:tr h="474712">
                <a:tc>
                  <a:txBody>
                    <a:bodyPr/>
                    <a:lstStyle/>
                    <a:p>
                      <a:r>
                        <a:rPr lang="en-IN" sz="2200" dirty="0"/>
                        <a:t>Block size (words/ bytes/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4/16/128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4/16/128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4/16/128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593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21865"/>
              </p:ext>
            </p:extLst>
          </p:nvPr>
        </p:nvGraphicFramePr>
        <p:xfrm>
          <a:off x="299781" y="3348272"/>
          <a:ext cx="8763000" cy="474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08223">
                  <a:extLst>
                    <a:ext uri="{9D8B030D-6E8A-4147-A177-3AD203B41FA5}">
                      <a16:colId xmlns:a16="http://schemas.microsoft.com/office/drawing/2014/main" val="1307275056"/>
                    </a:ext>
                  </a:extLst>
                </a:gridCol>
                <a:gridCol w="1484926">
                  <a:extLst>
                    <a:ext uri="{9D8B030D-6E8A-4147-A177-3AD203B41FA5}">
                      <a16:colId xmlns:a16="http://schemas.microsoft.com/office/drawing/2014/main" val="45192557"/>
                    </a:ext>
                  </a:extLst>
                </a:gridCol>
                <a:gridCol w="1484925">
                  <a:extLst>
                    <a:ext uri="{9D8B030D-6E8A-4147-A177-3AD203B41FA5}">
                      <a16:colId xmlns:a16="http://schemas.microsoft.com/office/drawing/2014/main" val="30999045"/>
                    </a:ext>
                  </a:extLst>
                </a:gridCol>
                <a:gridCol w="1484926">
                  <a:extLst>
                    <a:ext uri="{9D8B030D-6E8A-4147-A177-3AD203B41FA5}">
                      <a16:colId xmlns:a16="http://schemas.microsoft.com/office/drawing/2014/main" val="3254710364"/>
                    </a:ext>
                  </a:extLst>
                </a:gridCol>
              </a:tblGrid>
              <a:tr h="474712">
                <a:tc>
                  <a:txBody>
                    <a:bodyPr/>
                    <a:lstStyle/>
                    <a:p>
                      <a:r>
                        <a:rPr lang="en-IN" sz="2200" dirty="0"/>
                        <a:t>Round key size (words/ bytes/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4/16/128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4/16/128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4/16/128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5939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60425"/>
              </p:ext>
            </p:extLst>
          </p:nvPr>
        </p:nvGraphicFramePr>
        <p:xfrm>
          <a:off x="287524" y="3892699"/>
          <a:ext cx="8763000" cy="42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130727505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45192557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1479046195"/>
                    </a:ext>
                  </a:extLst>
                </a:gridCol>
                <a:gridCol w="1490192">
                  <a:extLst>
                    <a:ext uri="{9D8B030D-6E8A-4147-A177-3AD203B41FA5}">
                      <a16:colId xmlns:a16="http://schemas.microsoft.com/office/drawing/2014/main" val="3232777931"/>
                    </a:ext>
                  </a:extLst>
                </a:gridCol>
              </a:tblGrid>
              <a:tr h="340769">
                <a:tc>
                  <a:txBody>
                    <a:bodyPr/>
                    <a:lstStyle/>
                    <a:p>
                      <a:r>
                        <a:rPr lang="en-IN" sz="2200" dirty="0"/>
                        <a:t>Number of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5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Unit-2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Stream ciphers and block ciphers</a:t>
            </a:r>
          </a:p>
          <a:p>
            <a:r>
              <a:rPr lang="en-IN" dirty="0"/>
              <a:t>Block Cipher structure</a:t>
            </a:r>
          </a:p>
          <a:p>
            <a:r>
              <a:rPr lang="en-IN" dirty="0"/>
              <a:t>Data Encryption standard (DES)</a:t>
            </a:r>
          </a:p>
          <a:p>
            <a:r>
              <a:rPr lang="en-IN" dirty="0"/>
              <a:t>Design principles of block cipher</a:t>
            </a:r>
          </a:p>
          <a:p>
            <a:r>
              <a:rPr lang="en-IN" dirty="0"/>
              <a:t>AES with structure</a:t>
            </a:r>
          </a:p>
          <a:p>
            <a:r>
              <a:rPr lang="en-IN" dirty="0"/>
              <a:t>AES Transformation functions</a:t>
            </a:r>
          </a:p>
          <a:p>
            <a:r>
              <a:rPr lang="en-IN" dirty="0"/>
              <a:t>Key expansion</a:t>
            </a:r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(Advanced Encryption Standard)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55069" y="2740819"/>
            <a:ext cx="1447800" cy="1371600"/>
          </a:xfrm>
          <a:prstGeom prst="rect">
            <a:avLst/>
          </a:prstGeom>
          <a:solidFill>
            <a:srgbClr val="D3D2D2"/>
          </a:solidFill>
          <a:ln w="2540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Gill Sans MT" panose="020B0502020104020203" pitchFamily="34" charset="0"/>
              </a:rPr>
              <a:t>     </a:t>
            </a:r>
            <a:r>
              <a:rPr lang="en-US" altLang="en-US" sz="2800">
                <a:latin typeface="Gill Sans MT" panose="020B0502020104020203" pitchFamily="34" charset="0"/>
              </a:rPr>
              <a:t>AES</a:t>
            </a:r>
            <a:endParaRPr lang="en-GB" altLang="en-US" sz="2800">
              <a:latin typeface="Gill Sans MT" panose="020B0502020104020203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226469" y="1521619"/>
            <a:ext cx="2541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MT" panose="020B0502020104020203" pitchFamily="34" charset="0"/>
              </a:rPr>
              <a:t>Plaintext (128 bits)</a:t>
            </a:r>
            <a:endParaRPr lang="en-GB" altLang="en-US">
              <a:latin typeface="Gill Sans MT" panose="020B0502020104020203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997869" y="4874419"/>
            <a:ext cx="283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MT" panose="020B0502020104020203" pitchFamily="34" charset="0"/>
              </a:rPr>
              <a:t>Ciphertext (128 bits) </a:t>
            </a:r>
            <a:endParaRPr lang="en-GB" altLang="en-US">
              <a:latin typeface="Gill Sans MT" panose="020B0502020104020203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664869" y="3198019"/>
            <a:ext cx="2481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MT" panose="020B0502020104020203" pitchFamily="34" charset="0"/>
              </a:rPr>
              <a:t>Key (128-256 bits)</a:t>
            </a:r>
            <a:endParaRPr lang="en-GB" altLang="en-US">
              <a:latin typeface="Gill Sans MT" panose="020B0502020104020203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988469" y="2131219"/>
            <a:ext cx="457200" cy="533400"/>
          </a:xfrm>
          <a:prstGeom prst="downArrow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988469" y="4188619"/>
            <a:ext cx="457200" cy="533400"/>
          </a:xfrm>
          <a:prstGeom prst="downArrow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3979069" y="3198019"/>
            <a:ext cx="609600" cy="457200"/>
          </a:xfrm>
          <a:prstGeom prst="leftArrow">
            <a:avLst/>
          </a:prstGeom>
          <a:solidFill>
            <a:srgbClr val="D3D2D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8" y="67484"/>
            <a:ext cx="4482707" cy="67327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32040" y="120941"/>
            <a:ext cx="3899300" cy="7157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AES Structure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680012" y="908720"/>
            <a:ext cx="4392488" cy="3096344"/>
          </a:xfrm>
          <a:prstGeom prst="round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Initialization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Expand 16-byte key to get the actual </a:t>
            </a:r>
            <a:r>
              <a:rPr lang="en-IN" sz="2400" b="1" dirty="0">
                <a:solidFill>
                  <a:schemeClr val="accent1"/>
                </a:solidFill>
              </a:rPr>
              <a:t>key block</a:t>
            </a:r>
            <a:r>
              <a:rPr lang="en-IN" sz="2400" dirty="0">
                <a:solidFill>
                  <a:schemeClr val="tx1"/>
                </a:solidFill>
              </a:rPr>
              <a:t> to be used.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Initialize 16-byte plaintext block called as </a:t>
            </a:r>
            <a:r>
              <a:rPr lang="en-IN" sz="2400" b="1" dirty="0">
                <a:solidFill>
                  <a:schemeClr val="accent1"/>
                </a:solidFill>
              </a:rPr>
              <a:t>state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XOR the </a:t>
            </a:r>
            <a:r>
              <a:rPr lang="en-IN" sz="2400" b="1" dirty="0">
                <a:solidFill>
                  <a:schemeClr val="accent1"/>
                </a:solidFill>
              </a:rPr>
              <a:t>state</a:t>
            </a:r>
            <a:r>
              <a:rPr lang="en-IN" sz="2400" dirty="0">
                <a:solidFill>
                  <a:schemeClr val="tx1"/>
                </a:solidFill>
              </a:rPr>
              <a:t> with the </a:t>
            </a:r>
            <a:r>
              <a:rPr lang="en-IN" sz="2400" b="1" dirty="0">
                <a:solidFill>
                  <a:schemeClr val="accent1"/>
                </a:solidFill>
              </a:rPr>
              <a:t>key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accent1"/>
                </a:solidFill>
              </a:rPr>
              <a:t>block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80012" y="4153938"/>
            <a:ext cx="4392488" cy="2221740"/>
          </a:xfrm>
          <a:prstGeom prst="round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For each round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Apply S-box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Rotate rows of state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Mix columns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Add Round key: XOR the state with key block.</a:t>
            </a:r>
          </a:p>
        </p:txBody>
      </p:sp>
    </p:spTree>
    <p:extLst>
      <p:ext uri="{BB962C8B-B14F-4D97-AF65-F5344CB8AC3E}">
        <p14:creationId xmlns:p14="http://schemas.microsoft.com/office/powerpoint/2010/main" val="4622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Units in AES</a:t>
            </a:r>
          </a:p>
        </p:txBody>
      </p:sp>
      <p:pic>
        <p:nvPicPr>
          <p:cNvPr id="4" name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2" y="990600"/>
            <a:ext cx="871883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44008" y="980440"/>
            <a:ext cx="4309492" cy="2330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0500" y="3392996"/>
            <a:ext cx="8740918" cy="104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0500" y="4473116"/>
            <a:ext cx="8763000" cy="19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to State &amp; State to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20032"/>
            <a:ext cx="7651750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024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Plain Text to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296319"/>
            <a:ext cx="8308975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011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34825"/>
          </a:xfrm>
        </p:spPr>
        <p:txBody>
          <a:bodyPr/>
          <a:lstStyle/>
          <a:p>
            <a:r>
              <a:rPr lang="en-IN" dirty="0"/>
              <a:t>The first N-1 rounds consist of four distinct transformation functions.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8440" y="2026954"/>
            <a:ext cx="8567119" cy="1015281"/>
            <a:chOff x="288440" y="2026954"/>
            <a:chExt cx="8567119" cy="1015281"/>
          </a:xfrm>
        </p:grpSpPr>
        <p:sp>
          <p:nvSpPr>
            <p:cNvPr id="8" name="Freeform 7"/>
            <p:cNvSpPr/>
            <p:nvPr/>
          </p:nvSpPr>
          <p:spPr>
            <a:xfrm>
              <a:off x="2314367" y="2128484"/>
              <a:ext cx="6541192" cy="812224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/>
                <a:t>The 16 input bytes are substituted using an </a:t>
              </a:r>
              <a:r>
                <a:rPr lang="en-IN" sz="2400" b="1" kern="1200" dirty="0">
                  <a:solidFill>
                    <a:schemeClr val="tx2"/>
                  </a:solidFill>
                </a:rPr>
                <a:t>S-box</a:t>
              </a:r>
              <a:endParaRPr lang="en-US" sz="2400" b="1" kern="1200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88440" y="2026954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SubBytes</a:t>
              </a:r>
              <a:endParaRPr lang="en-US" sz="24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440" y="3092999"/>
            <a:ext cx="8567119" cy="1015281"/>
            <a:chOff x="288440" y="3092999"/>
            <a:chExt cx="8567119" cy="1015281"/>
          </a:xfrm>
        </p:grpSpPr>
        <p:sp>
          <p:nvSpPr>
            <p:cNvPr id="10" name="Freeform 9"/>
            <p:cNvSpPr/>
            <p:nvPr/>
          </p:nvSpPr>
          <p:spPr>
            <a:xfrm>
              <a:off x="2314367" y="3194529"/>
              <a:ext cx="6541192" cy="812224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/>
                <a:t>Each of the four rows of the matrix is shifted to the left</a:t>
              </a:r>
              <a:endParaRPr lang="en-US" sz="24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88440" y="3092999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ShiftRows</a:t>
              </a:r>
              <a:endParaRPr lang="en-US" sz="24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8440" y="4159045"/>
            <a:ext cx="8567119" cy="1015281"/>
            <a:chOff x="288440" y="4159045"/>
            <a:chExt cx="8567119" cy="1015281"/>
          </a:xfrm>
        </p:grpSpPr>
        <p:sp>
          <p:nvSpPr>
            <p:cNvPr id="12" name="Freeform 11"/>
            <p:cNvSpPr/>
            <p:nvPr/>
          </p:nvSpPr>
          <p:spPr>
            <a:xfrm>
              <a:off x="2314367" y="4260574"/>
              <a:ext cx="6541192" cy="812224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just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/>
                <a:t>Each column of four bytes is now transformed using a special mathematical function.</a:t>
              </a:r>
              <a:endParaRPr lang="en-US" sz="24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440" y="4159045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MixColumns</a:t>
              </a:r>
              <a:endParaRPr lang="en-US" sz="24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8440" y="5222858"/>
            <a:ext cx="8547664" cy="1018706"/>
            <a:chOff x="288440" y="5222858"/>
            <a:chExt cx="8547664" cy="1018706"/>
          </a:xfrm>
        </p:grpSpPr>
        <p:sp>
          <p:nvSpPr>
            <p:cNvPr id="14" name="Freeform 13"/>
            <p:cNvSpPr/>
            <p:nvPr/>
          </p:nvSpPr>
          <p:spPr>
            <a:xfrm>
              <a:off x="2294912" y="5222858"/>
              <a:ext cx="6541192" cy="1018706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200" kern="1200" dirty="0"/>
                <a:t>The 16 bytes of the matrix are now considered as 128 bits and are </a:t>
              </a:r>
              <a:r>
                <a:rPr lang="en-IN" sz="2200" kern="1200" dirty="0" err="1"/>
                <a:t>XORed</a:t>
              </a:r>
              <a:r>
                <a:rPr lang="en-IN" sz="2200" kern="1200" dirty="0"/>
                <a:t> to the 128 bits of the round key.</a:t>
              </a:r>
              <a:endParaRPr lang="en-US" sz="22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8440" y="5225090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/>
                <a:t>AddRoundKey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37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SubByte</a:t>
            </a:r>
            <a:r>
              <a:rPr lang="en-IN" dirty="0"/>
              <a:t>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forward substitute byte transformation, called </a:t>
            </a:r>
            <a:r>
              <a:rPr lang="en-IN" b="1" dirty="0" err="1">
                <a:solidFill>
                  <a:schemeClr val="accent1"/>
                </a:solidFill>
              </a:rPr>
              <a:t>SubBytes</a:t>
            </a:r>
            <a:r>
              <a:rPr lang="en-IN" dirty="0"/>
              <a:t>, is a simple table lookup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28" y="1916833"/>
            <a:ext cx="7117144" cy="41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2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ShiftRows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first row of </a:t>
            </a:r>
            <a:r>
              <a:rPr lang="en-IN" b="1" dirty="0">
                <a:solidFill>
                  <a:schemeClr val="accent1"/>
                </a:solidFill>
              </a:rPr>
              <a:t>State is not altered</a:t>
            </a:r>
            <a:r>
              <a:rPr lang="en-IN" dirty="0"/>
              <a:t>.</a:t>
            </a:r>
            <a:r>
              <a:rPr lang="en-IN" b="1" dirty="0"/>
              <a:t> </a:t>
            </a:r>
          </a:p>
          <a:p>
            <a:r>
              <a:rPr lang="en-IN" dirty="0"/>
              <a:t>For</a:t>
            </a:r>
            <a:r>
              <a:rPr lang="en-IN" b="1" dirty="0"/>
              <a:t> </a:t>
            </a:r>
            <a:r>
              <a:rPr lang="en-IN" dirty="0"/>
              <a:t>the second row, a 1-byte circular left shift is performed. </a:t>
            </a:r>
          </a:p>
          <a:p>
            <a:r>
              <a:rPr lang="en-IN" dirty="0"/>
              <a:t>For the third row, a 2-byte circular left shift is performed. </a:t>
            </a:r>
          </a:p>
          <a:p>
            <a:r>
              <a:rPr lang="en-IN" dirty="0"/>
              <a:t>For the fourth row, a 3-byte circular left shift is performed.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5" y="3223868"/>
            <a:ext cx="8730290" cy="21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MixColumns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byte of a column is mapped into a new value that is a function of all four bytes in that column.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8" y="2528900"/>
            <a:ext cx="8691405" cy="18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AddRoundKey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forward add round key transformation, the 128 bits of State are bitwise </a:t>
            </a:r>
            <a:r>
              <a:rPr lang="en-IN" dirty="0" err="1"/>
              <a:t>XORed</a:t>
            </a:r>
            <a:r>
              <a:rPr lang="en-IN" dirty="0"/>
              <a:t> with the 128 bits of the round key.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5754" y="2065042"/>
            <a:ext cx="8892493" cy="2077083"/>
            <a:chOff x="125754" y="2065042"/>
            <a:chExt cx="8892493" cy="20770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54" y="2065042"/>
              <a:ext cx="8892493" cy="160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71600" y="3680460"/>
              <a:ext cx="9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State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8424" y="3676822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Round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4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stream cipher</a:t>
            </a:r>
            <a:r>
              <a:rPr lang="en-IN" dirty="0"/>
              <a:t> is one that encrypts a digital data stream one bit or one byte at a time. </a:t>
            </a:r>
          </a:p>
          <a:p>
            <a:r>
              <a:rPr lang="en-IN" dirty="0"/>
              <a:t>Examples of classical stream ciphers are </a:t>
            </a:r>
            <a:r>
              <a:rPr lang="en-IN" dirty="0" err="1"/>
              <a:t>Autokeyed</a:t>
            </a:r>
            <a:r>
              <a:rPr lang="en-IN" dirty="0"/>
              <a:t> </a:t>
            </a:r>
            <a:r>
              <a:rPr lang="en-IN" dirty="0" err="1"/>
              <a:t>Vigenère</a:t>
            </a:r>
            <a:r>
              <a:rPr lang="en-IN" dirty="0"/>
              <a:t> cipher ,A5/1,  RC4 and Vernam cipher.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" y="2924944"/>
            <a:ext cx="8922395" cy="32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Overall Structure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4" y="1018510"/>
            <a:ext cx="7542212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59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06363"/>
            <a:ext cx="2196244" cy="6660206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735796" y="1069958"/>
            <a:ext cx="6300700" cy="327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AES key expansion algorithm takes as input a four-word (16-byte) key and produces a linear array of </a:t>
            </a:r>
            <a:r>
              <a:rPr lang="en-IN" b="1" dirty="0">
                <a:solidFill>
                  <a:schemeClr val="tx2"/>
                </a:solidFill>
              </a:rPr>
              <a:t>44 words </a:t>
            </a:r>
            <a:r>
              <a:rPr lang="en-IN" dirty="0"/>
              <a:t>(176 bytes). </a:t>
            </a:r>
          </a:p>
          <a:p>
            <a:r>
              <a:rPr lang="en-IN" dirty="0"/>
              <a:t>Each added word </a:t>
            </a:r>
            <a:r>
              <a:rPr lang="en-IN" b="1" dirty="0">
                <a:solidFill>
                  <a:schemeClr val="tx2"/>
                </a:solidFill>
              </a:rPr>
              <a:t>w[</a:t>
            </a:r>
            <a:r>
              <a:rPr lang="en-IN" b="1" dirty="0" err="1">
                <a:solidFill>
                  <a:schemeClr val="tx2"/>
                </a:solidFill>
              </a:rPr>
              <a:t>i</a:t>
            </a:r>
            <a:r>
              <a:rPr lang="en-IN" b="1" dirty="0">
                <a:solidFill>
                  <a:schemeClr val="tx2"/>
                </a:solidFill>
              </a:rPr>
              <a:t>]</a:t>
            </a:r>
            <a:r>
              <a:rPr lang="en-IN" dirty="0"/>
              <a:t> depends on the immediately preceding word, w[</a:t>
            </a:r>
            <a:r>
              <a:rPr lang="en-IN" dirty="0" err="1"/>
              <a:t>i</a:t>
            </a:r>
            <a:r>
              <a:rPr lang="en-IN" dirty="0"/>
              <a:t> - 1]. </a:t>
            </a:r>
          </a:p>
          <a:p>
            <a:r>
              <a:rPr lang="en-IN" dirty="0"/>
              <a:t>In three out of four cases, a simple XOR is used.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71800" y="106363"/>
            <a:ext cx="61817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AES Key Expansion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5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</a:t>
            </a:r>
            <a:r>
              <a:rPr lang="en-IN"/>
              <a:t>Expansion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8" y="796050"/>
            <a:ext cx="7561244" cy="1303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06" y="2064072"/>
            <a:ext cx="7570189" cy="44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 </a:t>
            </a:r>
            <a:r>
              <a:rPr lang="en-IN" b="1" dirty="0">
                <a:solidFill>
                  <a:schemeClr val="tx2"/>
                </a:solidFill>
              </a:rPr>
              <a:t>block cipher</a:t>
            </a:r>
            <a:r>
              <a:rPr lang="en-IN" dirty="0"/>
              <a:t> is one in which a block of plaintext is treated as a whole and used to produce a ciphertext block of equal length.</a:t>
            </a:r>
          </a:p>
          <a:p>
            <a:r>
              <a:rPr lang="en-IN" dirty="0"/>
              <a:t>Typically, a block size of </a:t>
            </a:r>
            <a:r>
              <a:rPr lang="en-IN" b="1" dirty="0">
                <a:solidFill>
                  <a:schemeClr val="tx2"/>
                </a:solidFill>
              </a:rPr>
              <a:t>64 or 128</a:t>
            </a:r>
            <a:r>
              <a:rPr lang="en-IN" dirty="0"/>
              <a:t> bits is used.</a:t>
            </a:r>
          </a:p>
          <a:p>
            <a:r>
              <a:rPr lang="en-IN" dirty="0"/>
              <a:t>Examples are Feistel Cipher, DES, Triple DES and AES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0" y="3150956"/>
            <a:ext cx="6900441" cy="30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Diffusion and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Diffusion</a:t>
            </a:r>
            <a:r>
              <a:rPr lang="en-IN" dirty="0"/>
              <a:t> hides the relationship between the ciphertext and the plaintext.</a:t>
            </a:r>
          </a:p>
          <a:p>
            <a:r>
              <a:rPr lang="en-IN" dirty="0"/>
              <a:t>This is achieved by having each plaintext digit affect the value of many ciphertext digits.</a:t>
            </a:r>
          </a:p>
          <a:p>
            <a:r>
              <a:rPr lang="en-IN" b="1" dirty="0">
                <a:solidFill>
                  <a:schemeClr val="tx2"/>
                </a:solidFill>
              </a:rPr>
              <a:t>Confusion</a:t>
            </a:r>
            <a:r>
              <a:rPr lang="en-IN" dirty="0"/>
              <a:t> hides the relationship between the ciphertext and the key.</a:t>
            </a:r>
          </a:p>
          <a:p>
            <a:r>
              <a:rPr lang="en-IN" dirty="0"/>
              <a:t>This is achieved by the use of a complex substitution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37516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5673" y="886322"/>
            <a:ext cx="4455361" cy="1610528"/>
            <a:chOff x="15673" y="1000622"/>
            <a:chExt cx="4455361" cy="1610528"/>
          </a:xfrm>
        </p:grpSpPr>
        <p:sp>
          <p:nvSpPr>
            <p:cNvPr id="65" name="Rectangle 64"/>
            <p:cNvSpPr/>
            <p:nvPr/>
          </p:nvSpPr>
          <p:spPr>
            <a:xfrm>
              <a:off x="71500" y="1033665"/>
              <a:ext cx="4399534" cy="15774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673" y="1000622"/>
              <a:ext cx="10683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Round 1</a:t>
              </a:r>
            </a:p>
          </p:txBody>
        </p:sp>
      </p:grpSp>
      <p:sp>
        <p:nvSpPr>
          <p:cNvPr id="34" name="Freeform 33"/>
          <p:cNvSpPr/>
          <p:nvPr/>
        </p:nvSpPr>
        <p:spPr>
          <a:xfrm>
            <a:off x="2816352" y="972312"/>
            <a:ext cx="1280160" cy="652272"/>
          </a:xfrm>
          <a:custGeom>
            <a:avLst/>
            <a:gdLst>
              <a:gd name="connsiteX0" fmla="*/ 1280160 w 1280160"/>
              <a:gd name="connsiteY0" fmla="*/ 0 h 633984"/>
              <a:gd name="connsiteX1" fmla="*/ 1280160 w 1280160"/>
              <a:gd name="connsiteY1" fmla="*/ 633984 h 633984"/>
              <a:gd name="connsiteX2" fmla="*/ 0 w 1280160"/>
              <a:gd name="connsiteY2" fmla="*/ 630936 h 6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633984">
                <a:moveTo>
                  <a:pt x="1280160" y="0"/>
                </a:moveTo>
                <a:lnTo>
                  <a:pt x="1280160" y="633984"/>
                </a:lnTo>
                <a:lnTo>
                  <a:pt x="0" y="6309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624060" y="296332"/>
            <a:ext cx="2052228" cy="3240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50174" y="304676"/>
            <a:ext cx="0" cy="65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92012" y="968202"/>
            <a:ext cx="14581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650174" y="968202"/>
            <a:ext cx="14581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619868" y="-4846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Plaintext (2</a:t>
            </a:r>
            <a:r>
              <a:rPr lang="en-IN" sz="2000" i="1" dirty="0"/>
              <a:t>w</a:t>
            </a:r>
            <a:r>
              <a:rPr lang="en-IN" sz="2000" dirty="0"/>
              <a:t> bits)</a:t>
            </a:r>
            <a:endParaRPr lang="en-IN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92012" y="958042"/>
            <a:ext cx="0" cy="486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955668" y="1454304"/>
            <a:ext cx="468052" cy="324036"/>
            <a:chOff x="483228" y="1484784"/>
            <a:chExt cx="468052" cy="324036"/>
          </a:xfrm>
        </p:grpSpPr>
        <p:sp>
          <p:nvSpPr>
            <p:cNvPr id="19" name="Rectangle 18"/>
            <p:cNvSpPr/>
            <p:nvPr/>
          </p:nvSpPr>
          <p:spPr>
            <a:xfrm>
              <a:off x="483228" y="1484784"/>
              <a:ext cx="468052" cy="3240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Or 19"/>
            <p:cNvSpPr/>
            <p:nvPr/>
          </p:nvSpPr>
          <p:spPr>
            <a:xfrm>
              <a:off x="591240" y="1525424"/>
              <a:ext cx="252028" cy="241868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487837" y="1474624"/>
            <a:ext cx="324036" cy="282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36" name="Straight Arrow Connector 35"/>
          <p:cNvCxnSpPr>
            <a:stCxn id="33" idx="1"/>
            <a:endCxn id="19" idx="3"/>
          </p:cNvCxnSpPr>
          <p:nvPr/>
        </p:nvCxnSpPr>
        <p:spPr>
          <a:xfrm flipH="1">
            <a:off x="1423720" y="1615878"/>
            <a:ext cx="1064117" cy="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>
            <a:off x="1197864" y="1630680"/>
            <a:ext cx="2898648" cy="728472"/>
          </a:xfrm>
          <a:custGeom>
            <a:avLst/>
            <a:gdLst>
              <a:gd name="connsiteX0" fmla="*/ 2898648 w 2898648"/>
              <a:gd name="connsiteY0" fmla="*/ 0 h 728472"/>
              <a:gd name="connsiteX1" fmla="*/ 2898648 w 2898648"/>
              <a:gd name="connsiteY1" fmla="*/ 323088 h 728472"/>
              <a:gd name="connsiteX2" fmla="*/ 0 w 2898648"/>
              <a:gd name="connsiteY2" fmla="*/ 539496 h 728472"/>
              <a:gd name="connsiteX3" fmla="*/ 0 w 2898648"/>
              <a:gd name="connsiteY3" fmla="*/ 728472 h 7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8648" h="728472">
                <a:moveTo>
                  <a:pt x="2898648" y="0"/>
                </a:moveTo>
                <a:lnTo>
                  <a:pt x="2898648" y="323088"/>
                </a:lnTo>
                <a:lnTo>
                  <a:pt x="0" y="539496"/>
                </a:lnTo>
                <a:lnTo>
                  <a:pt x="0" y="728472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dk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192530" y="1790700"/>
            <a:ext cx="2914650" cy="575310"/>
          </a:xfrm>
          <a:custGeom>
            <a:avLst/>
            <a:gdLst>
              <a:gd name="connsiteX0" fmla="*/ 0 w 2914650"/>
              <a:gd name="connsiteY0" fmla="*/ 0 h 575310"/>
              <a:gd name="connsiteX1" fmla="*/ 0 w 2914650"/>
              <a:gd name="connsiteY1" fmla="*/ 171450 h 575310"/>
              <a:gd name="connsiteX2" fmla="*/ 2914650 w 2914650"/>
              <a:gd name="connsiteY2" fmla="*/ 377190 h 575310"/>
              <a:gd name="connsiteX3" fmla="*/ 2914650 w 2914650"/>
              <a:gd name="connsiteY3" fmla="*/ 575310 h 57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575310">
                <a:moveTo>
                  <a:pt x="0" y="0"/>
                </a:moveTo>
                <a:lnTo>
                  <a:pt x="0" y="171450"/>
                </a:lnTo>
                <a:lnTo>
                  <a:pt x="2914650" y="377190"/>
                </a:lnTo>
                <a:lnTo>
                  <a:pt x="2914650" y="57531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172232" y="63234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w</a:t>
            </a:r>
            <a:r>
              <a:rPr lang="en-IN" dirty="0"/>
              <a:t> bits</a:t>
            </a:r>
            <a:endParaRPr lang="en-IN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422316" y="63239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w</a:t>
            </a:r>
            <a:r>
              <a:rPr lang="en-IN" dirty="0"/>
              <a:t> bits</a:t>
            </a:r>
            <a:endParaRPr lang="en-IN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060710" y="550762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R</a:t>
            </a:r>
            <a:r>
              <a:rPr lang="en-IN" sz="2000" baseline="-25000" dirty="0"/>
              <a:t>0</a:t>
            </a:r>
            <a:endParaRPr lang="en-IN" sz="2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846834" y="538555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L</a:t>
            </a:r>
            <a:r>
              <a:rPr lang="en-IN" sz="2000" baseline="-25000" dirty="0"/>
              <a:t>0</a:t>
            </a:r>
            <a:endParaRPr lang="en-IN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471034" y="1033306"/>
            <a:ext cx="46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K</a:t>
            </a:r>
            <a:r>
              <a:rPr lang="en-IN" sz="2000" baseline="-25000" dirty="0"/>
              <a:t>1</a:t>
            </a:r>
            <a:endParaRPr lang="en-IN" sz="2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2651432" y="1238250"/>
            <a:ext cx="1915391" cy="228600"/>
          </a:xfrm>
          <a:custGeom>
            <a:avLst/>
            <a:gdLst>
              <a:gd name="connsiteX0" fmla="*/ 2106930 w 2106930"/>
              <a:gd name="connsiteY0" fmla="*/ 0 h 228600"/>
              <a:gd name="connsiteX1" fmla="*/ 0 w 2106930"/>
              <a:gd name="connsiteY1" fmla="*/ 0 h 228600"/>
              <a:gd name="connsiteX2" fmla="*/ 0 w 210693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930" h="228600">
                <a:moveTo>
                  <a:pt x="2106930" y="0"/>
                </a:moveTo>
                <a:lnTo>
                  <a:pt x="0" y="0"/>
                </a:lnTo>
                <a:lnTo>
                  <a:pt x="0" y="228600"/>
                </a:lnTo>
              </a:path>
            </a:pathLst>
          </a:custGeom>
          <a:noFill/>
          <a:ln w="254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4103063" y="2122140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R</a:t>
            </a:r>
            <a:r>
              <a:rPr lang="en-IN" sz="2000" baseline="-25000" dirty="0"/>
              <a:t>1</a:t>
            </a:r>
            <a:endParaRPr lang="en-IN" sz="24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846834" y="2122140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L</a:t>
            </a:r>
            <a:r>
              <a:rPr lang="en-IN" sz="2000" baseline="-25000" dirty="0"/>
              <a:t>1</a:t>
            </a:r>
            <a:endParaRPr lang="en-IN" sz="2400" baseline="-250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079982" y="2423484"/>
            <a:ext cx="46161" cy="282592"/>
            <a:chOff x="4080644" y="2645440"/>
            <a:chExt cx="46161" cy="282592"/>
          </a:xfrm>
        </p:grpSpPr>
        <p:sp>
          <p:nvSpPr>
            <p:cNvPr id="69" name="Oval 68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66613" y="2407268"/>
            <a:ext cx="46161" cy="282592"/>
            <a:chOff x="4080644" y="2645440"/>
            <a:chExt cx="46161" cy="282592"/>
          </a:xfrm>
        </p:grpSpPr>
        <p:sp>
          <p:nvSpPr>
            <p:cNvPr id="74" name="Oval 73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604968" y="5483474"/>
            <a:ext cx="63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R</a:t>
            </a:r>
            <a:r>
              <a:rPr lang="en-IN" sz="2000" baseline="-25000" dirty="0"/>
              <a:t>n+1</a:t>
            </a:r>
            <a:endParaRPr lang="en-IN" sz="2400" baseline="-25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160295" y="5495805"/>
            <a:ext cx="60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/>
              <a:t>L</a:t>
            </a:r>
            <a:r>
              <a:rPr lang="en-IN" sz="2000" baseline="-25000" dirty="0"/>
              <a:t>n+1</a:t>
            </a:r>
            <a:endParaRPr lang="en-IN" sz="2400" baseline="-250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17025" y="2731099"/>
            <a:ext cx="4925037" cy="1819754"/>
            <a:chOff x="17025" y="2845399"/>
            <a:chExt cx="4925037" cy="1819754"/>
          </a:xfrm>
        </p:grpSpPr>
        <p:grpSp>
          <p:nvGrpSpPr>
            <p:cNvPr id="140" name="Group 139"/>
            <p:cNvGrpSpPr/>
            <p:nvPr/>
          </p:nvGrpSpPr>
          <p:grpSpPr>
            <a:xfrm>
              <a:off x="17025" y="2845399"/>
              <a:ext cx="4455361" cy="1610528"/>
              <a:chOff x="15673" y="1000622"/>
              <a:chExt cx="4455361" cy="1610528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1500" y="1033665"/>
                <a:ext cx="4399534" cy="15774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5673" y="1000622"/>
                <a:ext cx="1068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Round </a:t>
                </a:r>
                <a:r>
                  <a:rPr lang="en-IN" sz="2000" dirty="0" err="1"/>
                  <a:t>i</a:t>
                </a:r>
                <a:endParaRPr lang="en-IN" sz="2000" dirty="0"/>
              </a:p>
            </p:txBody>
          </p:sp>
        </p:grpSp>
        <p:sp>
          <p:nvSpPr>
            <p:cNvPr id="143" name="Freeform 142"/>
            <p:cNvSpPr/>
            <p:nvPr/>
          </p:nvSpPr>
          <p:spPr>
            <a:xfrm>
              <a:off x="2817704" y="2931389"/>
              <a:ext cx="1280160" cy="652272"/>
            </a:xfrm>
            <a:custGeom>
              <a:avLst/>
              <a:gdLst>
                <a:gd name="connsiteX0" fmla="*/ 1280160 w 1280160"/>
                <a:gd name="connsiteY0" fmla="*/ 0 h 633984"/>
                <a:gd name="connsiteX1" fmla="*/ 1280160 w 1280160"/>
                <a:gd name="connsiteY1" fmla="*/ 633984 h 633984"/>
                <a:gd name="connsiteX2" fmla="*/ 0 w 1280160"/>
                <a:gd name="connsiteY2" fmla="*/ 630936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160" h="633984">
                  <a:moveTo>
                    <a:pt x="1280160" y="0"/>
                  </a:moveTo>
                  <a:lnTo>
                    <a:pt x="1280160" y="633984"/>
                  </a:lnTo>
                  <a:lnTo>
                    <a:pt x="0" y="630936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1193364" y="2917119"/>
              <a:ext cx="0" cy="48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957020" y="3413381"/>
              <a:ext cx="468052" cy="324036"/>
              <a:chOff x="483228" y="1484784"/>
              <a:chExt cx="468052" cy="324036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483228" y="1484784"/>
                <a:ext cx="468052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" name="Flowchart: Or 151"/>
              <p:cNvSpPr/>
              <p:nvPr/>
            </p:nvSpPr>
            <p:spPr>
              <a:xfrm>
                <a:off x="591240" y="1525424"/>
                <a:ext cx="252028" cy="241868"/>
              </a:xfrm>
              <a:prstGeom prst="flowChar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2489189" y="3433701"/>
              <a:ext cx="324036" cy="282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cxnSp>
          <p:nvCxnSpPr>
            <p:cNvPr id="154" name="Straight Arrow Connector 153"/>
            <p:cNvCxnSpPr>
              <a:stCxn id="153" idx="1"/>
              <a:endCxn id="151" idx="3"/>
            </p:cNvCxnSpPr>
            <p:nvPr/>
          </p:nvCxnSpPr>
          <p:spPr>
            <a:xfrm flipH="1">
              <a:off x="1425072" y="3574955"/>
              <a:ext cx="1064117" cy="4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5" name="Freeform 154"/>
            <p:cNvSpPr/>
            <p:nvPr/>
          </p:nvSpPr>
          <p:spPr>
            <a:xfrm>
              <a:off x="1199216" y="3589757"/>
              <a:ext cx="2898648" cy="728472"/>
            </a:xfrm>
            <a:custGeom>
              <a:avLst/>
              <a:gdLst>
                <a:gd name="connsiteX0" fmla="*/ 2898648 w 2898648"/>
                <a:gd name="connsiteY0" fmla="*/ 0 h 728472"/>
                <a:gd name="connsiteX1" fmla="*/ 2898648 w 2898648"/>
                <a:gd name="connsiteY1" fmla="*/ 323088 h 728472"/>
                <a:gd name="connsiteX2" fmla="*/ 0 w 2898648"/>
                <a:gd name="connsiteY2" fmla="*/ 539496 h 728472"/>
                <a:gd name="connsiteX3" fmla="*/ 0 w 2898648"/>
                <a:gd name="connsiteY3" fmla="*/ 728472 h 7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648" h="728472">
                  <a:moveTo>
                    <a:pt x="2898648" y="0"/>
                  </a:moveTo>
                  <a:lnTo>
                    <a:pt x="2898648" y="323088"/>
                  </a:lnTo>
                  <a:lnTo>
                    <a:pt x="0" y="539496"/>
                  </a:lnTo>
                  <a:lnTo>
                    <a:pt x="0" y="728472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193882" y="3749777"/>
              <a:ext cx="2914650" cy="575310"/>
            </a:xfrm>
            <a:custGeom>
              <a:avLst/>
              <a:gdLst>
                <a:gd name="connsiteX0" fmla="*/ 0 w 2914650"/>
                <a:gd name="connsiteY0" fmla="*/ 0 h 575310"/>
                <a:gd name="connsiteX1" fmla="*/ 0 w 2914650"/>
                <a:gd name="connsiteY1" fmla="*/ 171450 h 575310"/>
                <a:gd name="connsiteX2" fmla="*/ 2914650 w 2914650"/>
                <a:gd name="connsiteY2" fmla="*/ 377190 h 575310"/>
                <a:gd name="connsiteX3" fmla="*/ 2914650 w 2914650"/>
                <a:gd name="connsiteY3" fmla="*/ 57531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0" h="575310">
                  <a:moveTo>
                    <a:pt x="0" y="0"/>
                  </a:moveTo>
                  <a:lnTo>
                    <a:pt x="0" y="171450"/>
                  </a:lnTo>
                  <a:lnTo>
                    <a:pt x="2914650" y="377190"/>
                  </a:lnTo>
                  <a:lnTo>
                    <a:pt x="2914650" y="575310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472386" y="2992383"/>
              <a:ext cx="469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K</a:t>
              </a:r>
              <a:r>
                <a:rPr lang="en-IN" sz="2000" baseline="-25000" dirty="0"/>
                <a:t>i</a:t>
              </a:r>
              <a:endParaRPr lang="en-IN" sz="2400" baseline="-25000" dirty="0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2652784" y="3197327"/>
              <a:ext cx="1915391" cy="228600"/>
            </a:xfrm>
            <a:custGeom>
              <a:avLst/>
              <a:gdLst>
                <a:gd name="connsiteX0" fmla="*/ 2106930 w 2106930"/>
                <a:gd name="connsiteY0" fmla="*/ 0 h 228600"/>
                <a:gd name="connsiteX1" fmla="*/ 0 w 2106930"/>
                <a:gd name="connsiteY1" fmla="*/ 0 h 228600"/>
                <a:gd name="connsiteX2" fmla="*/ 0 w 210693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6930" h="228600">
                  <a:moveTo>
                    <a:pt x="2106930" y="0"/>
                  </a:moveTo>
                  <a:lnTo>
                    <a:pt x="0" y="0"/>
                  </a:lnTo>
                  <a:lnTo>
                    <a:pt x="0" y="228600"/>
                  </a:lnTo>
                </a:path>
              </a:pathLst>
            </a:custGeom>
            <a:noFill/>
            <a:ln w="254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04415" y="4081217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err="1"/>
                <a:t>R</a:t>
              </a:r>
              <a:r>
                <a:rPr lang="en-IN" sz="2000" baseline="-25000" dirty="0" err="1"/>
                <a:t>i</a:t>
              </a:r>
              <a:endParaRPr lang="en-IN" sz="2400" baseline="-25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48186" y="4081217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L</a:t>
              </a:r>
              <a:r>
                <a:rPr lang="en-IN" sz="2000" baseline="-25000" dirty="0"/>
                <a:t>i</a:t>
              </a:r>
              <a:endParaRPr lang="en-IN" sz="2400" baseline="-25000" dirty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4081334" y="4382561"/>
              <a:ext cx="46161" cy="282592"/>
              <a:chOff x="4080644" y="2645440"/>
              <a:chExt cx="46161" cy="282592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1167965" y="4366345"/>
              <a:ext cx="46161" cy="282592"/>
              <a:chOff x="4080644" y="2645440"/>
              <a:chExt cx="46161" cy="28259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21455" y="4550853"/>
            <a:ext cx="4925037" cy="1621493"/>
            <a:chOff x="6122757" y="1238919"/>
            <a:chExt cx="4925037" cy="1621493"/>
          </a:xfrm>
        </p:grpSpPr>
        <p:grpSp>
          <p:nvGrpSpPr>
            <p:cNvPr id="80" name="Group 79"/>
            <p:cNvGrpSpPr/>
            <p:nvPr/>
          </p:nvGrpSpPr>
          <p:grpSpPr>
            <a:xfrm>
              <a:off x="6122757" y="1238919"/>
              <a:ext cx="4455361" cy="1610528"/>
              <a:chOff x="15673" y="1000622"/>
              <a:chExt cx="4455361" cy="1610528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1500" y="1033665"/>
                <a:ext cx="4399534" cy="15774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673" y="1000622"/>
                <a:ext cx="1068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Round n</a:t>
                </a:r>
              </a:p>
            </p:txBody>
          </p:sp>
        </p:grpSp>
        <p:sp>
          <p:nvSpPr>
            <p:cNvPr id="83" name="Freeform 82"/>
            <p:cNvSpPr/>
            <p:nvPr/>
          </p:nvSpPr>
          <p:spPr>
            <a:xfrm>
              <a:off x="8923436" y="1324909"/>
              <a:ext cx="1280160" cy="652272"/>
            </a:xfrm>
            <a:custGeom>
              <a:avLst/>
              <a:gdLst>
                <a:gd name="connsiteX0" fmla="*/ 1280160 w 1280160"/>
                <a:gd name="connsiteY0" fmla="*/ 0 h 633984"/>
                <a:gd name="connsiteX1" fmla="*/ 1280160 w 1280160"/>
                <a:gd name="connsiteY1" fmla="*/ 633984 h 633984"/>
                <a:gd name="connsiteX2" fmla="*/ 0 w 1280160"/>
                <a:gd name="connsiteY2" fmla="*/ 630936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160" h="633984">
                  <a:moveTo>
                    <a:pt x="1280160" y="0"/>
                  </a:moveTo>
                  <a:lnTo>
                    <a:pt x="1280160" y="633984"/>
                  </a:lnTo>
                  <a:lnTo>
                    <a:pt x="0" y="630936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299096" y="1310639"/>
              <a:ext cx="0" cy="48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7062752" y="1806901"/>
              <a:ext cx="468052" cy="324036"/>
              <a:chOff x="483228" y="1484784"/>
              <a:chExt cx="468052" cy="32403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3228" y="1484784"/>
                <a:ext cx="468052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Flowchart: Or 88"/>
              <p:cNvSpPr/>
              <p:nvPr/>
            </p:nvSpPr>
            <p:spPr>
              <a:xfrm>
                <a:off x="591240" y="1525424"/>
                <a:ext cx="252028" cy="241868"/>
              </a:xfrm>
              <a:prstGeom prst="flowChar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8594921" y="1827221"/>
              <a:ext cx="324036" cy="282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cxnSp>
          <p:nvCxnSpPr>
            <p:cNvPr id="91" name="Straight Arrow Connector 90"/>
            <p:cNvCxnSpPr>
              <a:stCxn id="90" idx="1"/>
              <a:endCxn id="88" idx="3"/>
            </p:cNvCxnSpPr>
            <p:nvPr/>
          </p:nvCxnSpPr>
          <p:spPr>
            <a:xfrm flipH="1">
              <a:off x="7530804" y="1968475"/>
              <a:ext cx="1064117" cy="4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Freeform 91"/>
            <p:cNvSpPr/>
            <p:nvPr/>
          </p:nvSpPr>
          <p:spPr>
            <a:xfrm>
              <a:off x="7304948" y="1983277"/>
              <a:ext cx="2898648" cy="728472"/>
            </a:xfrm>
            <a:custGeom>
              <a:avLst/>
              <a:gdLst>
                <a:gd name="connsiteX0" fmla="*/ 2898648 w 2898648"/>
                <a:gd name="connsiteY0" fmla="*/ 0 h 728472"/>
                <a:gd name="connsiteX1" fmla="*/ 2898648 w 2898648"/>
                <a:gd name="connsiteY1" fmla="*/ 323088 h 728472"/>
                <a:gd name="connsiteX2" fmla="*/ 0 w 2898648"/>
                <a:gd name="connsiteY2" fmla="*/ 539496 h 728472"/>
                <a:gd name="connsiteX3" fmla="*/ 0 w 2898648"/>
                <a:gd name="connsiteY3" fmla="*/ 728472 h 7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648" h="728472">
                  <a:moveTo>
                    <a:pt x="2898648" y="0"/>
                  </a:moveTo>
                  <a:lnTo>
                    <a:pt x="2898648" y="323088"/>
                  </a:lnTo>
                  <a:lnTo>
                    <a:pt x="0" y="539496"/>
                  </a:lnTo>
                  <a:lnTo>
                    <a:pt x="0" y="728472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7299614" y="2143297"/>
              <a:ext cx="2914650" cy="575310"/>
            </a:xfrm>
            <a:custGeom>
              <a:avLst/>
              <a:gdLst>
                <a:gd name="connsiteX0" fmla="*/ 0 w 2914650"/>
                <a:gd name="connsiteY0" fmla="*/ 0 h 575310"/>
                <a:gd name="connsiteX1" fmla="*/ 0 w 2914650"/>
                <a:gd name="connsiteY1" fmla="*/ 171450 h 575310"/>
                <a:gd name="connsiteX2" fmla="*/ 2914650 w 2914650"/>
                <a:gd name="connsiteY2" fmla="*/ 377190 h 575310"/>
                <a:gd name="connsiteX3" fmla="*/ 2914650 w 2914650"/>
                <a:gd name="connsiteY3" fmla="*/ 57531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0" h="575310">
                  <a:moveTo>
                    <a:pt x="0" y="0"/>
                  </a:moveTo>
                  <a:lnTo>
                    <a:pt x="0" y="171450"/>
                  </a:lnTo>
                  <a:lnTo>
                    <a:pt x="2914650" y="377190"/>
                  </a:lnTo>
                  <a:lnTo>
                    <a:pt x="2914650" y="575310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578118" y="1385903"/>
              <a:ext cx="469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err="1"/>
                <a:t>K</a:t>
              </a:r>
              <a:r>
                <a:rPr lang="en-IN" sz="2000" baseline="-25000" dirty="0" err="1"/>
                <a:t>n</a:t>
              </a:r>
              <a:endParaRPr lang="en-IN" sz="2400" baseline="-25000" dirty="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8758516" y="1590847"/>
              <a:ext cx="1915391" cy="228600"/>
            </a:xfrm>
            <a:custGeom>
              <a:avLst/>
              <a:gdLst>
                <a:gd name="connsiteX0" fmla="*/ 2106930 w 2106930"/>
                <a:gd name="connsiteY0" fmla="*/ 0 h 228600"/>
                <a:gd name="connsiteX1" fmla="*/ 0 w 2106930"/>
                <a:gd name="connsiteY1" fmla="*/ 0 h 228600"/>
                <a:gd name="connsiteX2" fmla="*/ 0 w 210693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6930" h="228600">
                  <a:moveTo>
                    <a:pt x="2106930" y="0"/>
                  </a:moveTo>
                  <a:lnTo>
                    <a:pt x="0" y="0"/>
                  </a:lnTo>
                  <a:lnTo>
                    <a:pt x="0" y="228600"/>
                  </a:lnTo>
                </a:path>
              </a:pathLst>
            </a:custGeom>
            <a:noFill/>
            <a:ln w="254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19930" y="2444502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L</a:t>
              </a:r>
              <a:r>
                <a:rPr lang="en-IN" sz="2000" baseline="-25000" dirty="0"/>
                <a:t>n</a:t>
              </a:r>
              <a:endParaRPr lang="en-IN" sz="2400" baseline="-250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227763" y="2460302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R</a:t>
              </a:r>
              <a:r>
                <a:rPr lang="en-IN" sz="2000" baseline="-25000" dirty="0"/>
                <a:t>n</a:t>
              </a:r>
              <a:endParaRPr lang="en-IN" sz="2400" baseline="-250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197726" y="4929141"/>
            <a:ext cx="3823016" cy="787938"/>
            <a:chOff x="5197726" y="4929141"/>
            <a:chExt cx="3823016" cy="787938"/>
          </a:xfrm>
        </p:grpSpPr>
        <p:sp>
          <p:nvSpPr>
            <p:cNvPr id="96" name="TextBox 95"/>
            <p:cNvSpPr txBox="1"/>
            <p:nvPr/>
          </p:nvSpPr>
          <p:spPr>
            <a:xfrm>
              <a:off x="8610418" y="4929141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R</a:t>
              </a:r>
              <a:r>
                <a:rPr lang="en-IN" sz="2000" baseline="-25000" dirty="0"/>
                <a:t>n</a:t>
              </a:r>
              <a:endParaRPr lang="en-IN" sz="2400" baseline="-25000" dirty="0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5705314" y="5141769"/>
              <a:ext cx="2914650" cy="575310"/>
              <a:chOff x="5705314" y="5141769"/>
              <a:chExt cx="2914650" cy="575310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5705314" y="5141769"/>
                <a:ext cx="2914650" cy="575310"/>
              </a:xfrm>
              <a:custGeom>
                <a:avLst/>
                <a:gdLst>
                  <a:gd name="connsiteX0" fmla="*/ 0 w 2914650"/>
                  <a:gd name="connsiteY0" fmla="*/ 0 h 575310"/>
                  <a:gd name="connsiteX1" fmla="*/ 0 w 2914650"/>
                  <a:gd name="connsiteY1" fmla="*/ 171450 h 575310"/>
                  <a:gd name="connsiteX2" fmla="*/ 2914650 w 2914650"/>
                  <a:gd name="connsiteY2" fmla="*/ 377190 h 575310"/>
                  <a:gd name="connsiteX3" fmla="*/ 2914650 w 2914650"/>
                  <a:gd name="connsiteY3" fmla="*/ 575310 h 57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4650" h="575310">
                    <a:moveTo>
                      <a:pt x="0" y="0"/>
                    </a:moveTo>
                    <a:lnTo>
                      <a:pt x="0" y="171450"/>
                    </a:lnTo>
                    <a:lnTo>
                      <a:pt x="2914650" y="377190"/>
                    </a:lnTo>
                    <a:lnTo>
                      <a:pt x="2914650" y="575310"/>
                    </a:ln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5712468" y="5148363"/>
                <a:ext cx="2901696" cy="551688"/>
              </a:xfrm>
              <a:custGeom>
                <a:avLst/>
                <a:gdLst>
                  <a:gd name="connsiteX0" fmla="*/ 2901696 w 2901696"/>
                  <a:gd name="connsiteY0" fmla="*/ 0 h 551688"/>
                  <a:gd name="connsiteX1" fmla="*/ 2901696 w 2901696"/>
                  <a:gd name="connsiteY1" fmla="*/ 161544 h 551688"/>
                  <a:gd name="connsiteX2" fmla="*/ 0 w 2901696"/>
                  <a:gd name="connsiteY2" fmla="*/ 362712 h 551688"/>
                  <a:gd name="connsiteX3" fmla="*/ 0 w 2901696"/>
                  <a:gd name="connsiteY3" fmla="*/ 551688 h 55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1696" h="551688">
                    <a:moveTo>
                      <a:pt x="2901696" y="0"/>
                    </a:moveTo>
                    <a:lnTo>
                      <a:pt x="2901696" y="161544"/>
                    </a:lnTo>
                    <a:lnTo>
                      <a:pt x="0" y="362712"/>
                    </a:lnTo>
                    <a:lnTo>
                      <a:pt x="0" y="551688"/>
                    </a:ln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197726" y="4972528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/>
                <a:t>L</a:t>
              </a:r>
              <a:r>
                <a:rPr lang="en-IN" sz="2000" baseline="-25000" dirty="0"/>
                <a:t>n</a:t>
              </a:r>
              <a:endParaRPr lang="en-IN" sz="2400" baseline="-250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713484" y="5684547"/>
            <a:ext cx="2910840" cy="1162140"/>
            <a:chOff x="5713484" y="5684547"/>
            <a:chExt cx="2910840" cy="1162140"/>
          </a:xfrm>
        </p:grpSpPr>
        <p:grpSp>
          <p:nvGrpSpPr>
            <p:cNvPr id="175" name="Group 174"/>
            <p:cNvGrpSpPr/>
            <p:nvPr/>
          </p:nvGrpSpPr>
          <p:grpSpPr>
            <a:xfrm>
              <a:off x="5713484" y="5684547"/>
              <a:ext cx="2910840" cy="1162140"/>
              <a:chOff x="8820256" y="4897143"/>
              <a:chExt cx="2910840" cy="1162140"/>
            </a:xfrm>
          </p:grpSpPr>
          <p:sp>
            <p:nvSpPr>
              <p:cNvPr id="130" name="Freeform 129"/>
              <p:cNvSpPr/>
              <p:nvPr/>
            </p:nvSpPr>
            <p:spPr>
              <a:xfrm>
                <a:off x="8820256" y="4897143"/>
                <a:ext cx="2910840" cy="83820"/>
              </a:xfrm>
              <a:custGeom>
                <a:avLst/>
                <a:gdLst>
                  <a:gd name="connsiteX0" fmla="*/ 0 w 2910840"/>
                  <a:gd name="connsiteY0" fmla="*/ 0 h 83820"/>
                  <a:gd name="connsiteX1" fmla="*/ 0 w 2910840"/>
                  <a:gd name="connsiteY1" fmla="*/ 81915 h 83820"/>
                  <a:gd name="connsiteX2" fmla="*/ 2910840 w 2910840"/>
                  <a:gd name="connsiteY2" fmla="*/ 83820 h 83820"/>
                  <a:gd name="connsiteX3" fmla="*/ 2910840 w 2910840"/>
                  <a:gd name="connsiteY3" fmla="*/ 11430 h 83820"/>
                  <a:gd name="connsiteX4" fmla="*/ 2910840 w 2910840"/>
                  <a:gd name="connsiteY4" fmla="*/ 9525 h 8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0840" h="83820">
                    <a:moveTo>
                      <a:pt x="0" y="0"/>
                    </a:moveTo>
                    <a:lnTo>
                      <a:pt x="0" y="81915"/>
                    </a:lnTo>
                    <a:lnTo>
                      <a:pt x="2910840" y="83820"/>
                    </a:lnTo>
                    <a:lnTo>
                      <a:pt x="2910840" y="11430"/>
                    </a:lnTo>
                    <a:lnTo>
                      <a:pt x="2910840" y="9525"/>
                    </a:lnTo>
                  </a:path>
                </a:pathLst>
              </a:cu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31" name="Straight Arrow Connector 130"/>
              <p:cNvCxnSpPr/>
              <p:nvPr/>
            </p:nvCxnSpPr>
            <p:spPr>
              <a:xfrm>
                <a:off x="10286300" y="4988613"/>
                <a:ext cx="0" cy="335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9237741" y="5340678"/>
                <a:ext cx="2052228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9128183" y="5659173"/>
                <a:ext cx="2271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/>
                  <a:t>Ciphertext (2</a:t>
                </a:r>
                <a:r>
                  <a:rPr lang="en-IN" sz="2000" i="1" dirty="0"/>
                  <a:t>w</a:t>
                </a:r>
                <a:r>
                  <a:rPr lang="en-IN" sz="2000" dirty="0"/>
                  <a:t> bits)</a:t>
                </a:r>
                <a:endParaRPr lang="en-IN" sz="2400" dirty="0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>
              <a:off x="7185315" y="6128082"/>
              <a:ext cx="0" cy="34082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2" name="Title 1"/>
          <p:cNvSpPr txBox="1">
            <a:spLocks/>
          </p:cNvSpPr>
          <p:nvPr/>
        </p:nvSpPr>
        <p:spPr>
          <a:xfrm>
            <a:off x="4728517" y="-30831"/>
            <a:ext cx="4379843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Feistel Cipher Structure </a:t>
            </a:r>
            <a:br>
              <a:rPr lang="en-IN" sz="3200" dirty="0"/>
            </a:br>
            <a:r>
              <a:rPr lang="en-IN" sz="3200" dirty="0"/>
              <a:t>Or Block Cipher Structure</a:t>
            </a:r>
          </a:p>
        </p:txBody>
      </p:sp>
    </p:spTree>
    <p:extLst>
      <p:ext uri="{BB962C8B-B14F-4D97-AF65-F5344CB8AC3E}">
        <p14:creationId xmlns:p14="http://schemas.microsoft.com/office/powerpoint/2010/main" val="30248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 animBg="1"/>
      <p:bldP spid="16" grpId="0"/>
      <p:bldP spid="33" grpId="0" animBg="1"/>
      <p:bldP spid="49" grpId="0" animBg="1"/>
      <p:bldP spid="31" grpId="0" animBg="1"/>
      <p:bldP spid="51" grpId="0"/>
      <p:bldP spid="52" grpId="0"/>
      <p:bldP spid="53" grpId="0"/>
      <p:bldP spid="54" grpId="0"/>
      <p:bldP spid="57" grpId="0"/>
      <p:bldP spid="59" grpId="0" animBg="1"/>
      <p:bldP spid="60" grpId="0"/>
      <p:bldP spid="61" grpId="0"/>
      <p:bldP spid="138" grpId="0"/>
      <p:bldP spid="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Feistel Cipher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plaintext block of length 2w bits</a:t>
            </a:r>
          </a:p>
          <a:p>
            <a:r>
              <a:rPr lang="en-IN" dirty="0"/>
              <a:t>key </a:t>
            </a:r>
            <a:r>
              <a:rPr lang="en-IN" i="1" dirty="0"/>
              <a:t>K</a:t>
            </a:r>
            <a:r>
              <a:rPr lang="en-IN" dirty="0"/>
              <a:t> = n bits , Sub-keys: </a:t>
            </a:r>
            <a:r>
              <a:rPr lang="en-IN" i="1" dirty="0"/>
              <a:t>K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K</a:t>
            </a:r>
            <a:r>
              <a:rPr lang="en-IN" baseline="-25000" dirty="0"/>
              <a:t>2</a:t>
            </a:r>
            <a:r>
              <a:rPr lang="en-IN" dirty="0"/>
              <a:t>, …, </a:t>
            </a:r>
            <a:r>
              <a:rPr lang="en-IN" i="1" dirty="0" err="1"/>
              <a:t>K</a:t>
            </a:r>
            <a:r>
              <a:rPr lang="en-IN" baseline="-25000" dirty="0" err="1"/>
              <a:t>n</a:t>
            </a:r>
            <a:r>
              <a:rPr lang="en-IN" dirty="0"/>
              <a:t> (Derived from </a:t>
            </a:r>
            <a:r>
              <a:rPr lang="en-IN" i="1" dirty="0"/>
              <a:t>K</a:t>
            </a:r>
            <a:r>
              <a:rPr lang="en-IN" dirty="0"/>
              <a:t>)</a:t>
            </a:r>
          </a:p>
          <a:p>
            <a:r>
              <a:rPr lang="en-IN" dirty="0"/>
              <a:t>All rounds have the same structure.</a:t>
            </a:r>
          </a:p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substitution</a:t>
            </a:r>
            <a:r>
              <a:rPr lang="en-IN" dirty="0"/>
              <a:t> is performed by taking exclusive-OR on left half(</a:t>
            </a:r>
            <a:r>
              <a:rPr lang="en-IN" i="1" dirty="0"/>
              <a:t>L</a:t>
            </a:r>
            <a:r>
              <a:rPr lang="en-IN" dirty="0"/>
              <a:t>i) of the data and the output of round function F which has inputs right half(</a:t>
            </a:r>
            <a:r>
              <a:rPr lang="en-IN" i="1" dirty="0" err="1"/>
              <a:t>R</a:t>
            </a:r>
            <a:r>
              <a:rPr lang="en-IN" dirty="0" err="1"/>
              <a:t>i</a:t>
            </a:r>
            <a:r>
              <a:rPr lang="en-IN" dirty="0"/>
              <a:t>) and sub key </a:t>
            </a:r>
            <a:r>
              <a:rPr lang="en-IN" i="1" dirty="0" err="1"/>
              <a:t>k</a:t>
            </a:r>
            <a:r>
              <a:rPr lang="en-IN" dirty="0" err="1"/>
              <a:t>i</a:t>
            </a:r>
            <a:r>
              <a:rPr lang="en-IN" dirty="0"/>
              <a:t>.</a:t>
            </a:r>
          </a:p>
          <a:p>
            <a:r>
              <a:rPr lang="en-IN" sz="2400" dirty="0"/>
              <a:t>A </a:t>
            </a:r>
            <a:r>
              <a:rPr lang="en-IN" b="1" dirty="0">
                <a:solidFill>
                  <a:schemeClr val="tx2"/>
                </a:solidFill>
              </a:rPr>
              <a:t>permutation</a:t>
            </a:r>
            <a:r>
              <a:rPr lang="en-IN" sz="2400" dirty="0"/>
              <a:t> is performed that consists of interchange of two halves of data.</a:t>
            </a:r>
          </a:p>
          <a:p>
            <a:r>
              <a:rPr lang="en-IN" dirty="0"/>
              <a:t>This structure is called </a:t>
            </a:r>
            <a:r>
              <a:rPr lang="en-IN" b="1" dirty="0">
                <a:solidFill>
                  <a:schemeClr val="tx2"/>
                </a:solidFill>
              </a:rPr>
              <a:t>Substitution-Permutation Network</a:t>
            </a:r>
            <a:r>
              <a:rPr lang="en-IN" dirty="0"/>
              <a:t> (SPN)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6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Feistel Network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Block size:</a:t>
            </a:r>
            <a:r>
              <a:rPr lang="en-IN" dirty="0"/>
              <a:t> Common block size of 64-bit. However, the new algorithms uses a 128-bit, 256-bit block size.</a:t>
            </a:r>
          </a:p>
          <a:p>
            <a:r>
              <a:rPr lang="en-IN" b="1" dirty="0">
                <a:solidFill>
                  <a:schemeClr val="tx2"/>
                </a:solidFill>
              </a:rPr>
              <a:t>Key size: </a:t>
            </a:r>
            <a:r>
              <a:rPr lang="en-IN" dirty="0"/>
              <a:t>Key sizes of 64 bits or less are now widely considered to be insufficient, These days at least 128 bit, more better, e.g. 192 or 256 bit</a:t>
            </a:r>
          </a:p>
          <a:p>
            <a:r>
              <a:rPr lang="en-IN" b="1" dirty="0">
                <a:solidFill>
                  <a:schemeClr val="tx2"/>
                </a:solidFill>
              </a:rPr>
              <a:t>Number of rounds:</a:t>
            </a:r>
            <a:r>
              <a:rPr lang="en-IN" dirty="0"/>
              <a:t> A typical size is 16 rounds.</a:t>
            </a:r>
          </a:p>
          <a:p>
            <a:r>
              <a:rPr lang="en-IN" b="1" dirty="0">
                <a:solidFill>
                  <a:schemeClr val="tx2"/>
                </a:solidFill>
              </a:rPr>
              <a:t>Round function F: </a:t>
            </a:r>
            <a:r>
              <a:rPr lang="en-IN" dirty="0"/>
              <a:t>Again, greater complexity generally means greater resistance to cryptanalysis.</a:t>
            </a:r>
          </a:p>
          <a:p>
            <a:r>
              <a:rPr lang="en-IN" b="1" dirty="0" err="1">
                <a:solidFill>
                  <a:schemeClr val="tx2"/>
                </a:solidFill>
              </a:rPr>
              <a:t>Subkey</a:t>
            </a:r>
            <a:r>
              <a:rPr lang="en-IN" b="1" dirty="0">
                <a:solidFill>
                  <a:schemeClr val="tx2"/>
                </a:solidFill>
              </a:rPr>
              <a:t> generation algorithm: </a:t>
            </a:r>
            <a:r>
              <a:rPr lang="en-IN" dirty="0"/>
              <a:t>Greater complexity in this algorithm should lead to greater difficulty of cryptanalysis.</a:t>
            </a:r>
          </a:p>
        </p:txBody>
      </p:sp>
    </p:spTree>
    <p:extLst>
      <p:ext uri="{BB962C8B-B14F-4D97-AF65-F5344CB8AC3E}">
        <p14:creationId xmlns:p14="http://schemas.microsoft.com/office/powerpoint/2010/main" val="88144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98"/>
          <a:stretch/>
        </p:blipFill>
        <p:spPr>
          <a:xfrm>
            <a:off x="63460" y="0"/>
            <a:ext cx="4888131" cy="67399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391980" y="60609"/>
            <a:ext cx="4896544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b="1" u="sng" dirty="0"/>
              <a:t>Feistel Encryption &amp; Decryption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750" y="599709"/>
            <a:ext cx="4231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Prove that o/p of first round of Decryption is equal to 32-bit swap of </a:t>
            </a:r>
            <a:r>
              <a:rPr lang="en-IN" sz="2400" dirty="0" err="1"/>
              <a:t>i</a:t>
            </a:r>
            <a:r>
              <a:rPr lang="en-IN" sz="2400" dirty="0"/>
              <a:t>/p of 16</a:t>
            </a:r>
            <a:r>
              <a:rPr lang="en-IN" sz="2400" baseline="30000" dirty="0"/>
              <a:t>th</a:t>
            </a:r>
            <a:r>
              <a:rPr lang="en-IN" sz="2400" dirty="0"/>
              <a:t> round of Encryption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LD</a:t>
            </a:r>
            <a:r>
              <a:rPr lang="en-IN" sz="2400" baseline="-25000" dirty="0"/>
              <a:t>1</a:t>
            </a:r>
            <a:r>
              <a:rPr lang="en-IN" sz="2400" dirty="0"/>
              <a:t>=RE</a:t>
            </a:r>
            <a:r>
              <a:rPr lang="en-IN" sz="2400" baseline="-25000" dirty="0"/>
              <a:t>15</a:t>
            </a:r>
            <a:r>
              <a:rPr lang="en-IN" sz="2400" dirty="0"/>
              <a:t> &amp; RD</a:t>
            </a:r>
            <a:r>
              <a:rPr lang="en-IN" sz="2400" baseline="-25000" dirty="0"/>
              <a:t>1</a:t>
            </a:r>
            <a:r>
              <a:rPr lang="en-IN" sz="2400" dirty="0"/>
              <a:t>=LE</a:t>
            </a:r>
            <a:r>
              <a:rPr lang="en-IN" sz="2400" baseline="-250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92080" y="2947145"/>
                <a:ext cx="147322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947145"/>
                <a:ext cx="14732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93968" y="3401886"/>
                <a:ext cx="302793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68" y="3401886"/>
                <a:ext cx="3027934" cy="369332"/>
              </a:xfrm>
              <a:prstGeom prst="rect">
                <a:avLst/>
              </a:prstGeom>
              <a:blipFill>
                <a:blip r:embed="rId6"/>
                <a:stretch>
                  <a:fillRect r="-200"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70604" y="2485480"/>
            <a:ext cx="291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On Encryption Side: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90011" y="4266199"/>
                <a:ext cx="284975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4266199"/>
                <a:ext cx="28497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90011" y="4700234"/>
                <a:ext cx="302600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4700234"/>
                <a:ext cx="3026002" cy="369332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877888" y="3810330"/>
            <a:ext cx="309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On Decryption Side: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290011" y="5136653"/>
                <a:ext cx="302600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5136653"/>
                <a:ext cx="3026002" cy="369332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47979" y="5572307"/>
                <a:ext cx="424847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79" y="5572307"/>
                <a:ext cx="4248472" cy="369332"/>
              </a:xfrm>
              <a:prstGeom prst="rect">
                <a:avLst/>
              </a:prstGeom>
              <a:blipFill>
                <a:blip r:embed="rId11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90011" y="6005454"/>
                <a:ext cx="3320192" cy="64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b="0" dirty="0">
                    <a:latin typeface="Cambria Math" panose="02040503050406030204" pitchFamily="18" charset="0"/>
                  </a:rPr>
                  <a:t>XOR Associativity Property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∵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6005454"/>
                <a:ext cx="3320192" cy="646331"/>
              </a:xfrm>
              <a:prstGeom prst="rect">
                <a:avLst/>
              </a:prstGeom>
              <a:blipFill>
                <a:blip r:embed="rId12"/>
                <a:stretch>
                  <a:fillRect l="-1277" t="-3636" b="-6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253738" y="6085353"/>
                <a:ext cx="2804357" cy="64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𝑇h𝑢𝑠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&amp;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38" y="6085353"/>
                <a:ext cx="2804357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47564" y="5756973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367644" y="4779316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47564" y="4779316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367644" y="5719471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003557" y="4792062"/>
            <a:ext cx="749801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688542" y="4792062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954020" y="5783287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730498" y="5783287"/>
            <a:ext cx="775104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9" grpId="0" animBg="1"/>
      <p:bldP spid="29" grpId="1" animBg="1"/>
      <p:bldP spid="30" grpId="0" animBg="1"/>
      <p:bldP spid="30" grpId="1" animBg="1"/>
      <p:bldP spid="44" grpId="0" animBg="1"/>
      <p:bldP spid="4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12456</TotalTime>
  <Words>1521</Words>
  <Application>Microsoft Office PowerPoint</Application>
  <PresentationFormat>On-screen Show (4:3)</PresentationFormat>
  <Paragraphs>275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Gill Sans MT</vt:lpstr>
      <vt:lpstr>Open Sans Extrabold</vt:lpstr>
      <vt:lpstr>Times New Roman</vt:lpstr>
      <vt:lpstr>Wingdings</vt:lpstr>
      <vt:lpstr>Office Theme</vt:lpstr>
      <vt:lpstr>Custom Design</vt:lpstr>
      <vt:lpstr>UNIT-2 Stream ciphers and block ciphers</vt:lpstr>
      <vt:lpstr>Unit-2</vt:lpstr>
      <vt:lpstr>Stream Cipher</vt:lpstr>
      <vt:lpstr>Block Cipher</vt:lpstr>
      <vt:lpstr>Diffusion and Confusion</vt:lpstr>
      <vt:lpstr>PowerPoint Presentation</vt:lpstr>
      <vt:lpstr>Feistel Cipher Structure</vt:lpstr>
      <vt:lpstr>Feistel Network Factors</vt:lpstr>
      <vt:lpstr>PowerPoint Presentation</vt:lpstr>
      <vt:lpstr>Data Encryption Standard (DES)</vt:lpstr>
      <vt:lpstr>PowerPoint Presentation</vt:lpstr>
      <vt:lpstr>DES Encryption Algorithm (Cont…)</vt:lpstr>
      <vt:lpstr>DES Single Round</vt:lpstr>
      <vt:lpstr>PowerPoint Presentation</vt:lpstr>
      <vt:lpstr>DES Single Round (Cont…)</vt:lpstr>
      <vt:lpstr>Role of S-box</vt:lpstr>
      <vt:lpstr>Role of S-box (Cont…)</vt:lpstr>
      <vt:lpstr>Avalanche Effect</vt:lpstr>
      <vt:lpstr>AES (Advanced Encryption Standard)</vt:lpstr>
      <vt:lpstr>AES (Advanced Encryption Standard)</vt:lpstr>
      <vt:lpstr>PowerPoint Presentation</vt:lpstr>
      <vt:lpstr>Data Units in AES</vt:lpstr>
      <vt:lpstr>Block to State &amp; State to Block</vt:lpstr>
      <vt:lpstr>Plain Text to State</vt:lpstr>
      <vt:lpstr>AES Structure</vt:lpstr>
      <vt:lpstr>SubByte Transformation</vt:lpstr>
      <vt:lpstr>ShiftRows</vt:lpstr>
      <vt:lpstr>MixColumns</vt:lpstr>
      <vt:lpstr>AddRoundKey</vt:lpstr>
      <vt:lpstr>AES Overall Structure</vt:lpstr>
      <vt:lpstr>PowerPoint Presentation</vt:lpstr>
      <vt:lpstr>Key Expansion Example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Naimish Vadodariya</cp:lastModifiedBy>
  <cp:revision>2456</cp:revision>
  <dcterms:created xsi:type="dcterms:W3CDTF">2013-05-17T03:00:03Z</dcterms:created>
  <dcterms:modified xsi:type="dcterms:W3CDTF">2020-08-06T04:50:32Z</dcterms:modified>
</cp:coreProperties>
</file>