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380" r:id="rId4"/>
    <p:sldId id="400" r:id="rId5"/>
    <p:sldId id="401" r:id="rId6"/>
    <p:sldId id="403" r:id="rId7"/>
    <p:sldId id="404" r:id="rId8"/>
    <p:sldId id="406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32" r:id="rId25"/>
    <p:sldId id="424" r:id="rId26"/>
    <p:sldId id="426" r:id="rId27"/>
    <p:sldId id="428" r:id="rId28"/>
    <p:sldId id="429" r:id="rId29"/>
    <p:sldId id="430" r:id="rId30"/>
    <p:sldId id="431" r:id="rId31"/>
    <p:sldId id="3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xt5ObybK1O7hz28Vq2YLA==" hashData="fLBJtFwUdlXWwpLwly1n1f2VMau/BjaYc9Of0SipUFx8R1jNmojbeZHTuvWuY8Dq8AwSEfsXcf9GB/p4PDVH8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3615" autoAdjust="0"/>
  </p:normalViewPr>
  <p:slideViewPr>
    <p:cSldViewPr>
      <p:cViewPr varScale="1">
        <p:scale>
          <a:sx n="82" d="100"/>
          <a:sy n="82" d="100"/>
        </p:scale>
        <p:origin x="13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Unit od transmission is</a:t>
            </a:r>
            <a:r>
              <a:rPr lang="en-IN" baseline="0" dirty="0"/>
              <a:t> 8 bits</a:t>
            </a:r>
            <a:endParaRPr lang="en-IN" dirty="0"/>
          </a:p>
          <a:p>
            <a:r>
              <a:rPr lang="en-IN" dirty="0"/>
              <a:t>Common value of s=8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Unit od transmission is</a:t>
            </a:r>
            <a:r>
              <a:rPr lang="en-IN" baseline="0" dirty="0"/>
              <a:t> 8 bits</a:t>
            </a:r>
            <a:endParaRPr lang="en-IN" dirty="0"/>
          </a:p>
          <a:p>
            <a:r>
              <a:rPr lang="en-IN" dirty="0"/>
              <a:t>Common value of s=8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8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Unit-3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	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1412564"/>
            <a:ext cx="5995393" cy="984960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UNIT-3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fr-FR" sz="48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Multiple encryptions and triple DES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Cipher Feedback Mode (CFB)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AES, DES, or any block cipher, encryption is performed on a block of b bits. In DES, b = 64 and in AES, b = 128. </a:t>
            </a:r>
          </a:p>
          <a:p>
            <a:endParaRPr lang="en-IN" dirty="0"/>
          </a:p>
          <a:p>
            <a:r>
              <a:rPr lang="en-IN" dirty="0"/>
              <a:t>However, it is possible to convert a block cipher into a stream cipher, using cipher feedback (CFB) mode, output feedback (OFB) mode, and counter (CTR) mode. </a:t>
            </a:r>
          </a:p>
          <a:p>
            <a:endParaRPr lang="en-IN" dirty="0"/>
          </a:p>
          <a:p>
            <a:r>
              <a:rPr lang="en-IN" dirty="0"/>
              <a:t>A stream cipher eliminates the need to pad a message to be an integral number of blocks. </a:t>
            </a:r>
          </a:p>
        </p:txBody>
      </p:sp>
    </p:spTree>
    <p:extLst>
      <p:ext uri="{BB962C8B-B14F-4D97-AF65-F5344CB8AC3E}">
        <p14:creationId xmlns:p14="http://schemas.microsoft.com/office/powerpoint/2010/main" val="41019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6472" y="1721962"/>
            <a:ext cx="756084" cy="584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IV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088440" y="2597434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5140" y="2229472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977516" y="4137384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851502" y="4910104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1754514" y="2306592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0" name="Group 89"/>
          <p:cNvGrpSpPr/>
          <p:nvPr/>
        </p:nvGrpSpPr>
        <p:grpSpPr>
          <a:xfrm>
            <a:off x="548380" y="3297003"/>
            <a:ext cx="1995008" cy="828351"/>
            <a:chOff x="548380" y="3673133"/>
            <a:chExt cx="1995008" cy="828351"/>
          </a:xfrm>
        </p:grpSpPr>
        <p:sp>
          <p:nvSpPr>
            <p:cNvPr id="18" name="Rectangle 17"/>
            <p:cNvSpPr/>
            <p:nvPr/>
          </p:nvSpPr>
          <p:spPr>
            <a:xfrm>
              <a:off x="548380" y="3674225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Select</a:t>
              </a:r>
              <a:r>
                <a:rPr lang="en-IN" sz="2200" dirty="0"/>
                <a:t> </a:t>
              </a:r>
              <a:r>
                <a:rPr lang="en-IN" sz="2200" b="1" i="1" dirty="0"/>
                <a:t>s</a:t>
              </a:r>
              <a:r>
                <a:rPr lang="en-IN" sz="2200" dirty="0"/>
                <a:t> bits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7264" y="3673133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Discard</a:t>
              </a:r>
              <a:r>
                <a:rPr lang="en-IN" sz="2200" dirty="0"/>
                <a:t> </a:t>
              </a:r>
              <a:r>
                <a:rPr lang="en-IN" sz="2200" b="1" i="1" dirty="0"/>
                <a:t>b-s</a:t>
              </a:r>
              <a:r>
                <a:rPr lang="en-IN" sz="2200" dirty="0"/>
                <a:t> bits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746562" y="3046254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oup 37"/>
          <p:cNvGrpSpPr/>
          <p:nvPr/>
        </p:nvGrpSpPr>
        <p:grpSpPr>
          <a:xfrm>
            <a:off x="96132" y="4147855"/>
            <a:ext cx="736422" cy="868246"/>
            <a:chOff x="96132" y="2553921"/>
            <a:chExt cx="736422" cy="868246"/>
          </a:xfrm>
        </p:grpSpPr>
        <p:sp>
          <p:nvSpPr>
            <p:cNvPr id="5" name="Rectangle 4"/>
            <p:cNvSpPr/>
            <p:nvPr/>
          </p:nvSpPr>
          <p:spPr>
            <a:xfrm>
              <a:off x="206342" y="2885250"/>
              <a:ext cx="468052" cy="37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i="1" dirty="0"/>
                <a:t>P</a:t>
              </a:r>
              <a:r>
                <a:rPr lang="en-IN" sz="2000" baseline="-25000" dirty="0"/>
                <a:t>1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40368" y="3254468"/>
              <a:ext cx="392186" cy="16769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132" y="255392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977516" y="5157869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 36"/>
          <p:cNvGrpSpPr/>
          <p:nvPr/>
        </p:nvGrpSpPr>
        <p:grpSpPr>
          <a:xfrm>
            <a:off x="599474" y="5594452"/>
            <a:ext cx="756084" cy="769592"/>
            <a:chOff x="599474" y="4000518"/>
            <a:chExt cx="756084" cy="769592"/>
          </a:xfrm>
        </p:grpSpPr>
        <p:sp>
          <p:nvSpPr>
            <p:cNvPr id="34" name="Rectangle 33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/>
                <a:t>C</a:t>
              </a:r>
              <a:r>
                <a:rPr lang="en-IN" sz="2400" baseline="-25000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906582" y="1721962"/>
            <a:ext cx="1746456" cy="58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Shift register</a:t>
            </a:r>
            <a:r>
              <a:rPr lang="en-IN" sz="2000" dirty="0"/>
              <a:t> </a:t>
            </a:r>
            <a:r>
              <a:rPr lang="en-IN" sz="2000" b="1" i="1" dirty="0"/>
              <a:t>b-s</a:t>
            </a:r>
            <a:r>
              <a:rPr lang="en-IN" sz="2000" dirty="0"/>
              <a:t> bits | </a:t>
            </a:r>
            <a:r>
              <a:rPr lang="en-IN" sz="2000" b="1" i="1" dirty="0"/>
              <a:t>s</a:t>
            </a:r>
            <a:r>
              <a:rPr lang="en-IN" sz="2000" dirty="0"/>
              <a:t> bits</a:t>
            </a:r>
            <a:endParaRPr lang="en-IN" sz="2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4121688" y="2586046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338388" y="2218084"/>
            <a:ext cx="744225" cy="585762"/>
            <a:chOff x="85869" y="2021252"/>
            <a:chExt cx="744225" cy="585762"/>
          </a:xfrm>
        </p:grpSpPr>
        <p:sp>
          <p:nvSpPr>
            <p:cNvPr id="43" name="Freeform 42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45" name="Straight Arrow Connector 44"/>
          <p:cNvCxnSpPr>
            <a:endCxn id="46" idx="0"/>
          </p:cNvCxnSpPr>
          <p:nvPr/>
        </p:nvCxnSpPr>
        <p:spPr>
          <a:xfrm flipH="1">
            <a:off x="4010764" y="4125996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lowchart: Or 45"/>
          <p:cNvSpPr/>
          <p:nvPr/>
        </p:nvSpPr>
        <p:spPr>
          <a:xfrm>
            <a:off x="3884750" y="4898716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4787762" y="2295204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3581628" y="3285615"/>
            <a:ext cx="1995008" cy="828351"/>
            <a:chOff x="3581628" y="3661745"/>
            <a:chExt cx="1995008" cy="828351"/>
          </a:xfrm>
        </p:grpSpPr>
        <p:sp>
          <p:nvSpPr>
            <p:cNvPr id="48" name="Rectangle 47"/>
            <p:cNvSpPr/>
            <p:nvPr/>
          </p:nvSpPr>
          <p:spPr>
            <a:xfrm>
              <a:off x="3581628" y="3662837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Select</a:t>
              </a:r>
              <a:r>
                <a:rPr lang="en-IN" sz="2200" dirty="0"/>
                <a:t> </a:t>
              </a:r>
              <a:r>
                <a:rPr lang="en-IN" sz="2200" b="1" i="1" dirty="0"/>
                <a:t>s</a:t>
              </a:r>
              <a:r>
                <a:rPr lang="en-IN" sz="2200" dirty="0"/>
                <a:t> bits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60512" y="3661745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Discard</a:t>
              </a:r>
              <a:r>
                <a:rPr lang="en-IN" sz="2200" dirty="0"/>
                <a:t> </a:t>
              </a:r>
              <a:r>
                <a:rPr lang="en-IN" sz="2200" b="1" dirty="0"/>
                <a:t>b-s</a:t>
              </a:r>
              <a:r>
                <a:rPr lang="en-IN" sz="2200" dirty="0"/>
                <a:t> bits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4779810" y="3034866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1" name="Group 50"/>
          <p:cNvGrpSpPr/>
          <p:nvPr/>
        </p:nvGrpSpPr>
        <p:grpSpPr>
          <a:xfrm>
            <a:off x="3129380" y="4136467"/>
            <a:ext cx="736422" cy="868246"/>
            <a:chOff x="96132" y="2553921"/>
            <a:chExt cx="736422" cy="868246"/>
          </a:xfrm>
        </p:grpSpPr>
        <p:sp>
          <p:nvSpPr>
            <p:cNvPr id="52" name="Rectangle 51"/>
            <p:cNvSpPr/>
            <p:nvPr/>
          </p:nvSpPr>
          <p:spPr>
            <a:xfrm>
              <a:off x="206342" y="2885250"/>
              <a:ext cx="468052" cy="37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i="1" dirty="0"/>
                <a:t>P</a:t>
              </a:r>
              <a:r>
                <a:rPr lang="en-IN" sz="2000" baseline="-25000" dirty="0"/>
                <a:t>2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440368" y="3254468"/>
              <a:ext cx="392186" cy="16769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132" y="255392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cxnSp>
        <p:nvCxnSpPr>
          <p:cNvPr id="55" name="Straight Arrow Connector 54"/>
          <p:cNvCxnSpPr>
            <a:endCxn id="57" idx="0"/>
          </p:cNvCxnSpPr>
          <p:nvPr/>
        </p:nvCxnSpPr>
        <p:spPr>
          <a:xfrm>
            <a:off x="4010764" y="5146481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3632722" y="5583064"/>
            <a:ext cx="756084" cy="769592"/>
            <a:chOff x="599474" y="4000518"/>
            <a:chExt cx="756084" cy="769592"/>
          </a:xfrm>
        </p:grpSpPr>
        <p:sp>
          <p:nvSpPr>
            <p:cNvPr id="57" name="Rectangle 56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/>
                <a:t>C</a:t>
              </a:r>
              <a:r>
                <a:rPr lang="en-IN" sz="2400" baseline="-25000" dirty="0"/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sp>
        <p:nvSpPr>
          <p:cNvPr id="60" name="Freeform 59"/>
          <p:cNvSpPr/>
          <p:nvPr/>
        </p:nvSpPr>
        <p:spPr>
          <a:xfrm>
            <a:off x="1356360" y="1263734"/>
            <a:ext cx="3947160" cy="4536440"/>
          </a:xfrm>
          <a:custGeom>
            <a:avLst/>
            <a:gdLst>
              <a:gd name="connsiteX0" fmla="*/ 0 w 3947160"/>
              <a:gd name="connsiteY0" fmla="*/ 4536440 h 4536440"/>
              <a:gd name="connsiteX1" fmla="*/ 1549400 w 3947160"/>
              <a:gd name="connsiteY1" fmla="*/ 4536440 h 4536440"/>
              <a:gd name="connsiteX2" fmla="*/ 1549400 w 3947160"/>
              <a:gd name="connsiteY2" fmla="*/ 0 h 4536440"/>
              <a:gd name="connsiteX3" fmla="*/ 3947160 w 3947160"/>
              <a:gd name="connsiteY3" fmla="*/ 0 h 4536440"/>
              <a:gd name="connsiteX4" fmla="*/ 3947160 w 3947160"/>
              <a:gd name="connsiteY4" fmla="*/ 436880 h 453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7160" h="4536440">
                <a:moveTo>
                  <a:pt x="0" y="4536440"/>
                </a:moveTo>
                <a:lnTo>
                  <a:pt x="1549400" y="4536440"/>
                </a:lnTo>
                <a:lnTo>
                  <a:pt x="1549400" y="0"/>
                </a:lnTo>
                <a:lnTo>
                  <a:pt x="3947160" y="0"/>
                </a:lnTo>
                <a:lnTo>
                  <a:pt x="3947160" y="43688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865802" y="1563938"/>
            <a:ext cx="63104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Box 62"/>
          <p:cNvSpPr txBox="1"/>
          <p:nvPr/>
        </p:nvSpPr>
        <p:spPr>
          <a:xfrm>
            <a:off x="5938046" y="3116455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64" name="Rectangle 63"/>
          <p:cNvSpPr/>
          <p:nvPr/>
        </p:nvSpPr>
        <p:spPr>
          <a:xfrm>
            <a:off x="7277396" y="1715880"/>
            <a:ext cx="1746456" cy="58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Shift register</a:t>
            </a:r>
            <a:r>
              <a:rPr lang="en-IN" sz="2000" dirty="0"/>
              <a:t> </a:t>
            </a:r>
            <a:r>
              <a:rPr lang="en-IN" sz="2000" b="1" i="1" dirty="0"/>
              <a:t>b-s</a:t>
            </a:r>
            <a:r>
              <a:rPr lang="en-IN" sz="2000" dirty="0"/>
              <a:t> bits | </a:t>
            </a:r>
            <a:r>
              <a:rPr lang="en-IN" sz="2000" b="1" i="1" dirty="0"/>
              <a:t>s</a:t>
            </a:r>
            <a:r>
              <a:rPr lang="en-IN" sz="2000" dirty="0"/>
              <a:t> bits</a:t>
            </a:r>
            <a:endParaRPr lang="en-IN" sz="20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7492502" y="2579964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709202" y="2212002"/>
            <a:ext cx="744225" cy="585762"/>
            <a:chOff x="85869" y="2021252"/>
            <a:chExt cx="744225" cy="585762"/>
          </a:xfrm>
        </p:grpSpPr>
        <p:sp>
          <p:nvSpPr>
            <p:cNvPr id="67" name="Freeform 6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69" name="Straight Arrow Connector 68"/>
          <p:cNvCxnSpPr>
            <a:endCxn id="70" idx="0"/>
          </p:cNvCxnSpPr>
          <p:nvPr/>
        </p:nvCxnSpPr>
        <p:spPr>
          <a:xfrm flipH="1">
            <a:off x="7381578" y="4119914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Or 69"/>
          <p:cNvSpPr/>
          <p:nvPr/>
        </p:nvSpPr>
        <p:spPr>
          <a:xfrm>
            <a:off x="7255564" y="4892634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/>
          <p:cNvCxnSpPr>
            <a:endCxn id="65" idx="0"/>
          </p:cNvCxnSpPr>
          <p:nvPr/>
        </p:nvCxnSpPr>
        <p:spPr>
          <a:xfrm>
            <a:off x="8158576" y="2289122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9" name="Group 88"/>
          <p:cNvGrpSpPr/>
          <p:nvPr/>
        </p:nvGrpSpPr>
        <p:grpSpPr>
          <a:xfrm>
            <a:off x="6952442" y="3279533"/>
            <a:ext cx="1995008" cy="828351"/>
            <a:chOff x="6952442" y="3655663"/>
            <a:chExt cx="1995008" cy="828351"/>
          </a:xfrm>
        </p:grpSpPr>
        <p:sp>
          <p:nvSpPr>
            <p:cNvPr id="72" name="Rectangle 71"/>
            <p:cNvSpPr/>
            <p:nvPr/>
          </p:nvSpPr>
          <p:spPr>
            <a:xfrm>
              <a:off x="6952442" y="3656755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Select</a:t>
              </a:r>
              <a:r>
                <a:rPr lang="en-IN" sz="2200" dirty="0"/>
                <a:t> </a:t>
              </a:r>
              <a:r>
                <a:rPr lang="en-IN" sz="2200" b="1" i="1" dirty="0"/>
                <a:t>s</a:t>
              </a:r>
              <a:r>
                <a:rPr lang="en-IN" sz="2200" dirty="0"/>
                <a:t> bits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31326" y="3655663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Discard</a:t>
              </a:r>
              <a:r>
                <a:rPr lang="en-IN" sz="2200" dirty="0"/>
                <a:t> </a:t>
              </a:r>
              <a:r>
                <a:rPr lang="en-IN" sz="2200" b="1" dirty="0"/>
                <a:t>b-s</a:t>
              </a:r>
              <a:r>
                <a:rPr lang="en-IN" sz="2200" dirty="0"/>
                <a:t> bits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8150624" y="3028784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5" name="Group 74"/>
          <p:cNvGrpSpPr/>
          <p:nvPr/>
        </p:nvGrpSpPr>
        <p:grpSpPr>
          <a:xfrm>
            <a:off x="6500194" y="4130385"/>
            <a:ext cx="736422" cy="868246"/>
            <a:chOff x="96132" y="2553921"/>
            <a:chExt cx="736422" cy="868246"/>
          </a:xfrm>
        </p:grpSpPr>
        <p:sp>
          <p:nvSpPr>
            <p:cNvPr id="76" name="Rectangle 75"/>
            <p:cNvSpPr/>
            <p:nvPr/>
          </p:nvSpPr>
          <p:spPr>
            <a:xfrm>
              <a:off x="206342" y="2885250"/>
              <a:ext cx="468052" cy="37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i="1" dirty="0"/>
                <a:t>P</a:t>
              </a:r>
              <a:r>
                <a:rPr lang="en-IN" sz="2000" i="1" baseline="-25000" dirty="0"/>
                <a:t>N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440368" y="3254468"/>
              <a:ext cx="392186" cy="16769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32" y="255392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cxnSp>
        <p:nvCxnSpPr>
          <p:cNvPr id="79" name="Straight Arrow Connector 78"/>
          <p:cNvCxnSpPr>
            <a:endCxn id="81" idx="0"/>
          </p:cNvCxnSpPr>
          <p:nvPr/>
        </p:nvCxnSpPr>
        <p:spPr>
          <a:xfrm>
            <a:off x="7381578" y="5140399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0" name="Group 79"/>
          <p:cNvGrpSpPr/>
          <p:nvPr/>
        </p:nvGrpSpPr>
        <p:grpSpPr>
          <a:xfrm>
            <a:off x="7003536" y="5576982"/>
            <a:ext cx="756084" cy="769592"/>
            <a:chOff x="599474" y="4000518"/>
            <a:chExt cx="756084" cy="769592"/>
          </a:xfrm>
        </p:grpSpPr>
        <p:sp>
          <p:nvSpPr>
            <p:cNvPr id="81" name="Rectangle 80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/>
                <a:t>C</a:t>
              </a:r>
              <a:r>
                <a:rPr lang="en-IN" sz="2400" i="1" baseline="-250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H="1">
            <a:off x="7236616" y="1557856"/>
            <a:ext cx="63104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Freeform 83"/>
          <p:cNvSpPr/>
          <p:nvPr/>
        </p:nvSpPr>
        <p:spPr>
          <a:xfrm>
            <a:off x="4396902" y="3664088"/>
            <a:ext cx="1446179" cy="2127115"/>
          </a:xfrm>
          <a:custGeom>
            <a:avLst/>
            <a:gdLst>
              <a:gd name="connsiteX0" fmla="*/ 0 w 1446179"/>
              <a:gd name="connsiteY0" fmla="*/ 2127115 h 2127115"/>
              <a:gd name="connsiteX1" fmla="*/ 1446179 w 1446179"/>
              <a:gd name="connsiteY1" fmla="*/ 2127115 h 2127115"/>
              <a:gd name="connsiteX2" fmla="*/ 1446179 w 1446179"/>
              <a:gd name="connsiteY2" fmla="*/ 0 h 21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6179" h="2127115">
                <a:moveTo>
                  <a:pt x="0" y="2127115"/>
                </a:moveTo>
                <a:lnTo>
                  <a:pt x="1446179" y="2127115"/>
                </a:lnTo>
                <a:lnTo>
                  <a:pt x="144617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reeform 84"/>
          <p:cNvSpPr/>
          <p:nvPr/>
        </p:nvSpPr>
        <p:spPr>
          <a:xfrm>
            <a:off x="6569413" y="1258114"/>
            <a:ext cx="2172510" cy="2425429"/>
          </a:xfrm>
          <a:custGeom>
            <a:avLst/>
            <a:gdLst>
              <a:gd name="connsiteX0" fmla="*/ 0 w 2172510"/>
              <a:gd name="connsiteY0" fmla="*/ 2425429 h 2425429"/>
              <a:gd name="connsiteX1" fmla="*/ 0 w 2172510"/>
              <a:gd name="connsiteY1" fmla="*/ 0 h 2425429"/>
              <a:gd name="connsiteX2" fmla="*/ 2172510 w 2172510"/>
              <a:gd name="connsiteY2" fmla="*/ 0 h 2425429"/>
              <a:gd name="connsiteX3" fmla="*/ 2172510 w 2172510"/>
              <a:gd name="connsiteY3" fmla="*/ 428017 h 242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510" h="2425429">
                <a:moveTo>
                  <a:pt x="0" y="2425429"/>
                </a:moveTo>
                <a:lnTo>
                  <a:pt x="0" y="0"/>
                </a:lnTo>
                <a:lnTo>
                  <a:pt x="2172510" y="0"/>
                </a:lnTo>
                <a:lnTo>
                  <a:pt x="2172510" y="42801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6522020" y="1189221"/>
            <a:ext cx="64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  <a:r>
              <a:rPr lang="en-IN" sz="2400" baseline="-25000" dirty="0"/>
              <a:t>-1</a:t>
            </a:r>
            <a:endParaRPr lang="en-IN" baseline="-25000" dirty="0"/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3. CFB Encryption</a:t>
            </a:r>
          </a:p>
        </p:txBody>
      </p:sp>
    </p:spTree>
    <p:extLst>
      <p:ext uri="{BB962C8B-B14F-4D97-AF65-F5344CB8AC3E}">
        <p14:creationId xmlns:p14="http://schemas.microsoft.com/office/powerpoint/2010/main" val="73194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40" grpId="0" animBg="1"/>
      <p:bldP spid="41" grpId="0" animBg="1"/>
      <p:bldP spid="46" grpId="0" animBg="1"/>
      <p:bldP spid="60" grpId="0" animBg="1"/>
      <p:bldP spid="63" grpId="0"/>
      <p:bldP spid="64" grpId="0" animBg="1"/>
      <p:bldP spid="65" grpId="0" animBg="1"/>
      <p:bldP spid="70" grpId="0" animBg="1"/>
      <p:bldP spid="84" grpId="0" animBg="1"/>
      <p:bldP spid="85" grpId="0" animBg="1"/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6472" y="1715471"/>
            <a:ext cx="756084" cy="584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IV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088440" y="259094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5140" y="2222981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977516" y="4130893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851502" y="4903613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1754514" y="2300101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0" name="Group 89"/>
          <p:cNvGrpSpPr/>
          <p:nvPr/>
        </p:nvGrpSpPr>
        <p:grpSpPr>
          <a:xfrm>
            <a:off x="548380" y="3290512"/>
            <a:ext cx="1995008" cy="828351"/>
            <a:chOff x="548380" y="3673133"/>
            <a:chExt cx="1995008" cy="828351"/>
          </a:xfrm>
        </p:grpSpPr>
        <p:sp>
          <p:nvSpPr>
            <p:cNvPr id="18" name="Rectangle 17"/>
            <p:cNvSpPr/>
            <p:nvPr/>
          </p:nvSpPr>
          <p:spPr>
            <a:xfrm>
              <a:off x="548380" y="3674225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Select</a:t>
              </a:r>
              <a:r>
                <a:rPr lang="en-IN" sz="2200" dirty="0"/>
                <a:t> </a:t>
              </a:r>
              <a:r>
                <a:rPr lang="en-IN" sz="2200" b="1" i="1" dirty="0"/>
                <a:t>s</a:t>
              </a:r>
              <a:r>
                <a:rPr lang="en-IN" sz="2200" dirty="0"/>
                <a:t> bits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7264" y="3673133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Discard</a:t>
              </a:r>
              <a:r>
                <a:rPr lang="en-IN" sz="2200" dirty="0"/>
                <a:t> </a:t>
              </a:r>
              <a:r>
                <a:rPr lang="en-IN" sz="2200" b="1" i="1" dirty="0"/>
                <a:t>b-s</a:t>
              </a:r>
              <a:r>
                <a:rPr lang="en-IN" sz="2200" dirty="0"/>
                <a:t> bits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746562" y="3039763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977516" y="515137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 36"/>
          <p:cNvGrpSpPr/>
          <p:nvPr/>
        </p:nvGrpSpPr>
        <p:grpSpPr>
          <a:xfrm>
            <a:off x="599474" y="5587961"/>
            <a:ext cx="756084" cy="769592"/>
            <a:chOff x="599474" y="4000518"/>
            <a:chExt cx="756084" cy="769592"/>
          </a:xfrm>
        </p:grpSpPr>
        <p:sp>
          <p:nvSpPr>
            <p:cNvPr id="34" name="Rectangle 33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/>
                <a:t>P</a:t>
              </a:r>
              <a:r>
                <a:rPr lang="en-IN" sz="2400" baseline="-25000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906582" y="1715471"/>
            <a:ext cx="1746456" cy="58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Shift register</a:t>
            </a:r>
            <a:r>
              <a:rPr lang="en-IN" sz="2000" dirty="0"/>
              <a:t> </a:t>
            </a:r>
            <a:r>
              <a:rPr lang="en-IN" sz="2000" b="1" i="1" dirty="0"/>
              <a:t>b-s</a:t>
            </a:r>
            <a:r>
              <a:rPr lang="en-IN" sz="2000" dirty="0"/>
              <a:t> bits | </a:t>
            </a:r>
            <a:r>
              <a:rPr lang="en-IN" sz="2000" b="1" i="1" dirty="0"/>
              <a:t>s</a:t>
            </a:r>
            <a:r>
              <a:rPr lang="en-IN" sz="2000" dirty="0"/>
              <a:t> bits</a:t>
            </a:r>
            <a:endParaRPr lang="en-IN" sz="2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4121688" y="2579555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338388" y="2211593"/>
            <a:ext cx="744225" cy="585762"/>
            <a:chOff x="85869" y="2021252"/>
            <a:chExt cx="744225" cy="585762"/>
          </a:xfrm>
        </p:grpSpPr>
        <p:sp>
          <p:nvSpPr>
            <p:cNvPr id="43" name="Freeform 42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45" name="Straight Arrow Connector 44"/>
          <p:cNvCxnSpPr>
            <a:endCxn id="46" idx="0"/>
          </p:cNvCxnSpPr>
          <p:nvPr/>
        </p:nvCxnSpPr>
        <p:spPr>
          <a:xfrm flipH="1">
            <a:off x="4010764" y="4119505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lowchart: Or 45"/>
          <p:cNvSpPr/>
          <p:nvPr/>
        </p:nvSpPr>
        <p:spPr>
          <a:xfrm>
            <a:off x="3884750" y="4892225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4787762" y="2288713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3581628" y="3279124"/>
            <a:ext cx="1995008" cy="828351"/>
            <a:chOff x="3581628" y="3661745"/>
            <a:chExt cx="1995008" cy="828351"/>
          </a:xfrm>
        </p:grpSpPr>
        <p:sp>
          <p:nvSpPr>
            <p:cNvPr id="48" name="Rectangle 47"/>
            <p:cNvSpPr/>
            <p:nvPr/>
          </p:nvSpPr>
          <p:spPr>
            <a:xfrm>
              <a:off x="3581628" y="3662837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Select</a:t>
              </a:r>
              <a:r>
                <a:rPr lang="en-IN" sz="2200" dirty="0"/>
                <a:t> </a:t>
              </a:r>
              <a:r>
                <a:rPr lang="en-IN" sz="2200" b="1" i="1" dirty="0"/>
                <a:t>s</a:t>
              </a:r>
              <a:r>
                <a:rPr lang="en-IN" sz="2200" dirty="0"/>
                <a:t> bits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60512" y="3661745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Discard</a:t>
              </a:r>
              <a:r>
                <a:rPr lang="en-IN" sz="2200" dirty="0"/>
                <a:t> </a:t>
              </a:r>
              <a:r>
                <a:rPr lang="en-IN" sz="2200" b="1" dirty="0"/>
                <a:t>b-s</a:t>
              </a:r>
              <a:r>
                <a:rPr lang="en-IN" sz="2200" dirty="0"/>
                <a:t> bits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4779810" y="3028375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>
            <a:endCxn id="57" idx="0"/>
          </p:cNvCxnSpPr>
          <p:nvPr/>
        </p:nvCxnSpPr>
        <p:spPr>
          <a:xfrm>
            <a:off x="4010764" y="5139990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3632722" y="5576573"/>
            <a:ext cx="756084" cy="769592"/>
            <a:chOff x="599474" y="4000518"/>
            <a:chExt cx="756084" cy="769592"/>
          </a:xfrm>
        </p:grpSpPr>
        <p:sp>
          <p:nvSpPr>
            <p:cNvPr id="57" name="Rectangle 56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/>
                <a:t>P</a:t>
              </a:r>
              <a:r>
                <a:rPr lang="en-IN" sz="2400" baseline="-25000" dirty="0"/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>
            <a:off x="3865802" y="1557447"/>
            <a:ext cx="63104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Box 62"/>
          <p:cNvSpPr txBox="1"/>
          <p:nvPr/>
        </p:nvSpPr>
        <p:spPr>
          <a:xfrm>
            <a:off x="5938046" y="3109964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64" name="Rectangle 63"/>
          <p:cNvSpPr/>
          <p:nvPr/>
        </p:nvSpPr>
        <p:spPr>
          <a:xfrm>
            <a:off x="7277396" y="1709389"/>
            <a:ext cx="1746456" cy="58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Shift register</a:t>
            </a:r>
            <a:r>
              <a:rPr lang="en-IN" sz="2000" dirty="0"/>
              <a:t> </a:t>
            </a:r>
            <a:r>
              <a:rPr lang="en-IN" sz="2000" b="1" i="1" dirty="0"/>
              <a:t>b-s</a:t>
            </a:r>
            <a:r>
              <a:rPr lang="en-IN" sz="2000" dirty="0"/>
              <a:t> bits | </a:t>
            </a:r>
            <a:r>
              <a:rPr lang="en-IN" sz="2000" b="1" i="1" dirty="0"/>
              <a:t>s</a:t>
            </a:r>
            <a:r>
              <a:rPr lang="en-IN" sz="2000" dirty="0"/>
              <a:t> bits</a:t>
            </a:r>
            <a:endParaRPr lang="en-IN" sz="20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7492502" y="257347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709202" y="2205511"/>
            <a:ext cx="744225" cy="585762"/>
            <a:chOff x="85869" y="2021252"/>
            <a:chExt cx="744225" cy="585762"/>
          </a:xfrm>
        </p:grpSpPr>
        <p:sp>
          <p:nvSpPr>
            <p:cNvPr id="67" name="Freeform 6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69" name="Straight Arrow Connector 68"/>
          <p:cNvCxnSpPr>
            <a:endCxn id="70" idx="0"/>
          </p:cNvCxnSpPr>
          <p:nvPr/>
        </p:nvCxnSpPr>
        <p:spPr>
          <a:xfrm flipH="1">
            <a:off x="7381578" y="4113423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Or 69"/>
          <p:cNvSpPr/>
          <p:nvPr/>
        </p:nvSpPr>
        <p:spPr>
          <a:xfrm>
            <a:off x="7255564" y="4886143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/>
          <p:cNvCxnSpPr>
            <a:endCxn id="65" idx="0"/>
          </p:cNvCxnSpPr>
          <p:nvPr/>
        </p:nvCxnSpPr>
        <p:spPr>
          <a:xfrm>
            <a:off x="8158576" y="2282631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9" name="Group 88"/>
          <p:cNvGrpSpPr/>
          <p:nvPr/>
        </p:nvGrpSpPr>
        <p:grpSpPr>
          <a:xfrm>
            <a:off x="6952442" y="3273042"/>
            <a:ext cx="1995008" cy="828351"/>
            <a:chOff x="6952442" y="3655663"/>
            <a:chExt cx="1995008" cy="828351"/>
          </a:xfrm>
        </p:grpSpPr>
        <p:sp>
          <p:nvSpPr>
            <p:cNvPr id="72" name="Rectangle 71"/>
            <p:cNvSpPr/>
            <p:nvPr/>
          </p:nvSpPr>
          <p:spPr>
            <a:xfrm>
              <a:off x="6952442" y="3656755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Select</a:t>
              </a:r>
              <a:r>
                <a:rPr lang="en-IN" sz="2200" dirty="0"/>
                <a:t> </a:t>
              </a:r>
              <a:r>
                <a:rPr lang="en-IN" sz="2200" b="1" i="1" dirty="0"/>
                <a:t>s</a:t>
              </a:r>
              <a:r>
                <a:rPr lang="en-IN" sz="2200" dirty="0"/>
                <a:t> bits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31326" y="3655663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Discard</a:t>
              </a:r>
              <a:r>
                <a:rPr lang="en-IN" sz="2200" dirty="0"/>
                <a:t> </a:t>
              </a:r>
              <a:r>
                <a:rPr lang="en-IN" sz="2200" b="1" dirty="0"/>
                <a:t>b-s</a:t>
              </a:r>
              <a:r>
                <a:rPr lang="en-IN" sz="2200" dirty="0"/>
                <a:t> bits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8150624" y="3022293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Arrow Connector 78"/>
          <p:cNvCxnSpPr>
            <a:endCxn id="81" idx="0"/>
          </p:cNvCxnSpPr>
          <p:nvPr/>
        </p:nvCxnSpPr>
        <p:spPr>
          <a:xfrm>
            <a:off x="7381578" y="513390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536" y="5570491"/>
            <a:ext cx="756084" cy="769592"/>
            <a:chOff x="7003536" y="5570491"/>
            <a:chExt cx="756084" cy="769592"/>
          </a:xfrm>
        </p:grpSpPr>
        <p:sp>
          <p:nvSpPr>
            <p:cNvPr id="81" name="Rectangle 80"/>
            <p:cNvSpPr/>
            <p:nvPr/>
          </p:nvSpPr>
          <p:spPr>
            <a:xfrm>
              <a:off x="7003536" y="5570491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/>
                <a:t>P</a:t>
              </a:r>
              <a:r>
                <a:rPr lang="en-IN" sz="2400" i="1" baseline="-25000" dirty="0"/>
                <a:t>N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48745" y="597075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H="1">
            <a:off x="7236616" y="1551365"/>
            <a:ext cx="63104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Freeform 84"/>
          <p:cNvSpPr/>
          <p:nvPr/>
        </p:nvSpPr>
        <p:spPr>
          <a:xfrm>
            <a:off x="6569413" y="1251623"/>
            <a:ext cx="2172510" cy="2425429"/>
          </a:xfrm>
          <a:custGeom>
            <a:avLst/>
            <a:gdLst>
              <a:gd name="connsiteX0" fmla="*/ 0 w 2172510"/>
              <a:gd name="connsiteY0" fmla="*/ 2425429 h 2425429"/>
              <a:gd name="connsiteX1" fmla="*/ 0 w 2172510"/>
              <a:gd name="connsiteY1" fmla="*/ 0 h 2425429"/>
              <a:gd name="connsiteX2" fmla="*/ 2172510 w 2172510"/>
              <a:gd name="connsiteY2" fmla="*/ 0 h 2425429"/>
              <a:gd name="connsiteX3" fmla="*/ 2172510 w 2172510"/>
              <a:gd name="connsiteY3" fmla="*/ 428017 h 242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510" h="2425429">
                <a:moveTo>
                  <a:pt x="0" y="2425429"/>
                </a:moveTo>
                <a:lnTo>
                  <a:pt x="0" y="0"/>
                </a:lnTo>
                <a:lnTo>
                  <a:pt x="2172510" y="0"/>
                </a:lnTo>
                <a:lnTo>
                  <a:pt x="2172510" y="42801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6522020" y="1182730"/>
            <a:ext cx="64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  <a:r>
              <a:rPr lang="en-IN" sz="2400" baseline="-25000" dirty="0"/>
              <a:t>-1</a:t>
            </a:r>
            <a:endParaRPr lang="en-IN" baseline="-25000" dirty="0"/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3. CFB Decryption</a:t>
            </a:r>
          </a:p>
        </p:txBody>
      </p:sp>
      <p:cxnSp>
        <p:nvCxnSpPr>
          <p:cNvPr id="12" name="Straight Arrow Connector 11"/>
          <p:cNvCxnSpPr>
            <a:stCxn id="87" idx="1"/>
            <a:endCxn id="10" idx="6"/>
          </p:cNvCxnSpPr>
          <p:nvPr/>
        </p:nvCxnSpPr>
        <p:spPr>
          <a:xfrm flipH="1" flipV="1">
            <a:off x="1103530" y="5024547"/>
            <a:ext cx="1538497" cy="38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reeform 1"/>
          <p:cNvSpPr/>
          <p:nvPr/>
        </p:nvSpPr>
        <p:spPr>
          <a:xfrm>
            <a:off x="3012440" y="1249680"/>
            <a:ext cx="2291080" cy="3550920"/>
          </a:xfrm>
          <a:custGeom>
            <a:avLst/>
            <a:gdLst>
              <a:gd name="connsiteX0" fmla="*/ 0 w 2291080"/>
              <a:gd name="connsiteY0" fmla="*/ 3550920 h 3550920"/>
              <a:gd name="connsiteX1" fmla="*/ 0 w 2291080"/>
              <a:gd name="connsiteY1" fmla="*/ 0 h 3550920"/>
              <a:gd name="connsiteX2" fmla="*/ 2291080 w 2291080"/>
              <a:gd name="connsiteY2" fmla="*/ 5080 h 3550920"/>
              <a:gd name="connsiteX3" fmla="*/ 2291080 w 2291080"/>
              <a:gd name="connsiteY3" fmla="*/ 47244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3550920">
                <a:moveTo>
                  <a:pt x="0" y="3550920"/>
                </a:moveTo>
                <a:lnTo>
                  <a:pt x="0" y="0"/>
                </a:lnTo>
                <a:lnTo>
                  <a:pt x="2291080" y="5080"/>
                </a:lnTo>
                <a:lnTo>
                  <a:pt x="2291080" y="47244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Straight Arrow Connector 92"/>
          <p:cNvCxnSpPr>
            <a:stCxn id="92" idx="1"/>
          </p:cNvCxnSpPr>
          <p:nvPr/>
        </p:nvCxnSpPr>
        <p:spPr>
          <a:xfrm flipH="1" flipV="1">
            <a:off x="4136777" y="5014534"/>
            <a:ext cx="1538497" cy="38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stCxn id="92" idx="0"/>
          </p:cNvCxnSpPr>
          <p:nvPr/>
        </p:nvCxnSpPr>
        <p:spPr>
          <a:xfrm flipH="1" flipV="1">
            <a:off x="6048164" y="3940961"/>
            <a:ext cx="5152" cy="859639"/>
          </a:xfrm>
          <a:prstGeom prst="lin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7508543" y="4992787"/>
            <a:ext cx="376202" cy="38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 15"/>
          <p:cNvGrpSpPr/>
          <p:nvPr/>
        </p:nvGrpSpPr>
        <p:grpSpPr>
          <a:xfrm>
            <a:off x="7911962" y="4774987"/>
            <a:ext cx="756084" cy="769372"/>
            <a:chOff x="7911962" y="4774987"/>
            <a:chExt cx="756084" cy="769372"/>
          </a:xfrm>
        </p:grpSpPr>
        <p:sp>
          <p:nvSpPr>
            <p:cNvPr id="94" name="Rectangle 93"/>
            <p:cNvSpPr/>
            <p:nvPr/>
          </p:nvSpPr>
          <p:spPr>
            <a:xfrm>
              <a:off x="7911962" y="4774987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/>
                <a:t>C</a:t>
              </a:r>
              <a:r>
                <a:rPr lang="en-IN" sz="2400" i="1" baseline="-25000" dirty="0"/>
                <a:t>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42027" y="5175027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75274" y="4800600"/>
            <a:ext cx="756084" cy="768802"/>
            <a:chOff x="5675274" y="4800600"/>
            <a:chExt cx="756084" cy="768802"/>
          </a:xfrm>
        </p:grpSpPr>
        <p:sp>
          <p:nvSpPr>
            <p:cNvPr id="92" name="Rectangle 91"/>
            <p:cNvSpPr/>
            <p:nvPr/>
          </p:nvSpPr>
          <p:spPr>
            <a:xfrm>
              <a:off x="5675274" y="4800600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/>
                <a:t>C</a:t>
              </a:r>
              <a:r>
                <a:rPr lang="en-IN" sz="2400" baseline="-25000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42887" y="5200070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2027" y="4810613"/>
            <a:ext cx="756084" cy="783670"/>
            <a:chOff x="2642027" y="4810613"/>
            <a:chExt cx="756084" cy="783670"/>
          </a:xfrm>
        </p:grpSpPr>
        <p:sp>
          <p:nvSpPr>
            <p:cNvPr id="87" name="Rectangle 86"/>
            <p:cNvSpPr/>
            <p:nvPr/>
          </p:nvSpPr>
          <p:spPr>
            <a:xfrm>
              <a:off x="2642027" y="4810613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/>
                <a:t>C</a:t>
              </a:r>
              <a:r>
                <a:rPr lang="en-IN" sz="2400" baseline="-25000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96729" y="522495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/>
                <a:t>S </a:t>
              </a:r>
              <a:r>
                <a:rPr lang="en-IN" dirty="0"/>
                <a:t>bits</a:t>
              </a:r>
              <a:endParaRPr lang="en-IN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39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40" grpId="0" animBg="1"/>
      <p:bldP spid="41" grpId="0" animBg="1"/>
      <p:bldP spid="46" grpId="0" animBg="1"/>
      <p:bldP spid="63" grpId="0"/>
      <p:bldP spid="64" grpId="0" animBg="1"/>
      <p:bldP spid="65" grpId="0" animBg="1"/>
      <p:bldP spid="70" grpId="0" animBg="1"/>
      <p:bldP spid="85" grpId="0" animBg="1"/>
      <p:bldP spid="86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CFB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input to the encryption function is a </a:t>
            </a:r>
            <a:r>
              <a:rPr lang="en-IN" b="1" dirty="0">
                <a:solidFill>
                  <a:schemeClr val="tx2"/>
                </a:solidFill>
              </a:rPr>
              <a:t>b-bit shift register</a:t>
            </a:r>
            <a:r>
              <a:rPr lang="en-IN" dirty="0"/>
              <a:t> that is initially set to some initialization vector (IV). </a:t>
            </a:r>
          </a:p>
          <a:p>
            <a:r>
              <a:rPr lang="en-IN" dirty="0"/>
              <a:t>The leftmost (most significant) </a:t>
            </a:r>
            <a:r>
              <a:rPr lang="en-IN" b="1" dirty="0">
                <a:solidFill>
                  <a:schemeClr val="tx2"/>
                </a:solidFill>
              </a:rPr>
              <a:t>s bits</a:t>
            </a:r>
            <a:r>
              <a:rPr lang="en-IN" dirty="0"/>
              <a:t> of the output of the encryption function are </a:t>
            </a:r>
            <a:r>
              <a:rPr lang="en-IN" dirty="0" err="1"/>
              <a:t>XORed</a:t>
            </a:r>
            <a:r>
              <a:rPr lang="en-IN" dirty="0"/>
              <a:t> with the first segment of plaintext </a:t>
            </a:r>
            <a:r>
              <a:rPr lang="en-IN" b="1" dirty="0">
                <a:solidFill>
                  <a:schemeClr val="tx2"/>
                </a:solidFill>
              </a:rPr>
              <a:t>P1</a:t>
            </a:r>
            <a:r>
              <a:rPr lang="en-IN" dirty="0"/>
              <a:t>  to produce the first unit of ciphertext </a:t>
            </a:r>
            <a:r>
              <a:rPr lang="en-IN" b="1" dirty="0">
                <a:solidFill>
                  <a:schemeClr val="tx2"/>
                </a:solidFill>
              </a:rPr>
              <a:t>C1</a:t>
            </a:r>
            <a:r>
              <a:rPr lang="en-IN" dirty="0"/>
              <a:t> , which is then transmitted. </a:t>
            </a:r>
          </a:p>
          <a:p>
            <a:r>
              <a:rPr lang="en-IN" dirty="0"/>
              <a:t>In addition, the contents of the shift register are shifted left by </a:t>
            </a:r>
            <a:r>
              <a:rPr lang="en-IN" b="1" dirty="0">
                <a:solidFill>
                  <a:schemeClr val="tx2"/>
                </a:solidFill>
              </a:rPr>
              <a:t>s bits</a:t>
            </a:r>
            <a:r>
              <a:rPr lang="en-IN" dirty="0"/>
              <a:t>, and C1 is placed in the rightmost (least significant) s bits of the shift register. </a:t>
            </a:r>
          </a:p>
          <a:p>
            <a:r>
              <a:rPr lang="en-IN" dirty="0"/>
              <a:t>For decryption, the same scheme is used, except that the received ciphertext unit is </a:t>
            </a:r>
            <a:r>
              <a:rPr lang="en-IN" dirty="0" err="1"/>
              <a:t>XORed</a:t>
            </a:r>
            <a:r>
              <a:rPr lang="en-IN" dirty="0"/>
              <a:t> with the output of the encryption function to produce the plaintext unit. </a:t>
            </a:r>
          </a:p>
        </p:txBody>
      </p:sp>
    </p:spTree>
    <p:extLst>
      <p:ext uri="{BB962C8B-B14F-4D97-AF65-F5344CB8AC3E}">
        <p14:creationId xmlns:p14="http://schemas.microsoft.com/office/powerpoint/2010/main" val="35326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CFB Mode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7" y="2456892"/>
            <a:ext cx="8916845" cy="14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1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Output Feedback Mode (OFB)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output feedback (</a:t>
            </a:r>
            <a:r>
              <a:rPr lang="en-IN" b="1" dirty="0">
                <a:solidFill>
                  <a:schemeClr val="tx2"/>
                </a:solidFill>
              </a:rPr>
              <a:t>OFB</a:t>
            </a:r>
            <a:r>
              <a:rPr lang="en-IN" dirty="0"/>
              <a:t>) mode is similar in structure to that of </a:t>
            </a:r>
            <a:r>
              <a:rPr lang="en-IN" b="1" dirty="0">
                <a:solidFill>
                  <a:schemeClr val="tx2"/>
                </a:solidFill>
              </a:rPr>
              <a:t>CFB</a:t>
            </a:r>
            <a:r>
              <a:rPr lang="en-IN" dirty="0"/>
              <a:t>. </a:t>
            </a:r>
          </a:p>
          <a:p>
            <a:r>
              <a:rPr lang="en-IN" dirty="0"/>
              <a:t>For </a:t>
            </a:r>
            <a:r>
              <a:rPr lang="en-IN" b="1" dirty="0">
                <a:solidFill>
                  <a:schemeClr val="tx2"/>
                </a:solidFill>
              </a:rPr>
              <a:t>OFB</a:t>
            </a:r>
            <a:r>
              <a:rPr lang="en-IN" dirty="0"/>
              <a:t>, the output of the encryption function is fed back to become the input for encrypting the next block of plaintext.</a:t>
            </a:r>
          </a:p>
          <a:p>
            <a:r>
              <a:rPr lang="en-IN" dirty="0"/>
              <a:t>In </a:t>
            </a:r>
            <a:r>
              <a:rPr lang="en-IN" b="1" dirty="0">
                <a:solidFill>
                  <a:schemeClr val="tx2"/>
                </a:solidFill>
              </a:rPr>
              <a:t>CFB</a:t>
            </a:r>
            <a:r>
              <a:rPr lang="en-IN" dirty="0"/>
              <a:t>, the output of the XOR unit is fed back to become input for encrypting the next block. </a:t>
            </a:r>
          </a:p>
          <a:p>
            <a:r>
              <a:rPr lang="en-IN" dirty="0"/>
              <a:t>The other difference is that the </a:t>
            </a:r>
            <a:r>
              <a:rPr lang="en-IN" b="1" dirty="0">
                <a:solidFill>
                  <a:schemeClr val="tx2"/>
                </a:solidFill>
              </a:rPr>
              <a:t>OFB</a:t>
            </a:r>
            <a:r>
              <a:rPr lang="en-IN" dirty="0"/>
              <a:t> mode operates on full blocks of plaintext and ciphertext, whereas </a:t>
            </a:r>
            <a:r>
              <a:rPr lang="en-IN" b="1" dirty="0">
                <a:solidFill>
                  <a:schemeClr val="tx2"/>
                </a:solidFill>
              </a:rPr>
              <a:t>CFB</a:t>
            </a:r>
            <a:r>
              <a:rPr lang="en-IN" dirty="0"/>
              <a:t> operates on an </a:t>
            </a:r>
            <a:r>
              <a:rPr lang="en-IN" b="1" dirty="0">
                <a:solidFill>
                  <a:schemeClr val="tx2"/>
                </a:solidFill>
              </a:rPr>
              <a:t>s-bit </a:t>
            </a:r>
            <a:r>
              <a:rPr lang="en-IN" dirty="0"/>
              <a:t>subset.</a:t>
            </a:r>
          </a:p>
          <a:p>
            <a:r>
              <a:rPr lang="en-IN" b="1" dirty="0">
                <a:solidFill>
                  <a:schemeClr val="tx2"/>
                </a:solidFill>
              </a:rPr>
              <a:t>Nonce:</a:t>
            </a:r>
            <a:r>
              <a:rPr lang="en-IN" dirty="0"/>
              <a:t> A time-varying value that has at most a negligible chance of repeating, for example, a random value that is generated anew for each use, a timestamp, a sequence number,  or some combination of these.</a:t>
            </a:r>
          </a:p>
        </p:txBody>
      </p:sp>
    </p:spTree>
    <p:extLst>
      <p:ext uri="{BB962C8B-B14F-4D97-AF65-F5344CB8AC3E}">
        <p14:creationId xmlns:p14="http://schemas.microsoft.com/office/powerpoint/2010/main" val="21820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7782" y="1247489"/>
            <a:ext cx="1044116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Nonce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123766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5794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9541" y="1718412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789840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1657341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1789840" y="168308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86042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Freeform 13"/>
          <p:cNvSpPr/>
          <p:nvPr/>
        </p:nvSpPr>
        <p:spPr>
          <a:xfrm>
            <a:off x="530736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81519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1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4. OFB Encryption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3893" y="2084741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5921" y="411348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219668" y="1718820"/>
            <a:ext cx="744225" cy="585762"/>
            <a:chOff x="85869" y="2021252"/>
            <a:chExt cx="744225" cy="585762"/>
          </a:xfrm>
        </p:grpSpPr>
        <p:sp>
          <p:nvSpPr>
            <p:cNvPr id="28" name="Freeform 2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629967" y="2520341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lowchart: Or 30"/>
          <p:cNvSpPr/>
          <p:nvPr/>
        </p:nvSpPr>
        <p:spPr>
          <a:xfrm>
            <a:off x="4497468" y="351557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26169" y="3763932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eform 33"/>
          <p:cNvSpPr/>
          <p:nvPr/>
        </p:nvSpPr>
        <p:spPr>
          <a:xfrm>
            <a:off x="3370863" y="3448061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021646" y="301246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38304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90332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794079" y="1718412"/>
            <a:ext cx="744225" cy="585762"/>
            <a:chOff x="85869" y="2021252"/>
            <a:chExt cx="744225" cy="585762"/>
          </a:xfrm>
        </p:grpSpPr>
        <p:sp>
          <p:nvSpPr>
            <p:cNvPr id="41" name="Freeform 40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8204378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lowchart: Or 43"/>
          <p:cNvSpPr/>
          <p:nvPr/>
        </p:nvSpPr>
        <p:spPr>
          <a:xfrm>
            <a:off x="8071879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200580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Freeform 46"/>
          <p:cNvSpPr/>
          <p:nvPr/>
        </p:nvSpPr>
        <p:spPr>
          <a:xfrm>
            <a:off x="6945274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596057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i="1" baseline="-25000" dirty="0"/>
              <a:t>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10857" y="17445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50" name="Freeform 49"/>
          <p:cNvSpPr/>
          <p:nvPr/>
        </p:nvSpPr>
        <p:spPr>
          <a:xfrm>
            <a:off x="1783404" y="1595337"/>
            <a:ext cx="2842765" cy="1180648"/>
          </a:xfrm>
          <a:custGeom>
            <a:avLst/>
            <a:gdLst>
              <a:gd name="connsiteX0" fmla="*/ 0 w 2885873"/>
              <a:gd name="connsiteY0" fmla="*/ 1355387 h 1355387"/>
              <a:gd name="connsiteX1" fmla="*/ 1044102 w 2885873"/>
              <a:gd name="connsiteY1" fmla="*/ 1355387 h 1355387"/>
              <a:gd name="connsiteX2" fmla="*/ 1044102 w 2885873"/>
              <a:gd name="connsiteY2" fmla="*/ 0 h 1355387"/>
              <a:gd name="connsiteX3" fmla="*/ 2885873 w 2885873"/>
              <a:gd name="connsiteY3" fmla="*/ 0 h 1355387"/>
              <a:gd name="connsiteX4" fmla="*/ 2885873 w 2885873"/>
              <a:gd name="connsiteY4" fmla="*/ 473413 h 13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5873" h="1355387">
                <a:moveTo>
                  <a:pt x="0" y="1355387"/>
                </a:moveTo>
                <a:lnTo>
                  <a:pt x="1044102" y="1355387"/>
                </a:lnTo>
                <a:lnTo>
                  <a:pt x="1044102" y="0"/>
                </a:lnTo>
                <a:lnTo>
                  <a:pt x="2885873" y="0"/>
                </a:lnTo>
                <a:lnTo>
                  <a:pt x="2885873" y="47341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 50"/>
          <p:cNvSpPr/>
          <p:nvPr/>
        </p:nvSpPr>
        <p:spPr>
          <a:xfrm>
            <a:off x="4623881" y="2477312"/>
            <a:ext cx="1236365" cy="298674"/>
          </a:xfrm>
          <a:custGeom>
            <a:avLst/>
            <a:gdLst>
              <a:gd name="connsiteX0" fmla="*/ 0 w 1024647"/>
              <a:gd name="connsiteY0" fmla="*/ 440987 h 440987"/>
              <a:gd name="connsiteX1" fmla="*/ 1024647 w 1024647"/>
              <a:gd name="connsiteY1" fmla="*/ 440987 h 440987"/>
              <a:gd name="connsiteX2" fmla="*/ 1024647 w 1024647"/>
              <a:gd name="connsiteY2" fmla="*/ 0 h 440987"/>
              <a:gd name="connsiteX3" fmla="*/ 1024647 w 1024647"/>
              <a:gd name="connsiteY3" fmla="*/ 0 h 44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47" h="440987">
                <a:moveTo>
                  <a:pt x="0" y="440987"/>
                </a:moveTo>
                <a:lnTo>
                  <a:pt x="1024647" y="440987"/>
                </a:lnTo>
                <a:lnTo>
                  <a:pt x="1024647" y="0"/>
                </a:lnTo>
                <a:lnTo>
                  <a:pt x="102464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reeform 51"/>
          <p:cNvSpPr/>
          <p:nvPr/>
        </p:nvSpPr>
        <p:spPr>
          <a:xfrm>
            <a:off x="6160851" y="1569396"/>
            <a:ext cx="2042809" cy="486383"/>
          </a:xfrm>
          <a:custGeom>
            <a:avLst/>
            <a:gdLst>
              <a:gd name="connsiteX0" fmla="*/ 0 w 2042809"/>
              <a:gd name="connsiteY0" fmla="*/ 440987 h 486383"/>
              <a:gd name="connsiteX1" fmla="*/ 0 w 2042809"/>
              <a:gd name="connsiteY1" fmla="*/ 0 h 486383"/>
              <a:gd name="connsiteX2" fmla="*/ 2042809 w 2042809"/>
              <a:gd name="connsiteY2" fmla="*/ 0 h 486383"/>
              <a:gd name="connsiteX3" fmla="*/ 2042809 w 2042809"/>
              <a:gd name="connsiteY3" fmla="*/ 486383 h 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2809" h="486383">
                <a:moveTo>
                  <a:pt x="0" y="440987"/>
                </a:moveTo>
                <a:lnTo>
                  <a:pt x="0" y="0"/>
                </a:lnTo>
                <a:lnTo>
                  <a:pt x="2042809" y="0"/>
                </a:lnTo>
                <a:lnTo>
                  <a:pt x="2042809" y="48638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251520" y="1150876"/>
            <a:ext cx="8748972" cy="17380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7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7782" y="1247489"/>
            <a:ext cx="1044116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Nonce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123766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5794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9541" y="1718412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789840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1657341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1789840" y="168308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86042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Freeform 13"/>
          <p:cNvSpPr/>
          <p:nvPr/>
        </p:nvSpPr>
        <p:spPr>
          <a:xfrm>
            <a:off x="530736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81519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4. OFB Decryption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3893" y="2084741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5921" y="411348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219668" y="1718820"/>
            <a:ext cx="744225" cy="585762"/>
            <a:chOff x="85869" y="2021252"/>
            <a:chExt cx="744225" cy="585762"/>
          </a:xfrm>
        </p:grpSpPr>
        <p:sp>
          <p:nvSpPr>
            <p:cNvPr id="28" name="Freeform 2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629967" y="2520341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lowchart: Or 30"/>
          <p:cNvSpPr/>
          <p:nvPr/>
        </p:nvSpPr>
        <p:spPr>
          <a:xfrm>
            <a:off x="4497468" y="351557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26169" y="3763932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eform 33"/>
          <p:cNvSpPr/>
          <p:nvPr/>
        </p:nvSpPr>
        <p:spPr>
          <a:xfrm>
            <a:off x="3370863" y="3448061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021646" y="301246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38304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90332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i="1" baseline="-25000" dirty="0"/>
              <a:t>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794079" y="1718412"/>
            <a:ext cx="744225" cy="585762"/>
            <a:chOff x="85869" y="2021252"/>
            <a:chExt cx="744225" cy="585762"/>
          </a:xfrm>
        </p:grpSpPr>
        <p:sp>
          <p:nvSpPr>
            <p:cNvPr id="41" name="Freeform 40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8204378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lowchart: Or 43"/>
          <p:cNvSpPr/>
          <p:nvPr/>
        </p:nvSpPr>
        <p:spPr>
          <a:xfrm>
            <a:off x="8071879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200580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Freeform 46"/>
          <p:cNvSpPr/>
          <p:nvPr/>
        </p:nvSpPr>
        <p:spPr>
          <a:xfrm>
            <a:off x="6945274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596057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10857" y="17445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50" name="Freeform 49"/>
          <p:cNvSpPr/>
          <p:nvPr/>
        </p:nvSpPr>
        <p:spPr>
          <a:xfrm>
            <a:off x="1783404" y="1595337"/>
            <a:ext cx="2842765" cy="1180648"/>
          </a:xfrm>
          <a:custGeom>
            <a:avLst/>
            <a:gdLst>
              <a:gd name="connsiteX0" fmla="*/ 0 w 2885873"/>
              <a:gd name="connsiteY0" fmla="*/ 1355387 h 1355387"/>
              <a:gd name="connsiteX1" fmla="*/ 1044102 w 2885873"/>
              <a:gd name="connsiteY1" fmla="*/ 1355387 h 1355387"/>
              <a:gd name="connsiteX2" fmla="*/ 1044102 w 2885873"/>
              <a:gd name="connsiteY2" fmla="*/ 0 h 1355387"/>
              <a:gd name="connsiteX3" fmla="*/ 2885873 w 2885873"/>
              <a:gd name="connsiteY3" fmla="*/ 0 h 1355387"/>
              <a:gd name="connsiteX4" fmla="*/ 2885873 w 2885873"/>
              <a:gd name="connsiteY4" fmla="*/ 473413 h 13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5873" h="1355387">
                <a:moveTo>
                  <a:pt x="0" y="1355387"/>
                </a:moveTo>
                <a:lnTo>
                  <a:pt x="1044102" y="1355387"/>
                </a:lnTo>
                <a:lnTo>
                  <a:pt x="1044102" y="0"/>
                </a:lnTo>
                <a:lnTo>
                  <a:pt x="2885873" y="0"/>
                </a:lnTo>
                <a:lnTo>
                  <a:pt x="2885873" y="47341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 50"/>
          <p:cNvSpPr/>
          <p:nvPr/>
        </p:nvSpPr>
        <p:spPr>
          <a:xfrm>
            <a:off x="4623881" y="2477312"/>
            <a:ext cx="1236365" cy="298674"/>
          </a:xfrm>
          <a:custGeom>
            <a:avLst/>
            <a:gdLst>
              <a:gd name="connsiteX0" fmla="*/ 0 w 1024647"/>
              <a:gd name="connsiteY0" fmla="*/ 440987 h 440987"/>
              <a:gd name="connsiteX1" fmla="*/ 1024647 w 1024647"/>
              <a:gd name="connsiteY1" fmla="*/ 440987 h 440987"/>
              <a:gd name="connsiteX2" fmla="*/ 1024647 w 1024647"/>
              <a:gd name="connsiteY2" fmla="*/ 0 h 440987"/>
              <a:gd name="connsiteX3" fmla="*/ 1024647 w 1024647"/>
              <a:gd name="connsiteY3" fmla="*/ 0 h 44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47" h="440987">
                <a:moveTo>
                  <a:pt x="0" y="440987"/>
                </a:moveTo>
                <a:lnTo>
                  <a:pt x="1024647" y="440987"/>
                </a:lnTo>
                <a:lnTo>
                  <a:pt x="1024647" y="0"/>
                </a:lnTo>
                <a:lnTo>
                  <a:pt x="102464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reeform 51"/>
          <p:cNvSpPr/>
          <p:nvPr/>
        </p:nvSpPr>
        <p:spPr>
          <a:xfrm>
            <a:off x="6160851" y="1569396"/>
            <a:ext cx="2042809" cy="486383"/>
          </a:xfrm>
          <a:custGeom>
            <a:avLst/>
            <a:gdLst>
              <a:gd name="connsiteX0" fmla="*/ 0 w 2042809"/>
              <a:gd name="connsiteY0" fmla="*/ 440987 h 486383"/>
              <a:gd name="connsiteX1" fmla="*/ 0 w 2042809"/>
              <a:gd name="connsiteY1" fmla="*/ 0 h 486383"/>
              <a:gd name="connsiteX2" fmla="*/ 2042809 w 2042809"/>
              <a:gd name="connsiteY2" fmla="*/ 0 h 486383"/>
              <a:gd name="connsiteX3" fmla="*/ 2042809 w 2042809"/>
              <a:gd name="connsiteY3" fmla="*/ 486383 h 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2809" h="486383">
                <a:moveTo>
                  <a:pt x="0" y="440987"/>
                </a:moveTo>
                <a:lnTo>
                  <a:pt x="0" y="0"/>
                </a:lnTo>
                <a:lnTo>
                  <a:pt x="2042809" y="0"/>
                </a:lnTo>
                <a:lnTo>
                  <a:pt x="2042809" y="48638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251520" y="1150876"/>
            <a:ext cx="8748972" cy="17380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5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OFB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Each bit in the ciphertext is independent of the previous bit or bits. </a:t>
            </a:r>
          </a:p>
          <a:p>
            <a:r>
              <a:rPr lang="en-IN" dirty="0"/>
              <a:t>This avoids error propagation</a:t>
            </a:r>
          </a:p>
          <a:p>
            <a:r>
              <a:rPr lang="en-IN" dirty="0"/>
              <a:t>Pre-compute of forward cipher is possible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7" y="3392996"/>
            <a:ext cx="9074266" cy="18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Counter Mode (CTR)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Counter (</a:t>
            </a:r>
            <a:r>
              <a:rPr lang="en-IN" b="1" dirty="0">
                <a:solidFill>
                  <a:schemeClr val="tx2"/>
                </a:solidFill>
              </a:rPr>
              <a:t>CTR</a:t>
            </a:r>
            <a:r>
              <a:rPr lang="en-IN" dirty="0"/>
              <a:t>) mode has increased recently with applications to ATM (asynchronous transfer mode) network security and IP sec (IP security).</a:t>
            </a:r>
          </a:p>
          <a:p>
            <a:r>
              <a:rPr lang="en-IN" dirty="0"/>
              <a:t>A counter equal to the plaintext block size is used. </a:t>
            </a:r>
          </a:p>
          <a:p>
            <a:r>
              <a:rPr lang="en-IN" dirty="0"/>
              <a:t>The counter value must be different for each plaintext block that is encrypted. </a:t>
            </a:r>
          </a:p>
          <a:p>
            <a:r>
              <a:rPr lang="en-IN" dirty="0"/>
              <a:t>Typically, the counter is initialized to some value and then incremented by 1 for each subsequent block</a:t>
            </a:r>
          </a:p>
        </p:txBody>
      </p:sp>
    </p:spTree>
    <p:extLst>
      <p:ext uri="{BB962C8B-B14F-4D97-AF65-F5344CB8AC3E}">
        <p14:creationId xmlns:p14="http://schemas.microsoft.com/office/powerpoint/2010/main" val="19693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Multiple encryption and triple DES </a:t>
            </a:r>
          </a:p>
          <a:p>
            <a:r>
              <a:rPr lang="en-IN" dirty="0"/>
              <a:t>Electronic Code Book Mode</a:t>
            </a:r>
          </a:p>
          <a:p>
            <a:r>
              <a:rPr lang="en-IN" dirty="0"/>
              <a:t>Cipher Block Chaining Mode </a:t>
            </a:r>
          </a:p>
          <a:p>
            <a:r>
              <a:rPr lang="en-IN" dirty="0"/>
              <a:t>Cipher Feedback Mode </a:t>
            </a:r>
          </a:p>
          <a:p>
            <a:r>
              <a:rPr lang="en-IN" dirty="0"/>
              <a:t>Output Feedback Mode</a:t>
            </a:r>
          </a:p>
          <a:p>
            <a:r>
              <a:rPr lang="en-IN" dirty="0"/>
              <a:t>Counter Mode 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5833" y="1247489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Counter 1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123766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5794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9541" y="1718412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789840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1657341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1789840" y="168308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86042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Freeform 13"/>
          <p:cNvSpPr/>
          <p:nvPr/>
        </p:nvSpPr>
        <p:spPr>
          <a:xfrm>
            <a:off x="530736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81519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1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5. CTR Encryption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3893" y="2084741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5921" y="411348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219668" y="1718820"/>
            <a:ext cx="744225" cy="585762"/>
            <a:chOff x="85869" y="2021252"/>
            <a:chExt cx="744225" cy="585762"/>
          </a:xfrm>
        </p:grpSpPr>
        <p:sp>
          <p:nvSpPr>
            <p:cNvPr id="28" name="Freeform 2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629967" y="2520341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lowchart: Or 30"/>
          <p:cNvSpPr/>
          <p:nvPr/>
        </p:nvSpPr>
        <p:spPr>
          <a:xfrm>
            <a:off x="4497468" y="351557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26169" y="3763932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eform 33"/>
          <p:cNvSpPr/>
          <p:nvPr/>
        </p:nvSpPr>
        <p:spPr>
          <a:xfrm>
            <a:off x="3370863" y="3448061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021646" y="301246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38304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90332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794079" y="1718412"/>
            <a:ext cx="744225" cy="585762"/>
            <a:chOff x="85869" y="2021252"/>
            <a:chExt cx="744225" cy="585762"/>
          </a:xfrm>
        </p:grpSpPr>
        <p:sp>
          <p:nvSpPr>
            <p:cNvPr id="41" name="Freeform 40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8204378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lowchart: Or 43"/>
          <p:cNvSpPr/>
          <p:nvPr/>
        </p:nvSpPr>
        <p:spPr>
          <a:xfrm>
            <a:off x="8071879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200580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Freeform 46"/>
          <p:cNvSpPr/>
          <p:nvPr/>
        </p:nvSpPr>
        <p:spPr>
          <a:xfrm>
            <a:off x="6945274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596057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i="1" baseline="-25000" dirty="0"/>
              <a:t>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10857" y="17445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53" name="Rectangle 52"/>
          <p:cNvSpPr/>
          <p:nvPr/>
        </p:nvSpPr>
        <p:spPr>
          <a:xfrm>
            <a:off x="251520" y="1150876"/>
            <a:ext cx="8748972" cy="17380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3889874" y="1247090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Counter 2</a:t>
            </a:r>
            <a:endParaRPr lang="en-IN" sz="2400" baseline="-25000" dirty="0"/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>
            <a:off x="4623881" y="1682690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/>
          <p:cNvSpPr/>
          <p:nvPr/>
        </p:nvSpPr>
        <p:spPr>
          <a:xfrm>
            <a:off x="7481485" y="1228819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Counter </a:t>
            </a:r>
            <a:r>
              <a:rPr lang="en-IN" sz="2400" i="1" dirty="0"/>
              <a:t>N</a:t>
            </a:r>
            <a:endParaRPr lang="en-IN" sz="2400" i="1" baseline="-25000" dirty="0"/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8215492" y="166441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690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4. CTR Decryption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55833" y="1247489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Counter 1</a:t>
            </a:r>
            <a:endParaRPr lang="en-IN" sz="2400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1123766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75794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1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79541" y="1718412"/>
            <a:ext cx="744225" cy="585762"/>
            <a:chOff x="85869" y="2021252"/>
            <a:chExt cx="744225" cy="585762"/>
          </a:xfrm>
        </p:grpSpPr>
        <p:sp>
          <p:nvSpPr>
            <p:cNvPr id="57" name="Freeform 5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1789840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Flowchart: Or 59"/>
          <p:cNvSpPr/>
          <p:nvPr/>
        </p:nvSpPr>
        <p:spPr>
          <a:xfrm>
            <a:off x="1657341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/>
          <p:cNvCxnSpPr>
            <a:stCxn id="45" idx="2"/>
          </p:cNvCxnSpPr>
          <p:nvPr/>
        </p:nvCxnSpPr>
        <p:spPr>
          <a:xfrm>
            <a:off x="1789840" y="168308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86042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Freeform 62"/>
          <p:cNvSpPr/>
          <p:nvPr/>
        </p:nvSpPr>
        <p:spPr>
          <a:xfrm>
            <a:off x="530736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181519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963893" y="2084741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215921" y="411348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219668" y="1718820"/>
            <a:ext cx="744225" cy="585762"/>
            <a:chOff x="85869" y="2021252"/>
            <a:chExt cx="744225" cy="585762"/>
          </a:xfrm>
        </p:grpSpPr>
        <p:sp>
          <p:nvSpPr>
            <p:cNvPr id="68" name="Freeform 6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4629967" y="2520341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Flowchart: Or 70"/>
          <p:cNvSpPr/>
          <p:nvPr/>
        </p:nvSpPr>
        <p:spPr>
          <a:xfrm>
            <a:off x="4497468" y="351557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26169" y="3763932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Freeform 72"/>
          <p:cNvSpPr/>
          <p:nvPr/>
        </p:nvSpPr>
        <p:spPr>
          <a:xfrm>
            <a:off x="3370863" y="3448061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3021646" y="301246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538304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790332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i="1" baseline="-25000" dirty="0"/>
              <a:t>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94079" y="1718412"/>
            <a:ext cx="744225" cy="585762"/>
            <a:chOff x="85869" y="2021252"/>
            <a:chExt cx="744225" cy="585762"/>
          </a:xfrm>
        </p:grpSpPr>
        <p:sp>
          <p:nvSpPr>
            <p:cNvPr id="78" name="Freeform 7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8204378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Flowchart: Or 80"/>
          <p:cNvSpPr/>
          <p:nvPr/>
        </p:nvSpPr>
        <p:spPr>
          <a:xfrm>
            <a:off x="8071879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8200580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Freeform 82"/>
          <p:cNvSpPr/>
          <p:nvPr/>
        </p:nvSpPr>
        <p:spPr>
          <a:xfrm>
            <a:off x="6945274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6596057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10857" y="17445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251520" y="1150876"/>
            <a:ext cx="8748972" cy="17380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3889874" y="1247090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Counter 2</a:t>
            </a:r>
            <a:endParaRPr lang="en-IN" sz="2400" baseline="-25000" dirty="0"/>
          </a:p>
        </p:txBody>
      </p:sp>
      <p:cxnSp>
        <p:nvCxnSpPr>
          <p:cNvPr id="88" name="Straight Arrow Connector 87"/>
          <p:cNvCxnSpPr>
            <a:stCxn id="87" idx="2"/>
          </p:cNvCxnSpPr>
          <p:nvPr/>
        </p:nvCxnSpPr>
        <p:spPr>
          <a:xfrm>
            <a:off x="4623881" y="1682690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>
            <a:off x="7481485" y="1228819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Counter </a:t>
            </a:r>
            <a:r>
              <a:rPr lang="en-IN" sz="2400" i="1" dirty="0"/>
              <a:t>N</a:t>
            </a:r>
            <a:endParaRPr lang="en-IN" sz="2400" i="1" baseline="-25000" dirty="0"/>
          </a:p>
        </p:txBody>
      </p:sp>
      <p:cxnSp>
        <p:nvCxnSpPr>
          <p:cNvPr id="90" name="Straight Arrow Connector 89"/>
          <p:cNvCxnSpPr>
            <a:stCxn id="89" idx="2"/>
          </p:cNvCxnSpPr>
          <p:nvPr/>
        </p:nvCxnSpPr>
        <p:spPr>
          <a:xfrm>
            <a:off x="8215492" y="166441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" y="5229200"/>
            <a:ext cx="9136051" cy="8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80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the CTR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Strengths: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Needs only the encryption algorithm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Random access to encrypted data blocks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blocks can be processed (encrypted or decrypted) in parallel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Simple; fast encryption/decryption</a:t>
            </a:r>
          </a:p>
          <a:p>
            <a:endParaRPr lang="en-IN" dirty="0"/>
          </a:p>
          <a:p>
            <a:r>
              <a:rPr lang="en-IN" dirty="0"/>
              <a:t>Counter must be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Must be unknown and unpredictable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pseudo-randomness in the key stream is a goal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66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all modes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76796"/>
              </p:ext>
            </p:extLst>
          </p:nvPr>
        </p:nvGraphicFramePr>
        <p:xfrm>
          <a:off x="190500" y="977333"/>
          <a:ext cx="8763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val="395498837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3599485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val="160730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Operation</a:t>
                      </a:r>
                    </a:p>
                    <a:p>
                      <a:pPr algn="ctr"/>
                      <a:r>
                        <a:rPr lang="en-IN" sz="2400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Type</a:t>
                      </a:r>
                      <a:r>
                        <a:rPr lang="en-IN" sz="2400" baseline="0" dirty="0"/>
                        <a:t> of Result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2789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88636"/>
              </p:ext>
            </p:extLst>
          </p:nvPr>
        </p:nvGraphicFramePr>
        <p:xfrm>
          <a:off x="190500" y="1828912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/>
                        <a:t>ECB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Each n-bit block is encrypted independently with same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Block 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424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38835"/>
              </p:ext>
            </p:extLst>
          </p:nvPr>
        </p:nvGraphicFramePr>
        <p:xfrm>
          <a:off x="191448" y="2710184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/>
                        <a:t>CBC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Same as ECB, but each</a:t>
                      </a:r>
                      <a:r>
                        <a:rPr lang="en-IN" sz="2400" b="0" baseline="0" dirty="0"/>
                        <a:t> block is </a:t>
                      </a:r>
                      <a:r>
                        <a:rPr lang="en-IN" sz="2400" b="0" baseline="0" dirty="0" err="1"/>
                        <a:t>XORed</a:t>
                      </a:r>
                      <a:r>
                        <a:rPr lang="en-IN" sz="2400" b="0" baseline="0" dirty="0"/>
                        <a:t> with previous cipher text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Block</a:t>
                      </a:r>
                      <a:r>
                        <a:rPr lang="en-IN" sz="2400" b="0" baseline="0" dirty="0"/>
                        <a:t> Cipher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4246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05732"/>
              </p:ext>
            </p:extLst>
          </p:nvPr>
        </p:nvGraphicFramePr>
        <p:xfrm>
          <a:off x="190500" y="3596340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/>
                        <a:t>CFB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Each s-bit block</a:t>
                      </a:r>
                      <a:r>
                        <a:rPr lang="en-IN" sz="2400" b="0" baseline="0" dirty="0"/>
                        <a:t> is </a:t>
                      </a:r>
                      <a:r>
                        <a:rPr lang="en-IN" sz="2400" b="0" baseline="0" dirty="0" err="1"/>
                        <a:t>XORed</a:t>
                      </a:r>
                      <a:r>
                        <a:rPr lang="en-IN" sz="2400" b="0" baseline="0" dirty="0"/>
                        <a:t> with s-bit key which is part of previous cipher text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Stream 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4246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98847"/>
              </p:ext>
            </p:extLst>
          </p:nvPr>
        </p:nvGraphicFramePr>
        <p:xfrm>
          <a:off x="190500" y="4500548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/>
                        <a:t>OFB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Same as</a:t>
                      </a:r>
                      <a:r>
                        <a:rPr lang="en-IN" sz="2400" b="0" baseline="0" dirty="0"/>
                        <a:t> CFB, but the shift register is updated by the previous s-bit key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Stream 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4246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02421"/>
              </p:ext>
            </p:extLst>
          </p:nvPr>
        </p:nvGraphicFramePr>
        <p:xfrm>
          <a:off x="190500" y="5404756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/>
                        <a:t>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Same as OFB, but a counter is used instead</a:t>
                      </a:r>
                      <a:r>
                        <a:rPr lang="en-IN" sz="2400" b="0" baseline="0" dirty="0"/>
                        <a:t> of nonce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Stream 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4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Given the potential vulnerability of </a:t>
            </a:r>
            <a:r>
              <a:rPr lang="en-IN" b="1" dirty="0">
                <a:solidFill>
                  <a:schemeClr val="tx2"/>
                </a:solidFill>
              </a:rPr>
              <a:t>DES</a:t>
            </a:r>
            <a:r>
              <a:rPr lang="en-IN" dirty="0"/>
              <a:t> to a brute-force attack, there has been considerable interest in finding an alternative. </a:t>
            </a:r>
          </a:p>
          <a:p>
            <a:r>
              <a:rPr lang="en-IN" dirty="0"/>
              <a:t>One approach is to design a completely new algorithm, of which </a:t>
            </a:r>
            <a:r>
              <a:rPr lang="en-IN" b="1" dirty="0">
                <a:solidFill>
                  <a:schemeClr val="tx2"/>
                </a:solidFill>
              </a:rPr>
              <a:t>AES</a:t>
            </a:r>
            <a:r>
              <a:rPr lang="en-IN" dirty="0"/>
              <a:t> is a prime example.</a:t>
            </a:r>
          </a:p>
          <a:p>
            <a:r>
              <a:rPr lang="en-IN" dirty="0"/>
              <a:t>Another alternative, which would preserve the existing investment in software and equipment, is to use </a:t>
            </a:r>
            <a:r>
              <a:rPr lang="en-IN" b="1" dirty="0">
                <a:solidFill>
                  <a:schemeClr val="tx2"/>
                </a:solidFill>
              </a:rPr>
              <a:t>multiple encryption with DES and multiple keys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9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Double 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2"/>
          <a:stretch/>
        </p:blipFill>
        <p:spPr>
          <a:xfrm>
            <a:off x="107503" y="1052735"/>
            <a:ext cx="5400000" cy="1849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13"/>
          <a:stretch/>
        </p:blipFill>
        <p:spPr>
          <a:xfrm>
            <a:off x="107503" y="3729867"/>
            <a:ext cx="5400000" cy="1857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2160" y="1810542"/>
            <a:ext cx="2772308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=E(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,E(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8144" y="4545124"/>
            <a:ext cx="291632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=D(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,D(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040" y="3083564"/>
            <a:ext cx="3852428" cy="77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>
                <a:latin typeface="+mj-lt"/>
                <a:cs typeface="Courier New" panose="02070309020205020404" pitchFamily="49" charset="0"/>
              </a:rPr>
              <a:t>X 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= E(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) = D(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843808" y="2286616"/>
            <a:ext cx="2088232" cy="11857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2843808" y="3472403"/>
            <a:ext cx="2088232" cy="11447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5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attack involves encryption from one end, decryption from the other and matching the results in the middle.</a:t>
            </a:r>
          </a:p>
          <a:p>
            <a:endParaRPr lang="en-IN" dirty="0"/>
          </a:p>
          <a:p>
            <a:r>
              <a:rPr lang="en-IN" dirty="0"/>
              <a:t>Suppose cryptanalyst knows </a:t>
            </a:r>
            <a:r>
              <a:rPr lang="en-IN" b="1" dirty="0">
                <a:solidFill>
                  <a:schemeClr val="tx2"/>
                </a:solidFill>
              </a:rPr>
              <a:t>P</a:t>
            </a:r>
            <a:r>
              <a:rPr lang="en-IN" dirty="0"/>
              <a:t> and corresponding </a:t>
            </a:r>
            <a:r>
              <a:rPr lang="en-IN" b="1" dirty="0">
                <a:solidFill>
                  <a:schemeClr val="tx2"/>
                </a:solidFill>
              </a:rPr>
              <a:t>C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Now, the aim is to obtain the values of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1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2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0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in the Middle Attack Step-1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253188"/>
              </p:ext>
            </p:extLst>
          </p:nvPr>
        </p:nvGraphicFramePr>
        <p:xfrm>
          <a:off x="6364247" y="3666657"/>
          <a:ext cx="1394282" cy="15136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4282">
                  <a:extLst>
                    <a:ext uri="{9D8B030D-6E8A-4147-A177-3AD203B41FA5}">
                      <a16:colId xmlns:a16="http://schemas.microsoft.com/office/drawing/2014/main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3808"/>
                  </a:ext>
                </a:extLst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90500" y="990600"/>
            <a:ext cx="8763000" cy="150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all possible values (2</a:t>
            </a:r>
            <a:r>
              <a:rPr lang="en-IN" baseline="30000" dirty="0"/>
              <a:t>56</a:t>
            </a:r>
            <a:r>
              <a:rPr lang="en-IN" dirty="0"/>
              <a:t>) of key K1, the cryptanalyst would encrypt the P by performing E(K1,P).</a:t>
            </a:r>
          </a:p>
          <a:p>
            <a:r>
              <a:rPr lang="en-IN" dirty="0"/>
              <a:t>The cryptanalyst would store output in a table.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75856" y="2890563"/>
            <a:ext cx="3088225" cy="2289710"/>
            <a:chOff x="3126825" y="3129896"/>
            <a:chExt cx="3088225" cy="2289710"/>
          </a:xfrm>
        </p:grpSpPr>
        <p:sp>
          <p:nvSpPr>
            <p:cNvPr id="6" name="Rectangle 5"/>
            <p:cNvSpPr/>
            <p:nvPr/>
          </p:nvSpPr>
          <p:spPr>
            <a:xfrm>
              <a:off x="4015937" y="3923266"/>
              <a:ext cx="1296144" cy="14963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Encrypt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126825" y="4102004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126825" y="4438616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41967" y="4815992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37961" y="5182124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310796" y="410271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310796" y="443932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25938" y="481669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321932" y="518283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375977" y="3129896"/>
              <a:ext cx="57606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P</a:t>
              </a:r>
              <a:endParaRPr lang="en-IN" dirty="0"/>
            </a:p>
          </p:txBody>
        </p:sp>
        <p:cxnSp>
          <p:nvCxnSpPr>
            <p:cNvPr id="19" name="Straight Arrow Connector 18"/>
            <p:cNvCxnSpPr>
              <a:stCxn id="17" idx="2"/>
              <a:endCxn id="6" idx="0"/>
            </p:cNvCxnSpPr>
            <p:nvPr/>
          </p:nvCxnSpPr>
          <p:spPr>
            <a:xfrm>
              <a:off x="4664009" y="3525940"/>
              <a:ext cx="0" cy="397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331640" y="2890563"/>
            <a:ext cx="1944216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Possible Keys</a:t>
            </a:r>
          </a:p>
          <a:p>
            <a:pPr algn="ctr"/>
            <a:r>
              <a:rPr lang="en-IN" sz="2400" dirty="0"/>
              <a:t>(Key = K1)</a:t>
            </a:r>
          </a:p>
          <a:p>
            <a:pPr algn="ctr"/>
            <a:r>
              <a:rPr lang="en-IN" sz="2400" dirty="0"/>
              <a:t>00</a:t>
            </a:r>
          </a:p>
          <a:p>
            <a:pPr algn="ctr"/>
            <a:r>
              <a:rPr lang="en-IN" sz="2400" dirty="0"/>
              <a:t>01</a:t>
            </a:r>
          </a:p>
          <a:p>
            <a:pPr algn="ctr"/>
            <a:r>
              <a:rPr lang="en-IN" sz="2400" dirty="0"/>
              <a:t>10</a:t>
            </a:r>
          </a:p>
          <a:p>
            <a:pPr algn="ctr"/>
            <a:r>
              <a:rPr lang="en-IN" sz="2400" dirty="0"/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15294" y="2852936"/>
            <a:ext cx="16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Table of Cipher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4219" y="5337212"/>
            <a:ext cx="4055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Cryptanalyst encryption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98831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in the Middle Attack Step-2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98196"/>
              </p:ext>
            </p:extLst>
          </p:nvPr>
        </p:nvGraphicFramePr>
        <p:xfrm>
          <a:off x="7416316" y="3666657"/>
          <a:ext cx="1394282" cy="15136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4282">
                  <a:extLst>
                    <a:ext uri="{9D8B030D-6E8A-4147-A177-3AD203B41FA5}">
                      <a16:colId xmlns:a16="http://schemas.microsoft.com/office/drawing/2014/main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3808"/>
                  </a:ext>
                </a:extLst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90500" y="990600"/>
            <a:ext cx="8763000" cy="1465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Cryptanalyst decrypt the known </a:t>
            </a:r>
            <a:r>
              <a:rPr lang="en-IN" b="1" dirty="0">
                <a:solidFill>
                  <a:schemeClr val="tx2"/>
                </a:solidFill>
              </a:rPr>
              <a:t>C</a:t>
            </a:r>
            <a:r>
              <a:rPr lang="en-IN" dirty="0"/>
              <a:t> with all possible values of </a:t>
            </a:r>
            <a:r>
              <a:rPr lang="en-IN" b="1" dirty="0">
                <a:solidFill>
                  <a:schemeClr val="tx2"/>
                </a:solidFill>
              </a:rPr>
              <a:t>K2</a:t>
            </a:r>
            <a:r>
              <a:rPr lang="en-IN" dirty="0"/>
              <a:t>.</a:t>
            </a:r>
          </a:p>
          <a:p>
            <a:r>
              <a:rPr lang="en-IN" dirty="0"/>
              <a:t>In each case cryptanalyst will </a:t>
            </a:r>
            <a:r>
              <a:rPr lang="en-IN" b="1" dirty="0">
                <a:solidFill>
                  <a:schemeClr val="tx2"/>
                </a:solidFill>
              </a:rPr>
              <a:t>compare</a:t>
            </a:r>
            <a:r>
              <a:rPr lang="en-IN" dirty="0"/>
              <a:t> the resulting value with the all values in the table of ciphertext.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10403" y="3695514"/>
            <a:ext cx="1296144" cy="14963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Decrypt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21291" y="3874252"/>
            <a:ext cx="904254" cy="1080120"/>
            <a:chOff x="3275856" y="3862671"/>
            <a:chExt cx="904254" cy="10801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275856" y="386267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75856" y="419928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90998" y="457665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86992" y="494279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470443" y="2902144"/>
            <a:ext cx="576064" cy="3960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7" idx="2"/>
            <a:endCxn id="6" idx="0"/>
          </p:cNvCxnSpPr>
          <p:nvPr/>
        </p:nvCxnSpPr>
        <p:spPr>
          <a:xfrm>
            <a:off x="3758475" y="3298188"/>
            <a:ext cx="0" cy="397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8414" y="2890563"/>
            <a:ext cx="1944216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Possible Keys</a:t>
            </a:r>
          </a:p>
          <a:p>
            <a:pPr algn="ctr"/>
            <a:r>
              <a:rPr lang="en-IN" sz="2400" dirty="0"/>
              <a:t>(Key = K2)</a:t>
            </a:r>
          </a:p>
          <a:p>
            <a:pPr algn="ctr"/>
            <a:r>
              <a:rPr lang="en-IN" sz="2400" dirty="0"/>
              <a:t>00</a:t>
            </a:r>
          </a:p>
          <a:p>
            <a:pPr algn="ctr"/>
            <a:r>
              <a:rPr lang="en-IN" sz="2400" dirty="0"/>
              <a:t>01</a:t>
            </a:r>
          </a:p>
          <a:p>
            <a:pPr algn="ctr"/>
            <a:r>
              <a:rPr lang="en-IN" sz="2400" dirty="0"/>
              <a:t>10</a:t>
            </a:r>
          </a:p>
          <a:p>
            <a:pPr algn="ctr"/>
            <a:r>
              <a:rPr lang="en-IN" sz="2400" dirty="0"/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9275" y="2754098"/>
            <a:ext cx="16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Table of Cipher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4219" y="5337212"/>
            <a:ext cx="4055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Cryptanalyst decryption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1905" y="3865049"/>
            <a:ext cx="1864905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For each result do a table look up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424131" y="3903624"/>
            <a:ext cx="543912" cy="1080120"/>
            <a:chOff x="3275856" y="3862671"/>
            <a:chExt cx="904254" cy="10801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275856" y="386267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275856" y="419928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90998" y="457665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286992" y="494279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872404" y="3887938"/>
            <a:ext cx="543912" cy="1080120"/>
            <a:chOff x="3275856" y="3862671"/>
            <a:chExt cx="904254" cy="108012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275856" y="386267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275856" y="419928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290998" y="457665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286992" y="494279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0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4" grpId="0" animBg="1"/>
      <p:bldP spid="21" grpId="0"/>
      <p:bldP spid="30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Triple 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54"/>
          <a:stretch/>
        </p:blipFill>
        <p:spPr>
          <a:xfrm>
            <a:off x="670297" y="940340"/>
            <a:ext cx="7803405" cy="1902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4" y="3681028"/>
            <a:ext cx="7757147" cy="190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1720" y="2811374"/>
            <a:ext cx="482453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=E(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,D(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 E(</a:t>
            </a:r>
            <a:r>
              <a:rPr lang="en-IN" sz="3200" i="1" dirty="0"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cs typeface="Courier New" panose="02070309020205020404" pitchFamily="49" charset="0"/>
              </a:rPr>
              <a:t>1</a:t>
            </a:r>
            <a:r>
              <a:rPr lang="en-IN" sz="3200" dirty="0">
                <a:cs typeface="Courier New" panose="02070309020205020404" pitchFamily="49" charset="0"/>
              </a:rPr>
              <a:t>,</a:t>
            </a:r>
            <a:r>
              <a:rPr lang="en-IN" sz="3200" i="1" dirty="0">
                <a:cs typeface="Courier New" panose="02070309020205020404" pitchFamily="49" charset="0"/>
              </a:rPr>
              <a:t>P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)))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19" y="5661248"/>
            <a:ext cx="482453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>
                <a:latin typeface="+mj-lt"/>
                <a:cs typeface="Courier New" panose="02070309020205020404" pitchFamily="49" charset="0"/>
              </a:rPr>
              <a:t>P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=D(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,E(</a:t>
            </a:r>
            <a:r>
              <a:rPr lang="en-IN" sz="3200" i="1" dirty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, D(</a:t>
            </a:r>
            <a:r>
              <a:rPr lang="en-IN" sz="3200" i="1" dirty="0">
                <a:cs typeface="Courier New" panose="02070309020205020404" pitchFamily="49" charset="0"/>
              </a:rPr>
              <a:t>K</a:t>
            </a:r>
            <a:r>
              <a:rPr lang="en-IN" sz="3200" baseline="-25000" dirty="0">
                <a:cs typeface="Courier New" panose="02070309020205020404" pitchFamily="49" charset="0"/>
              </a:rPr>
              <a:t>1</a:t>
            </a:r>
            <a:r>
              <a:rPr lang="en-IN" sz="3200" dirty="0">
                <a:cs typeface="Courier New" panose="02070309020205020404" pitchFamily="49" charset="0"/>
              </a:rPr>
              <a:t>,</a:t>
            </a:r>
            <a:r>
              <a:rPr lang="en-IN" sz="3200" i="1" dirty="0">
                <a:cs typeface="Courier New" panose="02070309020205020404" pitchFamily="49" charset="0"/>
              </a:rPr>
              <a:t>C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356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Cipher Modes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apply a block cipher in a </a:t>
            </a:r>
            <a:r>
              <a:rPr lang="en-IN" b="1" dirty="0">
                <a:solidFill>
                  <a:schemeClr val="tx2"/>
                </a:solidFill>
              </a:rPr>
              <a:t>variety of applications</a:t>
            </a:r>
            <a:r>
              <a:rPr lang="en-IN" dirty="0"/>
              <a:t>, five "modes of operation" have been defined.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five modes</a:t>
            </a:r>
            <a:r>
              <a:rPr lang="en-IN" dirty="0"/>
              <a:t> are intended to cover a wide variety of applications of encryption for which a block cipher could be used. </a:t>
            </a:r>
          </a:p>
          <a:p>
            <a:r>
              <a:rPr lang="en-IN" dirty="0"/>
              <a:t>These modes are intended for use with any symmetric block cipher, including triple DES and AES.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Electronic Code Book (ECB)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Cipher Block Chaining (CBC)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Cipher Feedback (CFB)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Output Feedback (OFB)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Counter (CTR) </a:t>
            </a:r>
          </a:p>
        </p:txBody>
      </p:sp>
    </p:spTree>
    <p:extLst>
      <p:ext uri="{BB962C8B-B14F-4D97-AF65-F5344CB8AC3E}">
        <p14:creationId xmlns:p14="http://schemas.microsoft.com/office/powerpoint/2010/main" val="29784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Electronic Code Book (ECB)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b="1" dirty="0">
                <a:solidFill>
                  <a:schemeClr val="tx2"/>
                </a:solidFill>
              </a:rPr>
              <a:t>ECB</a:t>
            </a:r>
            <a:r>
              <a:rPr lang="en-IN" dirty="0"/>
              <a:t> Mode Plaintext handled one block at a time and each block of plaintext is encrypted using the same key.</a:t>
            </a:r>
          </a:p>
          <a:p>
            <a:r>
              <a:rPr lang="en-IN" dirty="0"/>
              <a:t>The term </a:t>
            </a:r>
            <a:r>
              <a:rPr lang="en-IN" b="1" dirty="0">
                <a:solidFill>
                  <a:schemeClr val="tx2"/>
                </a:solidFill>
              </a:rPr>
              <a:t>codebook</a:t>
            </a:r>
            <a:r>
              <a:rPr lang="en-IN" dirty="0"/>
              <a:t> is used because, for a given key, there is a unique ciphertext for every b-bit block of plaintext.</a:t>
            </a:r>
          </a:p>
        </p:txBody>
      </p:sp>
    </p:spTree>
    <p:extLst>
      <p:ext uri="{BB962C8B-B14F-4D97-AF65-F5344CB8AC3E}">
        <p14:creationId xmlns:p14="http://schemas.microsoft.com/office/powerpoint/2010/main" val="23860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1. ECB Encryption &amp; Decryption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95166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1995776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5616" y="303422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869" y="1632144"/>
            <a:ext cx="744225" cy="585762"/>
            <a:chOff x="85869" y="2021252"/>
            <a:chExt cx="744225" cy="585762"/>
          </a:xfrm>
        </p:grpSpPr>
        <p:sp>
          <p:nvSpPr>
            <p:cNvPr id="3" name="Freeform 2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493658" y="1387260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493658" y="2431376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4391980" y="95166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03948" y="1995776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91980" y="303422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62233" y="1632144"/>
            <a:ext cx="744225" cy="585762"/>
            <a:chOff x="85869" y="2021252"/>
            <a:chExt cx="744225" cy="585762"/>
          </a:xfrm>
        </p:grpSpPr>
        <p:sp>
          <p:nvSpPr>
            <p:cNvPr id="18" name="Freeform 1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4770022" y="1387260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5" idx="2"/>
            <a:endCxn id="16" idx="0"/>
          </p:cNvCxnSpPr>
          <p:nvPr/>
        </p:nvCxnSpPr>
        <p:spPr>
          <a:xfrm>
            <a:off x="4770022" y="2431376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7848364" y="95205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i="1" baseline="-25000" dirty="0"/>
              <a:t>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60332" y="1996170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364" y="303462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818617" y="1632538"/>
            <a:ext cx="744225" cy="585762"/>
            <a:chOff x="85869" y="2021252"/>
            <a:chExt cx="744225" cy="585762"/>
          </a:xfrm>
        </p:grpSpPr>
        <p:sp>
          <p:nvSpPr>
            <p:cNvPr id="26" name="Freeform 25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8226406" y="1387654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23" idx="2"/>
            <a:endCxn id="24" idx="0"/>
          </p:cNvCxnSpPr>
          <p:nvPr/>
        </p:nvCxnSpPr>
        <p:spPr>
          <a:xfrm>
            <a:off x="8226406" y="2431770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/>
          <p:cNvSpPr/>
          <p:nvPr/>
        </p:nvSpPr>
        <p:spPr>
          <a:xfrm>
            <a:off x="1115616" y="386671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27584" y="4910830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Decrypt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15616" y="594928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1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85869" y="4547198"/>
            <a:ext cx="744225" cy="585762"/>
            <a:chOff x="85869" y="2021252"/>
            <a:chExt cx="744225" cy="585762"/>
          </a:xfrm>
        </p:grpSpPr>
        <p:sp>
          <p:nvSpPr>
            <p:cNvPr id="59" name="Freeform 58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61" name="Straight Arrow Connector 60"/>
          <p:cNvCxnSpPr>
            <a:stCxn id="55" idx="2"/>
            <a:endCxn id="56" idx="0"/>
          </p:cNvCxnSpPr>
          <p:nvPr/>
        </p:nvCxnSpPr>
        <p:spPr>
          <a:xfrm>
            <a:off x="1493658" y="4302314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56" idx="2"/>
            <a:endCxn id="57" idx="0"/>
          </p:cNvCxnSpPr>
          <p:nvPr/>
        </p:nvCxnSpPr>
        <p:spPr>
          <a:xfrm>
            <a:off x="1493658" y="5346430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Rectangle 62"/>
          <p:cNvSpPr/>
          <p:nvPr/>
        </p:nvSpPr>
        <p:spPr>
          <a:xfrm>
            <a:off x="4391980" y="386671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03948" y="4910830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Decrypt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391980" y="594928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362233" y="4547198"/>
            <a:ext cx="744225" cy="585762"/>
            <a:chOff x="85869" y="2021252"/>
            <a:chExt cx="744225" cy="585762"/>
          </a:xfrm>
        </p:grpSpPr>
        <p:sp>
          <p:nvSpPr>
            <p:cNvPr id="67" name="Freeform 6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69" name="Straight Arrow Connector 68"/>
          <p:cNvCxnSpPr>
            <a:stCxn id="63" idx="2"/>
            <a:endCxn id="64" idx="0"/>
          </p:cNvCxnSpPr>
          <p:nvPr/>
        </p:nvCxnSpPr>
        <p:spPr>
          <a:xfrm>
            <a:off x="4770022" y="4302314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>
            <a:stCxn id="64" idx="2"/>
            <a:endCxn id="65" idx="0"/>
          </p:cNvCxnSpPr>
          <p:nvPr/>
        </p:nvCxnSpPr>
        <p:spPr>
          <a:xfrm>
            <a:off x="4770022" y="5346430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0"/>
          <p:cNvSpPr/>
          <p:nvPr/>
        </p:nvSpPr>
        <p:spPr>
          <a:xfrm>
            <a:off x="7848364" y="3867108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560332" y="4911224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Decrypt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48364" y="594967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i="1" baseline="-25000" dirty="0"/>
              <a:t>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818617" y="4547592"/>
            <a:ext cx="744225" cy="585762"/>
            <a:chOff x="85869" y="2021252"/>
            <a:chExt cx="744225" cy="585762"/>
          </a:xfrm>
        </p:grpSpPr>
        <p:sp>
          <p:nvSpPr>
            <p:cNvPr id="75" name="Freeform 74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77" name="Straight Arrow Connector 76"/>
          <p:cNvCxnSpPr>
            <a:stCxn id="71" idx="2"/>
            <a:endCxn id="72" idx="0"/>
          </p:cNvCxnSpPr>
          <p:nvPr/>
        </p:nvCxnSpPr>
        <p:spPr>
          <a:xfrm>
            <a:off x="8226406" y="4302708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72" idx="2"/>
            <a:endCxn id="73" idx="0"/>
          </p:cNvCxnSpPr>
          <p:nvPr/>
        </p:nvCxnSpPr>
        <p:spPr>
          <a:xfrm>
            <a:off x="8226406" y="5346824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0" y="367242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57312" y="1654585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957312" y="4547198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39651" y="1377866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4724982" y="1379881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8219721" y="1373252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1493658" y="2670805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778989" y="2672820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8219720" y="2672039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1439651" y="4279727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4724982" y="4281742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8219721" y="4275113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1493658" y="5572666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4778989" y="5574681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8219720" y="5573900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64-bit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53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65" grpId="0" animBg="1"/>
      <p:bldP spid="71" grpId="0" animBg="1"/>
      <p:bldP spid="72" grpId="0" animBg="1"/>
      <p:bldP spid="73" grpId="0" animBg="1"/>
      <p:bldP spid="80" grpId="0"/>
      <p:bldP spid="81" grpId="0"/>
      <p:bldP spid="9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Electronic Code Book -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Strength:</a:t>
            </a:r>
            <a:r>
              <a:rPr lang="en-IN" dirty="0"/>
              <a:t> it’s simple.</a:t>
            </a:r>
          </a:p>
          <a:p>
            <a:r>
              <a:rPr lang="en-IN" b="1" dirty="0">
                <a:solidFill>
                  <a:schemeClr val="tx2"/>
                </a:solidFill>
              </a:rPr>
              <a:t>Weakness: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Repetitive information contained in the plaintext may show in the ciphertext, if aligned with blocks.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If the message has repetitive elements with a period of repetition a multiple of b bits, then these elements can be identified by the analyst.</a:t>
            </a:r>
          </a:p>
          <a:p>
            <a:r>
              <a:rPr lang="en-IN" b="1" dirty="0">
                <a:solidFill>
                  <a:schemeClr val="tx2"/>
                </a:solidFill>
              </a:rPr>
              <a:t>Typical application: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Secure transmission of short pieces of information (e.g. a temporary encryption key)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9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Cipher Block Chaining (CBC)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CBC</a:t>
            </a:r>
            <a:r>
              <a:rPr lang="en-IN" dirty="0"/>
              <a:t> is a technique in which the same plaintext block, if repeated, produces different ciphertext blocks. </a:t>
            </a:r>
          </a:p>
          <a:p>
            <a:r>
              <a:rPr lang="en-IN" dirty="0"/>
              <a:t>In this scheme, the input to the encryption algorithm is the </a:t>
            </a:r>
            <a:r>
              <a:rPr lang="en-IN" b="1" dirty="0">
                <a:solidFill>
                  <a:schemeClr val="tx2"/>
                </a:solidFill>
              </a:rPr>
              <a:t>XOR</a:t>
            </a:r>
            <a:r>
              <a:rPr lang="en-IN" dirty="0"/>
              <a:t> of the current plaintext block and the preceding ciphertext block; the same key is used for each block. </a:t>
            </a:r>
          </a:p>
          <a:p>
            <a:r>
              <a:rPr lang="en-IN" dirty="0"/>
              <a:t>To produce the first block of ciphertext, an </a:t>
            </a:r>
            <a:r>
              <a:rPr lang="en-IN" b="1" dirty="0">
                <a:solidFill>
                  <a:schemeClr val="tx2"/>
                </a:solidFill>
              </a:rPr>
              <a:t>initialization vector (IV)</a:t>
            </a:r>
            <a:r>
              <a:rPr lang="en-IN" dirty="0"/>
              <a:t> is </a:t>
            </a:r>
            <a:r>
              <a:rPr lang="en-IN" dirty="0" err="1"/>
              <a:t>XORed</a:t>
            </a:r>
            <a:r>
              <a:rPr lang="en-IN" dirty="0"/>
              <a:t> with the first block of plaintext. </a:t>
            </a:r>
          </a:p>
          <a:p>
            <a:r>
              <a:rPr lang="en-IN" dirty="0"/>
              <a:t>On decryption, the </a:t>
            </a:r>
            <a:r>
              <a:rPr lang="en-IN" b="1" dirty="0">
                <a:solidFill>
                  <a:schemeClr val="tx2"/>
                </a:solidFill>
              </a:rPr>
              <a:t>IV</a:t>
            </a:r>
            <a:r>
              <a:rPr lang="en-IN" dirty="0"/>
              <a:t> is </a:t>
            </a:r>
            <a:r>
              <a:rPr lang="en-IN" dirty="0" err="1"/>
              <a:t>XORed</a:t>
            </a:r>
            <a:r>
              <a:rPr lang="en-IN" dirty="0"/>
              <a:t> with the output of the decryption algorithm to recover the first block of plaintext.</a:t>
            </a:r>
          </a:p>
        </p:txBody>
      </p:sp>
    </p:spTree>
    <p:extLst>
      <p:ext uri="{BB962C8B-B14F-4D97-AF65-F5344CB8AC3E}">
        <p14:creationId xmlns:p14="http://schemas.microsoft.com/office/powerpoint/2010/main" val="1194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500" y="5448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2. CBC - Encryption &amp; Decryption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815475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2231138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310332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359" y="1865217"/>
            <a:ext cx="744225" cy="585762"/>
            <a:chOff x="85869" y="2021252"/>
            <a:chExt cx="744225" cy="585762"/>
          </a:xfrm>
        </p:grpSpPr>
        <p:sp>
          <p:nvSpPr>
            <p:cNvPr id="8" name="Freeform 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493658" y="266673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lowchart: Or 10"/>
          <p:cNvSpPr/>
          <p:nvPr/>
        </p:nvSpPr>
        <p:spPr>
          <a:xfrm>
            <a:off x="1367644" y="1626330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1493658" y="1251075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93658" y="186521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/>
          <p:cNvGrpSpPr/>
          <p:nvPr/>
        </p:nvGrpSpPr>
        <p:grpSpPr>
          <a:xfrm>
            <a:off x="93148" y="1132970"/>
            <a:ext cx="1274496" cy="608328"/>
            <a:chOff x="93148" y="1269155"/>
            <a:chExt cx="1274496" cy="608328"/>
          </a:xfrm>
        </p:grpSpPr>
        <p:sp>
          <p:nvSpPr>
            <p:cNvPr id="15" name="Freeform 14"/>
            <p:cNvSpPr/>
            <p:nvPr/>
          </p:nvSpPr>
          <p:spPr>
            <a:xfrm>
              <a:off x="263379" y="1692821"/>
              <a:ext cx="1104265" cy="184662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48" y="1269155"/>
              <a:ext cx="616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IV</a:t>
              </a:r>
              <a:endParaRPr lang="en-IN" i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745088" y="815475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57056" y="2231138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45088" y="310332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712831" y="1865217"/>
            <a:ext cx="744225" cy="585762"/>
            <a:chOff x="85869" y="2021252"/>
            <a:chExt cx="744225" cy="585762"/>
          </a:xfrm>
        </p:grpSpPr>
        <p:sp>
          <p:nvSpPr>
            <p:cNvPr id="21" name="Freeform 20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4123130" y="266673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Flowchart: Or 23"/>
          <p:cNvSpPr/>
          <p:nvPr/>
        </p:nvSpPr>
        <p:spPr>
          <a:xfrm>
            <a:off x="3997116" y="1626330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stCxn id="17" idx="2"/>
          </p:cNvCxnSpPr>
          <p:nvPr/>
        </p:nvCxnSpPr>
        <p:spPr>
          <a:xfrm>
            <a:off x="4123130" y="1251075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3130" y="186521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reeform 26"/>
          <p:cNvSpPr/>
          <p:nvPr/>
        </p:nvSpPr>
        <p:spPr>
          <a:xfrm>
            <a:off x="1861226" y="1725041"/>
            <a:ext cx="2146570" cy="1582365"/>
          </a:xfrm>
          <a:custGeom>
            <a:avLst/>
            <a:gdLst>
              <a:gd name="connsiteX0" fmla="*/ 0 w 2146570"/>
              <a:gd name="connsiteY0" fmla="*/ 1582365 h 1582365"/>
              <a:gd name="connsiteX1" fmla="*/ 544748 w 2146570"/>
              <a:gd name="connsiteY1" fmla="*/ 1582365 h 1582365"/>
              <a:gd name="connsiteX2" fmla="*/ 544748 w 2146570"/>
              <a:gd name="connsiteY2" fmla="*/ 12970 h 1582365"/>
              <a:gd name="connsiteX3" fmla="*/ 2146570 w 2146570"/>
              <a:gd name="connsiteY3" fmla="*/ 0 h 15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570" h="1582365">
                <a:moveTo>
                  <a:pt x="0" y="1582365"/>
                </a:moveTo>
                <a:lnTo>
                  <a:pt x="544748" y="1582365"/>
                </a:lnTo>
                <a:lnTo>
                  <a:pt x="544748" y="12970"/>
                </a:lnTo>
                <a:lnTo>
                  <a:pt x="214657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5509091" y="1865217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29" name="Rectangle 28"/>
          <p:cNvSpPr/>
          <p:nvPr/>
        </p:nvSpPr>
        <p:spPr>
          <a:xfrm>
            <a:off x="7729480" y="830855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i="1" baseline="-25000" dirty="0"/>
              <a:t>N</a:t>
            </a:r>
            <a:endParaRPr lang="en-IN" sz="24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7441448" y="2246518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29480" y="316409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  <a:endParaRPr lang="en-IN" sz="2400" baseline="-25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697223" y="1880597"/>
            <a:ext cx="744225" cy="585762"/>
            <a:chOff x="85869" y="2021252"/>
            <a:chExt cx="744225" cy="585762"/>
          </a:xfrm>
        </p:grpSpPr>
        <p:sp>
          <p:nvSpPr>
            <p:cNvPr id="33" name="Freeform 32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cxnSp>
        <p:nvCxnSpPr>
          <p:cNvPr id="35" name="Straight Arrow Connector 34"/>
          <p:cNvCxnSpPr>
            <a:stCxn id="30" idx="2"/>
          </p:cNvCxnSpPr>
          <p:nvPr/>
        </p:nvCxnSpPr>
        <p:spPr>
          <a:xfrm>
            <a:off x="8107522" y="268211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lowchart: Or 35"/>
          <p:cNvSpPr/>
          <p:nvPr/>
        </p:nvSpPr>
        <p:spPr>
          <a:xfrm>
            <a:off x="7981508" y="1641710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29" idx="2"/>
          </p:cNvCxnSpPr>
          <p:nvPr/>
        </p:nvCxnSpPr>
        <p:spPr>
          <a:xfrm>
            <a:off x="8107522" y="1266455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107522" y="188059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Freeform 38"/>
          <p:cNvSpPr/>
          <p:nvPr/>
        </p:nvSpPr>
        <p:spPr>
          <a:xfrm>
            <a:off x="4487694" y="2412462"/>
            <a:ext cx="674451" cy="920885"/>
          </a:xfrm>
          <a:custGeom>
            <a:avLst/>
            <a:gdLst>
              <a:gd name="connsiteX0" fmla="*/ 0 w 674451"/>
              <a:gd name="connsiteY0" fmla="*/ 920885 h 920885"/>
              <a:gd name="connsiteX1" fmla="*/ 674451 w 674451"/>
              <a:gd name="connsiteY1" fmla="*/ 920885 h 920885"/>
              <a:gd name="connsiteX2" fmla="*/ 674451 w 674451"/>
              <a:gd name="connsiteY2" fmla="*/ 0 h 92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451" h="920885">
                <a:moveTo>
                  <a:pt x="0" y="920885"/>
                </a:moveTo>
                <a:lnTo>
                  <a:pt x="674451" y="920885"/>
                </a:lnTo>
                <a:lnTo>
                  <a:pt x="674451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reeform 39"/>
          <p:cNvSpPr/>
          <p:nvPr/>
        </p:nvSpPr>
        <p:spPr>
          <a:xfrm>
            <a:off x="6258128" y="1757467"/>
            <a:ext cx="1718553" cy="708892"/>
          </a:xfrm>
          <a:custGeom>
            <a:avLst/>
            <a:gdLst>
              <a:gd name="connsiteX0" fmla="*/ 0 w 1718553"/>
              <a:gd name="connsiteY0" fmla="*/ 648510 h 648510"/>
              <a:gd name="connsiteX1" fmla="*/ 0 w 1718553"/>
              <a:gd name="connsiteY1" fmla="*/ 0 h 648510"/>
              <a:gd name="connsiteX2" fmla="*/ 1718553 w 1718553"/>
              <a:gd name="connsiteY2" fmla="*/ 0 h 64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553" h="648510">
                <a:moveTo>
                  <a:pt x="0" y="648510"/>
                </a:moveTo>
                <a:lnTo>
                  <a:pt x="0" y="0"/>
                </a:lnTo>
                <a:lnTo>
                  <a:pt x="1718553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372419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5616" y="3869028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5511" y="4666779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Decrypt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15616" y="60781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1</a:t>
            </a:r>
          </a:p>
        </p:txBody>
      </p:sp>
      <p:cxnSp>
        <p:nvCxnSpPr>
          <p:cNvPr id="50" name="Straight Arrow Connector 49"/>
          <p:cNvCxnSpPr>
            <a:stCxn id="42" idx="2"/>
          </p:cNvCxnSpPr>
          <p:nvPr/>
        </p:nvCxnSpPr>
        <p:spPr>
          <a:xfrm>
            <a:off x="1493658" y="4304628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Flowchart: Or 81"/>
          <p:cNvSpPr/>
          <p:nvPr/>
        </p:nvSpPr>
        <p:spPr>
          <a:xfrm>
            <a:off x="1367644" y="5469332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493658" y="509407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93658" y="5708219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5" name="Group 84"/>
          <p:cNvGrpSpPr/>
          <p:nvPr/>
        </p:nvGrpSpPr>
        <p:grpSpPr>
          <a:xfrm>
            <a:off x="65322" y="4297869"/>
            <a:ext cx="744225" cy="585762"/>
            <a:chOff x="85869" y="2021252"/>
            <a:chExt cx="744225" cy="585762"/>
          </a:xfrm>
        </p:grpSpPr>
        <p:sp>
          <p:nvSpPr>
            <p:cNvPr id="86" name="Freeform 85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1585" y="5003108"/>
            <a:ext cx="1274496" cy="608328"/>
            <a:chOff x="93148" y="1269155"/>
            <a:chExt cx="1274496" cy="608328"/>
          </a:xfrm>
        </p:grpSpPr>
        <p:sp>
          <p:nvSpPr>
            <p:cNvPr id="89" name="Freeform 88"/>
            <p:cNvSpPr/>
            <p:nvPr/>
          </p:nvSpPr>
          <p:spPr>
            <a:xfrm>
              <a:off x="263379" y="1692821"/>
              <a:ext cx="1104265" cy="184662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148" y="1269155"/>
              <a:ext cx="616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IV</a:t>
              </a:r>
              <a:endParaRPr lang="en-IN" i="1" dirty="0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3751233" y="3865367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baseline="-25000" dirty="0"/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451128" y="4663118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Decrypt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751233" y="6074492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baseline="-25000" dirty="0"/>
              <a:t>2</a:t>
            </a:r>
          </a:p>
        </p:txBody>
      </p:sp>
      <p:cxnSp>
        <p:nvCxnSpPr>
          <p:cNvPr id="94" name="Straight Arrow Connector 93"/>
          <p:cNvCxnSpPr>
            <a:stCxn id="91" idx="2"/>
          </p:cNvCxnSpPr>
          <p:nvPr/>
        </p:nvCxnSpPr>
        <p:spPr>
          <a:xfrm>
            <a:off x="4129275" y="430096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Flowchart: Or 94"/>
          <p:cNvSpPr/>
          <p:nvPr/>
        </p:nvSpPr>
        <p:spPr>
          <a:xfrm>
            <a:off x="4003261" y="54656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129275" y="5096901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129275" y="5704558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8" name="Group 97"/>
          <p:cNvGrpSpPr/>
          <p:nvPr/>
        </p:nvGrpSpPr>
        <p:grpSpPr>
          <a:xfrm>
            <a:off x="2700939" y="4294208"/>
            <a:ext cx="744225" cy="585762"/>
            <a:chOff x="85869" y="2021252"/>
            <a:chExt cx="744225" cy="585762"/>
          </a:xfrm>
        </p:grpSpPr>
        <p:sp>
          <p:nvSpPr>
            <p:cNvPr id="99" name="Freeform 98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sp>
        <p:nvSpPr>
          <p:cNvPr id="105" name="Freeform 104"/>
          <p:cNvSpPr/>
          <p:nvPr/>
        </p:nvSpPr>
        <p:spPr>
          <a:xfrm>
            <a:off x="1861226" y="4072647"/>
            <a:ext cx="2153055" cy="1504544"/>
          </a:xfrm>
          <a:custGeom>
            <a:avLst/>
            <a:gdLst>
              <a:gd name="connsiteX0" fmla="*/ 0 w 2153055"/>
              <a:gd name="connsiteY0" fmla="*/ 0 h 1504544"/>
              <a:gd name="connsiteX1" fmla="*/ 557719 w 2153055"/>
              <a:gd name="connsiteY1" fmla="*/ 0 h 1504544"/>
              <a:gd name="connsiteX2" fmla="*/ 557719 w 2153055"/>
              <a:gd name="connsiteY2" fmla="*/ 1504544 h 1504544"/>
              <a:gd name="connsiteX3" fmla="*/ 2153055 w 2153055"/>
              <a:gd name="connsiteY3" fmla="*/ 1504544 h 150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055" h="1504544">
                <a:moveTo>
                  <a:pt x="0" y="0"/>
                </a:moveTo>
                <a:lnTo>
                  <a:pt x="557719" y="0"/>
                </a:lnTo>
                <a:lnTo>
                  <a:pt x="557719" y="1504544"/>
                </a:lnTo>
                <a:lnTo>
                  <a:pt x="2153055" y="150454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7739044" y="3844985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  <a:endParaRPr lang="en-IN" sz="2400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7438939" y="4642736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Decrypt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39044" y="605411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P</a:t>
            </a:r>
            <a:r>
              <a:rPr lang="en-IN" sz="2400" i="1" baseline="-25000" dirty="0"/>
              <a:t>N</a:t>
            </a:r>
            <a:endParaRPr lang="en-IN" sz="2400" baseline="-25000" dirty="0"/>
          </a:p>
        </p:txBody>
      </p:sp>
      <p:cxnSp>
        <p:nvCxnSpPr>
          <p:cNvPr id="109" name="Straight Arrow Connector 108"/>
          <p:cNvCxnSpPr>
            <a:stCxn id="106" idx="2"/>
          </p:cNvCxnSpPr>
          <p:nvPr/>
        </p:nvCxnSpPr>
        <p:spPr>
          <a:xfrm>
            <a:off x="8117086" y="4280585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Flowchart: Or 109"/>
          <p:cNvSpPr/>
          <p:nvPr/>
        </p:nvSpPr>
        <p:spPr>
          <a:xfrm>
            <a:off x="7991072" y="544528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8117086" y="507003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117086" y="5684176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3" name="Group 112"/>
          <p:cNvGrpSpPr/>
          <p:nvPr/>
        </p:nvGrpSpPr>
        <p:grpSpPr>
          <a:xfrm>
            <a:off x="6688750" y="4273826"/>
            <a:ext cx="744225" cy="585762"/>
            <a:chOff x="85869" y="2021252"/>
            <a:chExt cx="744225" cy="585762"/>
          </a:xfrm>
        </p:grpSpPr>
        <p:sp>
          <p:nvSpPr>
            <p:cNvPr id="114" name="Freeform 113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/>
                <a:t>K</a:t>
              </a:r>
              <a:endParaRPr lang="en-IN" i="1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506530" y="429976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…</a:t>
            </a:r>
            <a:endParaRPr lang="en-IN" b="1" dirty="0"/>
          </a:p>
        </p:txBody>
      </p:sp>
      <p:sp>
        <p:nvSpPr>
          <p:cNvPr id="119" name="Freeform 118"/>
          <p:cNvSpPr/>
          <p:nvPr/>
        </p:nvSpPr>
        <p:spPr>
          <a:xfrm>
            <a:off x="4507149" y="4046706"/>
            <a:ext cx="674451" cy="817124"/>
          </a:xfrm>
          <a:custGeom>
            <a:avLst/>
            <a:gdLst>
              <a:gd name="connsiteX0" fmla="*/ 0 w 674451"/>
              <a:gd name="connsiteY0" fmla="*/ 0 h 817124"/>
              <a:gd name="connsiteX1" fmla="*/ 674451 w 674451"/>
              <a:gd name="connsiteY1" fmla="*/ 0 h 817124"/>
              <a:gd name="connsiteX2" fmla="*/ 674451 w 674451"/>
              <a:gd name="connsiteY2" fmla="*/ 817124 h 81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451" h="817124">
                <a:moveTo>
                  <a:pt x="0" y="0"/>
                </a:moveTo>
                <a:lnTo>
                  <a:pt x="674451" y="0"/>
                </a:lnTo>
                <a:lnTo>
                  <a:pt x="674451" y="8171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Freeform 119"/>
          <p:cNvSpPr/>
          <p:nvPr/>
        </p:nvSpPr>
        <p:spPr>
          <a:xfrm>
            <a:off x="6297038" y="4863830"/>
            <a:ext cx="1705583" cy="719847"/>
          </a:xfrm>
          <a:custGeom>
            <a:avLst/>
            <a:gdLst>
              <a:gd name="connsiteX0" fmla="*/ 0 w 1705583"/>
              <a:gd name="connsiteY0" fmla="*/ 0 h 719847"/>
              <a:gd name="connsiteX1" fmla="*/ 0 w 1705583"/>
              <a:gd name="connsiteY1" fmla="*/ 719847 h 719847"/>
              <a:gd name="connsiteX2" fmla="*/ 1705583 w 1705583"/>
              <a:gd name="connsiteY2" fmla="*/ 719847 h 71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583" h="719847">
                <a:moveTo>
                  <a:pt x="0" y="0"/>
                </a:moveTo>
                <a:lnTo>
                  <a:pt x="0" y="719847"/>
                </a:lnTo>
                <a:lnTo>
                  <a:pt x="1705583" y="71984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223952" y="1276654"/>
            <a:ext cx="64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  <a:r>
              <a:rPr lang="en-IN" sz="2400" baseline="-25000" dirty="0"/>
              <a:t>-1</a:t>
            </a:r>
            <a:endParaRPr lang="en-IN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6325380" y="5128601"/>
            <a:ext cx="64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C</a:t>
            </a:r>
            <a:r>
              <a:rPr lang="en-IN" sz="2400" i="1" baseline="-25000" dirty="0"/>
              <a:t>N</a:t>
            </a:r>
            <a:r>
              <a:rPr lang="en-IN" sz="2400" baseline="-25000" dirty="0"/>
              <a:t>-1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3944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7" grpId="0" animBg="1"/>
      <p:bldP spid="18" grpId="0" animBg="1"/>
      <p:bldP spid="19" grpId="0" animBg="1"/>
      <p:bldP spid="24" grpId="0" animBg="1"/>
      <p:bldP spid="27" grpId="0" animBg="1"/>
      <p:bldP spid="28" grpId="0"/>
      <p:bldP spid="29" grpId="0" animBg="1"/>
      <p:bldP spid="30" grpId="0" animBg="1"/>
      <p:bldP spid="31" grpId="0" animBg="1"/>
      <p:bldP spid="36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82" grpId="0" animBg="1"/>
      <p:bldP spid="91" grpId="0" animBg="1"/>
      <p:bldP spid="92" grpId="0" animBg="1"/>
      <p:bldP spid="93" grpId="0" animBg="1"/>
      <p:bldP spid="95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6" grpId="0"/>
      <p:bldP spid="119" grpId="0" animBg="1"/>
      <p:bldP spid="120" grpId="0" animBg="1"/>
      <p:bldP spid="2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2. Cipher Block Chaining (CBC)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Strength:</a:t>
            </a:r>
            <a:r>
              <a:rPr lang="en-IN" dirty="0"/>
              <a:t> because of the chaining mechanism of CBC, it is an appropriate mode for encrypting messages of length greater than b bits</a:t>
            </a:r>
          </a:p>
          <a:p>
            <a:r>
              <a:rPr lang="en-IN" b="1" dirty="0">
                <a:solidFill>
                  <a:schemeClr val="tx2"/>
                </a:solidFill>
              </a:rPr>
              <a:t>Typical application: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General-purpose block oriented transmission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dirty="0"/>
              <a:t>Authentication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509120"/>
            <a:ext cx="8763371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13446</TotalTime>
  <Words>1687</Words>
  <Application>Microsoft Office PowerPoint</Application>
  <PresentationFormat>On-screen Show (4:3)</PresentationFormat>
  <Paragraphs>354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Open Sans Extrabold</vt:lpstr>
      <vt:lpstr>Wingdings</vt:lpstr>
      <vt:lpstr>Office Theme</vt:lpstr>
      <vt:lpstr>Custom Design</vt:lpstr>
      <vt:lpstr>UNIT-3 Multiple encryptions and triple DES</vt:lpstr>
      <vt:lpstr>Outline</vt:lpstr>
      <vt:lpstr>Block Cipher Modes of Operations</vt:lpstr>
      <vt:lpstr>1. Electronic Code Book (ECB)</vt:lpstr>
      <vt:lpstr>1. ECB Encryption &amp; Decryption</vt:lpstr>
      <vt:lpstr>Electronic Code Book - Cont…</vt:lpstr>
      <vt:lpstr>2. Cipher Block Chaining (CBC)</vt:lpstr>
      <vt:lpstr>PowerPoint Presentation</vt:lpstr>
      <vt:lpstr>2. Cipher Block Chaining (CBC) – Cont…</vt:lpstr>
      <vt:lpstr>3. Cipher Feedback Mode (CFB)</vt:lpstr>
      <vt:lpstr>PowerPoint Presentation</vt:lpstr>
      <vt:lpstr>PowerPoint Presentation</vt:lpstr>
      <vt:lpstr>CFB Mode</vt:lpstr>
      <vt:lpstr>CFB Mode – Cont…</vt:lpstr>
      <vt:lpstr>4. Output Feedback Mode (OFB)</vt:lpstr>
      <vt:lpstr>PowerPoint Presentation</vt:lpstr>
      <vt:lpstr>PowerPoint Presentation</vt:lpstr>
      <vt:lpstr>OFB Mode</vt:lpstr>
      <vt:lpstr>5. Counter Mode (CTR)</vt:lpstr>
      <vt:lpstr>PowerPoint Presentation</vt:lpstr>
      <vt:lpstr>PowerPoint Presentation</vt:lpstr>
      <vt:lpstr>Advantages of the CTR Mode</vt:lpstr>
      <vt:lpstr>Summary of all modes</vt:lpstr>
      <vt:lpstr>Multiple Encryption</vt:lpstr>
      <vt:lpstr>Double DES</vt:lpstr>
      <vt:lpstr>Meet in the Middle Attack</vt:lpstr>
      <vt:lpstr>Meet in the Middle Attack Step-1</vt:lpstr>
      <vt:lpstr>Meet in the Middle Attack Step-2</vt:lpstr>
      <vt:lpstr>Triple DES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2648</cp:revision>
  <dcterms:created xsi:type="dcterms:W3CDTF">2013-05-17T03:00:03Z</dcterms:created>
  <dcterms:modified xsi:type="dcterms:W3CDTF">2020-08-06T04:50:51Z</dcterms:modified>
</cp:coreProperties>
</file>