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380" r:id="rId4"/>
    <p:sldId id="403" r:id="rId5"/>
    <p:sldId id="402" r:id="rId6"/>
    <p:sldId id="404" r:id="rId7"/>
    <p:sldId id="405" r:id="rId8"/>
    <p:sldId id="406" r:id="rId9"/>
    <p:sldId id="407" r:id="rId10"/>
    <p:sldId id="408" r:id="rId11"/>
    <p:sldId id="410" r:id="rId12"/>
    <p:sldId id="409" r:id="rId13"/>
    <p:sldId id="411" r:id="rId14"/>
    <p:sldId id="414" r:id="rId15"/>
    <p:sldId id="412" r:id="rId16"/>
    <p:sldId id="413" r:id="rId17"/>
    <p:sldId id="416" r:id="rId18"/>
    <p:sldId id="415" r:id="rId19"/>
    <p:sldId id="417" r:id="rId20"/>
    <p:sldId id="418" r:id="rId21"/>
    <p:sldId id="419" r:id="rId22"/>
    <p:sldId id="420" r:id="rId23"/>
    <p:sldId id="422" r:id="rId24"/>
    <p:sldId id="423" r:id="rId25"/>
    <p:sldId id="424" r:id="rId26"/>
    <p:sldId id="425" r:id="rId27"/>
    <p:sldId id="426" r:id="rId28"/>
    <p:sldId id="427" r:id="rId29"/>
    <p:sldId id="429" r:id="rId30"/>
    <p:sldId id="39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emNkw4kKfxFpDnUQln0aA==" hashData="TLF00iOIcaMFN9JBHjtVo6v2aEmIkcUO2w/zRHoe8PYnXGc7U6tJfA1C2G4b4HIVoU3TJ7mDx7iQFR0lnJQg8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3615" autoAdjust="0"/>
  </p:normalViewPr>
  <p:slideViewPr>
    <p:cSldViewPr>
      <p:cViewPr varScale="1">
        <p:scale>
          <a:sx n="82" d="100"/>
          <a:sy n="82" d="100"/>
        </p:scale>
        <p:origin x="13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0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 Asymmertic Ciphers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	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1412564"/>
            <a:ext cx="5995393" cy="984960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UNIT-4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Asymmetric Ciphers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Step-1: Generate Public key and Private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Select two large prime numbers:  </a:t>
            </a:r>
            <a:r>
              <a:rPr lang="en-IN" b="1" dirty="0">
                <a:solidFill>
                  <a:schemeClr val="tx2"/>
                </a:solidFill>
              </a:rPr>
              <a:t>p = 3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q = 11</a:t>
            </a:r>
          </a:p>
          <a:p>
            <a:r>
              <a:rPr lang="en-IN" dirty="0"/>
              <a:t>Calculate modulus : </a:t>
            </a:r>
            <a:r>
              <a:rPr lang="en-IN" b="1" dirty="0">
                <a:solidFill>
                  <a:schemeClr val="tx2"/>
                </a:solidFill>
              </a:rPr>
              <a:t>n = p * q, n = 33</a:t>
            </a:r>
          </a:p>
          <a:p>
            <a:r>
              <a:rPr lang="en-IN" dirty="0"/>
              <a:t>Calculate Euler’s totient function :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= (p-1) * (q-1)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	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= ( 3 – 1 )  * ( 11 – 1 ) = 20</a:t>
            </a:r>
          </a:p>
          <a:p>
            <a:r>
              <a:rPr lang="en-IN" dirty="0"/>
              <a:t>Select </a:t>
            </a:r>
            <a:r>
              <a:rPr lang="en-IN" b="1" dirty="0">
                <a:solidFill>
                  <a:schemeClr val="tx2"/>
                </a:solidFill>
              </a:rPr>
              <a:t>e</a:t>
            </a:r>
            <a:r>
              <a:rPr lang="en-IN" dirty="0"/>
              <a:t> such that </a:t>
            </a:r>
            <a:r>
              <a:rPr lang="en-IN" b="1" dirty="0">
                <a:solidFill>
                  <a:schemeClr val="tx2"/>
                </a:solidFill>
              </a:rPr>
              <a:t>e</a:t>
            </a:r>
            <a:r>
              <a:rPr lang="en-IN" dirty="0"/>
              <a:t> is </a:t>
            </a:r>
            <a:r>
              <a:rPr lang="en-IN" b="1" dirty="0">
                <a:solidFill>
                  <a:schemeClr val="tx2"/>
                </a:solidFill>
              </a:rPr>
              <a:t>relatively prime </a:t>
            </a:r>
            <a:r>
              <a:rPr lang="en-IN" dirty="0"/>
              <a:t>to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</a:t>
            </a:r>
            <a:r>
              <a:rPr lang="en-IN" dirty="0"/>
              <a:t>and </a:t>
            </a:r>
            <a:r>
              <a:rPr lang="en-IN" b="1" dirty="0">
                <a:solidFill>
                  <a:schemeClr val="tx2"/>
                </a:solidFill>
              </a:rPr>
              <a:t>1 &lt; e &lt;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</a:t>
            </a:r>
          </a:p>
          <a:p>
            <a:r>
              <a:rPr lang="en-IN" dirty="0"/>
              <a:t>We have several choices for </a:t>
            </a:r>
            <a:r>
              <a:rPr lang="en-IN" b="1" dirty="0">
                <a:solidFill>
                  <a:schemeClr val="tx2"/>
                </a:solidFill>
              </a:rPr>
              <a:t>e : 7, 11, 13, 17, 19 </a:t>
            </a:r>
            <a:r>
              <a:rPr lang="en-IN" dirty="0"/>
              <a:t>Let’s take</a:t>
            </a:r>
            <a:r>
              <a:rPr lang="en-IN" b="1" dirty="0">
                <a:solidFill>
                  <a:schemeClr val="tx2"/>
                </a:solidFill>
              </a:rPr>
              <a:t> e = 7</a:t>
            </a:r>
          </a:p>
          <a:p>
            <a:r>
              <a:rPr lang="en-IN" dirty="0"/>
              <a:t>Determine </a:t>
            </a:r>
            <a:r>
              <a:rPr lang="en-IN" b="1" dirty="0">
                <a:solidFill>
                  <a:schemeClr val="tx2"/>
                </a:solidFill>
              </a:rPr>
              <a:t>d</a:t>
            </a:r>
            <a:r>
              <a:rPr lang="en-IN" dirty="0"/>
              <a:t> such that </a:t>
            </a:r>
            <a:r>
              <a:rPr lang="en-IN" b="1" dirty="0">
                <a:solidFill>
                  <a:schemeClr val="tx2"/>
                </a:solidFill>
              </a:rPr>
              <a:t>d * e ≡ 1 (mod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(n))</a:t>
            </a:r>
          </a:p>
          <a:p>
            <a:r>
              <a:rPr lang="en-IN" b="1" dirty="0">
                <a:solidFill>
                  <a:schemeClr val="tx2"/>
                </a:solidFill>
              </a:rPr>
              <a:t>? * 7 ≡ 1 (mod 20), 3 * 7 ≡ 1 (mod 20)</a:t>
            </a:r>
          </a:p>
          <a:p>
            <a:endParaRPr lang="en-IN" dirty="0"/>
          </a:p>
          <a:p>
            <a:r>
              <a:rPr lang="en-IN" dirty="0"/>
              <a:t>Public key : </a:t>
            </a:r>
            <a:r>
              <a:rPr lang="en-IN" b="1" dirty="0">
                <a:solidFill>
                  <a:schemeClr val="tx2"/>
                </a:solidFill>
              </a:rPr>
              <a:t>PU = { e, n } , PU = { 7, 33 }</a:t>
            </a:r>
          </a:p>
          <a:p>
            <a:r>
              <a:rPr lang="en-IN" dirty="0"/>
              <a:t>Private key : </a:t>
            </a:r>
            <a:r>
              <a:rPr lang="en-IN" b="1" dirty="0">
                <a:solidFill>
                  <a:schemeClr val="tx2"/>
                </a:solidFill>
              </a:rPr>
              <a:t>PR = { d, n }, PR = { 3, 33 }</a:t>
            </a:r>
          </a:p>
          <a:p>
            <a:endParaRPr lang="en-IN" b="1" dirty="0">
              <a:solidFill>
                <a:schemeClr val="tx2"/>
              </a:solidFill>
            </a:endParaRPr>
          </a:p>
          <a:p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5544108" y="4115626"/>
            <a:ext cx="3492388" cy="2308324"/>
          </a:xfrm>
          <a:prstGeom prst="wedgeRectCallout">
            <a:avLst>
              <a:gd name="adj1" fmla="val -59224"/>
              <a:gd name="adj2" fmla="val -47885"/>
            </a:avLst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This is equivalent to finding d which satisfies de = 1 + j.</a:t>
            </a:r>
            <a:r>
              <a:rPr lang="el-GR" sz="2400" dirty="0"/>
              <a:t>φ(</a:t>
            </a:r>
            <a:r>
              <a:rPr lang="en-IN" sz="2400" dirty="0"/>
              <a:t>n) </a:t>
            </a:r>
            <a:r>
              <a:rPr lang="en-IN" sz="2400" dirty="0">
                <a:solidFill>
                  <a:schemeClr val="tx1"/>
                </a:solidFill>
              </a:rPr>
              <a:t>where j is any integer.</a:t>
            </a:r>
          </a:p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en-IN" sz="2400" dirty="0"/>
              <a:t>We can rewrite this as </a:t>
            </a:r>
          </a:p>
          <a:p>
            <a:pPr marL="182563" indent="-182563" algn="just"/>
            <a:r>
              <a:rPr lang="en-IN" sz="2400" dirty="0"/>
              <a:t>   d = (1 + j.</a:t>
            </a:r>
            <a:r>
              <a:rPr lang="el-GR" sz="2400" dirty="0"/>
              <a:t> φ(</a:t>
            </a:r>
            <a:r>
              <a:rPr lang="en-IN" sz="2400" dirty="0"/>
              <a:t>n)) / 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 : Encrypt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Encryption Using Public key: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0473" y="1376772"/>
            <a:ext cx="2592287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C = M</a:t>
            </a:r>
            <a:r>
              <a:rPr lang="en-IN" sz="3200" baseline="30000" dirty="0"/>
              <a:t>e</a:t>
            </a:r>
            <a:r>
              <a:rPr lang="en-IN" sz="3200" dirty="0"/>
              <a:t> mod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780" y="270892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Ciphertext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47864" y="1952836"/>
            <a:ext cx="1140380" cy="900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270892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Input Message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48064" y="1892695"/>
            <a:ext cx="324036" cy="960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5637" y="275508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/>
              <a:t>Publickey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75835" y="1802685"/>
            <a:ext cx="1700920" cy="105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5228" y="1900718"/>
            <a:ext cx="623055" cy="952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414" y="4221969"/>
            <a:ext cx="2736304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message M = 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7413" y="4708056"/>
            <a:ext cx="7236915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 = 14</a:t>
            </a:r>
            <a:r>
              <a:rPr lang="en-IN" sz="2400" baseline="30000" dirty="0"/>
              <a:t>7</a:t>
            </a:r>
            <a:r>
              <a:rPr lang="en-IN" sz="2400" dirty="0"/>
              <a:t> mod 33</a:t>
            </a:r>
          </a:p>
          <a:p>
            <a:r>
              <a:rPr lang="en-IN" sz="2400" dirty="0"/>
              <a:t>C = [(14</a:t>
            </a:r>
            <a:r>
              <a:rPr lang="en-IN" sz="2400" baseline="30000" dirty="0"/>
              <a:t>1</a:t>
            </a:r>
            <a:r>
              <a:rPr lang="en-IN" sz="2400" dirty="0"/>
              <a:t> mod 33) X (14</a:t>
            </a:r>
            <a:r>
              <a:rPr lang="en-IN" sz="2400" baseline="30000" dirty="0"/>
              <a:t>2</a:t>
            </a:r>
            <a:r>
              <a:rPr lang="en-IN" sz="2400" dirty="0"/>
              <a:t> mod 33) X (14</a:t>
            </a:r>
            <a:r>
              <a:rPr lang="en-IN" sz="2400" baseline="30000" dirty="0"/>
              <a:t>4</a:t>
            </a:r>
            <a:r>
              <a:rPr lang="en-IN" sz="2400" dirty="0"/>
              <a:t> mod 33)] mod 33</a:t>
            </a:r>
          </a:p>
          <a:p>
            <a:r>
              <a:rPr lang="en-IN" sz="2400" dirty="0"/>
              <a:t>C = (14 X 31 X 4) mod 33 = 1736 mod 33</a:t>
            </a:r>
          </a:p>
          <a:p>
            <a:r>
              <a:rPr lang="en-IN" sz="2400" dirty="0"/>
              <a:t>C = 20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7414" y="3719360"/>
            <a:ext cx="3492388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PU = { e, n } , PU = { 7, 33 }</a:t>
            </a:r>
          </a:p>
        </p:txBody>
      </p:sp>
    </p:spTree>
    <p:extLst>
      <p:ext uri="{BB962C8B-B14F-4D97-AF65-F5344CB8AC3E}">
        <p14:creationId xmlns:p14="http://schemas.microsoft.com/office/powerpoint/2010/main" val="68066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13" grpId="0"/>
      <p:bldP spid="15" grpId="0" animBg="1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 : Decrypt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Encryption Using Public key: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0473" y="1376772"/>
            <a:ext cx="2592287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M = C</a:t>
            </a:r>
            <a:r>
              <a:rPr lang="en-IN" sz="3200" baseline="30000" dirty="0"/>
              <a:t>d</a:t>
            </a:r>
            <a:r>
              <a:rPr lang="en-IN" sz="3200" dirty="0"/>
              <a:t> mod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780" y="270892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Plaintext</a:t>
            </a:r>
          </a:p>
          <a:p>
            <a:pPr algn="ctr"/>
            <a:r>
              <a:rPr lang="en-IN" sz="2400" dirty="0"/>
              <a:t>Message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47864" y="1952836"/>
            <a:ext cx="1140380" cy="900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270892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Cipher</a:t>
            </a:r>
          </a:p>
          <a:p>
            <a:pPr algn="ctr"/>
            <a:r>
              <a:rPr lang="en-IN" sz="2400" dirty="0"/>
              <a:t>Message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48064" y="1892695"/>
            <a:ext cx="324036" cy="960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5637" y="275508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/>
              <a:t>Privatekey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75835" y="1802685"/>
            <a:ext cx="1700920" cy="105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5228" y="1900718"/>
            <a:ext cx="623055" cy="952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414" y="4221969"/>
            <a:ext cx="2808422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Ciphertext C = 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7414" y="4708056"/>
            <a:ext cx="629931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M = 20</a:t>
            </a:r>
            <a:r>
              <a:rPr lang="en-IN" sz="2400" baseline="30000" dirty="0"/>
              <a:t>3</a:t>
            </a:r>
            <a:r>
              <a:rPr lang="en-IN" sz="2400" dirty="0"/>
              <a:t> mod 33</a:t>
            </a:r>
          </a:p>
          <a:p>
            <a:r>
              <a:rPr lang="en-IN" sz="2400" dirty="0"/>
              <a:t>M = [(20</a:t>
            </a:r>
            <a:r>
              <a:rPr lang="en-IN" sz="2400" baseline="30000" dirty="0"/>
              <a:t>1</a:t>
            </a:r>
            <a:r>
              <a:rPr lang="en-IN" sz="2400" dirty="0"/>
              <a:t> mod 33) X (20</a:t>
            </a:r>
            <a:r>
              <a:rPr lang="en-IN" sz="2400" baseline="30000" dirty="0"/>
              <a:t>2</a:t>
            </a:r>
            <a:r>
              <a:rPr lang="en-IN" sz="2400" dirty="0"/>
              <a:t> mod 33)] mod 33</a:t>
            </a:r>
          </a:p>
          <a:p>
            <a:r>
              <a:rPr lang="en-IN" sz="2400" dirty="0"/>
              <a:t>M = (20 X 4) mod 33 = 80 mod 33</a:t>
            </a:r>
          </a:p>
          <a:p>
            <a:r>
              <a:rPr lang="en-IN" sz="2400" dirty="0"/>
              <a:t>M = 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7414" y="3719360"/>
            <a:ext cx="3492388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PR = { d, n } , PR = { 3, 33 }</a:t>
            </a:r>
          </a:p>
        </p:txBody>
      </p:sp>
    </p:spTree>
    <p:extLst>
      <p:ext uri="{BB962C8B-B14F-4D97-AF65-F5344CB8AC3E}">
        <p14:creationId xmlns:p14="http://schemas.microsoft.com/office/powerpoint/2010/main" val="3583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13" grpId="0"/>
      <p:bldP spid="15" grpId="0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RSA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3113" y="2263728"/>
            <a:ext cx="2216235" cy="955557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14</a:t>
            </a:r>
            <a:r>
              <a:rPr lang="en-IN" sz="2400" baseline="80000" dirty="0"/>
              <a:t>7</a:t>
            </a:r>
            <a:r>
              <a:rPr lang="en-IN" sz="2400" dirty="0"/>
              <a:t> mod 33 = 20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329422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Plaintext</a:t>
            </a:r>
          </a:p>
          <a:p>
            <a:pPr algn="ctr"/>
            <a:r>
              <a:rPr lang="en-IN" sz="2400" dirty="0"/>
              <a:t>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5343" y="2303147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Plaintext</a:t>
            </a:r>
          </a:p>
          <a:p>
            <a:pPr algn="ctr"/>
            <a:r>
              <a:rPr lang="en-IN" sz="2400" dirty="0"/>
              <a:t>14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2304" y="2243041"/>
            <a:ext cx="2216235" cy="955557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20</a:t>
            </a:r>
            <a:r>
              <a:rPr lang="en-IN" sz="2400" baseline="80000" dirty="0"/>
              <a:t>3</a:t>
            </a:r>
            <a:r>
              <a:rPr lang="en-IN" sz="2400" dirty="0"/>
              <a:t> mod 33 = 14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6863" y="2329422"/>
            <a:ext cx="150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Ciphertext</a:t>
            </a:r>
          </a:p>
          <a:p>
            <a:pPr algn="ctr"/>
            <a:r>
              <a:rPr lang="en-IN" sz="240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3708" y="35238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PU = 7, 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4337" y="35010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 = 3, 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140" y="1729940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Encryption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0331" y="1707080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Decryption</a:t>
            </a:r>
          </a:p>
        </p:txBody>
      </p:sp>
      <p:sp>
        <p:nvSpPr>
          <p:cNvPr id="14" name="Oval 13"/>
          <p:cNvSpPr/>
          <p:nvPr/>
        </p:nvSpPr>
        <p:spPr>
          <a:xfrm>
            <a:off x="2021812" y="242546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5794337" y="24026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2835404" y="2560340"/>
            <a:ext cx="396044" cy="37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6606512" y="2529481"/>
            <a:ext cx="396044" cy="37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endCxn id="4" idx="1"/>
          </p:cNvCxnSpPr>
          <p:nvPr/>
        </p:nvCxnSpPr>
        <p:spPr>
          <a:xfrm>
            <a:off x="1115616" y="2741506"/>
            <a:ext cx="55749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9" idx="3"/>
          </p:cNvCxnSpPr>
          <p:nvPr/>
        </p:nvCxnSpPr>
        <p:spPr>
          <a:xfrm>
            <a:off x="3889348" y="2741507"/>
            <a:ext cx="1523814" cy="3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57629" y="2718643"/>
            <a:ext cx="40675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159732" y="2641484"/>
            <a:ext cx="675672" cy="100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069230" y="2946067"/>
            <a:ext cx="57568" cy="662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966753" y="2606430"/>
            <a:ext cx="675672" cy="100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876251" y="2911013"/>
            <a:ext cx="57568" cy="662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6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41492"/>
          </a:xfrm>
        </p:spPr>
        <p:txBody>
          <a:bodyPr/>
          <a:lstStyle/>
          <a:p>
            <a:r>
              <a:rPr lang="en-IN" dirty="0"/>
              <a:t>Find n, </a:t>
            </a:r>
            <a:r>
              <a:rPr lang="el-GR" dirty="0"/>
              <a:t>φ</a:t>
            </a:r>
            <a:r>
              <a:rPr lang="en-IN" dirty="0"/>
              <a:t>(n), e, d for p=7 and q= 19 then demonstrate encryption and decryption for M = 6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312" y="1932092"/>
            <a:ext cx="3096344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n = p * q = 7 * 19 = 133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40" y="2482707"/>
            <a:ext cx="3852428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dirty="0"/>
              <a:t>φ</a:t>
            </a:r>
            <a:r>
              <a:rPr lang="en-IN" sz="2400" dirty="0"/>
              <a:t>(n) = ( p – 1 ) * ( q – 1) = 108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4008" y="1957263"/>
            <a:ext cx="4235058" cy="163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Finding e relatively prime to 108</a:t>
            </a:r>
          </a:p>
          <a:p>
            <a:r>
              <a:rPr lang="en-IN" sz="2400" dirty="0"/>
              <a:t>e = 2 =&gt; GCD( 2, 108 ) = 2 (no)</a:t>
            </a:r>
          </a:p>
          <a:p>
            <a:r>
              <a:rPr lang="en-IN" sz="2400" dirty="0"/>
              <a:t>e = 3 =&gt; GCD( 3, 108 ) = 3 (no)</a:t>
            </a:r>
          </a:p>
          <a:p>
            <a:r>
              <a:rPr lang="en-IN" sz="2400" dirty="0"/>
              <a:t>e = 5 =&gt; GCD( 5, 108 ) = 1 (Yes)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3745533"/>
            <a:ext cx="5639214" cy="238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Finding d such that (d * e ) mod </a:t>
            </a:r>
            <a:r>
              <a:rPr lang="el-GR" sz="2400" dirty="0"/>
              <a:t>φ</a:t>
            </a:r>
            <a:r>
              <a:rPr lang="en-IN" sz="2400" dirty="0"/>
              <a:t>(n) =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 rewrite this as d = (1 + j .</a:t>
            </a:r>
            <a:r>
              <a:rPr lang="el-GR" sz="2400" dirty="0"/>
              <a:t> φ</a:t>
            </a:r>
            <a:r>
              <a:rPr lang="en-IN" sz="2400" dirty="0"/>
              <a:t>(n)) / e</a:t>
            </a:r>
          </a:p>
          <a:p>
            <a:r>
              <a:rPr lang="en-IN" sz="2400" dirty="0"/>
              <a:t>j = 0  =&gt; d = 1 / 5 = 0.2 </a:t>
            </a:r>
            <a:r>
              <a:rPr lang="en-IN" sz="2400" dirty="0">
                <a:sym typeface="Wingdings" panose="05000000000000000000" pitchFamily="2" charset="2"/>
              </a:rPr>
              <a:t> </a:t>
            </a:r>
            <a:r>
              <a:rPr lang="en-IN" sz="2400" dirty="0"/>
              <a:t>integer ? (no)</a:t>
            </a:r>
          </a:p>
          <a:p>
            <a:r>
              <a:rPr lang="en-IN" sz="2400" dirty="0"/>
              <a:t>j = 1  =&gt; d = 109 / 5 = 21.8 </a:t>
            </a:r>
            <a:r>
              <a:rPr lang="en-IN" sz="2400" dirty="0">
                <a:sym typeface="Wingdings" panose="05000000000000000000" pitchFamily="2" charset="2"/>
              </a:rPr>
              <a:t> </a:t>
            </a:r>
            <a:r>
              <a:rPr lang="en-IN" sz="2400" dirty="0"/>
              <a:t>integer ? (no)</a:t>
            </a:r>
          </a:p>
          <a:p>
            <a:r>
              <a:rPr lang="en-IN" sz="2400" dirty="0"/>
              <a:t>j = 2  =&gt; d = 217 / 5 = 43.4 </a:t>
            </a:r>
            <a:r>
              <a:rPr lang="en-IN" sz="2400" dirty="0">
                <a:sym typeface="Wingdings" panose="05000000000000000000" pitchFamily="2" charset="2"/>
              </a:rPr>
              <a:t> </a:t>
            </a:r>
            <a:r>
              <a:rPr lang="en-IN" sz="2400" dirty="0"/>
              <a:t>integer ? (no)</a:t>
            </a:r>
          </a:p>
          <a:p>
            <a:r>
              <a:rPr lang="en-IN" sz="2400" dirty="0"/>
              <a:t>j = 3  =&gt; d = 325 / 5 = 65 integer ? (yes)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1754" y="3825044"/>
            <a:ext cx="30847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Public key : </a:t>
            </a:r>
          </a:p>
          <a:p>
            <a:r>
              <a:rPr lang="en-IN" sz="2400" b="1" dirty="0">
                <a:solidFill>
                  <a:schemeClr val="tx2"/>
                </a:solidFill>
              </a:rPr>
              <a:t>PU = { e, n } = {5, 133}</a:t>
            </a:r>
          </a:p>
          <a:p>
            <a:r>
              <a:rPr lang="en-IN" sz="2400" dirty="0"/>
              <a:t>Private key : </a:t>
            </a:r>
          </a:p>
          <a:p>
            <a:r>
              <a:rPr lang="en-IN" sz="2400" b="1" dirty="0">
                <a:solidFill>
                  <a:schemeClr val="tx2"/>
                </a:solidFill>
              </a:rPr>
              <a:t>PR = { d, n } = {65, 133}</a:t>
            </a:r>
          </a:p>
        </p:txBody>
      </p:sp>
    </p:spTree>
    <p:extLst>
      <p:ext uri="{BB962C8B-B14F-4D97-AF65-F5344CB8AC3E}">
        <p14:creationId xmlns:p14="http://schemas.microsoft.com/office/powerpoint/2010/main" val="19189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Example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3484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Encryption: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521182"/>
            <a:ext cx="1944216" cy="44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 = M</a:t>
            </a:r>
            <a:r>
              <a:rPr lang="en-IN" sz="2400" baseline="30000" dirty="0"/>
              <a:t>e</a:t>
            </a:r>
            <a:r>
              <a:rPr lang="en-IN" sz="2400" dirty="0"/>
              <a:t> mod 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2058572"/>
            <a:ext cx="2520280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message M = 6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606132"/>
            <a:ext cx="2520281" cy="108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 = 6</a:t>
            </a:r>
            <a:r>
              <a:rPr lang="en-IN" sz="2400" baseline="30000" dirty="0"/>
              <a:t>5</a:t>
            </a:r>
            <a:r>
              <a:rPr lang="en-IN" sz="2400" dirty="0"/>
              <a:t> mod 133</a:t>
            </a:r>
          </a:p>
          <a:p>
            <a:r>
              <a:rPr lang="en-IN" sz="2400" dirty="0"/>
              <a:t>C = 7776 mod 33</a:t>
            </a:r>
          </a:p>
          <a:p>
            <a:r>
              <a:rPr lang="en-IN" sz="2400" dirty="0"/>
              <a:t>C = 62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9802" y="1521349"/>
            <a:ext cx="3564396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PU = { e, n } , PU = { 5, 133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420" y="3705555"/>
            <a:ext cx="8763000" cy="434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Decryption: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488" y="4236137"/>
            <a:ext cx="1944216" cy="44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M = C</a:t>
            </a:r>
            <a:r>
              <a:rPr lang="en-IN" sz="2400" baseline="30000" dirty="0"/>
              <a:t>d</a:t>
            </a:r>
            <a:r>
              <a:rPr lang="en-IN" sz="2400" dirty="0"/>
              <a:t> mod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901" y="4779753"/>
            <a:ext cx="2520280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C = 62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808" y="5322559"/>
            <a:ext cx="2520281" cy="108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M = 62</a:t>
            </a:r>
            <a:r>
              <a:rPr lang="en-IN" sz="2400" baseline="30000" dirty="0"/>
              <a:t>65</a:t>
            </a:r>
            <a:r>
              <a:rPr lang="en-IN" sz="2400" dirty="0"/>
              <a:t> mod 133</a:t>
            </a:r>
          </a:p>
          <a:p>
            <a:r>
              <a:rPr lang="en-IN" sz="2400" dirty="0"/>
              <a:t>M = 2666 mod 33</a:t>
            </a:r>
          </a:p>
          <a:p>
            <a:r>
              <a:rPr lang="en-IN" sz="2400" dirty="0"/>
              <a:t>M = 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9802" y="4243394"/>
            <a:ext cx="3726414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PR = { d, n } , PU = { 65, 133 }</a:t>
            </a:r>
          </a:p>
        </p:txBody>
      </p:sp>
    </p:spTree>
    <p:extLst>
      <p:ext uri="{BB962C8B-B14F-4D97-AF65-F5344CB8AC3E}">
        <p14:creationId xmlns:p14="http://schemas.microsoft.com/office/powerpoint/2010/main" val="28761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 and Q are two prime numbers. P=7, and Q=17.  Take public key E=5. If plain text value is 10, then what will be cipher text value according to RSA algorithm? </a:t>
            </a:r>
          </a:p>
          <a:p>
            <a:r>
              <a:rPr lang="en-IN" dirty="0"/>
              <a:t>n = 119</a:t>
            </a:r>
          </a:p>
          <a:p>
            <a:r>
              <a:rPr lang="el-GR" dirty="0"/>
              <a:t>φ(</a:t>
            </a:r>
            <a:r>
              <a:rPr lang="en-IN" dirty="0"/>
              <a:t>n) = 96</a:t>
            </a:r>
          </a:p>
          <a:p>
            <a:r>
              <a:rPr lang="en-IN" dirty="0"/>
              <a:t>e = 5</a:t>
            </a:r>
          </a:p>
          <a:p>
            <a:r>
              <a:rPr lang="en-IN" dirty="0"/>
              <a:t>d = 77</a:t>
            </a:r>
          </a:p>
          <a:p>
            <a:r>
              <a:rPr lang="en-IN" dirty="0"/>
              <a:t>PU = { 5, 119 }</a:t>
            </a:r>
          </a:p>
          <a:p>
            <a:r>
              <a:rPr lang="en-IN" dirty="0"/>
              <a:t>PR = {77, 119}</a:t>
            </a:r>
          </a:p>
          <a:p>
            <a:r>
              <a:rPr lang="en-IN" dirty="0"/>
              <a:t>C = 10</a:t>
            </a:r>
            <a:r>
              <a:rPr lang="en-IN" baseline="30000" dirty="0"/>
              <a:t>5</a:t>
            </a:r>
            <a:r>
              <a:rPr lang="en-IN" dirty="0"/>
              <a:t> mod 119 =&gt; C = 40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0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purpose of the </a:t>
            </a:r>
            <a:r>
              <a:rPr lang="en-IN" b="1" dirty="0" err="1">
                <a:solidFill>
                  <a:schemeClr val="tx2"/>
                </a:solidFill>
              </a:rPr>
              <a:t>Diffie</a:t>
            </a:r>
            <a:r>
              <a:rPr lang="en-IN" b="1" dirty="0">
                <a:solidFill>
                  <a:schemeClr val="tx2"/>
                </a:solidFill>
              </a:rPr>
              <a:t>-Hellman</a:t>
            </a:r>
            <a:r>
              <a:rPr lang="en-IN" dirty="0"/>
              <a:t> algorithm is to enable two users to securely exchange a key that can be used for subsequent encryption of message.</a:t>
            </a:r>
          </a:p>
          <a:p>
            <a:r>
              <a:rPr lang="en-IN" dirty="0"/>
              <a:t>This algorithm depends for its effectiveness on the difficulty of computing </a:t>
            </a:r>
            <a:r>
              <a:rPr lang="en-IN" b="1" dirty="0">
                <a:solidFill>
                  <a:schemeClr val="tx2"/>
                </a:solidFill>
              </a:rPr>
              <a:t>discrete logarithms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8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299466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 be a prime number</a:t>
                </a:r>
              </a:p>
              <a:p>
                <a:r>
                  <a:rPr lang="en-IN" dirty="0"/>
                  <a:t>Then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/>
                  <a:t>is a primitive root for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,</a:t>
                </a:r>
                <a:r>
                  <a:rPr lang="en-IN" b="1" dirty="0">
                    <a:solidFill>
                      <a:schemeClr val="tx2"/>
                    </a:solidFill>
                  </a:rPr>
                  <a:t> </a:t>
                </a:r>
                <a:r>
                  <a:rPr lang="en-IN" dirty="0"/>
                  <a:t>if the powers of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/>
                  <a:t> modulo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 generates all integers from </a:t>
                </a:r>
                <a:r>
                  <a:rPr lang="en-IN" b="1" dirty="0">
                    <a:solidFill>
                      <a:schemeClr val="tx2"/>
                    </a:solidFill>
                  </a:rPr>
                  <a:t>1 to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b="1" dirty="0">
                    <a:solidFill>
                      <a:schemeClr val="tx2"/>
                    </a:solidFill>
                  </a:rPr>
                  <a:t> – 1 </a:t>
                </a:r>
                <a:r>
                  <a:rPr lang="en-IN" dirty="0"/>
                  <a:t>in some permutation.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Example: p = 7 then primitive root is 3 because powers of 3 mod 7 generates all the integers from 1 to 6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2994660"/>
              </a:xfrm>
              <a:blipFill>
                <a:blip r:embed="rId2"/>
                <a:stretch>
                  <a:fillRect l="-904" t="-815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3182" y="2420888"/>
                <a:ext cx="5177636" cy="44063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82" y="2420888"/>
                <a:ext cx="5177636" cy="4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1560" y="3947160"/>
                <a:ext cx="3276364" cy="2220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   3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  9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27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81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243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729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47160"/>
                <a:ext cx="3276364" cy="2220160"/>
              </a:xfrm>
              <a:prstGeom prst="rect">
                <a:avLst/>
              </a:prstGeom>
              <a:blipFill>
                <a:blip r:embed="rId4"/>
                <a:stretch>
                  <a:fillRect l="-3160" b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5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Logarithm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any integer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dirty="0"/>
                  <a:t> and a primitive root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/>
                  <a:t> of prime number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, we can find a unique exponent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dirty="0"/>
                  <a:t> such that</a:t>
                </a:r>
              </a:p>
              <a:p>
                <a:endParaRPr lang="en-IN" dirty="0"/>
              </a:p>
              <a:p>
                <a:r>
                  <a:rPr lang="en-IN" dirty="0"/>
                  <a:t>The exponent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dirty="0"/>
                  <a:t> is referred as the discrete logarithm of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dirty="0"/>
                  <a:t> for the base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/>
                  <a:t>, mod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. It expressed as below.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6137" y="1898643"/>
                <a:ext cx="6071727" cy="44480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≤(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37" y="1898643"/>
                <a:ext cx="6071727" cy="444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40687" y="3425549"/>
                <a:ext cx="1862626" cy="46410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IN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87" y="3425549"/>
                <a:ext cx="1862626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8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Public Key Cryptosystems with Applications</a:t>
            </a:r>
          </a:p>
          <a:p>
            <a:r>
              <a:rPr lang="en-IN" dirty="0"/>
              <a:t>Requirements and Cryptanalysis</a:t>
            </a:r>
          </a:p>
          <a:p>
            <a:r>
              <a:rPr lang="en-IN" dirty="0"/>
              <a:t>RSA algorithm</a:t>
            </a:r>
          </a:p>
          <a:p>
            <a:r>
              <a:rPr lang="en-IN" dirty="0"/>
              <a:t>RSA computational aspects and security</a:t>
            </a:r>
          </a:p>
          <a:p>
            <a:r>
              <a:rPr lang="en-IN" dirty="0" err="1"/>
              <a:t>Diffie</a:t>
            </a:r>
            <a:r>
              <a:rPr lang="en-IN" dirty="0"/>
              <a:t>-Hillman Key Exchange algorithm</a:t>
            </a:r>
          </a:p>
          <a:p>
            <a:r>
              <a:rPr lang="en-IN" dirty="0"/>
              <a:t>Man-in-Middle attack 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User </a:t>
                </a:r>
                <a:r>
                  <a:rPr lang="en-IN" dirty="0"/>
                  <a:t>A and User B agree on two large prime numbers q and </a:t>
                </a:r>
                <a:r>
                  <a:rPr lang="el-GR" dirty="0"/>
                  <a:t>α</a:t>
                </a:r>
                <a:r>
                  <a:rPr lang="en-IN" dirty="0"/>
                  <a:t>. User A and User B can use insecure channel to agree on them.</a:t>
                </a:r>
              </a:p>
              <a:p>
                <a:r>
                  <a:rPr lang="en-IN" dirty="0"/>
                  <a:t>User A selects a random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and 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46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0500" y="1124744"/>
                <a:ext cx="8763000" cy="1512168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Global Public Elements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                                prime number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is primitive root of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24744"/>
                <a:ext cx="8763000" cy="1512168"/>
              </a:xfrm>
              <a:prstGeom prst="rect">
                <a:avLst/>
              </a:prstGeom>
              <a:blipFill>
                <a:blip r:embed="rId2"/>
                <a:stretch>
                  <a:fillRect t="-2381" b="-7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0500" y="2865316"/>
                <a:ext cx="8763000" cy="162018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User A Key Generation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:r>
                  <a:rPr lang="en-IN" sz="2400" dirty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865316"/>
                <a:ext cx="8763000" cy="1620180"/>
              </a:xfrm>
              <a:prstGeom prst="rect">
                <a:avLst/>
              </a:prstGeom>
              <a:blipFill>
                <a:blip r:embed="rId3"/>
                <a:stretch>
                  <a:fillRect t="-2222" b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6288" y="4711216"/>
                <a:ext cx="8763000" cy="162018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User B Key Generation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:r>
                  <a:rPr lang="en-IN" sz="2400" dirty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8" y="4711216"/>
                <a:ext cx="8763000" cy="1620180"/>
              </a:xfrm>
              <a:prstGeom prst="rect">
                <a:avLst/>
              </a:prstGeom>
              <a:blipFill>
                <a:blip r:embed="rId4"/>
                <a:stretch>
                  <a:fillRect t="-2222" b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696" y="978632"/>
                <a:ext cx="8763000" cy="1514264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User A Key Generation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:r>
                  <a:rPr lang="en-IN" sz="2400" dirty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6" y="978632"/>
                <a:ext cx="8763000" cy="1514264"/>
              </a:xfrm>
              <a:prstGeom prst="rect">
                <a:avLst/>
              </a:prstGeom>
              <a:blipFill>
                <a:blip r:embed="rId2"/>
                <a:stretch>
                  <a:fillRect t="-2381" b="-7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9696" y="2563984"/>
                <a:ext cx="8763000" cy="151560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User B Key Generation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>            </a:t>
                </a:r>
                <a:r>
                  <a:rPr lang="en-IN" sz="2400" dirty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6" y="2563984"/>
                <a:ext cx="8763000" cy="1515600"/>
              </a:xfrm>
              <a:prstGeom prst="rect">
                <a:avLst/>
              </a:prstGeom>
              <a:blipFill>
                <a:blip r:embed="rId3"/>
                <a:stretch>
                  <a:fillRect t="-2381" b="-7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3644" y="4144516"/>
                <a:ext cx="8763000" cy="108012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Calculation of Secret Key by User A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4" y="4144516"/>
                <a:ext cx="8763000" cy="1080120"/>
              </a:xfrm>
              <a:prstGeom prst="rect">
                <a:avLst/>
              </a:prstGeom>
              <a:blipFill>
                <a:blip r:embed="rId4"/>
                <a:stretch>
                  <a:fillRect t="-3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9696" y="5313060"/>
                <a:ext cx="8763000" cy="108012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Calculation of Secret Key by User b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6" y="5313060"/>
                <a:ext cx="8763000" cy="1080120"/>
              </a:xfrm>
              <a:prstGeom prst="rect">
                <a:avLst/>
              </a:prstGeom>
              <a:blipFill>
                <a:blip r:embed="rId5"/>
                <a:stretch>
                  <a:fillRect t="-3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63688" y="4653136"/>
            <a:ext cx="1872208" cy="468052"/>
          </a:xfrm>
          <a:prstGeom prst="rect">
            <a:avLst/>
          </a:prstGeom>
          <a:solidFill>
            <a:srgbClr val="D3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763688" y="5853120"/>
            <a:ext cx="1872208" cy="468052"/>
          </a:xfrm>
          <a:prstGeom prst="rect">
            <a:avLst/>
          </a:prstGeom>
          <a:solidFill>
            <a:srgbClr val="D3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  <p:bldP spid="3" grpId="1" animBg="1"/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508" y="980728"/>
                <a:ext cx="8809992" cy="234026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IN" sz="2400" b="1" dirty="0">
                    <a:solidFill>
                      <a:schemeClr val="dk1"/>
                    </a:solidFill>
                  </a:rPr>
                  <a:t>User A Key Generation</a:t>
                </a:r>
                <a:endParaRPr lang="en-IN" sz="2400" b="1" dirty="0"/>
              </a:p>
              <a:p>
                <a:r>
                  <a:rPr lang="en-IN" sz="2400" b="0" dirty="0">
                    <a:solidFill>
                      <a:schemeClr val="dk1"/>
                    </a:solidFill>
                  </a:rPr>
                  <a:t>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i="1" dirty="0">
                    <a:solidFill>
                      <a:schemeClr val="dk1"/>
                    </a:solidFill>
                  </a:rPr>
                  <a:t> ,                    </a:t>
                </a:r>
                <a:r>
                  <a:rPr lang="en-IN" sz="2400" dirty="0"/>
                  <a:t>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  <a:p>
                <a:r>
                  <a:rPr lang="en-IN" sz="2400" b="1" dirty="0"/>
                  <a:t>User B Key Generation</a:t>
                </a:r>
              </a:p>
              <a:p>
                <a:r>
                  <a:rPr lang="en-IN" sz="2400" dirty="0"/>
                  <a:t>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i="1" dirty="0"/>
                  <a:t> ,                    </a:t>
                </a:r>
                <a:r>
                  <a:rPr lang="en-IN" sz="2400" dirty="0"/>
                  <a:t>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/>
              </a:p>
              <a:p>
                <a:r>
                  <a:rPr lang="en-IN" sz="2400" b="1" dirty="0"/>
                  <a:t>Secret Key by User A 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/>
              </a:p>
              <a:p>
                <a:r>
                  <a:rPr lang="en-IN" sz="2400" b="1" dirty="0"/>
                  <a:t>Secret Key by User B 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/>
              </a:p>
              <a:p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980728"/>
                <a:ext cx="8809992" cy="2340260"/>
              </a:xfrm>
              <a:prstGeom prst="rect">
                <a:avLst/>
              </a:prstGeom>
              <a:blipFill>
                <a:blip r:embed="rId2"/>
                <a:stretch>
                  <a:fillRect l="-966" t="-1546" b="-33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11760" y="3387316"/>
                <a:ext cx="3912365" cy="3030016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IN" sz="2400" b="1" dirty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/>
              </a:p>
              <a:p>
                <a:r>
                  <a:rPr lang="en-IN" sz="2300" b="1" dirty="0"/>
                  <a:t> </a:t>
                </a:r>
                <a14:m>
                  <m:oMath xmlns:m="http://schemas.openxmlformats.org/officeDocument/2006/math">
                    <m:r>
                      <a:rPr lang="en-IN" sz="23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𝑋𝐵</m:t>
                                </m:r>
                              </m:sup>
                            </m:sSup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3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IN" sz="23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300" dirty="0">
                    <a:solidFill>
                      <a:schemeClr val="dk1"/>
                    </a:solidFill>
                  </a:rPr>
                  <a:t> </a:t>
                </a:r>
                <a:endParaRPr lang="en-IN" sz="2300" i="1" dirty="0">
                  <a:latin typeface="Cambria Math" panose="02040503050406030204" pitchFamily="18" charset="0"/>
                </a:endParaRPr>
              </a:p>
              <a:p>
                <a:r>
                  <a:rPr lang="en-IN" sz="2300" dirty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>
                  <a:solidFill>
                    <a:schemeClr val="dk1"/>
                  </a:solidFill>
                </a:endParaRPr>
              </a:p>
              <a:p>
                <a:r>
                  <a:rPr lang="en-IN" sz="2300" dirty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𝑋𝐵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>
                  <a:solidFill>
                    <a:schemeClr val="dk1"/>
                  </a:solidFill>
                </a:endParaRPr>
              </a:p>
              <a:p>
                <a:r>
                  <a:rPr lang="en-IN" sz="2300" dirty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3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/>
              </a:p>
              <a:p>
                <a:r>
                  <a:rPr lang="en-IN" sz="2300" b="1" dirty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3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3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IN" sz="23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300" dirty="0"/>
                  <a:t> </a:t>
                </a:r>
                <a:endParaRPr lang="en-IN" sz="2300" i="1" dirty="0">
                  <a:latin typeface="Cambria Math" panose="02040503050406030204" pitchFamily="18" charset="0"/>
                </a:endParaRPr>
              </a:p>
              <a:p>
                <a:r>
                  <a:rPr lang="en-IN" sz="2300" b="1" dirty="0"/>
                  <a:t> </a:t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3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/>
              </a:p>
              <a:p>
                <a:endParaRPr lang="en-IN" sz="2400" dirty="0">
                  <a:solidFill>
                    <a:schemeClr val="dk1"/>
                  </a:solidFill>
                </a:endParaRPr>
              </a:p>
              <a:p>
                <a:endParaRPr lang="en-IN" sz="2400" dirty="0"/>
              </a:p>
              <a:p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387316"/>
                <a:ext cx="3912365" cy="3030016"/>
              </a:xfrm>
              <a:prstGeom prst="rect">
                <a:avLst/>
              </a:prstGeom>
              <a:blipFill>
                <a:blip r:embed="rId3"/>
                <a:stretch>
                  <a:fillRect b="-7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2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H key exchang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8555"/>
            <a:ext cx="4320480" cy="648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8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Diffie-Hellman Key Exchange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Alice and bob agrees on a prime number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N" dirty="0"/>
                  <a:t> as primitive root of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Alice selects a private integer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IN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IN" dirty="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IN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Bob selects a private integer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:r>
                  <a:rPr lang="en-IN" dirty="0"/>
                  <a:t>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IN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𝟏𝟗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Alice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/>
                  <a:t> to Bob and Bob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to Alice</a:t>
                </a:r>
              </a:p>
              <a:p>
                <a:r>
                  <a:rPr lang="en-IN" dirty="0"/>
                  <a:t>Alice computes key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𝟏𝟗</m:t>
                            </m:r>
                          </m:e>
                        </m:d>
                      </m:e>
                      <m:sup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:r>
                  <a:rPr lang="en-IN" dirty="0"/>
                  <a:t>Bob computes key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=&gt;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</m:e>
                      <m:sup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Diffie-Hellman Key </a:t>
            </a:r>
            <a:r>
              <a:rPr lang="en-IN"/>
              <a:t>Exchange Illustration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031253"/>
            <a:ext cx="8033531" cy="52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97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Suppose Alice and Bob wish to exchange keys, and Darth is the adversary.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Darth prepares for the attack by generating two random private keys </a:t>
            </a:r>
            <a:r>
              <a:rPr lang="en-IN" b="1" dirty="0">
                <a:solidFill>
                  <a:schemeClr val="tx2"/>
                </a:solidFill>
              </a:rPr>
              <a:t>X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X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dirty="0"/>
              <a:t> and then computes corresponding public keys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Alice transmits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A</a:t>
            </a:r>
            <a:r>
              <a:rPr lang="en-IN" dirty="0"/>
              <a:t> to Bob.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Darth intercepts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A</a:t>
            </a:r>
            <a:r>
              <a:rPr lang="en-IN" dirty="0"/>
              <a:t> and transmits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dirty="0"/>
              <a:t> to Bob. Darth also calculates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2</a:t>
            </a:r>
            <a:r>
              <a:rPr lang="en-IN" b="1" dirty="0">
                <a:solidFill>
                  <a:schemeClr val="tx2"/>
                </a:solidFill>
              </a:rPr>
              <a:t>=(Y</a:t>
            </a:r>
            <a:r>
              <a:rPr lang="en-IN" b="1" baseline="-25000" dirty="0">
                <a:solidFill>
                  <a:schemeClr val="tx2"/>
                </a:solidFill>
              </a:rPr>
              <a:t>A</a:t>
            </a:r>
            <a:r>
              <a:rPr lang="en-IN" b="1" dirty="0">
                <a:solidFill>
                  <a:schemeClr val="tx2"/>
                </a:solidFill>
              </a:rPr>
              <a:t>)</a:t>
            </a:r>
            <a:r>
              <a:rPr lang="en-IN" b="1" baseline="30000" dirty="0">
                <a:solidFill>
                  <a:schemeClr val="tx2"/>
                </a:solidFill>
              </a:rPr>
              <a:t>XD2</a:t>
            </a:r>
            <a:r>
              <a:rPr lang="en-IN" b="1" dirty="0">
                <a:solidFill>
                  <a:schemeClr val="tx2"/>
                </a:solidFill>
              </a:rPr>
              <a:t> mod q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Bob receives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dirty="0"/>
              <a:t> and calculates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1</a:t>
            </a:r>
            <a:r>
              <a:rPr lang="en-IN" b="1" dirty="0">
                <a:solidFill>
                  <a:schemeClr val="tx2"/>
                </a:solidFill>
              </a:rPr>
              <a:t> =  (Y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b="1" dirty="0">
                <a:solidFill>
                  <a:schemeClr val="tx2"/>
                </a:solidFill>
              </a:rPr>
              <a:t>)</a:t>
            </a:r>
            <a:r>
              <a:rPr lang="en-IN" b="1" baseline="30000" dirty="0">
                <a:solidFill>
                  <a:schemeClr val="tx2"/>
                </a:solidFill>
              </a:rPr>
              <a:t>XB</a:t>
            </a:r>
            <a:r>
              <a:rPr lang="en-IN" b="1" dirty="0">
                <a:solidFill>
                  <a:schemeClr val="tx2"/>
                </a:solidFill>
              </a:rPr>
              <a:t> mod q.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Bob transmits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B</a:t>
            </a:r>
            <a:r>
              <a:rPr lang="en-IN" dirty="0"/>
              <a:t> to Alice.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Darth intercepts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B</a:t>
            </a:r>
            <a:r>
              <a:rPr lang="en-IN" dirty="0"/>
              <a:t> and transmits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dirty="0"/>
              <a:t> to Alice. Darth calculates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1</a:t>
            </a:r>
            <a:r>
              <a:rPr lang="en-IN" b="1" dirty="0">
                <a:solidFill>
                  <a:schemeClr val="tx2"/>
                </a:solidFill>
              </a:rPr>
              <a:t>=(Y</a:t>
            </a:r>
            <a:r>
              <a:rPr lang="en-IN" b="1" baseline="-25000" dirty="0">
                <a:solidFill>
                  <a:schemeClr val="tx2"/>
                </a:solidFill>
              </a:rPr>
              <a:t>B</a:t>
            </a:r>
            <a:r>
              <a:rPr lang="en-IN" b="1" dirty="0">
                <a:solidFill>
                  <a:schemeClr val="tx2"/>
                </a:solidFill>
              </a:rPr>
              <a:t>)</a:t>
            </a:r>
            <a:r>
              <a:rPr lang="en-IN" b="1" baseline="30000" dirty="0">
                <a:solidFill>
                  <a:schemeClr val="tx2"/>
                </a:solidFill>
              </a:rPr>
              <a:t>XD1</a:t>
            </a:r>
            <a:r>
              <a:rPr lang="en-IN" b="1" dirty="0">
                <a:solidFill>
                  <a:schemeClr val="tx2"/>
                </a:solidFill>
              </a:rPr>
              <a:t> mod q.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Alice receives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dirty="0"/>
              <a:t> and calculates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2</a:t>
            </a:r>
            <a:r>
              <a:rPr lang="en-IN" b="1" dirty="0">
                <a:solidFill>
                  <a:schemeClr val="tx2"/>
                </a:solidFill>
              </a:rPr>
              <a:t> = (Y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b="1" dirty="0">
                <a:solidFill>
                  <a:schemeClr val="tx2"/>
                </a:solidFill>
              </a:rPr>
              <a:t>)</a:t>
            </a:r>
            <a:r>
              <a:rPr lang="en-IN" b="1" baseline="30000" dirty="0">
                <a:solidFill>
                  <a:schemeClr val="tx2"/>
                </a:solidFill>
              </a:rPr>
              <a:t>XA</a:t>
            </a:r>
            <a:r>
              <a:rPr lang="en-IN" b="1" dirty="0">
                <a:solidFill>
                  <a:schemeClr val="tx2"/>
                </a:solidFill>
              </a:rPr>
              <a:t> mod q.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1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48" y="11575"/>
            <a:ext cx="6676504" cy="68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1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Symmetric key Encryption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" y="2965140"/>
            <a:ext cx="787152" cy="7871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56696" y="2710644"/>
            <a:ext cx="1332149" cy="1296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71" y="2967117"/>
            <a:ext cx="787152" cy="787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67228" y="2712621"/>
            <a:ext cx="1332149" cy="129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12" y="2203838"/>
            <a:ext cx="476316" cy="476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49661" y="4086089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3505" y="4021945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6994" y="4005064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Encryption Algorithm</a:t>
            </a:r>
          </a:p>
          <a:p>
            <a:pPr algn="ctr"/>
            <a:r>
              <a:rPr lang="en-IN" sz="2000" b="1" dirty="0"/>
              <a:t>(e.g. AES)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7526" y="4005064"/>
            <a:ext cx="2691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Decryption Algorithm</a:t>
            </a:r>
          </a:p>
          <a:p>
            <a:pPr algn="ctr"/>
            <a:r>
              <a:rPr lang="en-IN" sz="2000" b="1" dirty="0"/>
              <a:t>(reverse of encryption algorithm)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944437" y="3358716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488845" y="3358716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7099377" y="3360693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4259" y="1449013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Secret key shared by sender and recipient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050" y="3732253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99" y="2171070"/>
            <a:ext cx="476316" cy="4763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47746" y="1416245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Secret key shared by sender and recipient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52981" y="2209173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09291" y="2642051"/>
            <a:ext cx="153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Transmitted</a:t>
            </a:r>
          </a:p>
          <a:p>
            <a:pPr algn="ctr"/>
            <a:r>
              <a:rPr lang="en-IN" sz="2000" b="1" dirty="0"/>
              <a:t>cipher text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E(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94" y="239434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89259" y="3706141"/>
            <a:ext cx="20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40277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" y="3932765"/>
            <a:ext cx="787152" cy="787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65026" y="3678269"/>
            <a:ext cx="1332149" cy="129614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01" y="3934742"/>
            <a:ext cx="787152" cy="78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75558" y="3680246"/>
            <a:ext cx="1332149" cy="1296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820" y="4772634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7807" y="4794616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5324" y="4972689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Encryption Algorithm</a:t>
            </a:r>
          </a:p>
          <a:p>
            <a:pPr algn="ctr"/>
            <a:r>
              <a:rPr lang="en-IN" sz="2000" b="1" dirty="0"/>
              <a:t>(e.g. RSA)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5856" y="4967928"/>
            <a:ext cx="269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Decryption Algorithm</a:t>
            </a:r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952767" y="4326341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497175" y="4326341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>
            <a:off x="7107707" y="4328318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7975" y="3929498"/>
            <a:ext cx="294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48" y="1959073"/>
            <a:ext cx="476316" cy="476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38581" y="3609676"/>
            <a:ext cx="17090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Transmitted</a:t>
            </a:r>
          </a:p>
          <a:p>
            <a:pPr algn="ctr"/>
            <a:r>
              <a:rPr lang="en-IN" sz="2000" b="1" dirty="0"/>
              <a:t>cipher text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Y 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= E(</a:t>
            </a:r>
            <a:r>
              <a:rPr lang="en-IN" sz="2200" b="1" i="1" dirty="0" err="1">
                <a:latin typeface="+mj-lt"/>
                <a:cs typeface="Times New Roman" panose="02020603050405020304" pitchFamily="18" charset="0"/>
              </a:rPr>
              <a:t>PU</a:t>
            </a:r>
            <a:r>
              <a:rPr lang="en-IN" sz="2200" b="1" i="1" baseline="-25000" dirty="0" err="1">
                <a:latin typeface="+mj-lt"/>
                <a:cs typeface="Times New Roman" panose="02020603050405020304" pitchFamily="18" charset="0"/>
              </a:rPr>
              <a:t>a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9577" y="3917770"/>
            <a:ext cx="201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95664" y="820842"/>
            <a:ext cx="1470870" cy="123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Bob’s Public key ring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578599" y="1987202"/>
            <a:ext cx="1052051" cy="632673"/>
            <a:chOff x="2578599" y="1987202"/>
            <a:chExt cx="1052051" cy="632673"/>
          </a:xfrm>
        </p:grpSpPr>
        <p:sp>
          <p:nvSpPr>
            <p:cNvPr id="17" name="TextBox 16"/>
            <p:cNvSpPr txBox="1"/>
            <p:nvPr/>
          </p:nvSpPr>
          <p:spPr>
            <a:xfrm>
              <a:off x="2897606" y="2219765"/>
              <a:ext cx="733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Alice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599" y="1987202"/>
              <a:ext cx="476316" cy="47631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3259016" y="1742716"/>
            <a:ext cx="993988" cy="513973"/>
            <a:chOff x="3259016" y="1742716"/>
            <a:chExt cx="993988" cy="51397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10579">
              <a:off x="3259016" y="1742716"/>
              <a:ext cx="476316" cy="47631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38581" y="1856579"/>
              <a:ext cx="614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Ted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84983" y="1808703"/>
            <a:ext cx="805492" cy="794251"/>
            <a:chOff x="1684983" y="1808703"/>
            <a:chExt cx="805492" cy="79425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9070">
              <a:off x="2014159" y="1808703"/>
              <a:ext cx="476316" cy="4763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684983" y="2202844"/>
              <a:ext cx="782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Mike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87943" y="1332326"/>
            <a:ext cx="804241" cy="653869"/>
            <a:chOff x="1387943" y="1332326"/>
            <a:chExt cx="804241" cy="65386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18821">
              <a:off x="1715868" y="1332326"/>
              <a:ext cx="476316" cy="47631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387943" y="1586085"/>
              <a:ext cx="569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Joy</a:t>
              </a:r>
            </a:p>
          </p:txBody>
        </p:sp>
      </p:grp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2831099" y="2535589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31099" y="2726536"/>
            <a:ext cx="161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Alice’s public key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20684" y="2776983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/>
              <a:t>PU</a:t>
            </a:r>
            <a:r>
              <a:rPr lang="en-IN" sz="2000" b="1" i="1" baseline="-25000" dirty="0" err="1"/>
              <a:t>a</a:t>
            </a:r>
            <a:endParaRPr lang="en-IN" sz="2000" b="1" i="1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85706" y="2535589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4832" y="2739883"/>
            <a:ext cx="177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Alice’s private 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75291" y="2776983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/>
              <a:t>PR</a:t>
            </a:r>
            <a:r>
              <a:rPr lang="en-IN" sz="2000" b="1" i="1" baseline="-25000" dirty="0" err="1"/>
              <a:t>a</a:t>
            </a:r>
            <a:endParaRPr lang="en-IN" sz="2000" b="1" i="1" baseline="-25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90500" y="4849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Asymmetric key Encryption with Public Key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86289" y="6169709"/>
            <a:ext cx="75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Bob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0206" y="6138306"/>
            <a:ext cx="9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Alice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02087" y="711589"/>
            <a:ext cx="4815559" cy="830997"/>
          </a:xfrm>
          <a:prstGeom prst="rect">
            <a:avLst/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The entire encrypted message serves as a </a:t>
            </a:r>
            <a:r>
              <a:rPr lang="en-IN" sz="2400" b="1" dirty="0">
                <a:solidFill>
                  <a:schemeClr val="tx2"/>
                </a:solidFill>
              </a:rPr>
              <a:t>confidentiality</a:t>
            </a:r>
            <a:r>
              <a:rPr lang="en-IN" sz="2400" dirty="0"/>
              <a:t>. </a:t>
            </a:r>
          </a:p>
        </p:txBody>
      </p:sp>
      <p:sp>
        <p:nvSpPr>
          <p:cNvPr id="42" name="Right Brace 41"/>
          <p:cNvSpPr/>
          <p:nvPr/>
        </p:nvSpPr>
        <p:spPr>
          <a:xfrm rot="5400000">
            <a:off x="1888897" y="3896547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e 42"/>
          <p:cNvSpPr/>
          <p:nvPr/>
        </p:nvSpPr>
        <p:spPr>
          <a:xfrm rot="5400000">
            <a:off x="6705451" y="3872379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6" grpId="0"/>
      <p:bldP spid="18" grpId="0"/>
      <p:bldP spid="19" grpId="0" animBg="1"/>
      <p:bldP spid="28" grpId="0"/>
      <p:bldP spid="29" grpId="0"/>
      <p:bldP spid="31" grpId="0"/>
      <p:bldP spid="32" grpId="0"/>
      <p:bldP spid="34" grpId="0"/>
      <p:bldP spid="35" grpId="0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" y="3932765"/>
            <a:ext cx="787152" cy="787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65026" y="3678269"/>
            <a:ext cx="1332149" cy="129614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01" y="3934742"/>
            <a:ext cx="787152" cy="78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75558" y="3680246"/>
            <a:ext cx="1332149" cy="1296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820" y="4772634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7807" y="4794616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5324" y="4972689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Encryption Algorithm</a:t>
            </a:r>
          </a:p>
          <a:p>
            <a:pPr algn="ctr"/>
            <a:r>
              <a:rPr lang="en-IN" sz="2000" b="1" dirty="0"/>
              <a:t>(e.g. RSA)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5856" y="4967928"/>
            <a:ext cx="269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Decryption Algorithm</a:t>
            </a:r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952767" y="4326341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497175" y="4326341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>
            <a:off x="7107707" y="4328318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7975" y="3929498"/>
            <a:ext cx="294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62" y="1977064"/>
            <a:ext cx="476316" cy="476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38581" y="3609676"/>
            <a:ext cx="17090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Transmitted</a:t>
            </a:r>
          </a:p>
          <a:p>
            <a:pPr algn="ctr"/>
            <a:r>
              <a:rPr lang="en-IN" sz="2000" b="1" dirty="0"/>
              <a:t>cipher text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Y 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= E(</a:t>
            </a:r>
            <a:r>
              <a:rPr lang="en-IN" sz="2200" b="1" i="1" dirty="0" err="1">
                <a:latin typeface="+mj-lt"/>
                <a:cs typeface="Times New Roman" panose="02020603050405020304" pitchFamily="18" charset="0"/>
              </a:rPr>
              <a:t>PR</a:t>
            </a:r>
            <a:r>
              <a:rPr lang="en-IN" sz="2200" b="1" i="1" baseline="-25000" dirty="0" err="1">
                <a:latin typeface="+mj-lt"/>
                <a:cs typeface="Times New Roman" panose="02020603050405020304" pitchFamily="18" charset="0"/>
              </a:rPr>
              <a:t>b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9577" y="3917770"/>
            <a:ext cx="201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38330" y="834780"/>
            <a:ext cx="1470870" cy="123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Alice’s Public key ring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221265" y="2001140"/>
            <a:ext cx="1052051" cy="632673"/>
            <a:chOff x="2578599" y="1987202"/>
            <a:chExt cx="1052051" cy="632673"/>
          </a:xfrm>
        </p:grpSpPr>
        <p:sp>
          <p:nvSpPr>
            <p:cNvPr id="17" name="TextBox 16"/>
            <p:cNvSpPr txBox="1"/>
            <p:nvPr/>
          </p:nvSpPr>
          <p:spPr>
            <a:xfrm>
              <a:off x="2897606" y="2219765"/>
              <a:ext cx="733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Bob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599" y="1987202"/>
              <a:ext cx="476316" cy="47631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6901682" y="1756654"/>
            <a:ext cx="993988" cy="513973"/>
            <a:chOff x="3259016" y="1742716"/>
            <a:chExt cx="993988" cy="51397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10579">
              <a:off x="3259016" y="1742716"/>
              <a:ext cx="476316" cy="47631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38581" y="1856579"/>
              <a:ext cx="614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Ted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27649" y="1822641"/>
            <a:ext cx="805492" cy="794251"/>
            <a:chOff x="1684983" y="1808703"/>
            <a:chExt cx="805492" cy="79425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9070">
              <a:off x="2014159" y="1808703"/>
              <a:ext cx="476316" cy="4763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684983" y="2202844"/>
              <a:ext cx="782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Mike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30609" y="1346264"/>
            <a:ext cx="804241" cy="653869"/>
            <a:chOff x="1387943" y="1332326"/>
            <a:chExt cx="804241" cy="65386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18821">
              <a:off x="1715868" y="1332326"/>
              <a:ext cx="476316" cy="47631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387943" y="1586085"/>
              <a:ext cx="569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Joy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6473765" y="2549527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3765" y="2740474"/>
            <a:ext cx="161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Bob’s public key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3350" y="2790921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/>
              <a:t>PU</a:t>
            </a:r>
            <a:r>
              <a:rPr lang="en-IN" sz="2000" b="1" i="1" baseline="-25000" dirty="0" err="1"/>
              <a:t>b</a:t>
            </a:r>
            <a:endParaRPr lang="en-IN" sz="2000" b="1" i="1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81220" y="2553580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40346" y="2757874"/>
            <a:ext cx="177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Bob’s private 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70805" y="2794974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/>
              <a:t>PR</a:t>
            </a:r>
            <a:r>
              <a:rPr lang="en-IN" sz="2000" b="1" i="1" baseline="-25000" dirty="0" err="1"/>
              <a:t>b</a:t>
            </a:r>
            <a:endParaRPr lang="en-IN" sz="2000" b="1" i="1" baseline="-25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90500" y="4849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Asymmetric key Encryption with Private Key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29833" y="6122621"/>
            <a:ext cx="75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Bob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2108" y="6157773"/>
            <a:ext cx="9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Alice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1833241" y="3880947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77149" y="782625"/>
            <a:ext cx="4815559" cy="830997"/>
          </a:xfrm>
          <a:prstGeom prst="rect">
            <a:avLst/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The entire encrypted message serves as a </a:t>
            </a:r>
            <a:r>
              <a:rPr lang="en-IN" sz="2400" b="1" dirty="0">
                <a:solidFill>
                  <a:schemeClr val="tx2"/>
                </a:solidFill>
              </a:rPr>
              <a:t>digital signature</a:t>
            </a:r>
            <a:r>
              <a:rPr lang="en-IN" sz="2400" dirty="0"/>
              <a:t>. </a:t>
            </a:r>
          </a:p>
        </p:txBody>
      </p:sp>
      <p:sp>
        <p:nvSpPr>
          <p:cNvPr id="42" name="Right Brace 41"/>
          <p:cNvSpPr/>
          <p:nvPr/>
        </p:nvSpPr>
        <p:spPr>
          <a:xfrm rot="5400000">
            <a:off x="6656100" y="3871691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6" grpId="0"/>
      <p:bldP spid="18" grpId="0"/>
      <p:bldP spid="19" grpId="0" animBg="1"/>
      <p:bldP spid="28" grpId="0"/>
      <p:bldP spid="29" grpId="0"/>
      <p:bldP spid="31" grpId="0"/>
      <p:bldP spid="32" grpId="0"/>
      <p:bldP spid="34" grpId="0"/>
      <p:bldP spid="35" grpId="0"/>
      <p:bldP spid="2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and Confidentiality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68" y="1722946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Message</a:t>
            </a:r>
          </a:p>
          <a:p>
            <a:pPr algn="ctr"/>
            <a:r>
              <a:rPr lang="en-IN" sz="1600" dirty="0"/>
              <a:t>source</a:t>
            </a:r>
          </a:p>
        </p:txBody>
      </p:sp>
      <p:sp>
        <p:nvSpPr>
          <p:cNvPr id="6" name="Cube 5"/>
          <p:cNvSpPr/>
          <p:nvPr/>
        </p:nvSpPr>
        <p:spPr>
          <a:xfrm>
            <a:off x="1439652" y="1657670"/>
            <a:ext cx="1152128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Encryption</a:t>
            </a:r>
          </a:p>
          <a:p>
            <a:pPr algn="ctr"/>
            <a:r>
              <a:rPr lang="en-IN" sz="1600" dirty="0">
                <a:solidFill>
                  <a:schemeClr val="dk1"/>
                </a:solidFill>
              </a:rPr>
              <a:t>Algorithm</a:t>
            </a:r>
          </a:p>
        </p:txBody>
      </p:sp>
      <p:sp>
        <p:nvSpPr>
          <p:cNvPr id="12" name="Cube 11"/>
          <p:cNvSpPr/>
          <p:nvPr/>
        </p:nvSpPr>
        <p:spPr>
          <a:xfrm>
            <a:off x="2987824" y="1640647"/>
            <a:ext cx="1152128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Encryption</a:t>
            </a:r>
          </a:p>
          <a:p>
            <a:pPr algn="ctr"/>
            <a:r>
              <a:rPr lang="en-IN" sz="1600" dirty="0">
                <a:solidFill>
                  <a:schemeClr val="dk1"/>
                </a:solidFill>
              </a:rPr>
              <a:t>Algorithm</a:t>
            </a:r>
          </a:p>
        </p:txBody>
      </p:sp>
      <p:sp>
        <p:nvSpPr>
          <p:cNvPr id="13" name="Cube 12"/>
          <p:cNvSpPr/>
          <p:nvPr/>
        </p:nvSpPr>
        <p:spPr>
          <a:xfrm>
            <a:off x="5006710" y="1641862"/>
            <a:ext cx="1242000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Decryption</a:t>
            </a:r>
          </a:p>
          <a:p>
            <a:pPr algn="ctr"/>
            <a:r>
              <a:rPr lang="en-IN" sz="1600" dirty="0">
                <a:solidFill>
                  <a:schemeClr val="dk1"/>
                </a:solidFill>
              </a:rPr>
              <a:t>Algorithm</a:t>
            </a:r>
          </a:p>
        </p:txBody>
      </p:sp>
      <p:sp>
        <p:nvSpPr>
          <p:cNvPr id="14" name="Cube 13"/>
          <p:cNvSpPr/>
          <p:nvPr/>
        </p:nvSpPr>
        <p:spPr>
          <a:xfrm>
            <a:off x="6554884" y="1657670"/>
            <a:ext cx="1240214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Decryption</a:t>
            </a:r>
          </a:p>
          <a:p>
            <a:pPr algn="ctr"/>
            <a:r>
              <a:rPr lang="en-IN" sz="1600" dirty="0">
                <a:solidFill>
                  <a:schemeClr val="dk1"/>
                </a:solidFill>
              </a:rPr>
              <a:t>Algorithm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118198" y="1698712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Message</a:t>
            </a:r>
          </a:p>
          <a:p>
            <a:pPr algn="ctr"/>
            <a:r>
              <a:rPr lang="en-IN" sz="1600" dirty="0" err="1"/>
              <a:t>Dest</a:t>
            </a:r>
            <a:r>
              <a:rPr lang="en-IN" sz="1600" dirty="0"/>
              <a:t>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41376" y="1701172"/>
            <a:ext cx="398276" cy="338554"/>
            <a:chOff x="1041376" y="2395083"/>
            <a:chExt cx="398276" cy="338554"/>
          </a:xfrm>
        </p:grpSpPr>
        <p:cxnSp>
          <p:nvCxnSpPr>
            <p:cNvPr id="17" name="Straight Arrow Connector 16"/>
            <p:cNvCxnSpPr>
              <a:stCxn id="5" idx="3"/>
              <a:endCxn id="6" idx="2"/>
            </p:cNvCxnSpPr>
            <p:nvPr/>
          </p:nvCxnSpPr>
          <p:spPr>
            <a:xfrm>
              <a:off x="1041376" y="2723066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94266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X</a:t>
              </a:r>
              <a:endParaRPr lang="en-IN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22935" y="1698712"/>
            <a:ext cx="466005" cy="338554"/>
            <a:chOff x="1041376" y="2395083"/>
            <a:chExt cx="398276" cy="33855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041376" y="2716581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128998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Y</a:t>
              </a:r>
              <a:endParaRPr lang="en-IN" b="1" i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95518" y="1701172"/>
            <a:ext cx="378484" cy="442446"/>
            <a:chOff x="1041376" y="2395083"/>
            <a:chExt cx="398276" cy="33855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041376" y="2716581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19351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Y</a:t>
              </a:r>
              <a:endParaRPr lang="en-IN" b="1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40492" y="1698712"/>
            <a:ext cx="362564" cy="338554"/>
            <a:chOff x="1041376" y="2395083"/>
            <a:chExt cx="398276" cy="33855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041376" y="2716581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121499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X</a:t>
              </a:r>
              <a:endParaRPr lang="en-IN" b="1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71107" y="1672880"/>
            <a:ext cx="935603" cy="338554"/>
            <a:chOff x="4071107" y="1575605"/>
            <a:chExt cx="935603" cy="338554"/>
          </a:xfrm>
        </p:grpSpPr>
        <p:cxnSp>
          <p:nvCxnSpPr>
            <p:cNvPr id="32" name="Straight Arrow Connector 31"/>
            <p:cNvCxnSpPr>
              <a:stCxn id="12" idx="4"/>
              <a:endCxn id="13" idx="2"/>
            </p:cNvCxnSpPr>
            <p:nvPr/>
          </p:nvCxnSpPr>
          <p:spPr>
            <a:xfrm>
              <a:off x="4071107" y="1910157"/>
              <a:ext cx="935603" cy="12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43440" y="1575605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Z</a:t>
              </a:r>
              <a:endParaRPr lang="en-IN" b="1" i="1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503722" y="3670291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Key pair</a:t>
            </a:r>
          </a:p>
          <a:p>
            <a:pPr algn="ctr"/>
            <a:r>
              <a:rPr lang="en-IN" sz="1600" dirty="0"/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96722" y="2806195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Key pair</a:t>
            </a:r>
          </a:p>
          <a:p>
            <a:pPr algn="ctr"/>
            <a:r>
              <a:rPr lang="en-IN" sz="1600" dirty="0"/>
              <a:t>source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1763688" y="2322394"/>
            <a:ext cx="8483" cy="1347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2224391" y="2328152"/>
            <a:ext cx="4889771" cy="1335932"/>
          </a:xfrm>
          <a:custGeom>
            <a:avLst/>
            <a:gdLst>
              <a:gd name="connsiteX0" fmla="*/ 0 w 4889771"/>
              <a:gd name="connsiteY0" fmla="*/ 1335932 h 1335932"/>
              <a:gd name="connsiteX1" fmla="*/ 0 w 4889771"/>
              <a:gd name="connsiteY1" fmla="*/ 1167319 h 1335932"/>
              <a:gd name="connsiteX2" fmla="*/ 4889771 w 4889771"/>
              <a:gd name="connsiteY2" fmla="*/ 1167319 h 1335932"/>
              <a:gd name="connsiteX3" fmla="*/ 4876800 w 4889771"/>
              <a:gd name="connsiteY3" fmla="*/ 0 h 133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771" h="1335932">
                <a:moveTo>
                  <a:pt x="0" y="1335932"/>
                </a:moveTo>
                <a:lnTo>
                  <a:pt x="0" y="1167319"/>
                </a:lnTo>
                <a:lnTo>
                  <a:pt x="4889771" y="1167319"/>
                </a:lnTo>
                <a:lnTo>
                  <a:pt x="4876800" y="0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832140" y="2319291"/>
            <a:ext cx="1" cy="486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3514928" y="2295726"/>
            <a:ext cx="1828800" cy="492868"/>
          </a:xfrm>
          <a:custGeom>
            <a:avLst/>
            <a:gdLst>
              <a:gd name="connsiteX0" fmla="*/ 1828800 w 1828800"/>
              <a:gd name="connsiteY0" fmla="*/ 492868 h 492868"/>
              <a:gd name="connsiteX1" fmla="*/ 1828800 w 1828800"/>
              <a:gd name="connsiteY1" fmla="*/ 265889 h 492868"/>
              <a:gd name="connsiteX2" fmla="*/ 0 w 1828800"/>
              <a:gd name="connsiteY2" fmla="*/ 265889 h 492868"/>
              <a:gd name="connsiteX3" fmla="*/ 0 w 1828800"/>
              <a:gd name="connsiteY3" fmla="*/ 0 h 49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92868">
                <a:moveTo>
                  <a:pt x="1828800" y="492868"/>
                </a:moveTo>
                <a:lnTo>
                  <a:pt x="1828800" y="265889"/>
                </a:lnTo>
                <a:lnTo>
                  <a:pt x="0" y="265889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1170838" y="3057206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PRa</a:t>
            </a:r>
            <a:endParaRPr lang="en-IN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77213" y="3057206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PUa</a:t>
            </a:r>
            <a:endParaRPr lang="en-IN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31945" y="2443812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PRb</a:t>
            </a:r>
            <a:endParaRPr lang="en-IN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534563" y="2542160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PUb</a:t>
            </a:r>
            <a:endParaRPr lang="en-IN" i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143508" y="854147"/>
            <a:ext cx="3996444" cy="692942"/>
            <a:chOff x="143508" y="854147"/>
            <a:chExt cx="3996444" cy="692942"/>
          </a:xfrm>
        </p:grpSpPr>
        <p:sp>
          <p:nvSpPr>
            <p:cNvPr id="58" name="Right Brace 57"/>
            <p:cNvSpPr/>
            <p:nvPr/>
          </p:nvSpPr>
          <p:spPr>
            <a:xfrm rot="16200000">
              <a:off x="1948605" y="-644258"/>
              <a:ext cx="386250" cy="3996444"/>
            </a:xfrm>
            <a:prstGeom prst="rightBrace">
              <a:avLst>
                <a:gd name="adj1" fmla="val 8526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18555" y="854147"/>
              <a:ext cx="1046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Source A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06712" y="821603"/>
            <a:ext cx="3996444" cy="716360"/>
            <a:chOff x="5006712" y="821603"/>
            <a:chExt cx="3996444" cy="716360"/>
          </a:xfrm>
        </p:grpSpPr>
        <p:sp>
          <p:nvSpPr>
            <p:cNvPr id="59" name="Right Brace 58"/>
            <p:cNvSpPr/>
            <p:nvPr/>
          </p:nvSpPr>
          <p:spPr>
            <a:xfrm rot="16200000">
              <a:off x="6811809" y="-653384"/>
              <a:ext cx="386250" cy="3996444"/>
            </a:xfrm>
            <a:prstGeom prst="rightBrace">
              <a:avLst>
                <a:gd name="adj1" fmla="val 8526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81759" y="821603"/>
              <a:ext cx="1046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Source B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672289" y="4269739"/>
            <a:ext cx="2797635" cy="6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/>
              <a:t>Z = </a:t>
            </a:r>
            <a:r>
              <a:rPr lang="en-IN" sz="2400" dirty="0"/>
              <a:t>E(</a:t>
            </a:r>
            <a:r>
              <a:rPr lang="en-IN" sz="2400" i="1" dirty="0" err="1"/>
              <a:t>PU</a:t>
            </a:r>
            <a:r>
              <a:rPr lang="en-IN" sz="2400" i="1" baseline="-25000" dirty="0" err="1"/>
              <a:t>b</a:t>
            </a:r>
            <a:r>
              <a:rPr lang="en-IN" sz="2400" dirty="0"/>
              <a:t>, E(</a:t>
            </a:r>
            <a:r>
              <a:rPr lang="en-IN" sz="2400" i="1" dirty="0" err="1"/>
              <a:t>PR</a:t>
            </a:r>
            <a:r>
              <a:rPr lang="en-IN" sz="2400" i="1" baseline="-25000" dirty="0" err="1"/>
              <a:t>a</a:t>
            </a:r>
            <a:r>
              <a:rPr lang="en-IN" sz="2400" dirty="0"/>
              <a:t>, </a:t>
            </a:r>
            <a:r>
              <a:rPr lang="en-IN" sz="2400" i="1" dirty="0"/>
              <a:t>X</a:t>
            </a:r>
            <a:r>
              <a:rPr lang="en-IN" sz="2400" dirty="0"/>
              <a:t>))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95518" y="4269739"/>
            <a:ext cx="2797635" cy="6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/>
              <a:t>X = </a:t>
            </a:r>
            <a:r>
              <a:rPr lang="en-IN" sz="2400" dirty="0"/>
              <a:t>D(</a:t>
            </a:r>
            <a:r>
              <a:rPr lang="en-IN" sz="2400" i="1" dirty="0" err="1"/>
              <a:t>PU</a:t>
            </a:r>
            <a:r>
              <a:rPr lang="en-IN" sz="2400" i="1" baseline="-25000" dirty="0" err="1"/>
              <a:t>a</a:t>
            </a:r>
            <a:r>
              <a:rPr lang="en-IN" sz="2400" dirty="0"/>
              <a:t>, D(</a:t>
            </a:r>
            <a:r>
              <a:rPr lang="en-IN" sz="2400" i="1" dirty="0"/>
              <a:t>PR</a:t>
            </a:r>
            <a:r>
              <a:rPr lang="en-IN" sz="2400" i="1" baseline="-25000" dirty="0"/>
              <a:t>B</a:t>
            </a:r>
            <a:r>
              <a:rPr lang="en-IN" sz="2400" dirty="0"/>
              <a:t>, </a:t>
            </a:r>
            <a:r>
              <a:rPr lang="en-IN" sz="2400" i="1" dirty="0"/>
              <a:t>Z</a:t>
            </a:r>
            <a:r>
              <a:rPr lang="en-IN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407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36" grpId="0" animBg="1"/>
      <p:bldP spid="37" grpId="0" animBg="1"/>
      <p:bldP spid="44" grpId="0" animBg="1"/>
      <p:bldP spid="52" grpId="0" animBg="1"/>
      <p:bldP spid="53" grpId="0"/>
      <p:bldP spid="54" grpId="0"/>
      <p:bldP spid="55" grpId="0"/>
      <p:bldP spid="56" grpId="0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Applications for Public-Key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Encryption/decryption: </a:t>
            </a:r>
            <a:r>
              <a:rPr lang="en-IN" dirty="0"/>
              <a:t>The sender encrypts a message with the recipient’s public key.</a:t>
            </a:r>
          </a:p>
          <a:p>
            <a:r>
              <a:rPr lang="en-IN" b="1" dirty="0">
                <a:solidFill>
                  <a:schemeClr val="tx2"/>
                </a:solidFill>
              </a:rPr>
              <a:t>Digital signature: </a:t>
            </a:r>
            <a:r>
              <a:rPr lang="en-IN" dirty="0"/>
              <a:t>The sender “signs” a message with its private key. Signing is achieved by a cryptographic algorithm applied to the message or to a small block of data that is a function of the message.</a:t>
            </a:r>
          </a:p>
          <a:p>
            <a:r>
              <a:rPr lang="en-IN" b="1" dirty="0">
                <a:solidFill>
                  <a:schemeClr val="tx2"/>
                </a:solidFill>
              </a:rPr>
              <a:t>Key exchange: </a:t>
            </a:r>
            <a:r>
              <a:rPr lang="en-IN" dirty="0"/>
              <a:t>Two sides cooperate to exchange a session key. Several different approaches are possible, involving the private key(s) of one or both parties.</a:t>
            </a:r>
          </a:p>
        </p:txBody>
      </p:sp>
    </p:spTree>
    <p:extLst>
      <p:ext uri="{BB962C8B-B14F-4D97-AF65-F5344CB8AC3E}">
        <p14:creationId xmlns:p14="http://schemas.microsoft.com/office/powerpoint/2010/main" val="2561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RSA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RSA</a:t>
            </a:r>
            <a:r>
              <a:rPr lang="en-IN" dirty="0"/>
              <a:t> is a block cipher in which the Plaintext and Ciphertext are represented as integers between </a:t>
            </a:r>
            <a:r>
              <a:rPr lang="en-IN" b="1" dirty="0">
                <a:solidFill>
                  <a:schemeClr val="tx2"/>
                </a:solidFill>
              </a:rPr>
              <a:t>0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n-1</a:t>
            </a:r>
            <a:r>
              <a:rPr lang="en-IN" dirty="0"/>
              <a:t> for some n.</a:t>
            </a:r>
          </a:p>
          <a:p>
            <a:r>
              <a:rPr lang="en-IN" dirty="0"/>
              <a:t>Large messages can be broken up into a number of blocks. </a:t>
            </a:r>
          </a:p>
          <a:p>
            <a:r>
              <a:rPr lang="en-IN" dirty="0"/>
              <a:t>Each block would then be represented by an integer.</a:t>
            </a:r>
          </a:p>
          <a:p>
            <a:endParaRPr lang="en-IN" dirty="0"/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Step-1:</a:t>
            </a:r>
            <a:r>
              <a:rPr lang="en-IN" sz="2400" dirty="0"/>
              <a:t> Generate Public key and Private key</a:t>
            </a:r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Step-2:</a:t>
            </a:r>
            <a:r>
              <a:rPr lang="en-IN" sz="2400" dirty="0"/>
              <a:t> Encrypt message using Public key</a:t>
            </a:r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Step-3: </a:t>
            </a:r>
            <a:r>
              <a:rPr lang="en-IN" sz="2400" dirty="0"/>
              <a:t>Decrypt message using Private key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7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Step-1: Generate Public key and Private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Select two large prime numbers:  </a:t>
            </a:r>
            <a:r>
              <a:rPr lang="en-IN" b="1" dirty="0">
                <a:solidFill>
                  <a:schemeClr val="tx2"/>
                </a:solidFill>
              </a:rPr>
              <a:t>p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q</a:t>
            </a:r>
          </a:p>
          <a:p>
            <a:r>
              <a:rPr lang="en-IN" dirty="0"/>
              <a:t>Calculate modulus : </a:t>
            </a:r>
            <a:r>
              <a:rPr lang="en-IN" b="1" dirty="0">
                <a:solidFill>
                  <a:schemeClr val="tx2"/>
                </a:solidFill>
              </a:rPr>
              <a:t>n = p * q</a:t>
            </a:r>
          </a:p>
          <a:p>
            <a:r>
              <a:rPr lang="en-IN" dirty="0"/>
              <a:t>Calculate Euler’s totient function :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= (p-1) * (q-1)</a:t>
            </a:r>
          </a:p>
          <a:p>
            <a:r>
              <a:rPr lang="en-IN" dirty="0"/>
              <a:t>Select </a:t>
            </a:r>
            <a:r>
              <a:rPr lang="en-IN" b="1" dirty="0">
                <a:solidFill>
                  <a:schemeClr val="tx2"/>
                </a:solidFill>
              </a:rPr>
              <a:t>e</a:t>
            </a:r>
            <a:r>
              <a:rPr lang="en-IN" dirty="0"/>
              <a:t> such that </a:t>
            </a:r>
            <a:r>
              <a:rPr lang="en-IN" b="1" dirty="0">
                <a:solidFill>
                  <a:schemeClr val="tx2"/>
                </a:solidFill>
              </a:rPr>
              <a:t>e</a:t>
            </a:r>
            <a:r>
              <a:rPr lang="en-IN" dirty="0"/>
              <a:t> is </a:t>
            </a:r>
            <a:r>
              <a:rPr lang="en-IN" b="1" dirty="0">
                <a:solidFill>
                  <a:schemeClr val="tx2"/>
                </a:solidFill>
              </a:rPr>
              <a:t>relatively prime </a:t>
            </a:r>
            <a:r>
              <a:rPr lang="en-IN" dirty="0"/>
              <a:t>to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</a:t>
            </a:r>
            <a:r>
              <a:rPr lang="en-IN" dirty="0"/>
              <a:t>and </a:t>
            </a:r>
            <a:r>
              <a:rPr lang="en-IN" b="1" dirty="0">
                <a:solidFill>
                  <a:schemeClr val="tx2"/>
                </a:solidFill>
              </a:rPr>
              <a:t>1 &lt; e &lt;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Determine </a:t>
            </a:r>
            <a:r>
              <a:rPr lang="en-IN" b="1" dirty="0">
                <a:solidFill>
                  <a:schemeClr val="tx2"/>
                </a:solidFill>
              </a:rPr>
              <a:t>d</a:t>
            </a:r>
            <a:r>
              <a:rPr lang="en-IN" dirty="0"/>
              <a:t> such that </a:t>
            </a:r>
            <a:r>
              <a:rPr lang="en-IN" b="1" dirty="0">
                <a:solidFill>
                  <a:schemeClr val="tx2"/>
                </a:solidFill>
              </a:rPr>
              <a:t>d * e ≡ 1 (mod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(n))</a:t>
            </a:r>
          </a:p>
          <a:p>
            <a:r>
              <a:rPr lang="en-IN" dirty="0" err="1"/>
              <a:t>Publickey</a:t>
            </a:r>
            <a:r>
              <a:rPr lang="en-IN" dirty="0"/>
              <a:t> : </a:t>
            </a:r>
            <a:r>
              <a:rPr lang="en-IN" b="1" dirty="0">
                <a:solidFill>
                  <a:schemeClr val="tx2"/>
                </a:solidFill>
              </a:rPr>
              <a:t>PU = { e, n }</a:t>
            </a:r>
          </a:p>
          <a:p>
            <a:r>
              <a:rPr lang="en-IN" dirty="0" err="1"/>
              <a:t>Privatekey</a:t>
            </a:r>
            <a:r>
              <a:rPr lang="en-IN" dirty="0"/>
              <a:t> : </a:t>
            </a:r>
            <a:r>
              <a:rPr lang="en-IN" b="1" dirty="0">
                <a:solidFill>
                  <a:schemeClr val="tx2"/>
                </a:solidFill>
              </a:rPr>
              <a:t>PR = { d, n }</a:t>
            </a:r>
          </a:p>
          <a:p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190500" y="3392996"/>
            <a:ext cx="8763000" cy="830997"/>
          </a:xfrm>
          <a:prstGeom prst="wedgeRectCallout">
            <a:avLst>
              <a:gd name="adj1" fmla="val -2851"/>
              <a:gd name="adj2" fmla="val -106136"/>
            </a:avLst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Two numbers are relatively prime if they have no common factors other than 1.</a:t>
            </a:r>
          </a:p>
        </p:txBody>
      </p:sp>
    </p:spTree>
    <p:extLst>
      <p:ext uri="{BB962C8B-B14F-4D97-AF65-F5344CB8AC3E}">
        <p14:creationId xmlns:p14="http://schemas.microsoft.com/office/powerpoint/2010/main" val="314486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14270</TotalTime>
  <Words>2152</Words>
  <Application>Microsoft Office PowerPoint</Application>
  <PresentationFormat>On-screen Show (4:3)</PresentationFormat>
  <Paragraphs>326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Open Sans Extrabold</vt:lpstr>
      <vt:lpstr>Times New Roman</vt:lpstr>
      <vt:lpstr>Wingdings</vt:lpstr>
      <vt:lpstr>Office Theme</vt:lpstr>
      <vt:lpstr>Custom Design</vt:lpstr>
      <vt:lpstr>UNIT-4 Asymmetric Ciphers</vt:lpstr>
      <vt:lpstr>Outline</vt:lpstr>
      <vt:lpstr>Symmetric key Encryption</vt:lpstr>
      <vt:lpstr>PowerPoint Presentation</vt:lpstr>
      <vt:lpstr>PowerPoint Presentation</vt:lpstr>
      <vt:lpstr>Authentication and Confidentiality</vt:lpstr>
      <vt:lpstr>Applications for Public-Key Cryptosystems</vt:lpstr>
      <vt:lpstr>RSA Algorithm</vt:lpstr>
      <vt:lpstr>Step-1: Generate Public key and Private key</vt:lpstr>
      <vt:lpstr>Step-1: Generate Public key and Private key</vt:lpstr>
      <vt:lpstr>Step-2 : Encrypt Message</vt:lpstr>
      <vt:lpstr>Step-3 : Decrypt Message</vt:lpstr>
      <vt:lpstr>Example RSA Algorithm</vt:lpstr>
      <vt:lpstr>RSA Example</vt:lpstr>
      <vt:lpstr>RSA Example – cont…</vt:lpstr>
      <vt:lpstr>RSA Example</vt:lpstr>
      <vt:lpstr>Diffie-Hellman key Exchange</vt:lpstr>
      <vt:lpstr>Primitive root</vt:lpstr>
      <vt:lpstr>Discrete Logarithm</vt:lpstr>
      <vt:lpstr>Diffie-Hellman Key Exchange – Cont…</vt:lpstr>
      <vt:lpstr>Diffie-Hellman Key Exchange – Cont…</vt:lpstr>
      <vt:lpstr>Diffie-Hellman Key Exchange – Cont…</vt:lpstr>
      <vt:lpstr>Diffie-Hellman Key Exchange – Cont…</vt:lpstr>
      <vt:lpstr>PowerPoint Presentation</vt:lpstr>
      <vt:lpstr>Diffie-Hellman Key Exchange Example</vt:lpstr>
      <vt:lpstr>Diffie-Hellman Key Exchange Illustration</vt:lpstr>
      <vt:lpstr>Man in the middle attack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2873</cp:revision>
  <dcterms:created xsi:type="dcterms:W3CDTF">2013-05-17T03:00:03Z</dcterms:created>
  <dcterms:modified xsi:type="dcterms:W3CDTF">2020-08-06T04:51:16Z</dcterms:modified>
</cp:coreProperties>
</file>