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380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8" r:id="rId12"/>
    <p:sldId id="417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7" r:id="rId21"/>
    <p:sldId id="441" r:id="rId22"/>
    <p:sldId id="428" r:id="rId23"/>
    <p:sldId id="429" r:id="rId24"/>
    <p:sldId id="432" r:id="rId25"/>
    <p:sldId id="433" r:id="rId26"/>
    <p:sldId id="434" r:id="rId27"/>
    <p:sldId id="442" r:id="rId28"/>
    <p:sldId id="435" r:id="rId29"/>
    <p:sldId id="436" r:id="rId30"/>
    <p:sldId id="437" r:id="rId31"/>
    <p:sldId id="443" r:id="rId32"/>
    <p:sldId id="439" r:id="rId33"/>
    <p:sldId id="440" r:id="rId34"/>
    <p:sldId id="39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iYhbYxRGcn5SXTzP47m5A==" hashData="WcnNGouSQzlhB02sHT2Ue3sR8SxhF7pJ+5uXIb3GDzKIELQfWxDmQ5A/ZBDD+J3jRh2P+raDo5qLaP1dt6dr3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2D2"/>
    <a:srgbClr val="C0C0C0"/>
    <a:srgbClr val="008000"/>
    <a:srgbClr val="4D4C4D"/>
    <a:srgbClr val="66FF66"/>
    <a:srgbClr val="E40524"/>
    <a:srgbClr val="385D8A"/>
    <a:srgbClr val="34495E"/>
    <a:srgbClr val="FDFDF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5" autoAdjust="0"/>
    <p:restoredTop sz="93615" autoAdjust="0"/>
  </p:normalViewPr>
  <p:slideViewPr>
    <p:cSldViewPr>
      <p:cViewPr varScale="1">
        <p:scale>
          <a:sx n="87" d="100"/>
          <a:sy n="87" d="100"/>
        </p:scale>
        <p:origin x="119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0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Unit-5  Cryptographic Hash Functions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Unit-5                                                      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Rupesh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G.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Vaishnav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rupesh.vaishnav@darshan.ac.in</a:t>
            </a: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94280-37452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Information &amp; Network Security (2170709)	 Darshan 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02" y="530588"/>
            <a:ext cx="5995393" cy="1890299"/>
          </a:xfrm>
        </p:spPr>
        <p:txBody>
          <a:bodyPr anchor="t">
            <a:no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UNIT-5</a:t>
            </a:r>
            <a:b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Cryptographic</a:t>
            </a:r>
            <a:b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Hash</a:t>
            </a:r>
            <a:b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Functions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6" y="1192612"/>
            <a:ext cx="260985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 (Message Authentication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More commonly, message authentication is achieved using a </a:t>
            </a:r>
            <a:r>
              <a:rPr lang="en-IN" b="1" dirty="0">
                <a:solidFill>
                  <a:schemeClr val="tx2"/>
                </a:solidFill>
              </a:rPr>
              <a:t>MAC</a:t>
            </a:r>
            <a:r>
              <a:rPr lang="en-IN" dirty="0"/>
              <a:t> also known as </a:t>
            </a:r>
            <a:r>
              <a:rPr lang="en-IN" b="1" dirty="0">
                <a:solidFill>
                  <a:schemeClr val="tx2"/>
                </a:solidFill>
              </a:rPr>
              <a:t>keyed hash function</a:t>
            </a:r>
            <a:r>
              <a:rPr lang="en-IN" dirty="0"/>
              <a:t>.</a:t>
            </a:r>
          </a:p>
          <a:p>
            <a:r>
              <a:rPr lang="en-IN" dirty="0"/>
              <a:t>MACs are used between two parties that share a secret key to authenticate information exchanged between those parties.</a:t>
            </a:r>
          </a:p>
          <a:p>
            <a:r>
              <a:rPr lang="en-IN" dirty="0"/>
              <a:t>A </a:t>
            </a:r>
            <a:r>
              <a:rPr lang="en-IN" b="1" dirty="0">
                <a:solidFill>
                  <a:schemeClr val="tx2"/>
                </a:solidFill>
              </a:rPr>
              <a:t>MAC</a:t>
            </a:r>
            <a:r>
              <a:rPr lang="en-IN" dirty="0"/>
              <a:t> function takes as input a secret key and a data block and produces a hash value, referred to as the </a:t>
            </a:r>
            <a:r>
              <a:rPr lang="en-IN" b="1" dirty="0">
                <a:solidFill>
                  <a:schemeClr val="tx2"/>
                </a:solidFill>
              </a:rPr>
              <a:t>MAC</a:t>
            </a:r>
            <a:r>
              <a:rPr lang="en-IN" dirty="0"/>
              <a:t>.</a:t>
            </a:r>
          </a:p>
          <a:p>
            <a:r>
              <a:rPr lang="en-IN" dirty="0"/>
              <a:t>The combination of hashing and encryption results in an overall function that is, in fact, a MAC (Method -2 in previous slide).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16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>
                <a:solidFill>
                  <a:schemeClr val="tx2"/>
                </a:solidFill>
              </a:rPr>
              <a:t>digital signature</a:t>
            </a:r>
            <a:r>
              <a:rPr lang="en-IN" dirty="0"/>
              <a:t> is a mathematical technique used to validate the authenticity and integrity of a message, software or digital document.</a:t>
            </a:r>
          </a:p>
          <a:p>
            <a:r>
              <a:rPr lang="en-IN" dirty="0"/>
              <a:t>The operation of the digital signature is similar to that of the </a:t>
            </a:r>
            <a:r>
              <a:rPr lang="en-IN" b="1" dirty="0">
                <a:solidFill>
                  <a:schemeClr val="tx2"/>
                </a:solidFill>
              </a:rPr>
              <a:t>MAC</a:t>
            </a:r>
            <a:r>
              <a:rPr lang="en-IN" dirty="0"/>
              <a:t>.</a:t>
            </a:r>
          </a:p>
          <a:p>
            <a:r>
              <a:rPr lang="en-IN" dirty="0"/>
              <a:t>In the case of the </a:t>
            </a:r>
            <a:r>
              <a:rPr lang="en-IN" b="1" dirty="0">
                <a:solidFill>
                  <a:schemeClr val="tx2"/>
                </a:solidFill>
              </a:rPr>
              <a:t>digital signature</a:t>
            </a:r>
            <a:r>
              <a:rPr lang="en-IN" dirty="0"/>
              <a:t>, the hash value of a message is encrypted with a user’s </a:t>
            </a:r>
            <a:r>
              <a:rPr lang="en-IN" b="1" dirty="0">
                <a:solidFill>
                  <a:schemeClr val="tx2"/>
                </a:solidFill>
              </a:rPr>
              <a:t>private key</a:t>
            </a:r>
            <a:r>
              <a:rPr lang="en-IN" dirty="0"/>
              <a:t>. </a:t>
            </a:r>
          </a:p>
          <a:p>
            <a:r>
              <a:rPr lang="en-IN" dirty="0"/>
              <a:t>Anyone who knows the user’s </a:t>
            </a:r>
            <a:r>
              <a:rPr lang="en-IN" b="1" dirty="0">
                <a:solidFill>
                  <a:schemeClr val="tx2"/>
                </a:solidFill>
              </a:rPr>
              <a:t>public key </a:t>
            </a:r>
            <a:r>
              <a:rPr lang="en-IN" dirty="0"/>
              <a:t>can verify the integrity of the message that is associated with the </a:t>
            </a:r>
            <a:r>
              <a:rPr lang="en-IN" b="1" dirty="0">
                <a:solidFill>
                  <a:schemeClr val="tx2"/>
                </a:solidFill>
              </a:rPr>
              <a:t>digital signature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Digital Signature method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521666"/>
            <a:ext cx="8763000" cy="2535626"/>
          </a:xfrm>
        </p:spPr>
        <p:txBody>
          <a:bodyPr>
            <a:noAutofit/>
          </a:bodyPr>
          <a:lstStyle/>
          <a:p>
            <a:r>
              <a:rPr lang="en-IN" dirty="0"/>
              <a:t>The hash code is encrypted, using public-key encryption with the sender’s private key. </a:t>
            </a:r>
          </a:p>
          <a:p>
            <a:r>
              <a:rPr lang="en-IN" dirty="0"/>
              <a:t>This provides authentication. </a:t>
            </a:r>
          </a:p>
          <a:p>
            <a:r>
              <a:rPr lang="en-IN" dirty="0"/>
              <a:t>It also provides a </a:t>
            </a:r>
            <a:r>
              <a:rPr lang="en-IN" b="1" dirty="0">
                <a:solidFill>
                  <a:schemeClr val="tx2"/>
                </a:solidFill>
              </a:rPr>
              <a:t>digital signature</a:t>
            </a:r>
            <a:r>
              <a:rPr lang="en-IN" dirty="0"/>
              <a:t>, because only the sender could have produced the encrypted hash code.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451193" y="2438890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7524" y="1309831"/>
            <a:ext cx="576064" cy="86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>
                <a:solidFill>
                  <a:schemeClr val="tx1"/>
                </a:solidFill>
              </a:rPr>
              <a:t>M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863587" y="1977957"/>
            <a:ext cx="587321" cy="622951"/>
          </a:xfrm>
          <a:custGeom>
            <a:avLst/>
            <a:gdLst>
              <a:gd name="connsiteX0" fmla="*/ 0 w 343711"/>
              <a:gd name="connsiteY0" fmla="*/ 0 h 590145"/>
              <a:gd name="connsiteX1" fmla="*/ 188068 w 343711"/>
              <a:gd name="connsiteY1" fmla="*/ 0 h 590145"/>
              <a:gd name="connsiteX2" fmla="*/ 188068 w 343711"/>
              <a:gd name="connsiteY2" fmla="*/ 590145 h 590145"/>
              <a:gd name="connsiteX3" fmla="*/ 343711 w 343711"/>
              <a:gd name="connsiteY3" fmla="*/ 590145 h 59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11" h="590145">
                <a:moveTo>
                  <a:pt x="0" y="0"/>
                </a:moveTo>
                <a:lnTo>
                  <a:pt x="188068" y="0"/>
                </a:lnTo>
                <a:lnTo>
                  <a:pt x="188068" y="590145"/>
                </a:lnTo>
                <a:lnTo>
                  <a:pt x="343711" y="59014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63587" y="1625327"/>
            <a:ext cx="2304000" cy="1666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reeform 34"/>
          <p:cNvSpPr/>
          <p:nvPr/>
        </p:nvSpPr>
        <p:spPr>
          <a:xfrm>
            <a:off x="2681321" y="1800537"/>
            <a:ext cx="497840" cy="812800"/>
          </a:xfrm>
          <a:custGeom>
            <a:avLst/>
            <a:gdLst>
              <a:gd name="connsiteX0" fmla="*/ 0 w 497840"/>
              <a:gd name="connsiteY0" fmla="*/ 812800 h 812800"/>
              <a:gd name="connsiteX1" fmla="*/ 193040 w 497840"/>
              <a:gd name="connsiteY1" fmla="*/ 812800 h 812800"/>
              <a:gd name="connsiteX2" fmla="*/ 193040 w 497840"/>
              <a:gd name="connsiteY2" fmla="*/ 0 h 812800"/>
              <a:gd name="connsiteX3" fmla="*/ 497840 w 497840"/>
              <a:gd name="connsiteY3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840" h="812800">
                <a:moveTo>
                  <a:pt x="0" y="812800"/>
                </a:moveTo>
                <a:lnTo>
                  <a:pt x="193040" y="812800"/>
                </a:lnTo>
                <a:lnTo>
                  <a:pt x="193040" y="0"/>
                </a:lnTo>
                <a:lnTo>
                  <a:pt x="49784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4" name="Group 73"/>
          <p:cNvGrpSpPr/>
          <p:nvPr/>
        </p:nvGrpSpPr>
        <p:grpSpPr>
          <a:xfrm>
            <a:off x="692161" y="961290"/>
            <a:ext cx="3600400" cy="249059"/>
            <a:chOff x="692161" y="961290"/>
            <a:chExt cx="3600400" cy="249059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92161" y="1088740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952301" y="961290"/>
              <a:ext cx="1080120" cy="249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Source A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28931" y="941835"/>
            <a:ext cx="3600400" cy="278690"/>
            <a:chOff x="5028931" y="961290"/>
            <a:chExt cx="3600400" cy="27869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028931" y="1118371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6109051" y="961290"/>
              <a:ext cx="1475977" cy="278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Destination B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2303440" y="2435842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31172" y="1681650"/>
            <a:ext cx="69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i="1" dirty="0" err="1"/>
              <a:t>PRa</a:t>
            </a:r>
            <a:endParaRPr lang="en-IN" i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479083" y="2052068"/>
            <a:ext cx="308" cy="392727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Oval 53"/>
          <p:cNvSpPr/>
          <p:nvPr/>
        </p:nvSpPr>
        <p:spPr>
          <a:xfrm>
            <a:off x="3174341" y="1507559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18" idx="3"/>
            <a:endCxn id="43" idx="1"/>
          </p:cNvCxnSpPr>
          <p:nvPr/>
        </p:nvCxnSpPr>
        <p:spPr>
          <a:xfrm flipV="1">
            <a:off x="1811233" y="2597860"/>
            <a:ext cx="492207" cy="304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6" name="Group 55"/>
          <p:cNvGrpSpPr/>
          <p:nvPr/>
        </p:nvGrpSpPr>
        <p:grpSpPr>
          <a:xfrm>
            <a:off x="5148064" y="1309831"/>
            <a:ext cx="576348" cy="1152000"/>
            <a:chOff x="6322066" y="1232856"/>
            <a:chExt cx="576348" cy="1152000"/>
          </a:xfrm>
        </p:grpSpPr>
        <p:sp>
          <p:nvSpPr>
            <p:cNvPr id="60" name="Rectangle 59"/>
            <p:cNvSpPr/>
            <p:nvPr/>
          </p:nvSpPr>
          <p:spPr>
            <a:xfrm>
              <a:off x="6322066" y="1232856"/>
              <a:ext cx="57606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i="1" dirty="0">
                  <a:solidFill>
                    <a:schemeClr val="tx1"/>
                  </a:solidFill>
                </a:rPr>
                <a:t>M</a:t>
              </a:r>
              <a:endParaRPr lang="en-IN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22350" y="2132856"/>
              <a:ext cx="576064" cy="252000"/>
            </a:xfrm>
            <a:prstGeom prst="rect">
              <a:avLst/>
            </a:prstGeom>
            <a:solidFill>
              <a:srgbClr val="D3D2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3626661" y="1695349"/>
            <a:ext cx="1512000" cy="1297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TextBox 69"/>
          <p:cNvSpPr txBox="1"/>
          <p:nvPr/>
        </p:nvSpPr>
        <p:spPr>
          <a:xfrm>
            <a:off x="4451916" y="2717496"/>
            <a:ext cx="177626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E(</a:t>
            </a:r>
            <a:r>
              <a:rPr lang="en-IN" sz="2400" dirty="0" err="1">
                <a:solidFill>
                  <a:schemeClr val="bg1"/>
                </a:solidFill>
              </a:rPr>
              <a:t>PRa</a:t>
            </a:r>
            <a:r>
              <a:rPr lang="en-IN" sz="2400" dirty="0">
                <a:solidFill>
                  <a:schemeClr val="bg1"/>
                </a:solidFill>
              </a:rPr>
              <a:t>, H(</a:t>
            </a:r>
            <a:r>
              <a:rPr lang="en-IN" sz="2400" i="1" dirty="0">
                <a:solidFill>
                  <a:schemeClr val="bg1"/>
                </a:solidFill>
              </a:rPr>
              <a:t>M</a:t>
            </a:r>
            <a:r>
              <a:rPr lang="en-IN" sz="2400" dirty="0">
                <a:solidFill>
                  <a:schemeClr val="bg1"/>
                </a:solidFill>
              </a:rPr>
              <a:t>))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70" idx="0"/>
          </p:cNvCxnSpPr>
          <p:nvPr/>
        </p:nvCxnSpPr>
        <p:spPr>
          <a:xfrm flipV="1">
            <a:off x="5208000" y="2305408"/>
            <a:ext cx="64948" cy="412088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Rounded Rectangle 74"/>
          <p:cNvSpPr/>
          <p:nvPr/>
        </p:nvSpPr>
        <p:spPr>
          <a:xfrm>
            <a:off x="6696236" y="1317595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endCxn id="75" idx="1"/>
          </p:cNvCxnSpPr>
          <p:nvPr/>
        </p:nvCxnSpPr>
        <p:spPr>
          <a:xfrm>
            <a:off x="5724128" y="1479613"/>
            <a:ext cx="972108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Rounded Rectangle 78"/>
          <p:cNvSpPr/>
          <p:nvPr/>
        </p:nvSpPr>
        <p:spPr>
          <a:xfrm>
            <a:off x="6702917" y="2444795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540201" y="1707845"/>
            <a:ext cx="75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err="1"/>
              <a:t>PUa</a:t>
            </a:r>
            <a:endParaRPr lang="en-IN" i="1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 flipV="1">
            <a:off x="6876290" y="2058433"/>
            <a:ext cx="308" cy="392727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reeform 10"/>
          <p:cNvSpPr/>
          <p:nvPr/>
        </p:nvSpPr>
        <p:spPr>
          <a:xfrm>
            <a:off x="5723681" y="2282778"/>
            <a:ext cx="978061" cy="330559"/>
          </a:xfrm>
          <a:custGeom>
            <a:avLst/>
            <a:gdLst>
              <a:gd name="connsiteX0" fmla="*/ 0 w 978061"/>
              <a:gd name="connsiteY0" fmla="*/ 0 h 341453"/>
              <a:gd name="connsiteX1" fmla="*/ 399327 w 978061"/>
              <a:gd name="connsiteY1" fmla="*/ 0 h 341453"/>
              <a:gd name="connsiteX2" fmla="*/ 399327 w 978061"/>
              <a:gd name="connsiteY2" fmla="*/ 341453 h 341453"/>
              <a:gd name="connsiteX3" fmla="*/ 978061 w 978061"/>
              <a:gd name="connsiteY3" fmla="*/ 341453 h 34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61" h="341453">
                <a:moveTo>
                  <a:pt x="0" y="0"/>
                </a:moveTo>
                <a:lnTo>
                  <a:pt x="399327" y="0"/>
                </a:lnTo>
                <a:lnTo>
                  <a:pt x="399327" y="341453"/>
                </a:lnTo>
                <a:lnTo>
                  <a:pt x="978061" y="34145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TextBox 85"/>
          <p:cNvSpPr txBox="1"/>
          <p:nvPr/>
        </p:nvSpPr>
        <p:spPr>
          <a:xfrm>
            <a:off x="7775619" y="1665182"/>
            <a:ext cx="133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Compare</a:t>
            </a:r>
            <a:endParaRPr lang="en-IN" dirty="0"/>
          </a:p>
        </p:txBody>
      </p:sp>
      <p:sp>
        <p:nvSpPr>
          <p:cNvPr id="21" name="Freeform 20"/>
          <p:cNvSpPr/>
          <p:nvPr/>
        </p:nvSpPr>
        <p:spPr>
          <a:xfrm>
            <a:off x="7077919" y="2071868"/>
            <a:ext cx="1400537" cy="549798"/>
          </a:xfrm>
          <a:custGeom>
            <a:avLst/>
            <a:gdLst>
              <a:gd name="connsiteX0" fmla="*/ 0 w 1400537"/>
              <a:gd name="connsiteY0" fmla="*/ 549798 h 549798"/>
              <a:gd name="connsiteX1" fmla="*/ 1400537 w 1400537"/>
              <a:gd name="connsiteY1" fmla="*/ 549798 h 549798"/>
              <a:gd name="connsiteX2" fmla="*/ 1400537 w 1400537"/>
              <a:gd name="connsiteY2" fmla="*/ 0 h 54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537" h="549798">
                <a:moveTo>
                  <a:pt x="0" y="549798"/>
                </a:moveTo>
                <a:lnTo>
                  <a:pt x="1400537" y="549798"/>
                </a:lnTo>
                <a:lnTo>
                  <a:pt x="1400537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7082790" y="1470660"/>
            <a:ext cx="1386840" cy="342900"/>
          </a:xfrm>
          <a:custGeom>
            <a:avLst/>
            <a:gdLst>
              <a:gd name="connsiteX0" fmla="*/ 0 w 1386840"/>
              <a:gd name="connsiteY0" fmla="*/ 0 h 342900"/>
              <a:gd name="connsiteX1" fmla="*/ 1386840 w 1386840"/>
              <a:gd name="connsiteY1" fmla="*/ 0 h 342900"/>
              <a:gd name="connsiteX2" fmla="*/ 1386840 w 138684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840" h="342900">
                <a:moveTo>
                  <a:pt x="0" y="0"/>
                </a:moveTo>
                <a:lnTo>
                  <a:pt x="1386840" y="0"/>
                </a:lnTo>
                <a:lnTo>
                  <a:pt x="1386840" y="3429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5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5" grpId="0" animBg="1"/>
      <p:bldP spid="35" grpId="0" animBg="1"/>
      <p:bldP spid="43" grpId="0" animBg="1"/>
      <p:bldP spid="46" grpId="0"/>
      <p:bldP spid="54" grpId="0" animBg="1"/>
      <p:bldP spid="70" grpId="0" animBg="1"/>
      <p:bldP spid="75" grpId="0" animBg="1"/>
      <p:bldP spid="79" grpId="0" animBg="1"/>
      <p:bldP spid="84" grpId="0"/>
      <p:bldP spid="11" grpId="0" animBg="1"/>
      <p:bldP spid="86" grpId="0"/>
      <p:bldP spid="21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Digital Signature method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037878"/>
            <a:ext cx="8763000" cy="2307446"/>
          </a:xfrm>
        </p:spPr>
        <p:txBody>
          <a:bodyPr>
            <a:noAutofit/>
          </a:bodyPr>
          <a:lstStyle/>
          <a:p>
            <a:r>
              <a:rPr lang="en-IN" dirty="0"/>
              <a:t>If confidentiality as well as a digital signature is desired, then the message plus the private-key-encrypted hash code can be encrypted using a symmetric  secret key.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6131" y="1309831"/>
            <a:ext cx="576064" cy="86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>
                <a:solidFill>
                  <a:schemeClr val="tx1"/>
                </a:solidFill>
              </a:rPr>
              <a:t>M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721760" y="1977956"/>
            <a:ext cx="337976" cy="619903"/>
          </a:xfrm>
          <a:custGeom>
            <a:avLst/>
            <a:gdLst>
              <a:gd name="connsiteX0" fmla="*/ 0 w 343711"/>
              <a:gd name="connsiteY0" fmla="*/ 0 h 590145"/>
              <a:gd name="connsiteX1" fmla="*/ 188068 w 343711"/>
              <a:gd name="connsiteY1" fmla="*/ 0 h 590145"/>
              <a:gd name="connsiteX2" fmla="*/ 188068 w 343711"/>
              <a:gd name="connsiteY2" fmla="*/ 590145 h 590145"/>
              <a:gd name="connsiteX3" fmla="*/ 343711 w 343711"/>
              <a:gd name="connsiteY3" fmla="*/ 590145 h 59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11" h="590145">
                <a:moveTo>
                  <a:pt x="0" y="0"/>
                </a:moveTo>
                <a:lnTo>
                  <a:pt x="188068" y="0"/>
                </a:lnTo>
                <a:lnTo>
                  <a:pt x="188068" y="590145"/>
                </a:lnTo>
                <a:lnTo>
                  <a:pt x="343711" y="59014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12194" y="1625327"/>
            <a:ext cx="1908000" cy="1666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reeform 34"/>
          <p:cNvSpPr/>
          <p:nvPr/>
        </p:nvSpPr>
        <p:spPr>
          <a:xfrm>
            <a:off x="2227139" y="1800537"/>
            <a:ext cx="367698" cy="812800"/>
          </a:xfrm>
          <a:custGeom>
            <a:avLst/>
            <a:gdLst>
              <a:gd name="connsiteX0" fmla="*/ 0 w 497840"/>
              <a:gd name="connsiteY0" fmla="*/ 812800 h 812800"/>
              <a:gd name="connsiteX1" fmla="*/ 193040 w 497840"/>
              <a:gd name="connsiteY1" fmla="*/ 812800 h 812800"/>
              <a:gd name="connsiteX2" fmla="*/ 193040 w 497840"/>
              <a:gd name="connsiteY2" fmla="*/ 0 h 812800"/>
              <a:gd name="connsiteX3" fmla="*/ 497840 w 497840"/>
              <a:gd name="connsiteY3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840" h="812800">
                <a:moveTo>
                  <a:pt x="0" y="812800"/>
                </a:moveTo>
                <a:lnTo>
                  <a:pt x="193040" y="812800"/>
                </a:lnTo>
                <a:lnTo>
                  <a:pt x="193040" y="0"/>
                </a:lnTo>
                <a:lnTo>
                  <a:pt x="49784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4" name="Group 73"/>
          <p:cNvGrpSpPr/>
          <p:nvPr/>
        </p:nvGrpSpPr>
        <p:grpSpPr>
          <a:xfrm>
            <a:off x="177425" y="961290"/>
            <a:ext cx="3600400" cy="249059"/>
            <a:chOff x="692161" y="961290"/>
            <a:chExt cx="3600400" cy="249059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92161" y="1088740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952301" y="961290"/>
              <a:ext cx="1080120" cy="249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Source A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21282" y="908017"/>
            <a:ext cx="3600400" cy="278690"/>
            <a:chOff x="5028931" y="961290"/>
            <a:chExt cx="3600400" cy="27869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028931" y="1118371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6109051" y="961290"/>
              <a:ext cx="1475977" cy="278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Destination B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855310" y="2423730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594097" y="1505944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endCxn id="43" idx="1"/>
          </p:cNvCxnSpPr>
          <p:nvPr/>
        </p:nvCxnSpPr>
        <p:spPr>
          <a:xfrm flipV="1">
            <a:off x="1453941" y="2597860"/>
            <a:ext cx="396000" cy="304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6" name="Group 55"/>
          <p:cNvGrpSpPr/>
          <p:nvPr/>
        </p:nvGrpSpPr>
        <p:grpSpPr>
          <a:xfrm>
            <a:off x="5715702" y="1263901"/>
            <a:ext cx="576348" cy="1152000"/>
            <a:chOff x="6322066" y="1232856"/>
            <a:chExt cx="576348" cy="1152000"/>
          </a:xfrm>
        </p:grpSpPr>
        <p:sp>
          <p:nvSpPr>
            <p:cNvPr id="60" name="Rectangle 59"/>
            <p:cNvSpPr/>
            <p:nvPr/>
          </p:nvSpPr>
          <p:spPr>
            <a:xfrm>
              <a:off x="6322066" y="1232856"/>
              <a:ext cx="57606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i="1" dirty="0">
                  <a:solidFill>
                    <a:schemeClr val="tx1"/>
                  </a:solidFill>
                </a:rPr>
                <a:t>M</a:t>
              </a:r>
              <a:endParaRPr lang="en-IN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22350" y="2132856"/>
              <a:ext cx="576064" cy="252000"/>
            </a:xfrm>
            <a:prstGeom prst="rect">
              <a:avLst/>
            </a:prstGeom>
            <a:solidFill>
              <a:srgbClr val="D3D2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901044" y="2683162"/>
            <a:ext cx="176014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E(</a:t>
            </a:r>
            <a:r>
              <a:rPr lang="en-IN" sz="2400" i="1" dirty="0" err="1">
                <a:solidFill>
                  <a:schemeClr val="bg1"/>
                </a:solidFill>
              </a:rPr>
              <a:t>Pra</a:t>
            </a:r>
            <a:r>
              <a:rPr lang="en-IN" sz="2400" i="1" dirty="0">
                <a:solidFill>
                  <a:schemeClr val="bg1"/>
                </a:solidFill>
              </a:rPr>
              <a:t>,</a:t>
            </a:r>
            <a:r>
              <a:rPr lang="en-IN" sz="2400" dirty="0">
                <a:solidFill>
                  <a:schemeClr val="bg1"/>
                </a:solidFill>
              </a:rPr>
              <a:t> H(</a:t>
            </a:r>
            <a:r>
              <a:rPr lang="en-IN" sz="2400" i="1" dirty="0">
                <a:solidFill>
                  <a:schemeClr val="bg1"/>
                </a:solidFill>
              </a:rPr>
              <a:t>M</a:t>
            </a:r>
            <a:r>
              <a:rPr lang="en-IN" sz="2400" dirty="0">
                <a:solidFill>
                  <a:schemeClr val="bg1"/>
                </a:solidFill>
              </a:rPr>
              <a:t>))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496253" y="2247410"/>
            <a:ext cx="392409" cy="412088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Rounded Rectangle 74"/>
          <p:cNvSpPr/>
          <p:nvPr/>
        </p:nvSpPr>
        <p:spPr>
          <a:xfrm>
            <a:off x="6976419" y="1262712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81675" y="1647014"/>
            <a:ext cx="133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Compare</a:t>
            </a:r>
            <a:endParaRPr lang="en-IN" dirty="0"/>
          </a:p>
        </p:txBody>
      </p:sp>
      <p:sp>
        <p:nvSpPr>
          <p:cNvPr id="24" name="Freeform 23"/>
          <p:cNvSpPr/>
          <p:nvPr/>
        </p:nvSpPr>
        <p:spPr>
          <a:xfrm>
            <a:off x="7373112" y="1424730"/>
            <a:ext cx="1137169" cy="342900"/>
          </a:xfrm>
          <a:custGeom>
            <a:avLst/>
            <a:gdLst>
              <a:gd name="connsiteX0" fmla="*/ 0 w 1386840"/>
              <a:gd name="connsiteY0" fmla="*/ 0 h 342900"/>
              <a:gd name="connsiteX1" fmla="*/ 1386840 w 1386840"/>
              <a:gd name="connsiteY1" fmla="*/ 0 h 342900"/>
              <a:gd name="connsiteX2" fmla="*/ 1386840 w 138684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840" h="342900">
                <a:moveTo>
                  <a:pt x="0" y="0"/>
                </a:moveTo>
                <a:lnTo>
                  <a:pt x="1386840" y="0"/>
                </a:lnTo>
                <a:lnTo>
                  <a:pt x="1386840" y="3429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291766" y="1424730"/>
            <a:ext cx="648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ounded Rectangle 38"/>
          <p:cNvSpPr/>
          <p:nvPr/>
        </p:nvSpPr>
        <p:spPr>
          <a:xfrm>
            <a:off x="3305273" y="1534914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E</a:t>
            </a:r>
            <a:endParaRPr lang="en-IN" b="1" dirty="0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305581" y="1874191"/>
            <a:ext cx="360040" cy="815195"/>
            <a:chOff x="3261384" y="1934454"/>
            <a:chExt cx="360040" cy="815195"/>
          </a:xfrm>
        </p:grpSpPr>
        <p:sp>
          <p:nvSpPr>
            <p:cNvPr id="46" name="TextBox 45"/>
            <p:cNvSpPr txBox="1"/>
            <p:nvPr/>
          </p:nvSpPr>
          <p:spPr>
            <a:xfrm>
              <a:off x="3261384" y="228798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  <p:cxnSp>
          <p:nvCxnSpPr>
            <p:cNvPr id="47" name="Straight Arrow Connector 46"/>
            <p:cNvCxnSpPr>
              <a:stCxn id="46" idx="0"/>
            </p:cNvCxnSpPr>
            <p:nvPr/>
          </p:nvCxnSpPr>
          <p:spPr>
            <a:xfrm flipH="1" flipV="1">
              <a:off x="3441096" y="1934454"/>
              <a:ext cx="308" cy="43200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 flipV="1">
            <a:off x="3032720" y="1692446"/>
            <a:ext cx="288000" cy="304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ectangle 48"/>
          <p:cNvSpPr/>
          <p:nvPr/>
        </p:nvSpPr>
        <p:spPr>
          <a:xfrm>
            <a:off x="4023301" y="1298127"/>
            <a:ext cx="576064" cy="1152128"/>
          </a:xfrm>
          <a:prstGeom prst="rect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663301" y="1684286"/>
            <a:ext cx="36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615529" y="1678054"/>
            <a:ext cx="36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ounded Rectangle 51"/>
          <p:cNvSpPr/>
          <p:nvPr/>
        </p:nvSpPr>
        <p:spPr>
          <a:xfrm>
            <a:off x="4996389" y="1524454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D</a:t>
            </a:r>
            <a:endParaRPr lang="en-IN" b="1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996697" y="1863731"/>
            <a:ext cx="360040" cy="815195"/>
            <a:chOff x="3261384" y="1934454"/>
            <a:chExt cx="360040" cy="815195"/>
          </a:xfrm>
        </p:grpSpPr>
        <p:sp>
          <p:nvSpPr>
            <p:cNvPr id="57" name="TextBox 56"/>
            <p:cNvSpPr txBox="1"/>
            <p:nvPr/>
          </p:nvSpPr>
          <p:spPr>
            <a:xfrm>
              <a:off x="3261384" y="228798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  <p:cxnSp>
          <p:nvCxnSpPr>
            <p:cNvPr id="58" name="Straight Arrow Connector 57"/>
            <p:cNvCxnSpPr>
              <a:stCxn id="57" idx="0"/>
            </p:cNvCxnSpPr>
            <p:nvPr/>
          </p:nvCxnSpPr>
          <p:spPr>
            <a:xfrm flipH="1" flipV="1">
              <a:off x="3441096" y="1934454"/>
              <a:ext cx="308" cy="43200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flipV="1">
            <a:off x="5354417" y="1673826"/>
            <a:ext cx="36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TextBox 61"/>
          <p:cNvSpPr txBox="1"/>
          <p:nvPr/>
        </p:nvSpPr>
        <p:spPr>
          <a:xfrm>
            <a:off x="2650724" y="3258607"/>
            <a:ext cx="354145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E (</a:t>
            </a:r>
            <a:r>
              <a:rPr lang="en-IN" sz="2400" b="1" i="1" dirty="0">
                <a:solidFill>
                  <a:schemeClr val="bg1"/>
                </a:solidFill>
              </a:rPr>
              <a:t>K</a:t>
            </a:r>
            <a:r>
              <a:rPr lang="en-IN" sz="2400" b="1" dirty="0">
                <a:solidFill>
                  <a:schemeClr val="bg1"/>
                </a:solidFill>
              </a:rPr>
              <a:t>, [ </a:t>
            </a:r>
            <a:r>
              <a:rPr lang="en-IN" sz="2400" b="1" i="1" dirty="0">
                <a:solidFill>
                  <a:schemeClr val="bg1"/>
                </a:solidFill>
              </a:rPr>
              <a:t>M</a:t>
            </a:r>
            <a:r>
              <a:rPr lang="en-IN" sz="2400" b="1" dirty="0">
                <a:solidFill>
                  <a:schemeClr val="bg1"/>
                </a:solidFill>
              </a:rPr>
              <a:t> || E(</a:t>
            </a:r>
            <a:r>
              <a:rPr lang="en-IN" sz="2400" b="1" i="1" dirty="0" err="1">
                <a:solidFill>
                  <a:schemeClr val="bg1"/>
                </a:solidFill>
              </a:rPr>
              <a:t>Pra</a:t>
            </a:r>
            <a:r>
              <a:rPr lang="en-IN" sz="2400" b="1" i="1" dirty="0">
                <a:solidFill>
                  <a:schemeClr val="bg1"/>
                </a:solidFill>
              </a:rPr>
              <a:t>, H</a:t>
            </a:r>
            <a:r>
              <a:rPr lang="en-IN" sz="2400" b="1" dirty="0">
                <a:solidFill>
                  <a:schemeClr val="bg1"/>
                </a:solidFill>
              </a:rPr>
              <a:t>(</a:t>
            </a:r>
            <a:r>
              <a:rPr lang="en-IN" sz="2400" b="1" i="1" dirty="0">
                <a:solidFill>
                  <a:schemeClr val="bg1"/>
                </a:solidFill>
              </a:rPr>
              <a:t>M</a:t>
            </a:r>
            <a:r>
              <a:rPr lang="en-IN" sz="2400" b="1" dirty="0">
                <a:solidFill>
                  <a:schemeClr val="bg1"/>
                </a:solidFill>
              </a:rPr>
              <a:t>)])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>
            <a:stCxn id="62" idx="0"/>
          </p:cNvCxnSpPr>
          <p:nvPr/>
        </p:nvCxnSpPr>
        <p:spPr>
          <a:xfrm flipH="1" flipV="1">
            <a:off x="4330604" y="2759879"/>
            <a:ext cx="90848" cy="49872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Rounded Rectangle 60"/>
          <p:cNvSpPr/>
          <p:nvPr/>
        </p:nvSpPr>
        <p:spPr>
          <a:xfrm>
            <a:off x="1081008" y="2415976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84262" y="1637979"/>
            <a:ext cx="69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i="1" dirty="0" err="1"/>
              <a:t>PRa</a:t>
            </a:r>
            <a:endParaRPr lang="en-IN" i="1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2032173" y="2008397"/>
            <a:ext cx="308" cy="392727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Rounded Rectangle 66"/>
          <p:cNvSpPr/>
          <p:nvPr/>
        </p:nvSpPr>
        <p:spPr>
          <a:xfrm>
            <a:off x="7012065" y="2415901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26872" y="1647014"/>
            <a:ext cx="740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err="1"/>
              <a:t>PUa</a:t>
            </a:r>
            <a:endParaRPr lang="en-IN" i="1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7192085" y="1998744"/>
            <a:ext cx="308" cy="392727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Freeform 78"/>
          <p:cNvSpPr/>
          <p:nvPr/>
        </p:nvSpPr>
        <p:spPr>
          <a:xfrm>
            <a:off x="6296372" y="2236319"/>
            <a:ext cx="680048" cy="330559"/>
          </a:xfrm>
          <a:custGeom>
            <a:avLst/>
            <a:gdLst>
              <a:gd name="connsiteX0" fmla="*/ 0 w 978061"/>
              <a:gd name="connsiteY0" fmla="*/ 0 h 341453"/>
              <a:gd name="connsiteX1" fmla="*/ 399327 w 978061"/>
              <a:gd name="connsiteY1" fmla="*/ 0 h 341453"/>
              <a:gd name="connsiteX2" fmla="*/ 399327 w 978061"/>
              <a:gd name="connsiteY2" fmla="*/ 341453 h 341453"/>
              <a:gd name="connsiteX3" fmla="*/ 978061 w 978061"/>
              <a:gd name="connsiteY3" fmla="*/ 341453 h 34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61" h="341453">
                <a:moveTo>
                  <a:pt x="0" y="0"/>
                </a:moveTo>
                <a:lnTo>
                  <a:pt x="399327" y="0"/>
                </a:lnTo>
                <a:lnTo>
                  <a:pt x="399327" y="341453"/>
                </a:lnTo>
                <a:lnTo>
                  <a:pt x="978061" y="34145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Freeform 80"/>
          <p:cNvSpPr/>
          <p:nvPr/>
        </p:nvSpPr>
        <p:spPr>
          <a:xfrm>
            <a:off x="7384130" y="2037144"/>
            <a:ext cx="1126151" cy="531842"/>
          </a:xfrm>
          <a:custGeom>
            <a:avLst/>
            <a:gdLst>
              <a:gd name="connsiteX0" fmla="*/ 0 w 1400537"/>
              <a:gd name="connsiteY0" fmla="*/ 549798 h 549798"/>
              <a:gd name="connsiteX1" fmla="*/ 1400537 w 1400537"/>
              <a:gd name="connsiteY1" fmla="*/ 549798 h 549798"/>
              <a:gd name="connsiteX2" fmla="*/ 1400537 w 1400537"/>
              <a:gd name="connsiteY2" fmla="*/ 0 h 54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537" h="549798">
                <a:moveTo>
                  <a:pt x="0" y="549798"/>
                </a:moveTo>
                <a:lnTo>
                  <a:pt x="1400537" y="549798"/>
                </a:lnTo>
                <a:lnTo>
                  <a:pt x="1400537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5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35" grpId="0" animBg="1"/>
      <p:bldP spid="43" grpId="0" animBg="1"/>
      <p:bldP spid="54" grpId="0" animBg="1"/>
      <p:bldP spid="70" grpId="0" animBg="1"/>
      <p:bldP spid="75" grpId="0" animBg="1"/>
      <p:bldP spid="86" grpId="0"/>
      <p:bldP spid="24" grpId="0" animBg="1"/>
      <p:bldP spid="39" grpId="0" animBg="1"/>
      <p:bldP spid="49" grpId="0" animBg="1"/>
      <p:bldP spid="52" grpId="0" animBg="1"/>
      <p:bldP spid="62" grpId="0" animBg="1"/>
      <p:bldP spid="61" grpId="0" animBg="1"/>
      <p:bldP spid="64" grpId="0"/>
      <p:bldP spid="67" grpId="0" animBg="1"/>
      <p:bldP spid="68" grpId="0"/>
      <p:bldP spid="79" grpId="0" animBg="1"/>
      <p:bldP spid="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err="1"/>
              <a:t>Disclosure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Traffic </a:t>
            </a:r>
            <a:r>
              <a:rPr lang="fr-FR" dirty="0" err="1"/>
              <a:t>analysis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err="1"/>
              <a:t>Masquerade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Content modification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/>
              <a:t>Sequence</a:t>
            </a:r>
            <a:r>
              <a:rPr lang="fr-FR" dirty="0"/>
              <a:t> modification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Timing modification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Source </a:t>
            </a:r>
            <a:r>
              <a:rPr lang="fr-FR" dirty="0" err="1"/>
              <a:t>repudiation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Destination </a:t>
            </a:r>
            <a:r>
              <a:rPr lang="fr-FR" dirty="0" err="1"/>
              <a:t>repudiation</a:t>
            </a:r>
            <a:endParaRPr lang="fr-FR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82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 for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98740"/>
          </a:xfrm>
        </p:spPr>
        <p:txBody>
          <a:bodyPr/>
          <a:lstStyle/>
          <a:p>
            <a:pPr marL="442913" indent="-442913">
              <a:buFontTx/>
              <a:buAutoNum type="arabicPeriod"/>
            </a:pPr>
            <a:r>
              <a:rPr lang="en-US" dirty="0">
                <a:cs typeface="Arial" pitchFamily="34" charset="0"/>
              </a:rPr>
              <a:t>Can be applied to any 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sized message M</a:t>
            </a:r>
            <a:r>
              <a:rPr lang="en-US" dirty="0">
                <a:cs typeface="Arial" pitchFamily="34" charset="0"/>
              </a:rPr>
              <a:t>.</a:t>
            </a:r>
          </a:p>
          <a:p>
            <a:pPr marL="442913" indent="-442913">
              <a:buFontTx/>
              <a:buAutoNum type="arabicPeriod"/>
            </a:pPr>
            <a:r>
              <a:rPr lang="en-US" dirty="0">
                <a:cs typeface="Arial" pitchFamily="34" charset="0"/>
              </a:rPr>
              <a:t>Produces 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fixed-length output h</a:t>
            </a:r>
            <a:r>
              <a:rPr lang="en-US" dirty="0">
                <a:cs typeface="Arial" pitchFamily="34" charset="0"/>
              </a:rPr>
              <a:t>.</a:t>
            </a:r>
          </a:p>
          <a:p>
            <a:pPr marL="442913" indent="-442913">
              <a:buFontTx/>
              <a:buAutoNum type="arabicPeriod"/>
            </a:pPr>
            <a:r>
              <a:rPr lang="en-US" dirty="0">
                <a:cs typeface="Arial" pitchFamily="34" charset="0"/>
              </a:rPr>
              <a:t>It is 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easy to compute h=H(M)</a:t>
            </a:r>
            <a:r>
              <a:rPr lang="en-US" dirty="0">
                <a:cs typeface="Arial" pitchFamily="34" charset="0"/>
              </a:rPr>
              <a:t> for any 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message M</a:t>
            </a:r>
            <a:r>
              <a:rPr lang="en-US" dirty="0">
                <a:cs typeface="Arial" pitchFamily="34" charset="0"/>
              </a:rPr>
              <a:t>.</a:t>
            </a:r>
          </a:p>
          <a:p>
            <a:pPr marL="442913" indent="-442913">
              <a:buFontTx/>
              <a:buAutoNum type="arabicPeriod"/>
            </a:pPr>
            <a:r>
              <a:rPr lang="en-US" dirty="0">
                <a:cs typeface="Arial" pitchFamily="34" charset="0"/>
              </a:rPr>
              <a:t>Given hash value 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h</a:t>
            </a:r>
            <a:r>
              <a:rPr lang="en-US" dirty="0">
                <a:cs typeface="Arial" pitchFamily="34" charset="0"/>
              </a:rPr>
              <a:t> is 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infeasible</a:t>
            </a:r>
            <a:r>
              <a:rPr lang="en-US" dirty="0">
                <a:cs typeface="Arial" pitchFamily="34" charset="0"/>
              </a:rPr>
              <a:t> to find 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y </a:t>
            </a:r>
            <a:r>
              <a:rPr lang="en-US" dirty="0">
                <a:cs typeface="Arial" pitchFamily="34" charset="0"/>
              </a:rPr>
              <a:t>such that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(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H(y) = h</a:t>
            </a:r>
            <a:r>
              <a:rPr lang="en-US" dirty="0">
                <a:cs typeface="Arial" pitchFamily="34" charset="0"/>
              </a:rPr>
              <a:t>)</a:t>
            </a:r>
          </a:p>
          <a:p>
            <a:pPr marL="987425" lvl="1" indent="-365125">
              <a:buClr>
                <a:schemeClr val="tx1"/>
              </a:buClr>
              <a:buFontTx/>
              <a:buChar char="•"/>
            </a:pPr>
            <a:r>
              <a:rPr lang="en-US" sz="2400" i="1" dirty="0">
                <a:solidFill>
                  <a:srgbClr val="FF0000"/>
                </a:solidFill>
                <a:cs typeface="Arial" pitchFamily="34" charset="0"/>
              </a:rPr>
              <a:t>One-way property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en-IN" dirty="0">
                <a:cs typeface="Arial" pitchFamily="34" charset="0"/>
              </a:rPr>
              <a:t>For given block 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x</a:t>
            </a:r>
            <a:r>
              <a:rPr lang="en-IN" dirty="0">
                <a:cs typeface="Arial" pitchFamily="34" charset="0"/>
              </a:rPr>
              <a:t>, it is computational infeasible to find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       y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 ≠ 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x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IN" dirty="0">
                <a:cs typeface="Arial" pitchFamily="34" charset="0"/>
              </a:rPr>
              <a:t>with 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H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y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) = 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H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x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)</a:t>
            </a:r>
          </a:p>
          <a:p>
            <a:pPr marL="987425" lvl="1" indent="-365125">
              <a:buClr>
                <a:schemeClr val="tx1"/>
              </a:buClr>
              <a:buFontTx/>
              <a:buChar char="•"/>
            </a:pPr>
            <a:r>
              <a:rPr lang="en-US" sz="2400" i="1" dirty="0">
                <a:solidFill>
                  <a:srgbClr val="FF0000"/>
                </a:solidFill>
                <a:cs typeface="Arial" pitchFamily="34" charset="0"/>
              </a:rPr>
              <a:t>Weak collision resistance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 startAt="6"/>
            </a:pPr>
            <a:r>
              <a:rPr lang="en-IN" dirty="0">
                <a:cs typeface="Arial" pitchFamily="34" charset="0"/>
              </a:rPr>
              <a:t>It is computationally infeasible to find messages 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m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1</a:t>
            </a:r>
            <a:r>
              <a:rPr lang="en-IN" dirty="0">
                <a:cs typeface="Arial" pitchFamily="34" charset="0"/>
              </a:rPr>
              <a:t>  and 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m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2</a:t>
            </a:r>
            <a:r>
              <a:rPr lang="en-IN" dirty="0">
                <a:cs typeface="Arial" pitchFamily="34" charset="0"/>
              </a:rPr>
              <a:t> with 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H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m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1) = 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H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IN" i="1" dirty="0">
                <a:solidFill>
                  <a:srgbClr val="FF0000"/>
                </a:solidFill>
                <a:cs typeface="Arial" pitchFamily="34" charset="0"/>
              </a:rPr>
              <a:t>m</a:t>
            </a:r>
            <a:r>
              <a:rPr lang="en-IN" dirty="0">
                <a:solidFill>
                  <a:srgbClr val="FF0000"/>
                </a:solidFill>
                <a:cs typeface="Arial" pitchFamily="34" charset="0"/>
              </a:rPr>
              <a:t>2) </a:t>
            </a:r>
          </a:p>
          <a:p>
            <a:pPr marL="987425" lvl="1" indent="-365125">
              <a:buClr>
                <a:schemeClr val="tx1"/>
              </a:buClr>
              <a:buFontTx/>
              <a:buChar char="•"/>
            </a:pPr>
            <a:r>
              <a:rPr lang="en-US" sz="2400" i="1" dirty="0">
                <a:solidFill>
                  <a:srgbClr val="FF0000"/>
                </a:solidFill>
                <a:cs typeface="Arial" pitchFamily="34" charset="0"/>
              </a:rPr>
              <a:t>Strong collision resistance</a:t>
            </a:r>
            <a:endParaRPr lang="en-AU" sz="2400" i="1" dirty="0">
              <a:solidFill>
                <a:srgbClr val="FF0000"/>
              </a:solidFill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98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The input (message, file, etc.) is viewed as a sequence of n-bit blocks. </a:t>
                </a:r>
              </a:p>
              <a:p>
                <a:r>
                  <a:rPr lang="en-IN" dirty="0"/>
                  <a:t>The input is processed one block at a time in an iterative fashion to produce an n-bit hash function.</a:t>
                </a:r>
              </a:p>
              <a:p>
                <a:r>
                  <a:rPr lang="en-IN" dirty="0"/>
                  <a:t>One of the simplest hash functions is the bit-by-bit exclusive-OR (XOR) of every block.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⊕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⊕ …⊕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	Where,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tx1"/>
                    </a:solidFill>
                  </a:rPr>
                  <a:t>	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:r>
                  <a:rPr lang="en-IN" i="1" dirty="0" err="1"/>
                  <a:t>i</a:t>
                </a:r>
                <a:r>
                  <a:rPr lang="en-IN" baseline="30000" dirty="0" err="1"/>
                  <a:t>th</a:t>
                </a:r>
                <a:r>
                  <a:rPr lang="en-IN" dirty="0"/>
                  <a:t> bit of the hash code 1 ≤ </a:t>
                </a:r>
                <a:r>
                  <a:rPr lang="en-IN" i="1" dirty="0" err="1"/>
                  <a:t>i</a:t>
                </a:r>
                <a:r>
                  <a:rPr lang="en-IN" dirty="0"/>
                  <a:t> ≤ n</a:t>
                </a:r>
              </a:p>
              <a:p>
                <a:pPr marL="0" indent="0">
                  <a:buNone/>
                </a:pPr>
                <a:r>
                  <a:rPr lang="en-IN" i="1" dirty="0"/>
                  <a:t>		          m = </a:t>
                </a:r>
                <a:r>
                  <a:rPr lang="en-IN" dirty="0"/>
                  <a:t>number of n-bit blocks in the input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tx1"/>
                    </a:solidFill>
                  </a:rPr>
                  <a:t>	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= </a:t>
                </a:r>
                <a:r>
                  <a:rPr lang="en-IN" i="1" dirty="0" err="1">
                    <a:solidFill>
                      <a:schemeClr val="tx1"/>
                    </a:solidFill>
                  </a:rPr>
                  <a:t>i</a:t>
                </a:r>
                <a:r>
                  <a:rPr lang="en-IN" baseline="30000" dirty="0" err="1">
                    <a:solidFill>
                      <a:schemeClr val="tx1"/>
                    </a:solidFill>
                  </a:rPr>
                  <a:t>th</a:t>
                </a:r>
                <a:r>
                  <a:rPr lang="en-IN" dirty="0">
                    <a:solidFill>
                      <a:schemeClr val="tx1"/>
                    </a:solidFill>
                  </a:rPr>
                  <a:t> bit in </a:t>
                </a:r>
                <a:r>
                  <a:rPr lang="en-IN" i="1" dirty="0" err="1">
                    <a:solidFill>
                      <a:schemeClr val="tx1"/>
                    </a:solidFill>
                  </a:rPr>
                  <a:t>j</a:t>
                </a:r>
                <a:r>
                  <a:rPr lang="en-IN" baseline="30000" dirty="0" err="1">
                    <a:solidFill>
                      <a:schemeClr val="tx1"/>
                    </a:solidFill>
                  </a:rPr>
                  <a:t>th</a:t>
                </a:r>
                <a:r>
                  <a:rPr lang="en-IN" dirty="0">
                    <a:solidFill>
                      <a:schemeClr val="tx1"/>
                    </a:solidFill>
                  </a:rPr>
                  <a:t> block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tx1"/>
                  </a:solidFill>
                </a:endParaRPr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	</a:t>
                </a:r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 t="-800" r="-8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30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 -  Secure Hash Algorithm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97361"/>
              </p:ext>
            </p:extLst>
          </p:nvPr>
        </p:nvGraphicFramePr>
        <p:xfrm>
          <a:off x="205500" y="1021184"/>
          <a:ext cx="87480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42008961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1037849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85706181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89835003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63245223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748980392"/>
                    </a:ext>
                  </a:extLst>
                </a:gridCol>
              </a:tblGrid>
              <a:tr h="3861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SHA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SHA</a:t>
                      </a:r>
                      <a:r>
                        <a:rPr lang="en-IN" sz="2400" baseline="0" dirty="0"/>
                        <a:t> - 224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SHA - 256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SHA - 384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SHA - 512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49142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271979"/>
              </p:ext>
            </p:extLst>
          </p:nvPr>
        </p:nvGraphicFramePr>
        <p:xfrm>
          <a:off x="190500" y="1527816"/>
          <a:ext cx="8748000" cy="822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42008961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1037849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85706181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89835003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63245223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748980392"/>
                    </a:ext>
                  </a:extLst>
                </a:gridCol>
              </a:tblGrid>
              <a:tr h="386172">
                <a:tc>
                  <a:txBody>
                    <a:bodyPr/>
                    <a:lstStyle/>
                    <a:p>
                      <a:r>
                        <a:rPr lang="en-IN" sz="2400" dirty="0"/>
                        <a:t>Message Digest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49142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642591"/>
              </p:ext>
            </p:extLst>
          </p:nvPr>
        </p:nvGraphicFramePr>
        <p:xfrm>
          <a:off x="187543" y="2404660"/>
          <a:ext cx="87480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42008961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1037849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85706181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89835003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63245223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748980392"/>
                    </a:ext>
                  </a:extLst>
                </a:gridCol>
              </a:tblGrid>
              <a:tr h="386172">
                <a:tc>
                  <a:txBody>
                    <a:bodyPr/>
                    <a:lstStyle/>
                    <a:p>
                      <a:r>
                        <a:rPr lang="en-IN" sz="2400" dirty="0"/>
                        <a:t>Message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&lt; 2</a:t>
                      </a:r>
                      <a:r>
                        <a:rPr lang="en-IN" sz="2400" baseline="30000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&lt; 2</a:t>
                      </a:r>
                      <a:r>
                        <a:rPr kumimoji="0" lang="en-IN" sz="24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&lt; 2</a:t>
                      </a:r>
                      <a:r>
                        <a:rPr kumimoji="0" lang="en-IN" sz="24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&lt; 2</a:t>
                      </a:r>
                      <a:r>
                        <a:rPr kumimoji="0" lang="en-IN" sz="24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&lt; 2</a:t>
                      </a:r>
                      <a:r>
                        <a:rPr kumimoji="0" lang="en-IN" sz="24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49142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916448"/>
              </p:ext>
            </p:extLst>
          </p:nvPr>
        </p:nvGraphicFramePr>
        <p:xfrm>
          <a:off x="186434" y="2927856"/>
          <a:ext cx="87480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42008961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1037849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85706181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89835003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63245223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748980392"/>
                    </a:ext>
                  </a:extLst>
                </a:gridCol>
              </a:tblGrid>
              <a:tr h="386172">
                <a:tc>
                  <a:txBody>
                    <a:bodyPr/>
                    <a:lstStyle/>
                    <a:p>
                      <a:r>
                        <a:rPr lang="en-IN" sz="2400" dirty="0"/>
                        <a:t>Block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512</a:t>
                      </a:r>
                      <a:endParaRPr lang="en-IN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512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512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1024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1024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49142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588828"/>
              </p:ext>
            </p:extLst>
          </p:nvPr>
        </p:nvGraphicFramePr>
        <p:xfrm>
          <a:off x="185295" y="3456488"/>
          <a:ext cx="87480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42008961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1037849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85706181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89835003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63245223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748980392"/>
                    </a:ext>
                  </a:extLst>
                </a:gridCol>
              </a:tblGrid>
              <a:tr h="386172">
                <a:tc>
                  <a:txBody>
                    <a:bodyPr/>
                    <a:lstStyle/>
                    <a:p>
                      <a:r>
                        <a:rPr lang="en-IN" sz="2400" dirty="0"/>
                        <a:t>Word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32</a:t>
                      </a:r>
                      <a:endParaRPr lang="en-IN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32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32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64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64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49142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404743"/>
              </p:ext>
            </p:extLst>
          </p:nvPr>
        </p:nvGraphicFramePr>
        <p:xfrm>
          <a:off x="196657" y="3987043"/>
          <a:ext cx="8748000" cy="822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42008961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1037849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85706181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89835003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63245223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748980392"/>
                    </a:ext>
                  </a:extLst>
                </a:gridCol>
              </a:tblGrid>
              <a:tr h="386172">
                <a:tc>
                  <a:txBody>
                    <a:bodyPr/>
                    <a:lstStyle/>
                    <a:p>
                      <a:r>
                        <a:rPr lang="en-IN" sz="2400" dirty="0"/>
                        <a:t>Number</a:t>
                      </a:r>
                      <a:r>
                        <a:rPr lang="en-IN" sz="2400" baseline="0" dirty="0"/>
                        <a:t> of Steps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80</a:t>
                      </a:r>
                      <a:endParaRPr lang="en-IN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64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80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80</a:t>
                      </a:r>
                      <a:endParaRPr kumimoji="0" lang="en-I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491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69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 - 512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102696"/>
          </a:xfrm>
        </p:spPr>
        <p:txBody>
          <a:bodyPr/>
          <a:lstStyle/>
          <a:p>
            <a:r>
              <a:rPr lang="en-IN" dirty="0"/>
              <a:t>The algorithm takes as input a message with a maximum length of less than </a:t>
            </a:r>
            <a:r>
              <a:rPr lang="en-IN" b="1" dirty="0">
                <a:solidFill>
                  <a:schemeClr val="tx2"/>
                </a:solidFill>
              </a:rPr>
              <a:t>2</a:t>
            </a:r>
            <a:r>
              <a:rPr lang="en-IN" b="1" baseline="30000" dirty="0">
                <a:solidFill>
                  <a:schemeClr val="tx2"/>
                </a:solidFill>
              </a:rPr>
              <a:t>128</a:t>
            </a:r>
            <a:r>
              <a:rPr lang="en-IN" dirty="0"/>
              <a:t> bits and produces as output a </a:t>
            </a:r>
            <a:r>
              <a:rPr lang="en-IN" b="1" dirty="0">
                <a:solidFill>
                  <a:schemeClr val="tx2"/>
                </a:solidFill>
              </a:rPr>
              <a:t>512-bit</a:t>
            </a:r>
            <a:r>
              <a:rPr lang="en-IN" dirty="0"/>
              <a:t> message digest. </a:t>
            </a:r>
          </a:p>
          <a:p>
            <a:r>
              <a:rPr lang="en-IN" dirty="0"/>
              <a:t>The input is processed in </a:t>
            </a:r>
            <a:r>
              <a:rPr lang="en-IN" b="1" dirty="0">
                <a:solidFill>
                  <a:schemeClr val="tx2"/>
                </a:solidFill>
              </a:rPr>
              <a:t>1024-bit</a:t>
            </a:r>
            <a:r>
              <a:rPr lang="en-IN" dirty="0"/>
              <a:t> blocks.</a:t>
            </a:r>
          </a:p>
        </p:txBody>
      </p:sp>
    </p:spTree>
    <p:extLst>
      <p:ext uri="{BB962C8B-B14F-4D97-AF65-F5344CB8AC3E}">
        <p14:creationId xmlns:p14="http://schemas.microsoft.com/office/powerpoint/2010/main" val="110114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97" y="764704"/>
            <a:ext cx="8176406" cy="599916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dirty="0"/>
              <a:t>Message Digest Generation using SHA -512 </a:t>
            </a:r>
          </a:p>
        </p:txBody>
      </p:sp>
    </p:spTree>
    <p:extLst>
      <p:ext uri="{BB962C8B-B14F-4D97-AF65-F5344CB8AC3E}">
        <p14:creationId xmlns:p14="http://schemas.microsoft.com/office/powerpoint/2010/main" val="385581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Cryptographic Hash Functions </a:t>
            </a:r>
          </a:p>
          <a:p>
            <a:r>
              <a:rPr lang="en-IN" dirty="0"/>
              <a:t>Applications</a:t>
            </a:r>
          </a:p>
          <a:p>
            <a:r>
              <a:rPr lang="en-IN" dirty="0"/>
              <a:t>Simple hash functions</a:t>
            </a:r>
          </a:p>
          <a:p>
            <a:r>
              <a:rPr lang="en-IN" dirty="0"/>
              <a:t>Requirements and security</a:t>
            </a:r>
          </a:p>
          <a:p>
            <a:r>
              <a:rPr lang="en-IN" dirty="0"/>
              <a:t>Hash functions based on Cipher Block Chaining</a:t>
            </a:r>
          </a:p>
          <a:p>
            <a:r>
              <a:rPr lang="en-IN" dirty="0"/>
              <a:t>Secure Hash Algorithm (SHA) </a:t>
            </a:r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1315581"/>
            <a:ext cx="525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(L bit)</a:t>
            </a:r>
          </a:p>
        </p:txBody>
      </p:sp>
      <p:sp>
        <p:nvSpPr>
          <p:cNvPr id="7" name="Rectangle 6"/>
          <p:cNvSpPr/>
          <p:nvPr/>
        </p:nvSpPr>
        <p:spPr>
          <a:xfrm>
            <a:off x="6451600" y="1315581"/>
            <a:ext cx="116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10000…0</a:t>
            </a:r>
          </a:p>
        </p:txBody>
      </p:sp>
      <p:sp>
        <p:nvSpPr>
          <p:cNvPr id="8" name="Rectangle 7"/>
          <p:cNvSpPr/>
          <p:nvPr/>
        </p:nvSpPr>
        <p:spPr>
          <a:xfrm>
            <a:off x="7569200" y="1315581"/>
            <a:ext cx="58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2763381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sz="1200" dirty="0"/>
              <a:t>1 </a:t>
            </a:r>
            <a:r>
              <a:rPr lang="en-US" sz="1600" dirty="0"/>
              <a:t>(1024 bits)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2763381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sz="1200" dirty="0"/>
              <a:t>2</a:t>
            </a:r>
            <a:r>
              <a:rPr lang="en-US" dirty="0"/>
              <a:t> (1024 bits)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00800" y="2763381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sz="1200" dirty="0"/>
              <a:t>N</a:t>
            </a:r>
            <a:r>
              <a:rPr lang="en-US" dirty="0"/>
              <a:t> (1024 bits)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5000" y="3753981"/>
            <a:ext cx="533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05000" y="4592181"/>
            <a:ext cx="533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18604" y="5506581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sz="1600" dirty="0"/>
              <a:t>1 </a:t>
            </a:r>
            <a:r>
              <a:rPr lang="en-US" dirty="0"/>
              <a:t>(512 bits)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5506581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IV=H</a:t>
            </a:r>
            <a:r>
              <a:rPr lang="en-US" sz="1200" dirty="0"/>
              <a:t>0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2" idx="0"/>
          </p:cNvCxnSpPr>
          <p:nvPr/>
        </p:nvCxnSpPr>
        <p:spPr>
          <a:xfrm rot="5400000">
            <a:off x="1981200" y="3563481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13" idx="0"/>
          </p:cNvCxnSpPr>
          <p:nvPr/>
        </p:nvCxnSpPr>
        <p:spPr>
          <a:xfrm rot="5400000">
            <a:off x="1981200" y="4401681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4" idx="0"/>
          </p:cNvCxnSpPr>
          <p:nvPr/>
        </p:nvCxnSpPr>
        <p:spPr>
          <a:xfrm rot="16200000" flipH="1">
            <a:off x="1945152" y="5275929"/>
            <a:ext cx="457200" cy="4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5" idx="0"/>
            <a:endCxn id="12" idx="1"/>
          </p:cNvCxnSpPr>
          <p:nvPr/>
        </p:nvCxnSpPr>
        <p:spPr>
          <a:xfrm rot="5400000" flipH="1" flipV="1">
            <a:off x="742950" y="4344531"/>
            <a:ext cx="1524000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15" idx="0"/>
            <a:endCxn id="13" idx="1"/>
          </p:cNvCxnSpPr>
          <p:nvPr/>
        </p:nvCxnSpPr>
        <p:spPr>
          <a:xfrm rot="5400000" flipH="1" flipV="1">
            <a:off x="1162050" y="4763631"/>
            <a:ext cx="685800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657600" y="3753187"/>
            <a:ext cx="533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657600" y="4591387"/>
            <a:ext cx="533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29000" y="5506581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sz="1600" dirty="0"/>
              <a:t>2 </a:t>
            </a:r>
            <a:r>
              <a:rPr lang="en-US" dirty="0"/>
              <a:t>(512 bits)</a:t>
            </a:r>
          </a:p>
        </p:txBody>
      </p:sp>
      <p:cxnSp>
        <p:nvCxnSpPr>
          <p:cNvPr id="34" name="Straight Arrow Connector 33"/>
          <p:cNvCxnSpPr>
            <a:stCxn id="10" idx="2"/>
            <a:endCxn id="30" idx="0"/>
          </p:cNvCxnSpPr>
          <p:nvPr/>
        </p:nvCxnSpPr>
        <p:spPr>
          <a:xfrm rot="5400000">
            <a:off x="3734197" y="3563084"/>
            <a:ext cx="380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31" idx="0"/>
          </p:cNvCxnSpPr>
          <p:nvPr/>
        </p:nvCxnSpPr>
        <p:spPr>
          <a:xfrm rot="5400000">
            <a:off x="3733800" y="4400887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0"/>
          </p:cNvCxnSpPr>
          <p:nvPr/>
        </p:nvCxnSpPr>
        <p:spPr>
          <a:xfrm rot="5400000">
            <a:off x="3695303" y="5277584"/>
            <a:ext cx="4579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14" idx="3"/>
            <a:endCxn id="30" idx="1"/>
          </p:cNvCxnSpPr>
          <p:nvPr/>
        </p:nvCxnSpPr>
        <p:spPr>
          <a:xfrm flipV="1">
            <a:off x="2633004" y="3981787"/>
            <a:ext cx="1024596" cy="18676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4" idx="3"/>
            <a:endCxn id="31" idx="1"/>
          </p:cNvCxnSpPr>
          <p:nvPr/>
        </p:nvCxnSpPr>
        <p:spPr>
          <a:xfrm flipV="1">
            <a:off x="2633004" y="4819987"/>
            <a:ext cx="1024596" cy="10294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36"/>
          <p:cNvCxnSpPr/>
          <p:nvPr/>
        </p:nvCxnSpPr>
        <p:spPr>
          <a:xfrm flipV="1">
            <a:off x="4419600" y="4086917"/>
            <a:ext cx="1066800" cy="17533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37"/>
          <p:cNvCxnSpPr>
            <a:stCxn id="32" idx="3"/>
          </p:cNvCxnSpPr>
          <p:nvPr/>
        </p:nvCxnSpPr>
        <p:spPr>
          <a:xfrm flipV="1">
            <a:off x="4419600" y="4820781"/>
            <a:ext cx="1066800" cy="1028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1"/>
          </p:cNvCxnSpPr>
          <p:nvPr/>
        </p:nvCxnSpPr>
        <p:spPr>
          <a:xfrm rot="10800000" flipV="1">
            <a:off x="1295400" y="1620381"/>
            <a:ext cx="1588" cy="1219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 flipV="1">
            <a:off x="3046412" y="1772781"/>
            <a:ext cx="1588" cy="1219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 flipV="1">
            <a:off x="4799012" y="1772781"/>
            <a:ext cx="1588" cy="1219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0800000" flipV="1">
            <a:off x="6399212" y="1772781"/>
            <a:ext cx="1588" cy="1219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 flipV="1">
            <a:off x="8151812" y="1772781"/>
            <a:ext cx="1588" cy="1219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010400" y="3753981"/>
            <a:ext cx="533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010400" y="4592181"/>
            <a:ext cx="533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87660" y="5506581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sz="1600" dirty="0"/>
              <a:t>N </a:t>
            </a:r>
            <a:r>
              <a:rPr lang="en-US" dirty="0"/>
              <a:t>(512 bits)</a:t>
            </a:r>
          </a:p>
        </p:txBody>
      </p:sp>
      <p:cxnSp>
        <p:nvCxnSpPr>
          <p:cNvPr id="53" name="Straight Arrow Connector 52"/>
          <p:cNvCxnSpPr>
            <a:stCxn id="50" idx="2"/>
            <a:endCxn id="51" idx="0"/>
          </p:cNvCxnSpPr>
          <p:nvPr/>
        </p:nvCxnSpPr>
        <p:spPr>
          <a:xfrm rot="5400000">
            <a:off x="7086600" y="4401681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2"/>
            <a:endCxn id="52" idx="0"/>
          </p:cNvCxnSpPr>
          <p:nvPr/>
        </p:nvCxnSpPr>
        <p:spPr>
          <a:xfrm rot="16200000" flipH="1">
            <a:off x="7051430" y="5275051"/>
            <a:ext cx="457200" cy="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36"/>
          <p:cNvCxnSpPr>
            <a:endCxn id="50" idx="1"/>
          </p:cNvCxnSpPr>
          <p:nvPr/>
        </p:nvCxnSpPr>
        <p:spPr>
          <a:xfrm flipV="1">
            <a:off x="5943600" y="3982581"/>
            <a:ext cx="1066800" cy="17533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37"/>
          <p:cNvCxnSpPr>
            <a:endCxn id="51" idx="1"/>
          </p:cNvCxnSpPr>
          <p:nvPr/>
        </p:nvCxnSpPr>
        <p:spPr>
          <a:xfrm flipV="1">
            <a:off x="5943600" y="4820781"/>
            <a:ext cx="1066800" cy="9151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2"/>
            <a:endCxn id="50" idx="0"/>
          </p:cNvCxnSpPr>
          <p:nvPr/>
        </p:nvCxnSpPr>
        <p:spPr>
          <a:xfrm rot="5400000">
            <a:off x="7086600" y="3563481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>
            <a:off x="5486400" y="2153781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5181600" y="3068181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5334000" y="3068181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5486400" y="3068181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5638800" y="4363581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5791200" y="4363581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5943600" y="4363581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Message Digest Generation using SHA -512 </a:t>
            </a:r>
          </a:p>
        </p:txBody>
      </p:sp>
    </p:spTree>
    <p:extLst>
      <p:ext uri="{BB962C8B-B14F-4D97-AF65-F5344CB8AC3E}">
        <p14:creationId xmlns:p14="http://schemas.microsoft.com/office/powerpoint/2010/main" val="34985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0" grpId="0" animBg="1"/>
      <p:bldP spid="31" grpId="0" animBg="1"/>
      <p:bldP spid="32" grpId="0" animBg="1"/>
      <p:bldP spid="50" grpId="0" animBg="1"/>
      <p:bldP spid="51" grpId="0" animBg="1"/>
      <p:bldP spid="52" grpId="0" animBg="1"/>
      <p:bldP spid="41" grpId="0" animBg="1"/>
      <p:bldP spid="44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-1 Append Padding Bits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90500" y="1052736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message is padded so that its length is congruent to </a:t>
            </a:r>
            <a:r>
              <a:rPr lang="en-IN" b="1" dirty="0">
                <a:solidFill>
                  <a:schemeClr val="tx2"/>
                </a:solidFill>
              </a:rPr>
              <a:t>896 modulo 1024</a:t>
            </a:r>
            <a:r>
              <a:rPr lang="en-IN" dirty="0"/>
              <a:t> [length ≡ 896(mod 1024)] . </a:t>
            </a:r>
          </a:p>
          <a:p>
            <a:r>
              <a:rPr lang="en-IN" dirty="0"/>
              <a:t>Padding is always added, even if the message is already of the desired length. </a:t>
            </a:r>
          </a:p>
          <a:p>
            <a:r>
              <a:rPr lang="en-IN" dirty="0"/>
              <a:t>Thus, the number of padding bits is in the range of </a:t>
            </a:r>
            <a:r>
              <a:rPr lang="en-IN" b="1" dirty="0">
                <a:solidFill>
                  <a:schemeClr val="tx2"/>
                </a:solidFill>
              </a:rPr>
              <a:t>1 to 1024</a:t>
            </a:r>
            <a:r>
              <a:rPr lang="en-IN" dirty="0"/>
              <a:t>. </a:t>
            </a:r>
          </a:p>
          <a:p>
            <a:r>
              <a:rPr lang="en-IN" dirty="0"/>
              <a:t>The padding consists of a single 1 bit followed by the necessary number of 0 bits.</a:t>
            </a:r>
          </a:p>
        </p:txBody>
      </p:sp>
    </p:spTree>
    <p:extLst>
      <p:ext uri="{BB962C8B-B14F-4D97-AF65-F5344CB8AC3E}">
        <p14:creationId xmlns:p14="http://schemas.microsoft.com/office/powerpoint/2010/main" val="220071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-2 Append Length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90500" y="1052736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 block of 128 bits is appended to the message. </a:t>
            </a:r>
          </a:p>
          <a:p>
            <a:r>
              <a:rPr lang="en-IN" dirty="0"/>
              <a:t>This block is treated as an unsigned 128-bit integer (most significant byte first) and contains the </a:t>
            </a:r>
            <a:r>
              <a:rPr lang="en-IN" b="1" dirty="0">
                <a:solidFill>
                  <a:schemeClr val="tx2"/>
                </a:solidFill>
              </a:rPr>
              <a:t>length of the original message</a:t>
            </a:r>
            <a:r>
              <a:rPr lang="en-IN" dirty="0"/>
              <a:t> (before the padding).</a:t>
            </a:r>
          </a:p>
        </p:txBody>
      </p:sp>
    </p:spTree>
    <p:extLst>
      <p:ext uri="{BB962C8B-B14F-4D97-AF65-F5344CB8AC3E}">
        <p14:creationId xmlns:p14="http://schemas.microsoft.com/office/powerpoint/2010/main" val="22421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-3 Initialize hash buffer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90500" y="1052736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outcome of the first two steps produces a message that is an integer multiple of 1024 bits in length.</a:t>
            </a:r>
          </a:p>
          <a:p>
            <a:r>
              <a:rPr lang="en-IN" dirty="0"/>
              <a:t>the expanded message is represented as the sequence of 1024-bit blocks </a:t>
            </a:r>
            <a:r>
              <a:rPr lang="en-IN" b="1" dirty="0">
                <a:solidFill>
                  <a:schemeClr val="tx2"/>
                </a:solidFill>
              </a:rPr>
              <a:t>M</a:t>
            </a:r>
            <a:r>
              <a:rPr lang="en-IN" b="1" baseline="-25000" dirty="0">
                <a:solidFill>
                  <a:schemeClr val="tx2"/>
                </a:solidFill>
              </a:rPr>
              <a:t>1</a:t>
            </a:r>
            <a:r>
              <a:rPr lang="en-IN" b="1" dirty="0">
                <a:solidFill>
                  <a:schemeClr val="tx2"/>
                </a:solidFill>
              </a:rPr>
              <a:t> , M</a:t>
            </a:r>
            <a:r>
              <a:rPr lang="en-IN" b="1" baseline="-25000" dirty="0">
                <a:solidFill>
                  <a:schemeClr val="tx2"/>
                </a:solidFill>
              </a:rPr>
              <a:t>2</a:t>
            </a:r>
            <a:r>
              <a:rPr lang="en-IN" b="1" dirty="0">
                <a:solidFill>
                  <a:schemeClr val="tx2"/>
                </a:solidFill>
              </a:rPr>
              <a:t>, … , M</a:t>
            </a:r>
            <a:r>
              <a:rPr lang="en-IN" b="1" baseline="-25000" dirty="0">
                <a:solidFill>
                  <a:schemeClr val="tx2"/>
                </a:solidFill>
              </a:rPr>
              <a:t>N</a:t>
            </a:r>
            <a:r>
              <a:rPr lang="en-IN" dirty="0"/>
              <a:t>, so that the total length of expanded message is </a:t>
            </a:r>
            <a:r>
              <a:rPr lang="en-IN" i="1" dirty="0"/>
              <a:t>N</a:t>
            </a:r>
            <a:r>
              <a:rPr lang="en-IN" dirty="0"/>
              <a:t> X 1024 bits.</a:t>
            </a:r>
          </a:p>
          <a:p>
            <a:r>
              <a:rPr lang="en-IN" dirty="0"/>
              <a:t>A 512-bit buffer is used to hold intermediate and final results of the hash function. The buffer can be represented as </a:t>
            </a:r>
            <a:r>
              <a:rPr lang="en-IN" b="1" dirty="0">
                <a:solidFill>
                  <a:schemeClr val="tx2"/>
                </a:solidFill>
              </a:rPr>
              <a:t>eight 64-bit registers (a, b, c, d, e, f, g, h)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6987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/>
              <a:t>Step -4 Process message in 1024-bit (128-word) blocks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90500" y="1052736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heart of the algorithm is a module that consists of </a:t>
            </a:r>
            <a:r>
              <a:rPr lang="en-IN" b="1" dirty="0">
                <a:solidFill>
                  <a:schemeClr val="tx2"/>
                </a:solidFill>
              </a:rPr>
              <a:t>80 rounds</a:t>
            </a:r>
            <a:r>
              <a:rPr lang="en-IN" dirty="0"/>
              <a:t>; this module is labelled F</a:t>
            </a:r>
          </a:p>
        </p:txBody>
      </p:sp>
    </p:spTree>
    <p:extLst>
      <p:ext uri="{BB962C8B-B14F-4D97-AF65-F5344CB8AC3E}">
        <p14:creationId xmlns:p14="http://schemas.microsoft.com/office/powerpoint/2010/main" val="74926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333234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147556" y="296652"/>
            <a:ext cx="3996444" cy="1800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SHA-512 Processing of a Single 1024-Bit Block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720961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SHA-512 Processing of a Single 1024-Bit Block</a:t>
            </a:r>
            <a:endParaRPr lang="en-IN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599672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schedule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990072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</a:t>
            </a:r>
          </a:p>
        </p:txBody>
      </p:sp>
      <p:cxnSp>
        <p:nvCxnSpPr>
          <p:cNvPr id="9" name="Straight Arrow Connector 8"/>
          <p:cNvCxnSpPr>
            <a:stCxn id="5" idx="2"/>
            <a:endCxn id="4" idx="0"/>
          </p:cNvCxnSpPr>
          <p:nvPr/>
        </p:nvCxnSpPr>
        <p:spPr>
          <a:xfrm rot="5400000">
            <a:off x="1104900" y="148537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01196" y="10662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Hi-1</a:t>
            </a:r>
          </a:p>
        </p:txBody>
      </p:sp>
      <p:cxnSp>
        <p:nvCxnSpPr>
          <p:cNvPr id="12" name="Straight Connector 11"/>
          <p:cNvCxnSpPr>
            <a:stCxn id="10" idx="2"/>
            <a:endCxn id="23" idx="0"/>
          </p:cNvCxnSpPr>
          <p:nvPr/>
        </p:nvCxnSpPr>
        <p:spPr>
          <a:xfrm rot="16200000" flipH="1">
            <a:off x="4297414" y="1744185"/>
            <a:ext cx="621268" cy="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438400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38400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2971800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0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3504405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4405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4037805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7805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4495801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95801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5029201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29201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5561806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61806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6095206" y="22854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95206" y="20568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652932" y="205687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24600" y="205687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64</a:t>
            </a:r>
            <a:endParaRPr lang="en-US" dirty="0"/>
          </a:p>
        </p:txBody>
      </p:sp>
      <p:cxnSp>
        <p:nvCxnSpPr>
          <p:cNvPr id="34" name="Straight Connector 33"/>
          <p:cNvCxnSpPr>
            <a:endCxn id="29" idx="2"/>
          </p:cNvCxnSpPr>
          <p:nvPr/>
        </p:nvCxnSpPr>
        <p:spPr>
          <a:xfrm rot="10800000" flipV="1">
            <a:off x="6209506" y="2209272"/>
            <a:ext cx="267494" cy="21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362200" y="2514072"/>
            <a:ext cx="4267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2438400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2971800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3504405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4037805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4495801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5029201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5561806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6095206" y="327527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3"/>
          </p:cNvCxnSpPr>
          <p:nvPr/>
        </p:nvCxnSpPr>
        <p:spPr>
          <a:xfrm rot="10800000" flipV="1">
            <a:off x="6629400" y="2742672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81800" y="2361672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</a:t>
            </a:r>
            <a:r>
              <a:rPr lang="en-US" sz="1200" b="1" dirty="0"/>
              <a:t>0</a:t>
            </a:r>
            <a:endParaRPr lang="en-US" b="1" dirty="0"/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2438400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38400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2971800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71800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3504405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504405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4037805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037805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495801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495801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rot="5400000">
            <a:off x="5029201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29201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rot="5400000">
            <a:off x="5561806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61806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rot="5400000">
            <a:off x="6095206" y="396187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095206" y="37332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24600" y="373327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64</a:t>
            </a:r>
            <a:endParaRPr lang="en-US" dirty="0"/>
          </a:p>
        </p:txBody>
      </p:sp>
      <p:cxnSp>
        <p:nvCxnSpPr>
          <p:cNvPr id="76" name="Straight Connector 75"/>
          <p:cNvCxnSpPr>
            <a:endCxn id="73" idx="2"/>
          </p:cNvCxnSpPr>
          <p:nvPr/>
        </p:nvCxnSpPr>
        <p:spPr>
          <a:xfrm rot="10800000" flipV="1">
            <a:off x="6209506" y="3885672"/>
            <a:ext cx="267494" cy="21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2362200" y="4190472"/>
            <a:ext cx="4267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79</a:t>
            </a:r>
          </a:p>
        </p:txBody>
      </p:sp>
      <p:cxnSp>
        <p:nvCxnSpPr>
          <p:cNvPr id="78" name="Straight Arrow Connector 77"/>
          <p:cNvCxnSpPr>
            <a:endCxn id="99" idx="0"/>
          </p:cNvCxnSpPr>
          <p:nvPr/>
        </p:nvCxnSpPr>
        <p:spPr>
          <a:xfrm rot="5400000">
            <a:off x="2362597" y="5028275"/>
            <a:ext cx="685800" cy="7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00" idx="0"/>
          </p:cNvCxnSpPr>
          <p:nvPr/>
        </p:nvCxnSpPr>
        <p:spPr>
          <a:xfrm rot="5400000">
            <a:off x="2895997" y="5028275"/>
            <a:ext cx="685800" cy="7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01" idx="0"/>
          </p:cNvCxnSpPr>
          <p:nvPr/>
        </p:nvCxnSpPr>
        <p:spPr>
          <a:xfrm rot="5400000">
            <a:off x="3429001" y="5028672"/>
            <a:ext cx="685799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102" idx="0"/>
          </p:cNvCxnSpPr>
          <p:nvPr/>
        </p:nvCxnSpPr>
        <p:spPr>
          <a:xfrm rot="5400000">
            <a:off x="3962400" y="5028673"/>
            <a:ext cx="685800" cy="76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03" idx="0"/>
          </p:cNvCxnSpPr>
          <p:nvPr/>
        </p:nvCxnSpPr>
        <p:spPr>
          <a:xfrm rot="16200000" flipH="1">
            <a:off x="4419997" y="5029069"/>
            <a:ext cx="685800" cy="75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104" idx="0"/>
          </p:cNvCxnSpPr>
          <p:nvPr/>
        </p:nvCxnSpPr>
        <p:spPr>
          <a:xfrm rot="16200000" flipH="1">
            <a:off x="4953397" y="5029069"/>
            <a:ext cx="685800" cy="75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05" idx="0"/>
          </p:cNvCxnSpPr>
          <p:nvPr/>
        </p:nvCxnSpPr>
        <p:spPr>
          <a:xfrm rot="16200000" flipH="1">
            <a:off x="5486400" y="5028672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106" idx="0"/>
          </p:cNvCxnSpPr>
          <p:nvPr/>
        </p:nvCxnSpPr>
        <p:spPr>
          <a:xfrm rot="16200000" flipH="1">
            <a:off x="6019800" y="5028672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7" idx="3"/>
          </p:cNvCxnSpPr>
          <p:nvPr/>
        </p:nvCxnSpPr>
        <p:spPr>
          <a:xfrm rot="10800000" flipV="1">
            <a:off x="6629400" y="4419072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781800" y="40380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</a:t>
            </a:r>
            <a:r>
              <a:rPr lang="en-US" sz="1200" b="1" dirty="0"/>
              <a:t>79</a:t>
            </a:r>
            <a:endParaRPr lang="en-US" b="1" dirty="0"/>
          </a:p>
        </p:txBody>
      </p:sp>
      <p:sp>
        <p:nvSpPr>
          <p:cNvPr id="88" name="Flowchart: Connector 87"/>
          <p:cNvSpPr/>
          <p:nvPr/>
        </p:nvSpPr>
        <p:spPr>
          <a:xfrm>
            <a:off x="4373880" y="3352272"/>
            <a:ext cx="4572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/>
          <p:cNvSpPr/>
          <p:nvPr/>
        </p:nvSpPr>
        <p:spPr>
          <a:xfrm>
            <a:off x="4526280" y="3504672"/>
            <a:ext cx="4572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/>
          <p:cNvSpPr/>
          <p:nvPr/>
        </p:nvSpPr>
        <p:spPr>
          <a:xfrm>
            <a:off x="4678680" y="3657072"/>
            <a:ext cx="4572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hape 91"/>
          <p:cNvCxnSpPr>
            <a:stCxn id="4" idx="2"/>
            <a:endCxn id="35" idx="1"/>
          </p:cNvCxnSpPr>
          <p:nvPr/>
        </p:nvCxnSpPr>
        <p:spPr>
          <a:xfrm rot="16200000" flipH="1">
            <a:off x="1466850" y="1885422"/>
            <a:ext cx="647700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95"/>
          <p:cNvCxnSpPr>
            <a:stCxn id="4" idx="2"/>
            <a:endCxn id="77" idx="1"/>
          </p:cNvCxnSpPr>
          <p:nvPr/>
        </p:nvCxnSpPr>
        <p:spPr>
          <a:xfrm rot="16200000" flipH="1">
            <a:off x="628650" y="2723622"/>
            <a:ext cx="2324100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371600" y="23616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371600" y="403807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</a:t>
            </a:r>
            <a:r>
              <a:rPr lang="en-US" sz="1200" b="1" dirty="0"/>
              <a:t>79</a:t>
            </a:r>
            <a:endParaRPr lang="en-US" b="1" dirty="0"/>
          </a:p>
        </p:txBody>
      </p:sp>
      <p:sp>
        <p:nvSpPr>
          <p:cNvPr id="99" name="Rounded Rectangle 98"/>
          <p:cNvSpPr/>
          <p:nvPr/>
        </p:nvSpPr>
        <p:spPr>
          <a:xfrm>
            <a:off x="24384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29718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35052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40386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45720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1054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56388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172200" y="5409672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18" name="Straight Arrow Connector 117"/>
          <p:cNvCxnSpPr>
            <a:stCxn id="99" idx="2"/>
          </p:cNvCxnSpPr>
          <p:nvPr/>
        </p:nvCxnSpPr>
        <p:spPr>
          <a:xfrm rot="5400000">
            <a:off x="2552700" y="598117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0" idx="2"/>
          </p:cNvCxnSpPr>
          <p:nvPr/>
        </p:nvCxnSpPr>
        <p:spPr>
          <a:xfrm rot="5400000">
            <a:off x="3086100" y="598117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1" idx="2"/>
          </p:cNvCxnSpPr>
          <p:nvPr/>
        </p:nvCxnSpPr>
        <p:spPr>
          <a:xfrm rot="5400000">
            <a:off x="3619500" y="598117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2" idx="2"/>
          </p:cNvCxnSpPr>
          <p:nvPr/>
        </p:nvCxnSpPr>
        <p:spPr>
          <a:xfrm rot="5400000">
            <a:off x="4152106" y="598037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3" idx="2"/>
          </p:cNvCxnSpPr>
          <p:nvPr/>
        </p:nvCxnSpPr>
        <p:spPr>
          <a:xfrm rot="5400000">
            <a:off x="4685506" y="598037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4" idx="2"/>
          </p:cNvCxnSpPr>
          <p:nvPr/>
        </p:nvCxnSpPr>
        <p:spPr>
          <a:xfrm rot="5400000">
            <a:off x="5218906" y="598037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05" idx="2"/>
          </p:cNvCxnSpPr>
          <p:nvPr/>
        </p:nvCxnSpPr>
        <p:spPr>
          <a:xfrm rot="5400000">
            <a:off x="5752306" y="598037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6" idx="2"/>
          </p:cNvCxnSpPr>
          <p:nvPr/>
        </p:nvCxnSpPr>
        <p:spPr>
          <a:xfrm rot="5400000">
            <a:off x="6285706" y="598037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667000" y="6095472"/>
            <a:ext cx="3733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Down Arrow 134"/>
          <p:cNvSpPr/>
          <p:nvPr/>
        </p:nvSpPr>
        <p:spPr>
          <a:xfrm>
            <a:off x="4419600" y="6095472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4724400" y="61071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</a:t>
            </a:r>
          </a:p>
        </p:txBody>
      </p:sp>
      <p:cxnSp>
        <p:nvCxnSpPr>
          <p:cNvPr id="138" name="Straight Connector 137"/>
          <p:cNvCxnSpPr/>
          <p:nvPr/>
        </p:nvCxnSpPr>
        <p:spPr>
          <a:xfrm>
            <a:off x="4572000" y="1752072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>
            <a:off x="6324600" y="3428472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7467600" y="5104872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>
            <a:off x="7125891" y="4990175"/>
            <a:ext cx="6850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99" idx="0"/>
          </p:cNvCxnSpPr>
          <p:nvPr/>
        </p:nvCxnSpPr>
        <p:spPr>
          <a:xfrm rot="10800000" flipV="1">
            <a:off x="2667000" y="4647672"/>
            <a:ext cx="480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00" idx="0"/>
          </p:cNvCxnSpPr>
          <p:nvPr/>
        </p:nvCxnSpPr>
        <p:spPr>
          <a:xfrm rot="10800000" flipV="1">
            <a:off x="3200400" y="4800072"/>
            <a:ext cx="426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01" idx="0"/>
          </p:cNvCxnSpPr>
          <p:nvPr/>
        </p:nvCxnSpPr>
        <p:spPr>
          <a:xfrm rot="10800000" flipV="1">
            <a:off x="3733800" y="4952472"/>
            <a:ext cx="3733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02" idx="0"/>
          </p:cNvCxnSpPr>
          <p:nvPr/>
        </p:nvCxnSpPr>
        <p:spPr>
          <a:xfrm rot="10800000" flipV="1">
            <a:off x="4267200" y="5028672"/>
            <a:ext cx="3200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03" idx="0"/>
          </p:cNvCxnSpPr>
          <p:nvPr/>
        </p:nvCxnSpPr>
        <p:spPr>
          <a:xfrm rot="10800000" flipV="1">
            <a:off x="4800600" y="5104872"/>
            <a:ext cx="2667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04" idx="0"/>
          </p:cNvCxnSpPr>
          <p:nvPr/>
        </p:nvCxnSpPr>
        <p:spPr>
          <a:xfrm rot="10800000" flipV="1">
            <a:off x="5334000" y="5181072"/>
            <a:ext cx="2133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05" idx="0"/>
          </p:cNvCxnSpPr>
          <p:nvPr/>
        </p:nvCxnSpPr>
        <p:spPr>
          <a:xfrm rot="10800000" flipV="1">
            <a:off x="5867400" y="5257272"/>
            <a:ext cx="1600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106" idx="0"/>
          </p:cNvCxnSpPr>
          <p:nvPr/>
        </p:nvCxnSpPr>
        <p:spPr>
          <a:xfrm rot="10800000" flipV="1">
            <a:off x="6400800" y="5333472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/>
      <p:bldP spid="35" grpId="0" animBg="1"/>
      <p:bldP spid="56" grpId="0"/>
      <p:bldP spid="59" grpId="0"/>
      <p:bldP spid="61" grpId="0"/>
      <p:bldP spid="63" grpId="0"/>
      <p:bldP spid="65" grpId="0"/>
      <p:bldP spid="67" grpId="0"/>
      <p:bldP spid="69" grpId="0"/>
      <p:bldP spid="71" grpId="0"/>
      <p:bldP spid="73" grpId="0"/>
      <p:bldP spid="75" grpId="0"/>
      <p:bldP spid="77" grpId="0" animBg="1"/>
      <p:bldP spid="87" grpId="0"/>
      <p:bldP spid="88" grpId="0" animBg="1"/>
      <p:bldP spid="89" grpId="0" animBg="1"/>
      <p:bldP spid="90" grpId="0" animBg="1"/>
      <p:bldP spid="90" grpId="1" animBg="1"/>
      <p:bldP spid="97" grpId="0"/>
      <p:bldP spid="98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35" grpId="0" animBg="1"/>
      <p:bldP spid="1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SHA-512 Processing of a Single 1024-Bit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Each round takes as input the 512-bit buffer value, </a:t>
            </a:r>
            <a:r>
              <a:rPr lang="en-IN" dirty="0" err="1"/>
              <a:t>abcdefgh</a:t>
            </a:r>
            <a:r>
              <a:rPr lang="en-IN" dirty="0"/>
              <a:t>, and updates the contents of the buffer.</a:t>
            </a:r>
          </a:p>
          <a:p>
            <a:r>
              <a:rPr lang="en-IN" dirty="0"/>
              <a:t>At input to the first round, the buffer has the value of the intermediate hash value, </a:t>
            </a:r>
            <a:r>
              <a:rPr lang="en-IN" b="1" i="1" dirty="0">
                <a:solidFill>
                  <a:schemeClr val="tx2"/>
                </a:solidFill>
              </a:rPr>
              <a:t>H</a:t>
            </a:r>
            <a:r>
              <a:rPr lang="en-IN" b="1" i="1" baseline="-25000" dirty="0">
                <a:solidFill>
                  <a:schemeClr val="tx2"/>
                </a:solidFill>
              </a:rPr>
              <a:t>i</a:t>
            </a:r>
            <a:r>
              <a:rPr lang="en-IN" b="1" baseline="-25000" dirty="0">
                <a:solidFill>
                  <a:schemeClr val="tx2"/>
                </a:solidFill>
              </a:rPr>
              <a:t>-1</a:t>
            </a:r>
            <a:r>
              <a:rPr lang="en-IN" dirty="0"/>
              <a:t>.</a:t>
            </a:r>
          </a:p>
          <a:p>
            <a:r>
              <a:rPr lang="en-IN" dirty="0"/>
              <a:t>Each round </a:t>
            </a:r>
            <a:r>
              <a:rPr lang="en-IN" b="1" i="1" dirty="0">
                <a:solidFill>
                  <a:schemeClr val="tx2"/>
                </a:solidFill>
              </a:rPr>
              <a:t>t</a:t>
            </a:r>
            <a:r>
              <a:rPr lang="en-IN" dirty="0"/>
              <a:t> makes use of a </a:t>
            </a:r>
            <a:r>
              <a:rPr lang="en-IN" b="1" dirty="0">
                <a:solidFill>
                  <a:schemeClr val="tx2"/>
                </a:solidFill>
              </a:rPr>
              <a:t>64-bit value </a:t>
            </a:r>
            <a:r>
              <a:rPr lang="en-IN" b="1" dirty="0" err="1">
                <a:solidFill>
                  <a:schemeClr val="tx2"/>
                </a:solidFill>
              </a:rPr>
              <a:t>Wt</a:t>
            </a:r>
            <a:r>
              <a:rPr lang="en-IN" dirty="0"/>
              <a:t>, derived from the current 1024-bit block being processed.</a:t>
            </a:r>
          </a:p>
          <a:p>
            <a:r>
              <a:rPr lang="en-IN" dirty="0"/>
              <a:t>The output of the eightieth round is added to the input to the first round </a:t>
            </a:r>
            <a:r>
              <a:rPr lang="en-IN" b="1" dirty="0">
                <a:solidFill>
                  <a:schemeClr val="tx2"/>
                </a:solidFill>
              </a:rPr>
              <a:t>(</a:t>
            </a:r>
            <a:r>
              <a:rPr lang="en-IN" b="1" i="1" dirty="0">
                <a:solidFill>
                  <a:schemeClr val="tx2"/>
                </a:solidFill>
              </a:rPr>
              <a:t>H</a:t>
            </a:r>
            <a:r>
              <a:rPr lang="en-IN" b="1" i="1" baseline="-25000" dirty="0">
                <a:solidFill>
                  <a:schemeClr val="tx2"/>
                </a:solidFill>
              </a:rPr>
              <a:t>i</a:t>
            </a:r>
            <a:r>
              <a:rPr lang="en-IN" b="1" dirty="0">
                <a:solidFill>
                  <a:schemeClr val="tx2"/>
                </a:solidFill>
              </a:rPr>
              <a:t>-1) </a:t>
            </a:r>
            <a:r>
              <a:rPr lang="en-IN" dirty="0"/>
              <a:t>to produce </a:t>
            </a:r>
            <a:r>
              <a:rPr lang="en-IN" b="1" i="1" dirty="0">
                <a:solidFill>
                  <a:schemeClr val="tx2"/>
                </a:solidFill>
              </a:rPr>
              <a:t>H</a:t>
            </a:r>
            <a:r>
              <a:rPr lang="en-IN" b="1" i="1" baseline="-25000" dirty="0">
                <a:solidFill>
                  <a:schemeClr val="tx2"/>
                </a:solidFill>
              </a:rPr>
              <a:t>i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1262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– 5 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all </a:t>
            </a:r>
            <a:r>
              <a:rPr lang="en-IN" b="1" i="1" dirty="0">
                <a:solidFill>
                  <a:schemeClr val="tx2"/>
                </a:solidFill>
              </a:rPr>
              <a:t>N</a:t>
            </a:r>
            <a:r>
              <a:rPr lang="en-IN" b="1" dirty="0">
                <a:solidFill>
                  <a:schemeClr val="tx2"/>
                </a:solidFill>
              </a:rPr>
              <a:t> 1024-bit</a:t>
            </a:r>
            <a:r>
              <a:rPr lang="en-IN" dirty="0"/>
              <a:t> blocks have been processed, the output from the </a:t>
            </a:r>
            <a:r>
              <a:rPr lang="en-IN" b="1" i="1" dirty="0">
                <a:solidFill>
                  <a:schemeClr val="tx2"/>
                </a:solidFill>
              </a:rPr>
              <a:t>N</a:t>
            </a:r>
            <a:r>
              <a:rPr lang="en-IN" b="1" dirty="0">
                <a:solidFill>
                  <a:schemeClr val="tx2"/>
                </a:solidFill>
              </a:rPr>
              <a:t>th</a:t>
            </a:r>
            <a:r>
              <a:rPr lang="en-IN" dirty="0"/>
              <a:t> stage is the </a:t>
            </a:r>
            <a:r>
              <a:rPr lang="en-IN" b="1" dirty="0">
                <a:solidFill>
                  <a:schemeClr val="tx2"/>
                </a:solidFill>
              </a:rPr>
              <a:t>512-bit </a:t>
            </a:r>
            <a:r>
              <a:rPr lang="en-IN" dirty="0"/>
              <a:t>message digest</a:t>
            </a:r>
          </a:p>
        </p:txBody>
      </p:sp>
    </p:spTree>
    <p:extLst>
      <p:ext uri="{BB962C8B-B14F-4D97-AF65-F5344CB8AC3E}">
        <p14:creationId xmlns:p14="http://schemas.microsoft.com/office/powerpoint/2010/main" val="4093102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914400"/>
            <a:ext cx="7992888" cy="587958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SHA-512 Round Function</a:t>
            </a:r>
          </a:p>
        </p:txBody>
      </p:sp>
    </p:spTree>
    <p:extLst>
      <p:ext uri="{BB962C8B-B14F-4D97-AF65-F5344CB8AC3E}">
        <p14:creationId xmlns:p14="http://schemas.microsoft.com/office/powerpoint/2010/main" val="152752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561520" cy="5334000"/>
          </a:xfrm>
        </p:spPr>
        <p:txBody>
          <a:bodyPr>
            <a:normAutofit/>
          </a:bodyPr>
          <a:lstStyle/>
          <a:p>
            <a:r>
              <a:rPr lang="en-IN" dirty="0"/>
              <a:t>A hash function </a:t>
            </a:r>
            <a:r>
              <a:rPr lang="en-IN" b="1" dirty="0">
                <a:solidFill>
                  <a:schemeClr val="tx2"/>
                </a:solidFill>
              </a:rPr>
              <a:t>H</a:t>
            </a:r>
            <a:r>
              <a:rPr lang="en-IN" dirty="0"/>
              <a:t> accepts a variable-length block of data </a:t>
            </a:r>
            <a:r>
              <a:rPr lang="en-IN" b="1" dirty="0">
                <a:solidFill>
                  <a:schemeClr val="tx2"/>
                </a:solidFill>
              </a:rPr>
              <a:t>M</a:t>
            </a:r>
            <a:r>
              <a:rPr lang="en-IN" dirty="0"/>
              <a:t> as input and produces a fixed-size hash value </a:t>
            </a:r>
            <a:r>
              <a:rPr lang="en-IN" b="1" dirty="0">
                <a:solidFill>
                  <a:schemeClr val="tx2"/>
                </a:solidFill>
              </a:rPr>
              <a:t>h = H(M)</a:t>
            </a:r>
            <a:r>
              <a:rPr lang="en-IN" dirty="0"/>
              <a:t>. </a:t>
            </a:r>
          </a:p>
          <a:p>
            <a:r>
              <a:rPr lang="en-IN" dirty="0"/>
              <a:t>A “good” hash function has the property that the results of applying a change to any bit or bits in </a:t>
            </a:r>
            <a:r>
              <a:rPr lang="en-IN" b="1" dirty="0">
                <a:solidFill>
                  <a:schemeClr val="tx2"/>
                </a:solidFill>
              </a:rPr>
              <a:t>M</a:t>
            </a:r>
            <a:r>
              <a:rPr lang="en-IN" dirty="0"/>
              <a:t> results, with high probability, in a change to the </a:t>
            </a:r>
            <a:r>
              <a:rPr lang="en-IN" b="1" dirty="0">
                <a:solidFill>
                  <a:schemeClr val="tx2"/>
                </a:solidFill>
              </a:rPr>
              <a:t>hash code</a:t>
            </a:r>
            <a:r>
              <a:rPr lang="en-IN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20" y="1124744"/>
            <a:ext cx="4323727" cy="49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3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SHA-512 Round Function – </a:t>
            </a:r>
            <a:r>
              <a:rPr lang="en-US" dirty="0" err="1"/>
              <a:t>Cont</a:t>
            </a:r>
            <a:r>
              <a:rPr lang="en-US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1371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1371600"/>
            <a:ext cx="533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1371600"/>
            <a:ext cx="5334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3800" y="1371600"/>
            <a:ext cx="533400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1371600"/>
            <a:ext cx="5334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0600" y="1371600"/>
            <a:ext cx="5334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0" y="1371600"/>
            <a:ext cx="5334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1371600"/>
            <a:ext cx="533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67000" y="5257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0" y="5257800"/>
            <a:ext cx="533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33800" y="5257800"/>
            <a:ext cx="5334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67200" y="5257800"/>
            <a:ext cx="533400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00600" y="5257800"/>
            <a:ext cx="5334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0" y="5257800"/>
            <a:ext cx="5334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67400" y="5257800"/>
            <a:ext cx="5334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5257800"/>
            <a:ext cx="5334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1" name="Straight Arrow Connector 20"/>
          <p:cNvCxnSpPr>
            <a:stCxn id="4" idx="2"/>
            <a:endCxn id="12" idx="0"/>
          </p:cNvCxnSpPr>
          <p:nvPr/>
        </p:nvCxnSpPr>
        <p:spPr>
          <a:xfrm rot="16200000" flipH="1">
            <a:off x="952500" y="3276600"/>
            <a:ext cx="3429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13" idx="0"/>
          </p:cNvCxnSpPr>
          <p:nvPr/>
        </p:nvCxnSpPr>
        <p:spPr>
          <a:xfrm rot="16200000" flipH="1">
            <a:off x="1485900" y="3276600"/>
            <a:ext cx="3429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4" idx="0"/>
          </p:cNvCxnSpPr>
          <p:nvPr/>
        </p:nvCxnSpPr>
        <p:spPr>
          <a:xfrm rot="16200000" flipH="1">
            <a:off x="2019300" y="3276600"/>
            <a:ext cx="3429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16" idx="0"/>
          </p:cNvCxnSpPr>
          <p:nvPr/>
        </p:nvCxnSpPr>
        <p:spPr>
          <a:xfrm rot="16200000" flipH="1">
            <a:off x="3086100" y="3276600"/>
            <a:ext cx="3429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7" idx="0"/>
          </p:cNvCxnSpPr>
          <p:nvPr/>
        </p:nvCxnSpPr>
        <p:spPr>
          <a:xfrm rot="16200000" flipH="1">
            <a:off x="3619500" y="3276600"/>
            <a:ext cx="3429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8" idx="0"/>
          </p:cNvCxnSpPr>
          <p:nvPr/>
        </p:nvCxnSpPr>
        <p:spPr>
          <a:xfrm rot="16200000" flipH="1">
            <a:off x="4152900" y="3276600"/>
            <a:ext cx="3429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066800" y="23622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Ʃ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66800" y="29718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66800" y="35814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7" name="Straight Arrow Connector 36"/>
          <p:cNvCxnSpPr>
            <a:stCxn id="4" idx="2"/>
            <a:endCxn id="33" idx="0"/>
          </p:cNvCxnSpPr>
          <p:nvPr/>
        </p:nvCxnSpPr>
        <p:spPr>
          <a:xfrm rot="5400000">
            <a:off x="1562100" y="1524000"/>
            <a:ext cx="533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2"/>
            <a:endCxn id="34" idx="0"/>
          </p:cNvCxnSpPr>
          <p:nvPr/>
        </p:nvCxnSpPr>
        <p:spPr>
          <a:xfrm rot="5400000">
            <a:off x="1143000" y="2857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2"/>
            <a:endCxn id="35" idx="0"/>
          </p:cNvCxnSpPr>
          <p:nvPr/>
        </p:nvCxnSpPr>
        <p:spPr>
          <a:xfrm rot="5400000">
            <a:off x="1143000" y="3467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2"/>
            <a:endCxn id="19" idx="0"/>
          </p:cNvCxnSpPr>
          <p:nvPr/>
        </p:nvCxnSpPr>
        <p:spPr>
          <a:xfrm rot="16200000" flipH="1">
            <a:off x="1181100" y="4038600"/>
            <a:ext cx="1295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676400" y="236220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Maj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" idx="2"/>
            <a:endCxn id="44" idx="0"/>
          </p:cNvCxnSpPr>
          <p:nvPr/>
        </p:nvCxnSpPr>
        <p:spPr>
          <a:xfrm rot="5400000">
            <a:off x="1943100" y="1905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" idx="2"/>
            <a:endCxn id="44" idx="0"/>
          </p:cNvCxnSpPr>
          <p:nvPr/>
        </p:nvCxnSpPr>
        <p:spPr>
          <a:xfrm rot="5400000">
            <a:off x="2209800" y="1638300"/>
            <a:ext cx="533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2"/>
            <a:endCxn id="44" idx="0"/>
          </p:cNvCxnSpPr>
          <p:nvPr/>
        </p:nvCxnSpPr>
        <p:spPr>
          <a:xfrm rot="5400000">
            <a:off x="2476500" y="1371600"/>
            <a:ext cx="533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44" idx="2"/>
            <a:endCxn id="34" idx="3"/>
          </p:cNvCxnSpPr>
          <p:nvPr/>
        </p:nvCxnSpPr>
        <p:spPr>
          <a:xfrm rot="5400000">
            <a:off x="1524000" y="2667000"/>
            <a:ext cx="419100" cy="571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114800" y="35052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8" name="Straight Arrow Connector 57"/>
          <p:cNvCxnSpPr>
            <a:stCxn id="7" idx="2"/>
            <a:endCxn id="56" idx="0"/>
          </p:cNvCxnSpPr>
          <p:nvPr/>
        </p:nvCxnSpPr>
        <p:spPr>
          <a:xfrm rot="16200000" flipH="1">
            <a:off x="3314700" y="2514600"/>
            <a:ext cx="1676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2"/>
            <a:endCxn id="15" idx="0"/>
          </p:cNvCxnSpPr>
          <p:nvPr/>
        </p:nvCxnSpPr>
        <p:spPr>
          <a:xfrm rot="16200000" flipH="1">
            <a:off x="3733800" y="4457700"/>
            <a:ext cx="1371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096000" y="28956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Ʃ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943600" y="220980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cxnSp>
        <p:nvCxnSpPr>
          <p:cNvPr id="64" name="Straight Arrow Connector 63"/>
          <p:cNvCxnSpPr>
            <a:stCxn id="10" idx="2"/>
            <a:endCxn id="62" idx="1"/>
          </p:cNvCxnSpPr>
          <p:nvPr/>
        </p:nvCxnSpPr>
        <p:spPr>
          <a:xfrm rot="16200000" flipH="1">
            <a:off x="5486400" y="1943100"/>
            <a:ext cx="5715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" idx="2"/>
            <a:endCxn id="62" idx="1"/>
          </p:cNvCxnSpPr>
          <p:nvPr/>
        </p:nvCxnSpPr>
        <p:spPr>
          <a:xfrm rot="16200000" flipH="1">
            <a:off x="5219700" y="1676400"/>
            <a:ext cx="5715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" idx="2"/>
            <a:endCxn id="62" idx="1"/>
          </p:cNvCxnSpPr>
          <p:nvPr/>
        </p:nvCxnSpPr>
        <p:spPr>
          <a:xfrm rot="16200000" flipH="1">
            <a:off x="4953000" y="1409700"/>
            <a:ext cx="5715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" idx="2"/>
            <a:endCxn id="61" idx="1"/>
          </p:cNvCxnSpPr>
          <p:nvPr/>
        </p:nvCxnSpPr>
        <p:spPr>
          <a:xfrm rot="16200000" flipH="1">
            <a:off x="4686300" y="1676400"/>
            <a:ext cx="12573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858000" y="22098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73" name="Elbow Connector 72"/>
          <p:cNvCxnSpPr>
            <a:stCxn id="11" idx="2"/>
            <a:endCxn id="71" idx="0"/>
          </p:cNvCxnSpPr>
          <p:nvPr/>
        </p:nvCxnSpPr>
        <p:spPr>
          <a:xfrm rot="16200000" flipH="1">
            <a:off x="6400800" y="1562100"/>
            <a:ext cx="3810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3"/>
            <a:endCxn id="71" idx="1"/>
          </p:cNvCxnSpPr>
          <p:nvPr/>
        </p:nvCxnSpPr>
        <p:spPr>
          <a:xfrm>
            <a:off x="6629400" y="2400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858000" y="28956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78" name="Straight Arrow Connector 77"/>
          <p:cNvCxnSpPr>
            <a:stCxn id="61" idx="3"/>
            <a:endCxn id="76" idx="1"/>
          </p:cNvCxnSpPr>
          <p:nvPr/>
        </p:nvCxnSpPr>
        <p:spPr>
          <a:xfrm>
            <a:off x="6477000" y="3086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2"/>
            <a:endCxn id="76" idx="0"/>
          </p:cNvCxnSpPr>
          <p:nvPr/>
        </p:nvCxnSpPr>
        <p:spPr>
          <a:xfrm rot="5400000">
            <a:off x="6896100" y="2743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858000" y="36576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3" name="Straight Arrow Connector 82"/>
          <p:cNvCxnSpPr>
            <a:stCxn id="76" idx="2"/>
            <a:endCxn id="81" idx="0"/>
          </p:cNvCxnSpPr>
          <p:nvPr/>
        </p:nvCxnSpPr>
        <p:spPr>
          <a:xfrm rot="5400000">
            <a:off x="6858000" y="3467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696200" y="3671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sz="1200" dirty="0"/>
              <a:t>t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84" idx="1"/>
            <a:endCxn id="81" idx="3"/>
          </p:cNvCxnSpPr>
          <p:nvPr/>
        </p:nvCxnSpPr>
        <p:spPr>
          <a:xfrm rot="10800000">
            <a:off x="7239000" y="3848100"/>
            <a:ext cx="457200" cy="8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6858000" y="441960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696200" y="4431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sz="1200" dirty="0"/>
              <a:t>t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88" idx="1"/>
            <a:endCxn id="87" idx="3"/>
          </p:cNvCxnSpPr>
          <p:nvPr/>
        </p:nvCxnSpPr>
        <p:spPr>
          <a:xfrm rot="10800000">
            <a:off x="7239000" y="4610100"/>
            <a:ext cx="45720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1" idx="2"/>
            <a:endCxn id="87" idx="0"/>
          </p:cNvCxnSpPr>
          <p:nvPr/>
        </p:nvCxnSpPr>
        <p:spPr>
          <a:xfrm rot="5400000">
            <a:off x="6858000" y="4229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7" idx="1"/>
            <a:endCxn id="56" idx="3"/>
          </p:cNvCxnSpPr>
          <p:nvPr/>
        </p:nvCxnSpPr>
        <p:spPr>
          <a:xfrm rot="10800000">
            <a:off x="4495800" y="3695700"/>
            <a:ext cx="2362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1"/>
            <a:endCxn id="35" idx="3"/>
          </p:cNvCxnSpPr>
          <p:nvPr/>
        </p:nvCxnSpPr>
        <p:spPr>
          <a:xfrm rot="10800000">
            <a:off x="1447800" y="3771900"/>
            <a:ext cx="5410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0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3" grpId="0" animBg="1"/>
      <p:bldP spid="34" grpId="0" animBg="1"/>
      <p:bldP spid="35" grpId="0" animBg="1"/>
      <p:bldP spid="44" grpId="0" animBg="1"/>
      <p:bldP spid="56" grpId="0" animBg="1"/>
      <p:bldP spid="61" grpId="0" animBg="1"/>
      <p:bldP spid="62" grpId="0" animBg="1"/>
      <p:bldP spid="71" grpId="0" animBg="1"/>
      <p:bldP spid="76" grpId="0" animBg="1"/>
      <p:bldP spid="81" grpId="0" animBg="1"/>
      <p:bldP spid="84" grpId="0"/>
      <p:bldP spid="87" grpId="0" animBg="1"/>
      <p:bldP spid="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6602726" cy="4856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0383" y="5013176"/>
                <a:ext cx="5806653" cy="829843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Ch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512</m:t>
                              </m:r>
                            </m:sup>
                            <m:e>
                              <m: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nary>
                        </m:e>
                      </m:d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83" y="5013176"/>
                <a:ext cx="5806653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383" y="5913276"/>
                <a:ext cx="3955121" cy="829843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512</m:t>
                              </m:r>
                            </m:sup>
                            <m:e>
                              <m: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nary>
                        </m:e>
                      </m:d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Maj</m:t>
                      </m:r>
                      <m:d>
                        <m:dPr>
                          <m:ctrl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83" y="5913276"/>
                <a:ext cx="3955121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76256" y="116632"/>
                <a:ext cx="2032315" cy="172354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sz="2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IN" sz="2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16632"/>
                <a:ext cx="2032315" cy="1723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863269" y="1910439"/>
                <a:ext cx="2045303" cy="181588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269" y="1910439"/>
                <a:ext cx="2045303" cy="1815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2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SHA-512 Round Function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Maj(</a:t>
            </a:r>
            <a:r>
              <a:rPr lang="en-IN" dirty="0" err="1"/>
              <a:t>a,b,c</a:t>
            </a:r>
            <a:r>
              <a:rPr lang="en-IN" dirty="0"/>
              <a:t>) = (a AND b) XOR (a AND c) XOR (b AND c) Majority of arguments are true</a:t>
            </a:r>
          </a:p>
          <a:p>
            <a:r>
              <a:rPr lang="en-IN" dirty="0"/>
              <a:t>∑(a) = ROTR(a,28) </a:t>
            </a:r>
            <a:r>
              <a:rPr lang="en-IN" b="1" dirty="0"/>
              <a:t>XOR</a:t>
            </a:r>
            <a:r>
              <a:rPr lang="en-IN" dirty="0"/>
              <a:t> ROTR(a,34) </a:t>
            </a:r>
            <a:r>
              <a:rPr lang="en-IN" b="1" dirty="0"/>
              <a:t>XOR</a:t>
            </a:r>
            <a:r>
              <a:rPr lang="en-IN" dirty="0"/>
              <a:t> ROTR(a,39)</a:t>
            </a:r>
          </a:p>
          <a:p>
            <a:r>
              <a:rPr lang="en-IN" dirty="0"/>
              <a:t>∑(e) = ROTR(e,14) </a:t>
            </a:r>
            <a:r>
              <a:rPr lang="en-IN" b="1" dirty="0"/>
              <a:t>XOR</a:t>
            </a:r>
            <a:r>
              <a:rPr lang="en-IN" dirty="0"/>
              <a:t> ROTR(e,18) </a:t>
            </a:r>
            <a:r>
              <a:rPr lang="en-IN" b="1" dirty="0"/>
              <a:t>XOR</a:t>
            </a:r>
            <a:r>
              <a:rPr lang="en-IN" dirty="0"/>
              <a:t> ROTR(e,41)</a:t>
            </a:r>
          </a:p>
          <a:p>
            <a:r>
              <a:rPr lang="en-IN" dirty="0"/>
              <a:t>+ = addition modulo 2</a:t>
            </a:r>
            <a:r>
              <a:rPr lang="en-IN" baseline="30000" dirty="0"/>
              <a:t>64</a:t>
            </a:r>
          </a:p>
          <a:p>
            <a:r>
              <a:rPr lang="en-IN" dirty="0" err="1"/>
              <a:t>K</a:t>
            </a:r>
            <a:r>
              <a:rPr lang="en-IN" baseline="-25000" dirty="0" err="1"/>
              <a:t>t</a:t>
            </a:r>
            <a:r>
              <a:rPr lang="en-IN" dirty="0"/>
              <a:t>  = a 64-bit additive constant </a:t>
            </a:r>
          </a:p>
          <a:p>
            <a:r>
              <a:rPr lang="en-IN" dirty="0" err="1"/>
              <a:t>W</a:t>
            </a:r>
            <a:r>
              <a:rPr lang="en-IN" baseline="-25000" dirty="0" err="1"/>
              <a:t>t</a:t>
            </a:r>
            <a:r>
              <a:rPr lang="en-IN" dirty="0"/>
              <a:t> = a 64-bit word derived from the current 512-bit input block.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62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64704"/>
            <a:ext cx="497796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7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Applications of Cryptographic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Message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Digital Signature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One-way password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20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Message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Message authentication</a:t>
            </a:r>
            <a:r>
              <a:rPr lang="en-IN" dirty="0"/>
              <a:t> is a mechanism or service used to verify the integrity of a message. </a:t>
            </a:r>
          </a:p>
          <a:p>
            <a:endParaRPr lang="en-IN" dirty="0"/>
          </a:p>
          <a:p>
            <a:r>
              <a:rPr lang="en-IN" dirty="0"/>
              <a:t>Message authentication assures that data received are exactly as sent (i.e., contain no modification, insertion, deletion, or replay). </a:t>
            </a:r>
          </a:p>
          <a:p>
            <a:endParaRPr lang="en-IN" dirty="0"/>
          </a:p>
          <a:p>
            <a:r>
              <a:rPr lang="en-IN" dirty="0"/>
              <a:t>When a hash function is used to provide message authentication, the </a:t>
            </a:r>
            <a:r>
              <a:rPr lang="en-IN" b="1" dirty="0">
                <a:solidFill>
                  <a:schemeClr val="tx2"/>
                </a:solidFill>
              </a:rPr>
              <a:t>hash function value </a:t>
            </a:r>
            <a:r>
              <a:rPr lang="en-IN" dirty="0"/>
              <a:t>is often referred to as a </a:t>
            </a:r>
            <a:r>
              <a:rPr lang="en-IN" b="1" dirty="0">
                <a:solidFill>
                  <a:schemeClr val="tx2"/>
                </a:solidFill>
              </a:rPr>
              <a:t>message digest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Message authentication method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817300"/>
            <a:ext cx="8763000" cy="2507300"/>
          </a:xfrm>
        </p:spPr>
        <p:txBody>
          <a:bodyPr>
            <a:noAutofit/>
          </a:bodyPr>
          <a:lstStyle/>
          <a:p>
            <a:r>
              <a:rPr lang="en-IN"/>
              <a:t>Only </a:t>
            </a:r>
            <a:r>
              <a:rPr lang="en-IN" dirty="0"/>
              <a:t>A and B share the secret key, the message must have come from A and has not been altered. </a:t>
            </a:r>
          </a:p>
          <a:p>
            <a:r>
              <a:rPr lang="en-IN" dirty="0"/>
              <a:t>The hash code provides the structure required to achieve authentication. </a:t>
            </a:r>
          </a:p>
          <a:p>
            <a:r>
              <a:rPr lang="en-IN" dirty="0"/>
              <a:t>Because encryption is applied to the entire message plus hash code, confidentiality is also provided.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75956" y="1310576"/>
            <a:ext cx="576064" cy="1152128"/>
          </a:xfrm>
          <a:prstGeom prst="rect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3261076" y="1595177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06552" y="1595177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322198" y="1544576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405008" y="1327034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51193" y="2438890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7524" y="1309831"/>
            <a:ext cx="576064" cy="86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>
                <a:solidFill>
                  <a:schemeClr val="tx1"/>
                </a:solidFill>
              </a:rPr>
              <a:t>M</a:t>
            </a:r>
            <a:endParaRPr lang="en-IN" b="1" i="1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322066" y="1310676"/>
            <a:ext cx="576348" cy="1152000"/>
            <a:chOff x="6322066" y="1232856"/>
            <a:chExt cx="576348" cy="1152000"/>
          </a:xfrm>
        </p:grpSpPr>
        <p:sp>
          <p:nvSpPr>
            <p:cNvPr id="16" name="Rectangle 15"/>
            <p:cNvSpPr/>
            <p:nvPr/>
          </p:nvSpPr>
          <p:spPr>
            <a:xfrm>
              <a:off x="6322066" y="1232856"/>
              <a:ext cx="57606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i="1" dirty="0">
                  <a:solidFill>
                    <a:schemeClr val="tx1"/>
                  </a:solidFill>
                </a:rPr>
                <a:t>M</a:t>
              </a:r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22350" y="2132856"/>
              <a:ext cx="576064" cy="252000"/>
            </a:xfrm>
            <a:prstGeom prst="rect">
              <a:avLst/>
            </a:prstGeom>
            <a:solidFill>
              <a:srgbClr val="D3D2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5" name="Freeform 24"/>
          <p:cNvSpPr/>
          <p:nvPr/>
        </p:nvSpPr>
        <p:spPr>
          <a:xfrm>
            <a:off x="863587" y="1977957"/>
            <a:ext cx="587321" cy="622951"/>
          </a:xfrm>
          <a:custGeom>
            <a:avLst/>
            <a:gdLst>
              <a:gd name="connsiteX0" fmla="*/ 0 w 343711"/>
              <a:gd name="connsiteY0" fmla="*/ 0 h 590145"/>
              <a:gd name="connsiteX1" fmla="*/ 188068 w 343711"/>
              <a:gd name="connsiteY1" fmla="*/ 0 h 590145"/>
              <a:gd name="connsiteX2" fmla="*/ 188068 w 343711"/>
              <a:gd name="connsiteY2" fmla="*/ 590145 h 590145"/>
              <a:gd name="connsiteX3" fmla="*/ 343711 w 343711"/>
              <a:gd name="connsiteY3" fmla="*/ 590145 h 59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11" h="590145">
                <a:moveTo>
                  <a:pt x="0" y="0"/>
                </a:moveTo>
                <a:lnTo>
                  <a:pt x="188068" y="0"/>
                </a:lnTo>
                <a:lnTo>
                  <a:pt x="188068" y="590145"/>
                </a:lnTo>
                <a:lnTo>
                  <a:pt x="343711" y="59014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63588" y="1625327"/>
            <a:ext cx="1512000" cy="380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reeform 34"/>
          <p:cNvSpPr/>
          <p:nvPr/>
        </p:nvSpPr>
        <p:spPr>
          <a:xfrm>
            <a:off x="1833880" y="1788160"/>
            <a:ext cx="497840" cy="812800"/>
          </a:xfrm>
          <a:custGeom>
            <a:avLst/>
            <a:gdLst>
              <a:gd name="connsiteX0" fmla="*/ 0 w 497840"/>
              <a:gd name="connsiteY0" fmla="*/ 812800 h 812800"/>
              <a:gd name="connsiteX1" fmla="*/ 193040 w 497840"/>
              <a:gd name="connsiteY1" fmla="*/ 812800 h 812800"/>
              <a:gd name="connsiteX2" fmla="*/ 193040 w 497840"/>
              <a:gd name="connsiteY2" fmla="*/ 0 h 812800"/>
              <a:gd name="connsiteX3" fmla="*/ 497840 w 497840"/>
              <a:gd name="connsiteY3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840" h="812800">
                <a:moveTo>
                  <a:pt x="0" y="812800"/>
                </a:moveTo>
                <a:lnTo>
                  <a:pt x="193040" y="812800"/>
                </a:lnTo>
                <a:lnTo>
                  <a:pt x="193040" y="0"/>
                </a:lnTo>
                <a:lnTo>
                  <a:pt x="49784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>
            <a:stCxn id="15" idx="6"/>
            <a:endCxn id="13" idx="1"/>
          </p:cNvCxnSpPr>
          <p:nvPr/>
        </p:nvCxnSpPr>
        <p:spPr>
          <a:xfrm flipV="1">
            <a:off x="2754198" y="1757195"/>
            <a:ext cx="506878" cy="338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631085" y="1757195"/>
            <a:ext cx="54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2" name="Group 61"/>
          <p:cNvGrpSpPr/>
          <p:nvPr/>
        </p:nvGrpSpPr>
        <p:grpSpPr>
          <a:xfrm>
            <a:off x="3261384" y="1934454"/>
            <a:ext cx="360040" cy="815195"/>
            <a:chOff x="3261384" y="1934454"/>
            <a:chExt cx="360040" cy="815195"/>
          </a:xfrm>
        </p:grpSpPr>
        <p:sp>
          <p:nvSpPr>
            <p:cNvPr id="40" name="TextBox 39"/>
            <p:cNvSpPr txBox="1"/>
            <p:nvPr/>
          </p:nvSpPr>
          <p:spPr>
            <a:xfrm>
              <a:off x="3261384" y="228798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  <p:cxnSp>
          <p:nvCxnSpPr>
            <p:cNvPr id="44" name="Straight Arrow Connector 43"/>
            <p:cNvCxnSpPr>
              <a:stCxn id="40" idx="0"/>
            </p:cNvCxnSpPr>
            <p:nvPr/>
          </p:nvCxnSpPr>
          <p:spPr>
            <a:xfrm flipH="1" flipV="1">
              <a:off x="3441096" y="1934454"/>
              <a:ext cx="308" cy="43200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 flipV="1">
            <a:off x="4758931" y="1750963"/>
            <a:ext cx="54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3" name="Group 62"/>
          <p:cNvGrpSpPr/>
          <p:nvPr/>
        </p:nvGrpSpPr>
        <p:grpSpPr>
          <a:xfrm>
            <a:off x="5306552" y="1928249"/>
            <a:ext cx="360040" cy="815195"/>
            <a:chOff x="5306552" y="1928249"/>
            <a:chExt cx="360040" cy="815195"/>
          </a:xfrm>
        </p:grpSpPr>
        <p:sp>
          <p:nvSpPr>
            <p:cNvPr id="48" name="TextBox 47"/>
            <p:cNvSpPr txBox="1"/>
            <p:nvPr/>
          </p:nvSpPr>
          <p:spPr>
            <a:xfrm>
              <a:off x="5306552" y="2281779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  <p:cxnSp>
          <p:nvCxnSpPr>
            <p:cNvPr id="49" name="Straight Arrow Connector 48"/>
            <p:cNvCxnSpPr>
              <a:stCxn id="48" idx="0"/>
            </p:cNvCxnSpPr>
            <p:nvPr/>
          </p:nvCxnSpPr>
          <p:spPr>
            <a:xfrm flipH="1" flipV="1">
              <a:off x="5486264" y="1928249"/>
              <a:ext cx="308" cy="43200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 flipV="1">
            <a:off x="5674213" y="1758884"/>
            <a:ext cx="648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4" name="Group 63"/>
          <p:cNvGrpSpPr/>
          <p:nvPr/>
        </p:nvGrpSpPr>
        <p:grpSpPr>
          <a:xfrm>
            <a:off x="5656625" y="2318258"/>
            <a:ext cx="857245" cy="873753"/>
            <a:chOff x="5656625" y="2318258"/>
            <a:chExt cx="857245" cy="873753"/>
          </a:xfrm>
        </p:grpSpPr>
        <p:sp>
          <p:nvSpPr>
            <p:cNvPr id="50" name="TextBox 49"/>
            <p:cNvSpPr txBox="1"/>
            <p:nvPr/>
          </p:nvSpPr>
          <p:spPr>
            <a:xfrm>
              <a:off x="5656625" y="2730346"/>
              <a:ext cx="857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H(</a:t>
              </a:r>
              <a:r>
                <a:rPr lang="en-IN" sz="2400" i="1" dirty="0"/>
                <a:t>M</a:t>
              </a:r>
              <a:r>
                <a:rPr lang="en-IN" sz="2400" dirty="0"/>
                <a:t>)</a:t>
              </a:r>
              <a:endParaRPr lang="en-IN" dirty="0"/>
            </a:p>
          </p:txBody>
        </p:sp>
        <p:cxnSp>
          <p:nvCxnSpPr>
            <p:cNvPr id="53" name="Straight Arrow Connector 52"/>
            <p:cNvCxnSpPr>
              <a:stCxn id="50" idx="0"/>
            </p:cNvCxnSpPr>
            <p:nvPr/>
          </p:nvCxnSpPr>
          <p:spPr>
            <a:xfrm flipV="1">
              <a:off x="6085248" y="2318258"/>
              <a:ext cx="392409" cy="41208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7" name="Straight Arrow Connector 56"/>
          <p:cNvCxnSpPr/>
          <p:nvPr/>
        </p:nvCxnSpPr>
        <p:spPr>
          <a:xfrm flipV="1">
            <a:off x="6898130" y="1484784"/>
            <a:ext cx="506878" cy="338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TextBox 57"/>
          <p:cNvSpPr txBox="1"/>
          <p:nvPr/>
        </p:nvSpPr>
        <p:spPr>
          <a:xfrm>
            <a:off x="7774626" y="2105843"/>
            <a:ext cx="133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Compare</a:t>
            </a:r>
            <a:endParaRPr lang="en-IN" dirty="0"/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>
          <a:xfrm flipV="1">
            <a:off x="6891956" y="2336676"/>
            <a:ext cx="972000" cy="399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Freeform 60"/>
          <p:cNvSpPr/>
          <p:nvPr/>
        </p:nvSpPr>
        <p:spPr>
          <a:xfrm>
            <a:off x="7765048" y="1481559"/>
            <a:ext cx="690259" cy="752355"/>
          </a:xfrm>
          <a:custGeom>
            <a:avLst/>
            <a:gdLst>
              <a:gd name="connsiteX0" fmla="*/ 0 w 671331"/>
              <a:gd name="connsiteY0" fmla="*/ 0 h 752355"/>
              <a:gd name="connsiteX1" fmla="*/ 671331 w 671331"/>
              <a:gd name="connsiteY1" fmla="*/ 0 h 752355"/>
              <a:gd name="connsiteX2" fmla="*/ 671331 w 671331"/>
              <a:gd name="connsiteY2" fmla="*/ 752355 h 752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331" h="752355">
                <a:moveTo>
                  <a:pt x="0" y="0"/>
                </a:moveTo>
                <a:lnTo>
                  <a:pt x="671331" y="0"/>
                </a:lnTo>
                <a:lnTo>
                  <a:pt x="671331" y="75235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3095836" y="2762926"/>
            <a:ext cx="2728011" cy="972576"/>
            <a:chOff x="3095836" y="2762926"/>
            <a:chExt cx="2728011" cy="972576"/>
          </a:xfrm>
        </p:grpSpPr>
        <p:sp>
          <p:nvSpPr>
            <p:cNvPr id="65" name="TextBox 64"/>
            <p:cNvSpPr txBox="1"/>
            <p:nvPr/>
          </p:nvSpPr>
          <p:spPr>
            <a:xfrm>
              <a:off x="3095836" y="3273837"/>
              <a:ext cx="2728011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bg1"/>
                  </a:solidFill>
                </a:rPr>
                <a:t>E (</a:t>
              </a:r>
              <a:r>
                <a:rPr lang="en-IN" sz="2400" b="1" i="1" dirty="0">
                  <a:solidFill>
                    <a:schemeClr val="bg1"/>
                  </a:solidFill>
                </a:rPr>
                <a:t>K</a:t>
              </a:r>
              <a:r>
                <a:rPr lang="en-IN" sz="2400" b="1" dirty="0">
                  <a:solidFill>
                    <a:schemeClr val="bg1"/>
                  </a:solidFill>
                </a:rPr>
                <a:t>, [ </a:t>
              </a:r>
              <a:r>
                <a:rPr lang="en-IN" sz="2400" b="1" i="1" dirty="0">
                  <a:solidFill>
                    <a:schemeClr val="bg1"/>
                  </a:solidFill>
                </a:rPr>
                <a:t>M</a:t>
              </a:r>
              <a:r>
                <a:rPr lang="en-IN" sz="2400" b="1" dirty="0">
                  <a:solidFill>
                    <a:schemeClr val="bg1"/>
                  </a:solidFill>
                </a:rPr>
                <a:t> || H(</a:t>
              </a:r>
              <a:r>
                <a:rPr lang="en-IN" sz="2400" b="1" i="1" dirty="0">
                  <a:solidFill>
                    <a:schemeClr val="bg1"/>
                  </a:solidFill>
                </a:rPr>
                <a:t>M</a:t>
              </a:r>
              <a:r>
                <a:rPr lang="en-IN" sz="2400" b="1" dirty="0">
                  <a:solidFill>
                    <a:schemeClr val="bg1"/>
                  </a:solidFill>
                </a:rPr>
                <a:t>)])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cxnSp>
          <p:nvCxnSpPr>
            <p:cNvPr id="67" name="Straight Arrow Connector 66"/>
            <p:cNvCxnSpPr>
              <a:stCxn id="65" idx="0"/>
            </p:cNvCxnSpPr>
            <p:nvPr/>
          </p:nvCxnSpPr>
          <p:spPr>
            <a:xfrm flipH="1" flipV="1">
              <a:off x="4459841" y="2762926"/>
              <a:ext cx="1" cy="51091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77266" y="961290"/>
            <a:ext cx="3600400" cy="249059"/>
            <a:chOff x="692161" y="961290"/>
            <a:chExt cx="3600400" cy="249059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92161" y="1088740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952301" y="961290"/>
              <a:ext cx="1080120" cy="249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Source A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28931" y="941835"/>
            <a:ext cx="3600400" cy="278690"/>
            <a:chOff x="5028931" y="961290"/>
            <a:chExt cx="3600400" cy="27869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028931" y="1118371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6109051" y="961290"/>
              <a:ext cx="1475977" cy="278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Destination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05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35" grpId="0" animBg="1"/>
      <p:bldP spid="58" grpId="0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Message authentication method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458940"/>
            <a:ext cx="8763000" cy="2598352"/>
          </a:xfrm>
        </p:spPr>
        <p:txBody>
          <a:bodyPr>
            <a:noAutofit/>
          </a:bodyPr>
          <a:lstStyle/>
          <a:p>
            <a:r>
              <a:rPr lang="en-IN" dirty="0"/>
              <a:t>Only the hash code is encrypted, using symmetric encryption. </a:t>
            </a:r>
          </a:p>
          <a:p>
            <a:r>
              <a:rPr lang="en-IN" dirty="0"/>
              <a:t>This reduces the processing burden for those applications that do not require confidentiality.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451193" y="2438890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7524" y="1309831"/>
            <a:ext cx="576064" cy="86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>
                <a:solidFill>
                  <a:schemeClr val="tx1"/>
                </a:solidFill>
              </a:rPr>
              <a:t>M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863587" y="1977957"/>
            <a:ext cx="587321" cy="622951"/>
          </a:xfrm>
          <a:custGeom>
            <a:avLst/>
            <a:gdLst>
              <a:gd name="connsiteX0" fmla="*/ 0 w 343711"/>
              <a:gd name="connsiteY0" fmla="*/ 0 h 590145"/>
              <a:gd name="connsiteX1" fmla="*/ 188068 w 343711"/>
              <a:gd name="connsiteY1" fmla="*/ 0 h 590145"/>
              <a:gd name="connsiteX2" fmla="*/ 188068 w 343711"/>
              <a:gd name="connsiteY2" fmla="*/ 590145 h 590145"/>
              <a:gd name="connsiteX3" fmla="*/ 343711 w 343711"/>
              <a:gd name="connsiteY3" fmla="*/ 590145 h 59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11" h="590145">
                <a:moveTo>
                  <a:pt x="0" y="0"/>
                </a:moveTo>
                <a:lnTo>
                  <a:pt x="188068" y="0"/>
                </a:lnTo>
                <a:lnTo>
                  <a:pt x="188068" y="590145"/>
                </a:lnTo>
                <a:lnTo>
                  <a:pt x="343711" y="59014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63587" y="1625327"/>
            <a:ext cx="2304000" cy="1666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reeform 34"/>
          <p:cNvSpPr/>
          <p:nvPr/>
        </p:nvSpPr>
        <p:spPr>
          <a:xfrm>
            <a:off x="2681321" y="1800537"/>
            <a:ext cx="497840" cy="812800"/>
          </a:xfrm>
          <a:custGeom>
            <a:avLst/>
            <a:gdLst>
              <a:gd name="connsiteX0" fmla="*/ 0 w 497840"/>
              <a:gd name="connsiteY0" fmla="*/ 812800 h 812800"/>
              <a:gd name="connsiteX1" fmla="*/ 193040 w 497840"/>
              <a:gd name="connsiteY1" fmla="*/ 812800 h 812800"/>
              <a:gd name="connsiteX2" fmla="*/ 193040 w 497840"/>
              <a:gd name="connsiteY2" fmla="*/ 0 h 812800"/>
              <a:gd name="connsiteX3" fmla="*/ 497840 w 497840"/>
              <a:gd name="connsiteY3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840" h="812800">
                <a:moveTo>
                  <a:pt x="0" y="812800"/>
                </a:moveTo>
                <a:lnTo>
                  <a:pt x="193040" y="812800"/>
                </a:lnTo>
                <a:lnTo>
                  <a:pt x="193040" y="0"/>
                </a:lnTo>
                <a:lnTo>
                  <a:pt x="49784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4" name="Group 73"/>
          <p:cNvGrpSpPr/>
          <p:nvPr/>
        </p:nvGrpSpPr>
        <p:grpSpPr>
          <a:xfrm>
            <a:off x="692161" y="961290"/>
            <a:ext cx="3600400" cy="249059"/>
            <a:chOff x="692161" y="961290"/>
            <a:chExt cx="3600400" cy="249059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92161" y="1088740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952301" y="961290"/>
              <a:ext cx="1080120" cy="249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Source A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28931" y="941835"/>
            <a:ext cx="3600400" cy="278690"/>
            <a:chOff x="5028931" y="961290"/>
            <a:chExt cx="3600400" cy="27869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028931" y="1118371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6109051" y="961290"/>
              <a:ext cx="1475977" cy="278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Destination B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2303440" y="2435842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09925" y="171058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K</a:t>
            </a:r>
            <a:endParaRPr lang="en-IN" i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479083" y="2052068"/>
            <a:ext cx="308" cy="392727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Oval 53"/>
          <p:cNvSpPr/>
          <p:nvPr/>
        </p:nvSpPr>
        <p:spPr>
          <a:xfrm>
            <a:off x="3174341" y="1507559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18" idx="3"/>
            <a:endCxn id="43" idx="1"/>
          </p:cNvCxnSpPr>
          <p:nvPr/>
        </p:nvCxnSpPr>
        <p:spPr>
          <a:xfrm flipV="1">
            <a:off x="1811233" y="2597860"/>
            <a:ext cx="492207" cy="304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6" name="Group 55"/>
          <p:cNvGrpSpPr/>
          <p:nvPr/>
        </p:nvGrpSpPr>
        <p:grpSpPr>
          <a:xfrm>
            <a:off x="5148064" y="1309831"/>
            <a:ext cx="576348" cy="1152000"/>
            <a:chOff x="6322066" y="1232856"/>
            <a:chExt cx="576348" cy="1152000"/>
          </a:xfrm>
        </p:grpSpPr>
        <p:sp>
          <p:nvSpPr>
            <p:cNvPr id="60" name="Rectangle 59"/>
            <p:cNvSpPr/>
            <p:nvPr/>
          </p:nvSpPr>
          <p:spPr>
            <a:xfrm>
              <a:off x="6322066" y="1232856"/>
              <a:ext cx="57606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i="1" dirty="0">
                  <a:solidFill>
                    <a:schemeClr val="tx1"/>
                  </a:solidFill>
                </a:rPr>
                <a:t>M</a:t>
              </a:r>
              <a:endParaRPr lang="en-IN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22350" y="2132856"/>
              <a:ext cx="576064" cy="252000"/>
            </a:xfrm>
            <a:prstGeom prst="rect">
              <a:avLst/>
            </a:prstGeom>
            <a:solidFill>
              <a:srgbClr val="D3D2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3626661" y="1695349"/>
            <a:ext cx="1512000" cy="1297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TextBox 69"/>
          <p:cNvSpPr txBox="1"/>
          <p:nvPr/>
        </p:nvSpPr>
        <p:spPr>
          <a:xfrm>
            <a:off x="4451916" y="2717496"/>
            <a:ext cx="151216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E(K, H(</a:t>
            </a:r>
            <a:r>
              <a:rPr lang="en-IN" sz="2400" i="1" dirty="0">
                <a:solidFill>
                  <a:schemeClr val="bg1"/>
                </a:solidFill>
              </a:rPr>
              <a:t>M</a:t>
            </a:r>
            <a:r>
              <a:rPr lang="en-IN" sz="2400" dirty="0">
                <a:solidFill>
                  <a:schemeClr val="bg1"/>
                </a:solidFill>
              </a:rPr>
              <a:t>))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70" idx="0"/>
          </p:cNvCxnSpPr>
          <p:nvPr/>
        </p:nvCxnSpPr>
        <p:spPr>
          <a:xfrm flipV="1">
            <a:off x="5208000" y="2305408"/>
            <a:ext cx="64948" cy="412088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Rounded Rectangle 74"/>
          <p:cNvSpPr/>
          <p:nvPr/>
        </p:nvSpPr>
        <p:spPr>
          <a:xfrm>
            <a:off x="6696236" y="1317595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endCxn id="75" idx="1"/>
          </p:cNvCxnSpPr>
          <p:nvPr/>
        </p:nvCxnSpPr>
        <p:spPr>
          <a:xfrm>
            <a:off x="5724128" y="1479613"/>
            <a:ext cx="972108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Rounded Rectangle 78"/>
          <p:cNvSpPr/>
          <p:nvPr/>
        </p:nvSpPr>
        <p:spPr>
          <a:xfrm>
            <a:off x="6702917" y="2444795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707132" y="171695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K</a:t>
            </a:r>
            <a:endParaRPr lang="en-IN" i="1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 flipV="1">
            <a:off x="6876290" y="2058433"/>
            <a:ext cx="308" cy="392727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reeform 10"/>
          <p:cNvSpPr/>
          <p:nvPr/>
        </p:nvSpPr>
        <p:spPr>
          <a:xfrm>
            <a:off x="5723681" y="2282778"/>
            <a:ext cx="978061" cy="330559"/>
          </a:xfrm>
          <a:custGeom>
            <a:avLst/>
            <a:gdLst>
              <a:gd name="connsiteX0" fmla="*/ 0 w 978061"/>
              <a:gd name="connsiteY0" fmla="*/ 0 h 341453"/>
              <a:gd name="connsiteX1" fmla="*/ 399327 w 978061"/>
              <a:gd name="connsiteY1" fmla="*/ 0 h 341453"/>
              <a:gd name="connsiteX2" fmla="*/ 399327 w 978061"/>
              <a:gd name="connsiteY2" fmla="*/ 341453 h 341453"/>
              <a:gd name="connsiteX3" fmla="*/ 978061 w 978061"/>
              <a:gd name="connsiteY3" fmla="*/ 341453 h 34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61" h="341453">
                <a:moveTo>
                  <a:pt x="0" y="0"/>
                </a:moveTo>
                <a:lnTo>
                  <a:pt x="399327" y="0"/>
                </a:lnTo>
                <a:lnTo>
                  <a:pt x="399327" y="341453"/>
                </a:lnTo>
                <a:lnTo>
                  <a:pt x="978061" y="34145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TextBox 85"/>
          <p:cNvSpPr txBox="1"/>
          <p:nvPr/>
        </p:nvSpPr>
        <p:spPr>
          <a:xfrm>
            <a:off x="7775619" y="1665182"/>
            <a:ext cx="133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Compare</a:t>
            </a:r>
            <a:endParaRPr lang="en-IN" dirty="0"/>
          </a:p>
        </p:txBody>
      </p:sp>
      <p:sp>
        <p:nvSpPr>
          <p:cNvPr id="21" name="Freeform 20"/>
          <p:cNvSpPr/>
          <p:nvPr/>
        </p:nvSpPr>
        <p:spPr>
          <a:xfrm>
            <a:off x="7077919" y="2071868"/>
            <a:ext cx="1400537" cy="549798"/>
          </a:xfrm>
          <a:custGeom>
            <a:avLst/>
            <a:gdLst>
              <a:gd name="connsiteX0" fmla="*/ 0 w 1400537"/>
              <a:gd name="connsiteY0" fmla="*/ 549798 h 549798"/>
              <a:gd name="connsiteX1" fmla="*/ 1400537 w 1400537"/>
              <a:gd name="connsiteY1" fmla="*/ 549798 h 549798"/>
              <a:gd name="connsiteX2" fmla="*/ 1400537 w 1400537"/>
              <a:gd name="connsiteY2" fmla="*/ 0 h 54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537" h="549798">
                <a:moveTo>
                  <a:pt x="0" y="549798"/>
                </a:moveTo>
                <a:lnTo>
                  <a:pt x="1400537" y="549798"/>
                </a:lnTo>
                <a:lnTo>
                  <a:pt x="1400537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7082790" y="1470660"/>
            <a:ext cx="1386840" cy="342900"/>
          </a:xfrm>
          <a:custGeom>
            <a:avLst/>
            <a:gdLst>
              <a:gd name="connsiteX0" fmla="*/ 0 w 1386840"/>
              <a:gd name="connsiteY0" fmla="*/ 0 h 342900"/>
              <a:gd name="connsiteX1" fmla="*/ 1386840 w 1386840"/>
              <a:gd name="connsiteY1" fmla="*/ 0 h 342900"/>
              <a:gd name="connsiteX2" fmla="*/ 1386840 w 138684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840" h="342900">
                <a:moveTo>
                  <a:pt x="0" y="0"/>
                </a:moveTo>
                <a:lnTo>
                  <a:pt x="1386840" y="0"/>
                </a:lnTo>
                <a:lnTo>
                  <a:pt x="1386840" y="3429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27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5" grpId="0" animBg="1"/>
      <p:bldP spid="35" grpId="0" animBg="1"/>
      <p:bldP spid="43" grpId="0" animBg="1"/>
      <p:bldP spid="46" grpId="0"/>
      <p:bldP spid="54" grpId="0" animBg="1"/>
      <p:bldP spid="70" grpId="0" animBg="1"/>
      <p:bldP spid="75" grpId="0" animBg="1"/>
      <p:bldP spid="79" grpId="0" animBg="1"/>
      <p:bldP spid="84" grpId="0"/>
      <p:bldP spid="11" grpId="0" animBg="1"/>
      <p:bldP spid="86" grpId="0"/>
      <p:bldP spid="21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Message authentication method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197919"/>
            <a:ext cx="8763000" cy="3183409"/>
          </a:xfrm>
        </p:spPr>
        <p:txBody>
          <a:bodyPr>
            <a:noAutofit/>
          </a:bodyPr>
          <a:lstStyle/>
          <a:p>
            <a:r>
              <a:rPr lang="en-IN" dirty="0"/>
              <a:t>It is possible to use a hash function but no encryption for message authentication.</a:t>
            </a:r>
          </a:p>
          <a:p>
            <a:r>
              <a:rPr lang="en-IN" dirty="0"/>
              <a:t>A and B share a common secret value S.</a:t>
            </a:r>
          </a:p>
          <a:p>
            <a:r>
              <a:rPr lang="en-IN" dirty="0"/>
              <a:t>A computes the hash value over the concatenation of M  and S  and appends the resulting hash value to M. </a:t>
            </a:r>
          </a:p>
          <a:p>
            <a:r>
              <a:rPr lang="en-IN" dirty="0"/>
              <a:t>Because B possesses S, it can recompute the hash value to verify.</a:t>
            </a:r>
          </a:p>
          <a:p>
            <a:r>
              <a:rPr lang="en-IN" dirty="0"/>
              <a:t>An opponent cannot modify an intercepted message.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7524" y="1309831"/>
            <a:ext cx="576064" cy="86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>
                <a:solidFill>
                  <a:schemeClr val="tx1"/>
                </a:solidFill>
              </a:rPr>
              <a:t>M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863587" y="1977958"/>
            <a:ext cx="587321" cy="511370"/>
          </a:xfrm>
          <a:custGeom>
            <a:avLst/>
            <a:gdLst>
              <a:gd name="connsiteX0" fmla="*/ 0 w 343711"/>
              <a:gd name="connsiteY0" fmla="*/ 0 h 590145"/>
              <a:gd name="connsiteX1" fmla="*/ 188068 w 343711"/>
              <a:gd name="connsiteY1" fmla="*/ 0 h 590145"/>
              <a:gd name="connsiteX2" fmla="*/ 188068 w 343711"/>
              <a:gd name="connsiteY2" fmla="*/ 590145 h 590145"/>
              <a:gd name="connsiteX3" fmla="*/ 343711 w 343711"/>
              <a:gd name="connsiteY3" fmla="*/ 590145 h 59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11" h="590145">
                <a:moveTo>
                  <a:pt x="0" y="0"/>
                </a:moveTo>
                <a:lnTo>
                  <a:pt x="188068" y="0"/>
                </a:lnTo>
                <a:lnTo>
                  <a:pt x="188068" y="590145"/>
                </a:lnTo>
                <a:lnTo>
                  <a:pt x="343711" y="59014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63587" y="1625327"/>
            <a:ext cx="2304000" cy="1666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reeform 34"/>
          <p:cNvSpPr/>
          <p:nvPr/>
        </p:nvSpPr>
        <p:spPr>
          <a:xfrm>
            <a:off x="2681321" y="1800537"/>
            <a:ext cx="497840" cy="812800"/>
          </a:xfrm>
          <a:custGeom>
            <a:avLst/>
            <a:gdLst>
              <a:gd name="connsiteX0" fmla="*/ 0 w 497840"/>
              <a:gd name="connsiteY0" fmla="*/ 812800 h 812800"/>
              <a:gd name="connsiteX1" fmla="*/ 193040 w 497840"/>
              <a:gd name="connsiteY1" fmla="*/ 812800 h 812800"/>
              <a:gd name="connsiteX2" fmla="*/ 193040 w 497840"/>
              <a:gd name="connsiteY2" fmla="*/ 0 h 812800"/>
              <a:gd name="connsiteX3" fmla="*/ 497840 w 497840"/>
              <a:gd name="connsiteY3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840" h="812800">
                <a:moveTo>
                  <a:pt x="0" y="812800"/>
                </a:moveTo>
                <a:lnTo>
                  <a:pt x="193040" y="812800"/>
                </a:lnTo>
                <a:lnTo>
                  <a:pt x="193040" y="0"/>
                </a:lnTo>
                <a:lnTo>
                  <a:pt x="49784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4" name="Group 73"/>
          <p:cNvGrpSpPr/>
          <p:nvPr/>
        </p:nvGrpSpPr>
        <p:grpSpPr>
          <a:xfrm>
            <a:off x="692161" y="961290"/>
            <a:ext cx="3600400" cy="249059"/>
            <a:chOff x="692161" y="961290"/>
            <a:chExt cx="3600400" cy="249059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92161" y="1088740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952301" y="961290"/>
              <a:ext cx="1080120" cy="249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Source A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28931" y="941835"/>
            <a:ext cx="3600400" cy="278690"/>
            <a:chOff x="5028931" y="961290"/>
            <a:chExt cx="3600400" cy="27869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028931" y="1118371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6109051" y="961290"/>
              <a:ext cx="1475977" cy="278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Destination B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2303440" y="2435842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174341" y="1507559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18" idx="3"/>
            <a:endCxn id="43" idx="1"/>
          </p:cNvCxnSpPr>
          <p:nvPr/>
        </p:nvCxnSpPr>
        <p:spPr>
          <a:xfrm flipV="1">
            <a:off x="1811233" y="2597860"/>
            <a:ext cx="492207" cy="304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6" name="Group 55"/>
          <p:cNvGrpSpPr/>
          <p:nvPr/>
        </p:nvGrpSpPr>
        <p:grpSpPr>
          <a:xfrm>
            <a:off x="5148064" y="1309831"/>
            <a:ext cx="576348" cy="1152000"/>
            <a:chOff x="6322066" y="1232856"/>
            <a:chExt cx="576348" cy="1152000"/>
          </a:xfrm>
        </p:grpSpPr>
        <p:sp>
          <p:nvSpPr>
            <p:cNvPr id="60" name="Rectangle 59"/>
            <p:cNvSpPr/>
            <p:nvPr/>
          </p:nvSpPr>
          <p:spPr>
            <a:xfrm>
              <a:off x="6322066" y="1232856"/>
              <a:ext cx="57606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i="1" dirty="0">
                  <a:solidFill>
                    <a:schemeClr val="tx1"/>
                  </a:solidFill>
                </a:rPr>
                <a:t>M</a:t>
              </a:r>
              <a:endParaRPr lang="en-IN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22350" y="2132856"/>
              <a:ext cx="576064" cy="252000"/>
            </a:xfrm>
            <a:prstGeom prst="rect">
              <a:avLst/>
            </a:prstGeom>
            <a:solidFill>
              <a:srgbClr val="D3D2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3626661" y="1695349"/>
            <a:ext cx="1512000" cy="1297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TextBox 69"/>
          <p:cNvSpPr txBox="1"/>
          <p:nvPr/>
        </p:nvSpPr>
        <p:spPr>
          <a:xfrm>
            <a:off x="4499992" y="2705428"/>
            <a:ext cx="151216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H(</a:t>
            </a:r>
            <a:r>
              <a:rPr lang="en-IN" sz="2400" i="1" dirty="0">
                <a:solidFill>
                  <a:schemeClr val="bg1"/>
                </a:solidFill>
              </a:rPr>
              <a:t>M </a:t>
            </a:r>
            <a:r>
              <a:rPr lang="en-IN" sz="2400" dirty="0">
                <a:solidFill>
                  <a:schemeClr val="bg1"/>
                </a:solidFill>
              </a:rPr>
              <a:t>|| </a:t>
            </a:r>
            <a:r>
              <a:rPr lang="en-IN" sz="2400" i="1" dirty="0">
                <a:solidFill>
                  <a:schemeClr val="bg1"/>
                </a:solidFill>
              </a:rPr>
              <a:t>S</a:t>
            </a:r>
            <a:r>
              <a:rPr lang="en-IN" sz="2400" dirty="0">
                <a:solidFill>
                  <a:schemeClr val="bg1"/>
                </a:solidFill>
              </a:rPr>
              <a:t>)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70" idx="0"/>
          </p:cNvCxnSpPr>
          <p:nvPr/>
        </p:nvCxnSpPr>
        <p:spPr>
          <a:xfrm flipV="1">
            <a:off x="4928615" y="2293340"/>
            <a:ext cx="392409" cy="412088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Rounded Rectangle 74"/>
          <p:cNvSpPr/>
          <p:nvPr/>
        </p:nvSpPr>
        <p:spPr>
          <a:xfrm>
            <a:off x="7513011" y="1306374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724128" y="1421743"/>
            <a:ext cx="1008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TextBox 85"/>
          <p:cNvSpPr txBox="1"/>
          <p:nvPr/>
        </p:nvSpPr>
        <p:spPr>
          <a:xfrm>
            <a:off x="7775619" y="1665182"/>
            <a:ext cx="133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Compare</a:t>
            </a:r>
            <a:endParaRPr lang="en-IN" dirty="0"/>
          </a:p>
        </p:txBody>
      </p:sp>
      <p:sp>
        <p:nvSpPr>
          <p:cNvPr id="21" name="Freeform 20"/>
          <p:cNvSpPr/>
          <p:nvPr/>
        </p:nvSpPr>
        <p:spPr>
          <a:xfrm>
            <a:off x="5724129" y="2071868"/>
            <a:ext cx="2754328" cy="249501"/>
          </a:xfrm>
          <a:custGeom>
            <a:avLst/>
            <a:gdLst>
              <a:gd name="connsiteX0" fmla="*/ 0 w 1400537"/>
              <a:gd name="connsiteY0" fmla="*/ 549798 h 549798"/>
              <a:gd name="connsiteX1" fmla="*/ 1400537 w 1400537"/>
              <a:gd name="connsiteY1" fmla="*/ 549798 h 549798"/>
              <a:gd name="connsiteX2" fmla="*/ 1400537 w 1400537"/>
              <a:gd name="connsiteY2" fmla="*/ 0 h 54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537" h="549798">
                <a:moveTo>
                  <a:pt x="0" y="549798"/>
                </a:moveTo>
                <a:lnTo>
                  <a:pt x="1400537" y="549798"/>
                </a:lnTo>
                <a:lnTo>
                  <a:pt x="1400537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7890816" y="1470660"/>
            <a:ext cx="578813" cy="342900"/>
          </a:xfrm>
          <a:custGeom>
            <a:avLst/>
            <a:gdLst>
              <a:gd name="connsiteX0" fmla="*/ 0 w 1386840"/>
              <a:gd name="connsiteY0" fmla="*/ 0 h 342900"/>
              <a:gd name="connsiteX1" fmla="*/ 1386840 w 1386840"/>
              <a:gd name="connsiteY1" fmla="*/ 0 h 342900"/>
              <a:gd name="connsiteX2" fmla="*/ 1386840 w 138684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840" h="342900">
                <a:moveTo>
                  <a:pt x="0" y="0"/>
                </a:moveTo>
                <a:lnTo>
                  <a:pt x="1386840" y="0"/>
                </a:lnTo>
                <a:lnTo>
                  <a:pt x="1386840" y="3429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1452928" y="2381860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1942" y="240315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S</a:t>
            </a:r>
            <a:endParaRPr lang="en-IN" i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98717" y="2650585"/>
            <a:ext cx="756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39"/>
          <p:cNvSpPr/>
          <p:nvPr/>
        </p:nvSpPr>
        <p:spPr>
          <a:xfrm>
            <a:off x="6713920" y="1289944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04201" y="139728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S</a:t>
            </a:r>
            <a:endParaRPr lang="en-IN" i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196696" y="1628118"/>
            <a:ext cx="540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153031" y="1468392"/>
            <a:ext cx="360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4506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35" grpId="0" animBg="1"/>
      <p:bldP spid="43" grpId="0" animBg="1"/>
      <p:bldP spid="54" grpId="0" animBg="1"/>
      <p:bldP spid="70" grpId="0" animBg="1"/>
      <p:bldP spid="75" grpId="0" animBg="1"/>
      <p:bldP spid="86" grpId="0"/>
      <p:bldP spid="21" grpId="0" animBg="1"/>
      <p:bldP spid="24" grpId="0" animBg="1"/>
      <p:bldP spid="36" grpId="0" animBg="1"/>
      <p:bldP spid="37" grpId="0"/>
      <p:bldP spid="40" grpId="0" animBg="1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Message authentication method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037878"/>
            <a:ext cx="8763000" cy="2307446"/>
          </a:xfrm>
        </p:spPr>
        <p:txBody>
          <a:bodyPr>
            <a:noAutofit/>
          </a:bodyPr>
          <a:lstStyle/>
          <a:p>
            <a:r>
              <a:rPr lang="en-IN" dirty="0"/>
              <a:t>Confidentiality can be added to the approach of method (3) by encrypting the entire message plus the hash code.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6131" y="1309831"/>
            <a:ext cx="576064" cy="86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>
                <a:solidFill>
                  <a:schemeClr val="tx1"/>
                </a:solidFill>
              </a:rPr>
              <a:t>M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712195" y="1977958"/>
            <a:ext cx="403105" cy="511370"/>
          </a:xfrm>
          <a:custGeom>
            <a:avLst/>
            <a:gdLst>
              <a:gd name="connsiteX0" fmla="*/ 0 w 343711"/>
              <a:gd name="connsiteY0" fmla="*/ 0 h 590145"/>
              <a:gd name="connsiteX1" fmla="*/ 188068 w 343711"/>
              <a:gd name="connsiteY1" fmla="*/ 0 h 590145"/>
              <a:gd name="connsiteX2" fmla="*/ 188068 w 343711"/>
              <a:gd name="connsiteY2" fmla="*/ 590145 h 590145"/>
              <a:gd name="connsiteX3" fmla="*/ 343711 w 343711"/>
              <a:gd name="connsiteY3" fmla="*/ 590145 h 59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11" h="590145">
                <a:moveTo>
                  <a:pt x="0" y="0"/>
                </a:moveTo>
                <a:lnTo>
                  <a:pt x="188068" y="0"/>
                </a:lnTo>
                <a:lnTo>
                  <a:pt x="188068" y="590145"/>
                </a:lnTo>
                <a:lnTo>
                  <a:pt x="343711" y="59014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12194" y="1625327"/>
            <a:ext cx="1908000" cy="1666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reeform 34"/>
          <p:cNvSpPr/>
          <p:nvPr/>
        </p:nvSpPr>
        <p:spPr>
          <a:xfrm>
            <a:off x="2227139" y="1800537"/>
            <a:ext cx="367698" cy="812800"/>
          </a:xfrm>
          <a:custGeom>
            <a:avLst/>
            <a:gdLst>
              <a:gd name="connsiteX0" fmla="*/ 0 w 497840"/>
              <a:gd name="connsiteY0" fmla="*/ 812800 h 812800"/>
              <a:gd name="connsiteX1" fmla="*/ 193040 w 497840"/>
              <a:gd name="connsiteY1" fmla="*/ 812800 h 812800"/>
              <a:gd name="connsiteX2" fmla="*/ 193040 w 497840"/>
              <a:gd name="connsiteY2" fmla="*/ 0 h 812800"/>
              <a:gd name="connsiteX3" fmla="*/ 497840 w 497840"/>
              <a:gd name="connsiteY3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840" h="812800">
                <a:moveTo>
                  <a:pt x="0" y="812800"/>
                </a:moveTo>
                <a:lnTo>
                  <a:pt x="193040" y="812800"/>
                </a:lnTo>
                <a:lnTo>
                  <a:pt x="193040" y="0"/>
                </a:lnTo>
                <a:lnTo>
                  <a:pt x="49784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4" name="Group 73"/>
          <p:cNvGrpSpPr/>
          <p:nvPr/>
        </p:nvGrpSpPr>
        <p:grpSpPr>
          <a:xfrm>
            <a:off x="177425" y="961290"/>
            <a:ext cx="3600400" cy="249059"/>
            <a:chOff x="692161" y="961290"/>
            <a:chExt cx="3600400" cy="249059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92161" y="1088740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952301" y="961290"/>
              <a:ext cx="1080120" cy="249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Source A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21282" y="908017"/>
            <a:ext cx="3600400" cy="278690"/>
            <a:chOff x="5028931" y="961290"/>
            <a:chExt cx="3600400" cy="27869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028931" y="1118371"/>
              <a:ext cx="3600400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6109051" y="961290"/>
              <a:ext cx="1475977" cy="278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Destination B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855310" y="2435842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594097" y="1505944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endCxn id="43" idx="1"/>
          </p:cNvCxnSpPr>
          <p:nvPr/>
        </p:nvCxnSpPr>
        <p:spPr>
          <a:xfrm flipV="1">
            <a:off x="1453941" y="2597860"/>
            <a:ext cx="396000" cy="304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6" name="Group 55"/>
          <p:cNvGrpSpPr/>
          <p:nvPr/>
        </p:nvGrpSpPr>
        <p:grpSpPr>
          <a:xfrm>
            <a:off x="5715702" y="1263901"/>
            <a:ext cx="576348" cy="1152000"/>
            <a:chOff x="6322066" y="1232856"/>
            <a:chExt cx="576348" cy="1152000"/>
          </a:xfrm>
        </p:grpSpPr>
        <p:sp>
          <p:nvSpPr>
            <p:cNvPr id="60" name="Rectangle 59"/>
            <p:cNvSpPr/>
            <p:nvPr/>
          </p:nvSpPr>
          <p:spPr>
            <a:xfrm>
              <a:off x="6322066" y="1232856"/>
              <a:ext cx="57606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i="1" dirty="0">
                  <a:solidFill>
                    <a:schemeClr val="tx1"/>
                  </a:solidFill>
                </a:rPr>
                <a:t>M</a:t>
              </a:r>
              <a:endParaRPr lang="en-IN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22350" y="2132856"/>
              <a:ext cx="576064" cy="252000"/>
            </a:xfrm>
            <a:prstGeom prst="rect">
              <a:avLst/>
            </a:prstGeom>
            <a:solidFill>
              <a:srgbClr val="D3D2D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247650" y="2667233"/>
            <a:ext cx="151216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H(</a:t>
            </a:r>
            <a:r>
              <a:rPr lang="en-IN" sz="2400" i="1" dirty="0">
                <a:solidFill>
                  <a:schemeClr val="bg1"/>
                </a:solidFill>
              </a:rPr>
              <a:t>M </a:t>
            </a:r>
            <a:r>
              <a:rPr lang="en-IN" sz="2400" dirty="0">
                <a:solidFill>
                  <a:schemeClr val="bg1"/>
                </a:solidFill>
              </a:rPr>
              <a:t>|| </a:t>
            </a:r>
            <a:r>
              <a:rPr lang="en-IN" sz="2400" i="1" dirty="0">
                <a:solidFill>
                  <a:schemeClr val="bg1"/>
                </a:solidFill>
              </a:rPr>
              <a:t>S</a:t>
            </a:r>
            <a:r>
              <a:rPr lang="en-IN" sz="2400" dirty="0">
                <a:solidFill>
                  <a:schemeClr val="bg1"/>
                </a:solidFill>
              </a:rPr>
              <a:t>)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496253" y="2247410"/>
            <a:ext cx="392409" cy="412088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Rounded Rectangle 74"/>
          <p:cNvSpPr/>
          <p:nvPr/>
        </p:nvSpPr>
        <p:spPr>
          <a:xfrm>
            <a:off x="7844476" y="1260444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H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291766" y="1375813"/>
            <a:ext cx="756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TextBox 85"/>
          <p:cNvSpPr txBox="1"/>
          <p:nvPr/>
        </p:nvSpPr>
        <p:spPr>
          <a:xfrm>
            <a:off x="7781675" y="1647014"/>
            <a:ext cx="133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Compare</a:t>
            </a:r>
            <a:endParaRPr lang="en-IN" dirty="0"/>
          </a:p>
        </p:txBody>
      </p:sp>
      <p:sp>
        <p:nvSpPr>
          <p:cNvPr id="21" name="Freeform 20"/>
          <p:cNvSpPr/>
          <p:nvPr/>
        </p:nvSpPr>
        <p:spPr>
          <a:xfrm>
            <a:off x="6291767" y="2025938"/>
            <a:ext cx="2232000" cy="249501"/>
          </a:xfrm>
          <a:custGeom>
            <a:avLst/>
            <a:gdLst>
              <a:gd name="connsiteX0" fmla="*/ 0 w 1400537"/>
              <a:gd name="connsiteY0" fmla="*/ 549798 h 549798"/>
              <a:gd name="connsiteX1" fmla="*/ 1400537 w 1400537"/>
              <a:gd name="connsiteY1" fmla="*/ 549798 h 549798"/>
              <a:gd name="connsiteX2" fmla="*/ 1400537 w 1400537"/>
              <a:gd name="connsiteY2" fmla="*/ 0 h 54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537" h="549798">
                <a:moveTo>
                  <a:pt x="0" y="549798"/>
                </a:moveTo>
                <a:lnTo>
                  <a:pt x="1400537" y="549798"/>
                </a:lnTo>
                <a:lnTo>
                  <a:pt x="1400537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8222281" y="1424730"/>
            <a:ext cx="288000" cy="342900"/>
          </a:xfrm>
          <a:custGeom>
            <a:avLst/>
            <a:gdLst>
              <a:gd name="connsiteX0" fmla="*/ 0 w 1386840"/>
              <a:gd name="connsiteY0" fmla="*/ 0 h 342900"/>
              <a:gd name="connsiteX1" fmla="*/ 1386840 w 1386840"/>
              <a:gd name="connsiteY1" fmla="*/ 0 h 342900"/>
              <a:gd name="connsiteX2" fmla="*/ 1386840 w 138684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840" h="342900">
                <a:moveTo>
                  <a:pt x="0" y="0"/>
                </a:moveTo>
                <a:lnTo>
                  <a:pt x="1386840" y="0"/>
                </a:lnTo>
                <a:lnTo>
                  <a:pt x="1386840" y="3429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1095636" y="2381860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0549" y="240315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S</a:t>
            </a:r>
            <a:endParaRPr lang="en-IN" i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7324" y="2650585"/>
            <a:ext cx="576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39"/>
          <p:cNvSpPr/>
          <p:nvPr/>
        </p:nvSpPr>
        <p:spPr>
          <a:xfrm>
            <a:off x="7045385" y="1244014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</a:rPr>
              <a:t>ll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56781" y="135135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S</a:t>
            </a:r>
            <a:endParaRPr lang="en-IN" i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625051" y="1582188"/>
            <a:ext cx="432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484496" y="1422462"/>
            <a:ext cx="360000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ounded Rectangle 38"/>
          <p:cNvSpPr/>
          <p:nvPr/>
        </p:nvSpPr>
        <p:spPr>
          <a:xfrm>
            <a:off x="3305273" y="1534914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E</a:t>
            </a:r>
            <a:endParaRPr lang="en-IN" b="1" dirty="0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305581" y="1874191"/>
            <a:ext cx="360040" cy="815195"/>
            <a:chOff x="3261384" y="1934454"/>
            <a:chExt cx="360040" cy="815195"/>
          </a:xfrm>
        </p:grpSpPr>
        <p:sp>
          <p:nvSpPr>
            <p:cNvPr id="46" name="TextBox 45"/>
            <p:cNvSpPr txBox="1"/>
            <p:nvPr/>
          </p:nvSpPr>
          <p:spPr>
            <a:xfrm>
              <a:off x="3261384" y="228798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  <p:cxnSp>
          <p:nvCxnSpPr>
            <p:cNvPr id="47" name="Straight Arrow Connector 46"/>
            <p:cNvCxnSpPr>
              <a:stCxn id="46" idx="0"/>
            </p:cNvCxnSpPr>
            <p:nvPr/>
          </p:nvCxnSpPr>
          <p:spPr>
            <a:xfrm flipH="1" flipV="1">
              <a:off x="3441096" y="1934454"/>
              <a:ext cx="308" cy="43200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 flipV="1">
            <a:off x="3032720" y="1692446"/>
            <a:ext cx="288000" cy="3048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ectangle 48"/>
          <p:cNvSpPr/>
          <p:nvPr/>
        </p:nvSpPr>
        <p:spPr>
          <a:xfrm>
            <a:off x="4023301" y="1298127"/>
            <a:ext cx="576064" cy="1152128"/>
          </a:xfrm>
          <a:prstGeom prst="rect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663301" y="1684286"/>
            <a:ext cx="36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615529" y="1678054"/>
            <a:ext cx="36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ounded Rectangle 51"/>
          <p:cNvSpPr/>
          <p:nvPr/>
        </p:nvSpPr>
        <p:spPr>
          <a:xfrm>
            <a:off x="4996389" y="1524454"/>
            <a:ext cx="360040" cy="32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D</a:t>
            </a:r>
            <a:endParaRPr lang="en-IN" b="1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996697" y="1863731"/>
            <a:ext cx="360040" cy="815195"/>
            <a:chOff x="3261384" y="1934454"/>
            <a:chExt cx="360040" cy="815195"/>
          </a:xfrm>
        </p:grpSpPr>
        <p:sp>
          <p:nvSpPr>
            <p:cNvPr id="57" name="TextBox 56"/>
            <p:cNvSpPr txBox="1"/>
            <p:nvPr/>
          </p:nvSpPr>
          <p:spPr>
            <a:xfrm>
              <a:off x="3261384" y="228798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  <p:cxnSp>
          <p:nvCxnSpPr>
            <p:cNvPr id="58" name="Straight Arrow Connector 57"/>
            <p:cNvCxnSpPr>
              <a:stCxn id="57" idx="0"/>
            </p:cNvCxnSpPr>
            <p:nvPr/>
          </p:nvCxnSpPr>
          <p:spPr>
            <a:xfrm flipH="1" flipV="1">
              <a:off x="3441096" y="1934454"/>
              <a:ext cx="308" cy="43200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flipV="1">
            <a:off x="5354417" y="1673826"/>
            <a:ext cx="360000" cy="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TextBox 61"/>
          <p:cNvSpPr txBox="1"/>
          <p:nvPr/>
        </p:nvSpPr>
        <p:spPr>
          <a:xfrm>
            <a:off x="2780184" y="3246242"/>
            <a:ext cx="31008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E (</a:t>
            </a:r>
            <a:r>
              <a:rPr lang="en-IN" sz="2400" b="1" i="1" dirty="0">
                <a:solidFill>
                  <a:schemeClr val="bg1"/>
                </a:solidFill>
              </a:rPr>
              <a:t>K</a:t>
            </a:r>
            <a:r>
              <a:rPr lang="en-IN" sz="2400" b="1" dirty="0">
                <a:solidFill>
                  <a:schemeClr val="bg1"/>
                </a:solidFill>
              </a:rPr>
              <a:t>, [ </a:t>
            </a:r>
            <a:r>
              <a:rPr lang="en-IN" sz="2400" b="1" i="1" dirty="0">
                <a:solidFill>
                  <a:schemeClr val="bg1"/>
                </a:solidFill>
              </a:rPr>
              <a:t>M</a:t>
            </a:r>
            <a:r>
              <a:rPr lang="en-IN" sz="2400" b="1" dirty="0">
                <a:solidFill>
                  <a:schemeClr val="bg1"/>
                </a:solidFill>
              </a:rPr>
              <a:t> || H(</a:t>
            </a:r>
            <a:r>
              <a:rPr lang="en-IN" sz="2400" b="1" i="1" dirty="0">
                <a:solidFill>
                  <a:schemeClr val="bg1"/>
                </a:solidFill>
              </a:rPr>
              <a:t>M </a:t>
            </a:r>
            <a:r>
              <a:rPr lang="en-IN" sz="2400" b="1" dirty="0">
                <a:solidFill>
                  <a:schemeClr val="bg1"/>
                </a:solidFill>
              </a:rPr>
              <a:t>|| </a:t>
            </a:r>
            <a:r>
              <a:rPr lang="en-IN" sz="2400" b="1" i="1" dirty="0">
                <a:solidFill>
                  <a:schemeClr val="bg1"/>
                </a:solidFill>
              </a:rPr>
              <a:t>S</a:t>
            </a:r>
            <a:r>
              <a:rPr lang="en-IN" sz="2400" b="1" dirty="0">
                <a:solidFill>
                  <a:schemeClr val="bg1"/>
                </a:solidFill>
              </a:rPr>
              <a:t>)])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>
            <a:stCxn id="62" idx="0"/>
          </p:cNvCxnSpPr>
          <p:nvPr/>
        </p:nvCxnSpPr>
        <p:spPr>
          <a:xfrm flipV="1">
            <a:off x="4330603" y="2759878"/>
            <a:ext cx="0" cy="486364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637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35" grpId="0" animBg="1"/>
      <p:bldP spid="43" grpId="0" animBg="1"/>
      <p:bldP spid="54" grpId="0" animBg="1"/>
      <p:bldP spid="70" grpId="0" animBg="1"/>
      <p:bldP spid="75" grpId="0" animBg="1"/>
      <p:bldP spid="86" grpId="0"/>
      <p:bldP spid="21" grpId="0" animBg="1"/>
      <p:bldP spid="24" grpId="0" animBg="1"/>
      <p:bldP spid="36" grpId="0" animBg="1"/>
      <p:bldP spid="37" grpId="0"/>
      <p:bldP spid="40" grpId="0" animBg="1"/>
      <p:bldP spid="41" grpId="0"/>
      <p:bldP spid="39" grpId="0" animBg="1"/>
      <p:bldP spid="49" grpId="0" animBg="1"/>
      <p:bldP spid="52" grpId="0" animBg="1"/>
      <p:bldP spid="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14061</TotalTime>
  <Words>1837</Words>
  <Application>Microsoft Office PowerPoint</Application>
  <PresentationFormat>On-screen Show (4:3)</PresentationFormat>
  <Paragraphs>347</Paragraphs>
  <Slides>33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Open Sans Extrabold</vt:lpstr>
      <vt:lpstr>Wingdings</vt:lpstr>
      <vt:lpstr>Office Theme</vt:lpstr>
      <vt:lpstr>Custom Design</vt:lpstr>
      <vt:lpstr>UNIT-5 Cryptographic Hash Functions</vt:lpstr>
      <vt:lpstr>Outline</vt:lpstr>
      <vt:lpstr>Hash Function</vt:lpstr>
      <vt:lpstr>Applications of Cryptographic Hash Functions</vt:lpstr>
      <vt:lpstr>1. Message Authentication</vt:lpstr>
      <vt:lpstr>Message authentication method - 1</vt:lpstr>
      <vt:lpstr>Message authentication method - 2</vt:lpstr>
      <vt:lpstr>Message authentication method - 3</vt:lpstr>
      <vt:lpstr>Message authentication method - 4</vt:lpstr>
      <vt:lpstr>MAC (Message Authentication Code)</vt:lpstr>
      <vt:lpstr>Digital Signature</vt:lpstr>
      <vt:lpstr>Digital Signature method - 1</vt:lpstr>
      <vt:lpstr>Digital Signature method - 2</vt:lpstr>
      <vt:lpstr>Security Requirements </vt:lpstr>
      <vt:lpstr>Requirements for hash functions</vt:lpstr>
      <vt:lpstr>Simple Hash Function</vt:lpstr>
      <vt:lpstr>SHA -  Secure Hash Algorithm</vt:lpstr>
      <vt:lpstr>SHA - 512</vt:lpstr>
      <vt:lpstr>PowerPoint Presentation</vt:lpstr>
      <vt:lpstr>Message Digest Generation using SHA -512 </vt:lpstr>
      <vt:lpstr>Step -1 Append Padding Bits</vt:lpstr>
      <vt:lpstr>Step -2 Append Length</vt:lpstr>
      <vt:lpstr>Step -3 Initialize hash buffer</vt:lpstr>
      <vt:lpstr>Step -4 Process message in 1024-bit (128-word) blocks</vt:lpstr>
      <vt:lpstr>PowerPoint Presentation</vt:lpstr>
      <vt:lpstr>SHA-512 Processing of a Single 1024-Bit Block</vt:lpstr>
      <vt:lpstr>SHA-512 Processing of a Single 1024-Bit Block</vt:lpstr>
      <vt:lpstr>Step – 5 Output </vt:lpstr>
      <vt:lpstr>PowerPoint Presentation</vt:lpstr>
      <vt:lpstr>SHA-512 Round Function – Cont…</vt:lpstr>
      <vt:lpstr>PowerPoint Presentation</vt:lpstr>
      <vt:lpstr>SHA-512 Round Function Elements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Naimish Vadodariya</cp:lastModifiedBy>
  <cp:revision>2832</cp:revision>
  <dcterms:created xsi:type="dcterms:W3CDTF">2013-05-17T03:00:03Z</dcterms:created>
  <dcterms:modified xsi:type="dcterms:W3CDTF">2020-08-06T04:51:37Z</dcterms:modified>
</cp:coreProperties>
</file>