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4"/>
  </p:notesMasterIdLst>
  <p:sldIdLst>
    <p:sldId id="256" r:id="rId3"/>
    <p:sldId id="380" r:id="rId4"/>
    <p:sldId id="410" r:id="rId5"/>
    <p:sldId id="408" r:id="rId6"/>
    <p:sldId id="409" r:id="rId7"/>
    <p:sldId id="412" r:id="rId8"/>
    <p:sldId id="411"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39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ZoL1QwanuaG8rKzFVEt7g==" hashData="VAeoqYWfL386B4pmbiXu9zKmdBF99/85zi1ra2iHR/tJKVGDDojZ2Ts8M5eQDj8A+0yRfK3eCwHQFCTVZFE50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2D2"/>
    <a:srgbClr val="C0C0C0"/>
    <a:srgbClr val="008000"/>
    <a:srgbClr val="4D4C4D"/>
    <a:srgbClr val="66FF66"/>
    <a:srgbClr val="E40524"/>
    <a:srgbClr val="385D8A"/>
    <a:srgbClr val="34495E"/>
    <a:srgbClr val="FDFDF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3615" autoAdjust="0"/>
  </p:normalViewPr>
  <p:slideViewPr>
    <p:cSldViewPr>
      <p:cViewPr varScale="1">
        <p:scale>
          <a:sx n="87" d="100"/>
          <a:sy n="87" d="100"/>
        </p:scale>
        <p:origin x="1315"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8/6/2020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latin typeface="+mn-lt"/>
                <a:ea typeface="+mn-ea"/>
                <a:cs typeface="+mn-cs"/>
              </a:rPr>
              <a:t>X.800 and RFC 2828</a:t>
            </a:r>
          </a:p>
          <a:p>
            <a:r>
              <a:rPr lang="en-IN" sz="1200" kern="1200" dirty="0">
                <a:solidFill>
                  <a:schemeClr val="tx1"/>
                </a:solidFill>
                <a:latin typeface="+mn-lt"/>
                <a:ea typeface="+mn-ea"/>
                <a:cs typeface="+mn-cs"/>
              </a:rPr>
              <a:t>International Telecommunication Union (ITU)</a:t>
            </a:r>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419579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FF9BC18-5F67-48C8-AE19-74C8DD218351}" type="datetime1">
              <a:rPr lang="en-US" altLang="en-US">
                <a:solidFill>
                  <a:srgbClr val="000000"/>
                </a:solidFill>
              </a:rPr>
              <a:pPr/>
              <a:t>8/6/2020</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8542CAB-82AF-48CC-9F29-41124BD4446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5899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E3BC1A9-3026-4393-A80E-70E36827A4AD}" type="datetime1">
              <a:rPr lang="en-US" altLang="en-US">
                <a:solidFill>
                  <a:srgbClr val="000000"/>
                </a:solidFill>
              </a:rPr>
              <a:pPr/>
              <a:t>8/6/2020</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B2ED1F-C8F3-43E9-AED7-01176710CDF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35063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FC2276D-4A96-46EF-8F4E-3E4A2C9240C2}" type="datetime1">
              <a:rPr lang="en-US" altLang="en-US">
                <a:solidFill>
                  <a:srgbClr val="000000"/>
                </a:solidFill>
              </a:rPr>
              <a:pPr/>
              <a:t>8/6/2020</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18E09EA-C0CE-4BED-A47A-07C359C9080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4430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F8817AE-1559-4AEF-BDB3-5BD030A59C90}" type="datetime1">
              <a:rPr lang="en-US" altLang="en-US">
                <a:solidFill>
                  <a:srgbClr val="000000"/>
                </a:solidFill>
              </a:rPr>
              <a:pPr/>
              <a:t>8/6/2020</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5CB8AA6-F314-4771-A41D-9756F3A436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93343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49B86E4-7AE4-4E85-B048-146AB3044B18}" type="datetime1">
              <a:rPr lang="en-US" altLang="en-US">
                <a:solidFill>
                  <a:srgbClr val="000000"/>
                </a:solidFill>
              </a:rPr>
              <a:pPr/>
              <a:t>8/6/2020</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632A09A-456B-44E8-9ED5-46638CA9FA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9303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615C2BFF-42B3-4937-97A6-34550EFA0AC8}" type="datetime1">
              <a:rPr lang="en-US" altLang="en-US">
                <a:solidFill>
                  <a:srgbClr val="000000"/>
                </a:solidFill>
              </a:rPr>
              <a:pPr/>
              <a:t>8/6/2020</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B0DDFA1-3E15-497A-AF8D-C26CAC16521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40967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8D0F898-BE90-4F85-B1AC-FCBAACABB1BA}" type="datetime1">
              <a:rPr lang="en-US" altLang="en-US">
                <a:solidFill>
                  <a:srgbClr val="000000"/>
                </a:solidFill>
              </a:rPr>
              <a:pPr/>
              <a:t>8/6/2020</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7FEFCD8-9014-49B2-92DF-8F1FF27385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4463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9BB57F4-4871-4F37-A6AB-98EE80D5FFB9}" type="datetime1">
              <a:rPr lang="en-US" altLang="en-US">
                <a:solidFill>
                  <a:srgbClr val="000000"/>
                </a:solidFill>
              </a:rPr>
              <a:pPr/>
              <a:t>8/6/2020</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C032BB8-7F9C-4026-BEDA-6D71BD117CA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7810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
                <a:schemeClr val="tx1">
                  <a:lumMod val="95000"/>
                  <a:lumOff val="5000"/>
                </a:schemeClr>
              </a:buClr>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
                <a:schemeClr val="tx1">
                  <a:lumMod val="95000"/>
                  <a:lumOff val="5000"/>
                </a:schemeClr>
              </a:buClr>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
                <a:schemeClr val="tx1">
                  <a:lumMod val="95000"/>
                  <a:lumOff val="5000"/>
                </a:schemeClr>
              </a:buClr>
              <a:defRPr sz="1800">
                <a:latin typeface="+mj-lt"/>
                <a:ea typeface="Times New Roman" panose="02020603050405020304" pitchFamily="18" charset="0"/>
                <a:cs typeface="Times New Roman" panose="02020603050405020304" pitchFamily="18" charset="0"/>
              </a:defRPr>
            </a:lvl3pPr>
            <a:lvl4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4pPr>
            <a:lvl5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a:solidFill>
                  <a:srgbClr val="FFFFFF"/>
                </a:solidFill>
                <a:latin typeface="+mj-lt"/>
                <a:ea typeface="Open Sans" panose="020B0606030504020204" pitchFamily="34" charset="0"/>
                <a:cs typeface="Open Sans" panose="020B0606030504020204" pitchFamily="34" charset="0"/>
              </a:rPr>
              <a:t>Unit-6  Message Authentication</a:t>
            </a:r>
            <a:r>
              <a:rPr lang="da-DK" sz="1600" baseline="0" noProof="1">
                <a:solidFill>
                  <a:srgbClr val="FFFFFF"/>
                </a:solidFill>
                <a:latin typeface="+mj-lt"/>
                <a:ea typeface="Open Sans" panose="020B0606030504020204" pitchFamily="34" charset="0"/>
                <a:cs typeface="Open Sans" panose="020B0606030504020204" pitchFamily="34" charset="0"/>
              </a:rPr>
              <a:t> Codes</a:t>
            </a:r>
            <a:r>
              <a:rPr lang="da-DK" sz="1600" baseline="0" noProof="1">
                <a:solidFill>
                  <a:srgbClr val="F8F8F8"/>
                </a:solidFill>
                <a:latin typeface="+mj-lt"/>
                <a:ea typeface="Open Sans" panose="020B0606030504020204" pitchFamily="34" charset="0"/>
                <a:cs typeface="Open Sans" panose="020B0606030504020204" pitchFamily="34" charset="0"/>
              </a:rPr>
              <a:t>                                  </a:t>
            </a:r>
            <a:r>
              <a:rPr lang="da-DK" sz="1600" noProof="1">
                <a:solidFill>
                  <a:srgbClr val="FFFFFF"/>
                </a:solidFill>
                <a:latin typeface="+mj-lt"/>
                <a:ea typeface="Open Sans" panose="020B0606030504020204" pitchFamily="34" charset="0"/>
                <a:cs typeface="Open Sans" panose="020B0606030504020204" pitchFamily="34" charset="0"/>
              </a:rPr>
              <a:t>Darshan Institute of Engineering &amp; 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6228184" y="6139934"/>
            <a:ext cx="2953671" cy="369332"/>
          </a:xfrm>
          <a:prstGeom prst="rect">
            <a:avLst/>
          </a:prstGeom>
          <a:noFill/>
        </p:spPr>
        <p:txBody>
          <a:bodyPr wrap="square" rtlCol="0">
            <a:spAutoFit/>
          </a:bodyPr>
          <a:lstStyle/>
          <a:p>
            <a:r>
              <a:rPr lang="en-IN" dirty="0">
                <a:solidFill>
                  <a:schemeClr val="bg1"/>
                </a:solidFill>
              </a:rPr>
              <a:t>INS is very Interesting</a:t>
            </a:r>
            <a:r>
              <a:rPr lang="en-IN" baseline="0" dirty="0">
                <a:solidFill>
                  <a:schemeClr val="bg1"/>
                </a:solidFill>
              </a:rPr>
              <a:t> Subject</a:t>
            </a:r>
            <a:endParaRPr lang="en-IN" dirty="0">
              <a:solidFill>
                <a:schemeClr val="bg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EB9B514-8B20-4D90-9E0B-3B5555402639}" type="datetime1">
              <a:rPr lang="en-US" altLang="en-US">
                <a:solidFill>
                  <a:srgbClr val="000000"/>
                </a:solidFill>
              </a:rPr>
              <a:pPr/>
              <a:t>8/6/2020</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A2F591-EF32-4442-8DCE-923FCAC4D1A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9853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6145F6A-67EF-4769-A964-C31A00AB2601}" type="datetime1">
              <a:rPr lang="en-US" altLang="en-US">
                <a:solidFill>
                  <a:srgbClr val="000000"/>
                </a:solidFill>
              </a:rPr>
              <a:pPr/>
              <a:t>8/6/2020</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D75CBD-765C-459E-85B5-505902757CC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31320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DC31762-40F3-409E-A80A-6F1776BEEA3B}" type="datetime1">
              <a:rPr lang="en-US" altLang="en-US">
                <a:solidFill>
                  <a:srgbClr val="000000"/>
                </a:solidFill>
              </a:rPr>
              <a:pPr/>
              <a:t>8/6/2020</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DE0CCF3-82BA-4617-9267-681E7274A6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970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747963"/>
            <a:ext cx="7772400" cy="1362075"/>
          </a:xfrm>
        </p:spPr>
        <p:txBody>
          <a:bodyPr anchor="t"/>
          <a:lstStyle>
            <a:lvl1pPr algn="l">
              <a:defRPr sz="4000" b="1" cap="none">
                <a:latin typeface="+mn-lt"/>
              </a:defRPr>
            </a:lvl1pPr>
          </a:lstStyle>
          <a:p>
            <a:r>
              <a:rPr lang="en-US" dirty="0"/>
              <a:t>Click To Edit Master Title Style</a:t>
            </a:r>
          </a:p>
        </p:txBody>
      </p:sp>
      <p:sp>
        <p:nvSpPr>
          <p:cNvPr id="7" name="Rektangel 11"/>
          <p:cNvSpPr/>
          <p:nvPr userDrawn="1"/>
        </p:nvSpPr>
        <p:spPr>
          <a:xfrm>
            <a:off x="0" y="6434613"/>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a:solidFill>
                  <a:srgbClr val="FFFFFF"/>
                </a:solidFill>
                <a:latin typeface="+mj-lt"/>
                <a:ea typeface="Open Sans" panose="020B0606030504020204" pitchFamily="34" charset="0"/>
                <a:cs typeface="Open Sans" panose="020B0606030504020204" pitchFamily="34" charset="0"/>
              </a:rPr>
              <a:t>Unit-2                                                      </a:t>
            </a:r>
            <a:r>
              <a:rPr lang="da-DK" sz="1600" baseline="0" noProof="1">
                <a:solidFill>
                  <a:srgbClr val="F8F8F8"/>
                </a:solidFill>
                <a:latin typeface="+mj-lt"/>
                <a:ea typeface="Open Sans" panose="020B0606030504020204" pitchFamily="34" charset="0"/>
                <a:cs typeface="Open Sans" panose="020B0606030504020204" pitchFamily="34" charset="0"/>
              </a:rPr>
              <a:t>                           </a:t>
            </a:r>
            <a:r>
              <a:rPr lang="da-DK" sz="1600" noProof="1">
                <a:solidFill>
                  <a:srgbClr val="FFFFFF"/>
                </a:solidFill>
                <a:latin typeface="+mj-lt"/>
                <a:ea typeface="Open Sans" panose="020B0606030504020204" pitchFamily="34" charset="0"/>
                <a:cs typeface="Open Sans" panose="020B0606030504020204" pitchFamily="34" charset="0"/>
              </a:rPr>
              <a:t>Darshan Institute of Engineering &amp; 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053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053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pPr fontAlgn="base">
              <a:spcBef>
                <a:spcPct val="0"/>
              </a:spcBef>
              <a:spcAft>
                <a:spcPct val="0"/>
              </a:spcAft>
            </a:pPr>
            <a:fld id="{18FDA55D-4A49-4130-AC9C-7CCB25CEAAA8}" type="datetime1">
              <a:rPr lang="en-US" altLang="en-US" smtClean="0">
                <a:solidFill>
                  <a:srgbClr val="000000"/>
                </a:solidFill>
              </a:rPr>
              <a:pPr fontAlgn="base">
                <a:spcBef>
                  <a:spcPct val="0"/>
                </a:spcBef>
                <a:spcAft>
                  <a:spcPct val="0"/>
                </a:spcAft>
              </a:pPr>
              <a:t>8/6/2020</a:t>
            </a:fld>
            <a:endParaRPr lang="en-US" altLang="en-US">
              <a:solidFill>
                <a:srgbClr val="000000"/>
              </a:solidFill>
            </a:endParaRPr>
          </a:p>
        </p:txBody>
      </p:sp>
      <p:sp>
        <p:nvSpPr>
          <p:cNvPr id="150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lgn="ctr" fontAlgn="base">
              <a:spcBef>
                <a:spcPct val="0"/>
              </a:spcBef>
              <a:spcAft>
                <a:spcPct val="0"/>
              </a:spcAft>
            </a:pPr>
            <a:endParaRPr lang="en-US" altLang="en-US">
              <a:solidFill>
                <a:srgbClr val="000000"/>
              </a:solidFill>
            </a:endParaRPr>
          </a:p>
        </p:txBody>
      </p:sp>
      <p:sp>
        <p:nvSpPr>
          <p:cNvPr id="15053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fontAlgn="base">
              <a:spcBef>
                <a:spcPct val="0"/>
              </a:spcBef>
              <a:spcAft>
                <a:spcPct val="0"/>
              </a:spcAft>
            </a:pPr>
            <a:fld id="{C3FFAF6E-EE6E-41BB-AB95-2D225EDB63A8}"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pic>
        <p:nvPicPr>
          <p:cNvPr id="150535" name="Picture 7" descr="1347-395_08_TTslid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89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p:nvPr>
        </p:nvSpPr>
        <p:spPr>
          <a:xfrm>
            <a:off x="103346" y="4800600"/>
            <a:ext cx="5476766" cy="1676400"/>
          </a:xfrm>
        </p:spPr>
        <p:txBody>
          <a:bodyPr>
            <a:noAutofit/>
          </a:bodyPr>
          <a:lstStyle/>
          <a:p>
            <a:pPr algn="l">
              <a:spcBef>
                <a:spcPts val="0"/>
              </a:spcBef>
            </a:pPr>
            <a:r>
              <a:rPr lang="en-US" sz="4000"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a:solidFill>
                  <a:schemeClr val="tx1">
                    <a:lumMod val="75000"/>
                    <a:lumOff val="25000"/>
                  </a:schemeClr>
                </a:solidFill>
                <a:latin typeface="+mj-lt"/>
                <a:ea typeface="Open Sans Semibold" panose="020B0706030804020204" pitchFamily="34" charset="0"/>
                <a:cs typeface="Open Sans Semibold" panose="020B0706030804020204" pitchFamily="34" charset="0"/>
              </a:rPr>
              <a:t>Rupesh</a:t>
            </a:r>
            <a:r>
              <a:rPr lang="en-US" sz="4000"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 G. </a:t>
            </a:r>
            <a:r>
              <a:rPr lang="en-US" sz="4000" dirty="0" err="1">
                <a:solidFill>
                  <a:schemeClr val="tx1">
                    <a:lumMod val="75000"/>
                    <a:lumOff val="25000"/>
                  </a:schemeClr>
                </a:solidFill>
                <a:latin typeface="+mj-lt"/>
                <a:ea typeface="Open Sans Semibold" panose="020B0706030804020204" pitchFamily="34" charset="0"/>
                <a:cs typeface="Open Sans Semibold" panose="020B0706030804020204" pitchFamily="34" charset="0"/>
              </a:rPr>
              <a:t>Vaishnav</a:t>
            </a:r>
            <a:endParaRPr lang="en-US" sz="4000" dirty="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US" sz="2800" dirty="0">
                <a:solidFill>
                  <a:schemeClr val="tx1">
                    <a:lumMod val="75000"/>
                    <a:lumOff val="25000"/>
                  </a:schemeClr>
                </a:solidFill>
                <a:latin typeface="+mj-lt"/>
                <a:ea typeface="Open Sans" panose="020B0606030504020204" pitchFamily="34" charset="0"/>
                <a:cs typeface="Open Sans" panose="020B0606030504020204" pitchFamily="34" charset="0"/>
              </a:rPr>
              <a:t>rupesh.vaishnav@darshan.ac.in</a:t>
            </a:r>
          </a:p>
          <a:p>
            <a:pPr algn="l">
              <a:spcBef>
                <a:spcPts val="0"/>
              </a:spcBef>
            </a:pPr>
            <a:r>
              <a:rPr lang="en-US" sz="2800" dirty="0">
                <a:solidFill>
                  <a:schemeClr val="tx1">
                    <a:lumMod val="75000"/>
                    <a:lumOff val="25000"/>
                  </a:schemeClr>
                </a:solidFill>
                <a:latin typeface="+mj-lt"/>
                <a:ea typeface="Open Sans" panose="020B0606030504020204" pitchFamily="34" charset="0"/>
                <a:cs typeface="Open Sans" panose="020B0606030504020204" pitchFamily="34" charset="0"/>
              </a:rPr>
              <a:t>94280-37452</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a:solidFill>
                  <a:srgbClr val="FFFFFF"/>
                </a:solidFill>
                <a:latin typeface="+mj-lt"/>
                <a:ea typeface="Open Sans" panose="020B0606030504020204" pitchFamily="34" charset="0"/>
                <a:cs typeface="Open Sans" panose="020B0606030504020204" pitchFamily="34" charset="0"/>
              </a:rPr>
              <a:t>Information &amp; Network Security (2170709)	 Darshan Institute of Engineering &amp; Technology</a:t>
            </a:r>
          </a:p>
        </p:txBody>
      </p:sp>
      <p:sp>
        <p:nvSpPr>
          <p:cNvPr id="2" name="Title 1"/>
          <p:cNvSpPr>
            <a:spLocks noGrp="1"/>
          </p:cNvSpPr>
          <p:nvPr>
            <p:ph type="ctrTitle"/>
          </p:nvPr>
        </p:nvSpPr>
        <p:spPr>
          <a:xfrm>
            <a:off x="170402" y="530588"/>
            <a:ext cx="5995393" cy="1890299"/>
          </a:xfrm>
        </p:spPr>
        <p:txBody>
          <a:bodyPr anchor="t">
            <a:noAutofit/>
          </a:bodyPr>
          <a:lstStyle/>
          <a:p>
            <a:pPr algn="l"/>
            <a:r>
              <a:rPr lang="en-US" sz="6000" b="1" dirty="0">
                <a:solidFill>
                  <a:schemeClr val="bg1"/>
                </a:solidFill>
                <a:latin typeface="+mj-lt"/>
                <a:ea typeface="Open Sans Semibold" panose="020B0706030804020204" pitchFamily="34" charset="0"/>
                <a:cs typeface="Open Sans Semibold" panose="020B0706030804020204" pitchFamily="34" charset="0"/>
              </a:rPr>
              <a:t>UNIT-6</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a:solidFill>
                  <a:schemeClr val="bg1"/>
                </a:solidFill>
                <a:latin typeface="+mj-lt"/>
                <a:ea typeface="Open Sans Semibold" panose="020B0706030804020204" pitchFamily="34" charset="0"/>
                <a:cs typeface="Open Sans Semibold" panose="020B0706030804020204" pitchFamily="34" charset="0"/>
              </a:rPr>
              <a:t>Message Authentication</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a:solidFill>
                  <a:schemeClr val="bg1"/>
                </a:solidFill>
                <a:latin typeface="+mj-lt"/>
                <a:ea typeface="Open Sans Semibold" panose="020B0706030804020204" pitchFamily="34" charset="0"/>
                <a:cs typeface="Open Sans Semibold" panose="020B0706030804020204" pitchFamily="34" charset="0"/>
              </a:rPr>
              <a:t>Codes </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58" y="5085184"/>
            <a:ext cx="3329979" cy="7687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196" y="1192612"/>
            <a:ext cx="2609850" cy="2409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Message Authentication code - </a:t>
            </a:r>
            <a:r>
              <a:rPr lang="en-IN" dirty="0" err="1"/>
              <a:t>Cont</a:t>
            </a:r>
            <a:r>
              <a:rPr lang="en-IN" dirty="0"/>
              <a:t>…</a:t>
            </a:r>
          </a:p>
        </p:txBody>
      </p:sp>
      <p:sp>
        <p:nvSpPr>
          <p:cNvPr id="4" name="Content Placeholder 3"/>
          <p:cNvSpPr>
            <a:spLocks noGrp="1"/>
          </p:cNvSpPr>
          <p:nvPr>
            <p:ph idx="1"/>
          </p:nvPr>
        </p:nvSpPr>
        <p:spPr/>
        <p:txBody>
          <a:bodyPr/>
          <a:lstStyle/>
          <a:p>
            <a:endParaRPr lang="en-IN"/>
          </a:p>
        </p:txBody>
      </p:sp>
      <p:grpSp>
        <p:nvGrpSpPr>
          <p:cNvPr id="7" name="Group 6"/>
          <p:cNvGrpSpPr/>
          <p:nvPr/>
        </p:nvGrpSpPr>
        <p:grpSpPr>
          <a:xfrm>
            <a:off x="95250" y="1114522"/>
            <a:ext cx="8953500" cy="4682516"/>
            <a:chOff x="95250" y="1114522"/>
            <a:chExt cx="8953500" cy="4682516"/>
          </a:xfrm>
        </p:grpSpPr>
        <p:pic>
          <p:nvPicPr>
            <p:cNvPr id="5" name="Picture 4"/>
            <p:cNvPicPr>
              <a:picLocks noChangeAspect="1"/>
            </p:cNvPicPr>
            <p:nvPr/>
          </p:nvPicPr>
          <p:blipFill>
            <a:blip r:embed="rId2"/>
            <a:stretch>
              <a:fillRect/>
            </a:stretch>
          </p:blipFill>
          <p:spPr>
            <a:xfrm>
              <a:off x="95250" y="1673344"/>
              <a:ext cx="8953500" cy="4123694"/>
            </a:xfrm>
            <a:prstGeom prst="rect">
              <a:avLst/>
            </a:prstGeom>
          </p:spPr>
        </p:pic>
        <p:pic>
          <p:nvPicPr>
            <p:cNvPr id="6" name="Picture 5"/>
            <p:cNvPicPr>
              <a:picLocks noChangeAspect="1"/>
            </p:cNvPicPr>
            <p:nvPr/>
          </p:nvPicPr>
          <p:blipFill>
            <a:blip r:embed="rId3"/>
            <a:stretch>
              <a:fillRect/>
            </a:stretch>
          </p:blipFill>
          <p:spPr>
            <a:xfrm>
              <a:off x="142875" y="1114522"/>
              <a:ext cx="8858250" cy="307816"/>
            </a:xfrm>
            <a:prstGeom prst="rect">
              <a:avLst/>
            </a:prstGeom>
          </p:spPr>
        </p:pic>
      </p:grpSp>
    </p:spTree>
    <p:extLst>
      <p:ext uri="{BB962C8B-B14F-4D97-AF65-F5344CB8AC3E}">
        <p14:creationId xmlns:p14="http://schemas.microsoft.com/office/powerpoint/2010/main" val="88310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MAC Based on Hash Functions - HMAC</a:t>
            </a:r>
          </a:p>
        </p:txBody>
      </p:sp>
      <p:sp>
        <p:nvSpPr>
          <p:cNvPr id="3" name="Content Placeholder 2"/>
          <p:cNvSpPr>
            <a:spLocks noGrp="1"/>
          </p:cNvSpPr>
          <p:nvPr>
            <p:ph idx="1"/>
          </p:nvPr>
        </p:nvSpPr>
        <p:spPr/>
        <p:txBody>
          <a:bodyPr/>
          <a:lstStyle/>
          <a:p>
            <a:r>
              <a:rPr lang="en-IN" dirty="0"/>
              <a:t>Cryptographic hash functions such as MD5 and SHA generally execute faster  in software than symmetric block ciphers such as DES.</a:t>
            </a:r>
          </a:p>
          <a:p>
            <a:r>
              <a:rPr lang="en-IN" dirty="0"/>
              <a:t>Library code for cryptographic hash functions is widely available.</a:t>
            </a:r>
          </a:p>
          <a:p>
            <a:endParaRPr lang="en-IN" dirty="0"/>
          </a:p>
        </p:txBody>
      </p:sp>
    </p:spTree>
    <p:extLst>
      <p:ext uri="{BB962C8B-B14F-4D97-AF65-F5344CB8AC3E}">
        <p14:creationId xmlns:p14="http://schemas.microsoft.com/office/powerpoint/2010/main" val="415942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objectives for HMAC</a:t>
            </a:r>
          </a:p>
        </p:txBody>
      </p:sp>
      <p:sp>
        <p:nvSpPr>
          <p:cNvPr id="3" name="Content Placeholder 2"/>
          <p:cNvSpPr>
            <a:spLocks noGrp="1"/>
          </p:cNvSpPr>
          <p:nvPr>
            <p:ph idx="1"/>
          </p:nvPr>
        </p:nvSpPr>
        <p:spPr/>
        <p:txBody>
          <a:bodyPr>
            <a:normAutofit/>
          </a:bodyPr>
          <a:lstStyle/>
          <a:p>
            <a:r>
              <a:rPr lang="en-IN" dirty="0"/>
              <a:t>To use, without modifications, available hash functions. </a:t>
            </a:r>
          </a:p>
          <a:p>
            <a:r>
              <a:rPr lang="en-IN" dirty="0"/>
              <a:t>To allow for easy </a:t>
            </a:r>
            <a:r>
              <a:rPr lang="en-IN" dirty="0" err="1"/>
              <a:t>replaceability</a:t>
            </a:r>
            <a:r>
              <a:rPr lang="en-IN" dirty="0"/>
              <a:t> of the embedded hash function in case faster or more secure hash functions are found or required.</a:t>
            </a:r>
          </a:p>
          <a:p>
            <a:r>
              <a:rPr lang="en-IN" dirty="0"/>
              <a:t>To preserve the original performance of the hash function without incurring a significant degradation.</a:t>
            </a:r>
          </a:p>
          <a:p>
            <a:r>
              <a:rPr lang="en-IN" dirty="0"/>
              <a:t>To use and handle keys in a simple way.</a:t>
            </a:r>
          </a:p>
          <a:p>
            <a:r>
              <a:rPr lang="en-IN" dirty="0"/>
              <a:t>To have a well understood cryptographic analysis of the strength of the authentication mechanism based on reasonable assumptions about the embedded hash function.</a:t>
            </a:r>
          </a:p>
        </p:txBody>
      </p:sp>
    </p:spTree>
    <p:extLst>
      <p:ext uri="{BB962C8B-B14F-4D97-AF65-F5344CB8AC3E}">
        <p14:creationId xmlns:p14="http://schemas.microsoft.com/office/powerpoint/2010/main" val="165146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r="3359"/>
          <a:stretch/>
        </p:blipFill>
        <p:spPr>
          <a:xfrm>
            <a:off x="155993" y="188640"/>
            <a:ext cx="4416007" cy="5363500"/>
          </a:xfrm>
          <a:prstGeom prst="rect">
            <a:avLst/>
          </a:prstGeom>
        </p:spPr>
      </p:pic>
      <p:sp>
        <p:nvSpPr>
          <p:cNvPr id="5" name="TextBox 4"/>
          <p:cNvSpPr txBox="1"/>
          <p:nvPr/>
        </p:nvSpPr>
        <p:spPr>
          <a:xfrm>
            <a:off x="4896036" y="45720"/>
            <a:ext cx="3950508" cy="769441"/>
          </a:xfrm>
          <a:prstGeom prst="rect">
            <a:avLst/>
          </a:prstGeom>
          <a:noFill/>
        </p:spPr>
        <p:txBody>
          <a:bodyPr wrap="square" rtlCol="0">
            <a:spAutoFit/>
          </a:bodyPr>
          <a:lstStyle/>
          <a:p>
            <a:r>
              <a:rPr lang="en-IN" sz="4400" b="1" dirty="0">
                <a:latin typeface="+mj-lt"/>
              </a:rPr>
              <a:t>HMAC Structure</a:t>
            </a:r>
          </a:p>
        </p:txBody>
      </p:sp>
      <p:sp>
        <p:nvSpPr>
          <p:cNvPr id="2" name="Rectangle 1"/>
          <p:cNvSpPr/>
          <p:nvPr/>
        </p:nvSpPr>
        <p:spPr>
          <a:xfrm>
            <a:off x="3671900" y="1880828"/>
            <a:ext cx="5328592" cy="4893647"/>
          </a:xfrm>
          <a:prstGeom prst="rect">
            <a:avLst/>
          </a:prstGeom>
          <a:solidFill>
            <a:schemeClr val="accent1">
              <a:lumMod val="20000"/>
              <a:lumOff val="80000"/>
            </a:schemeClr>
          </a:solidFill>
        </p:spPr>
        <p:txBody>
          <a:bodyPr wrap="square">
            <a:spAutoFit/>
          </a:bodyPr>
          <a:lstStyle/>
          <a:p>
            <a:pPr marL="342900" indent="-342900" algn="just">
              <a:buFont typeface="+mj-lt"/>
              <a:buAutoNum type="arabicPeriod"/>
            </a:pPr>
            <a:r>
              <a:rPr lang="en-IN" sz="2400" dirty="0"/>
              <a:t>Append zeros to the left end of K to create a b-bit string K</a:t>
            </a:r>
            <a:r>
              <a:rPr lang="en-IN" sz="2400" baseline="30000" dirty="0"/>
              <a:t>+</a:t>
            </a:r>
          </a:p>
          <a:p>
            <a:pPr marL="342900" indent="-342900" algn="just">
              <a:buFont typeface="+mj-lt"/>
              <a:buAutoNum type="arabicPeriod"/>
            </a:pPr>
            <a:r>
              <a:rPr lang="en-IN" sz="2400" dirty="0"/>
              <a:t>XOR K</a:t>
            </a:r>
            <a:r>
              <a:rPr lang="en-IN" sz="2400" baseline="30000" dirty="0"/>
              <a:t>+</a:t>
            </a:r>
            <a:r>
              <a:rPr lang="en-IN" sz="2400" dirty="0"/>
              <a:t>  with </a:t>
            </a:r>
            <a:r>
              <a:rPr lang="en-IN" sz="2400" dirty="0" err="1"/>
              <a:t>ipad</a:t>
            </a:r>
            <a:r>
              <a:rPr lang="en-IN" sz="2400" dirty="0"/>
              <a:t> to produce the b-bit block Si.</a:t>
            </a:r>
          </a:p>
          <a:p>
            <a:pPr marL="342900" indent="-342900" algn="just">
              <a:buFont typeface="+mj-lt"/>
              <a:buAutoNum type="arabicPeriod"/>
            </a:pPr>
            <a:r>
              <a:rPr lang="en-IN" sz="2400" dirty="0"/>
              <a:t>Append M to Si.</a:t>
            </a:r>
          </a:p>
          <a:p>
            <a:pPr marL="342900" indent="-342900" algn="just">
              <a:buFont typeface="+mj-lt"/>
              <a:buAutoNum type="arabicPeriod"/>
            </a:pPr>
            <a:r>
              <a:rPr lang="en-IN" sz="2400" dirty="0"/>
              <a:t>Apply H to the stream generated in step 3.</a:t>
            </a:r>
          </a:p>
          <a:p>
            <a:pPr marL="342900" indent="-342900" algn="just">
              <a:buFont typeface="+mj-lt"/>
              <a:buAutoNum type="arabicPeriod"/>
            </a:pPr>
            <a:r>
              <a:rPr lang="en-IN" sz="2400" dirty="0"/>
              <a:t>XOR K</a:t>
            </a:r>
            <a:r>
              <a:rPr lang="en-IN" sz="2400" baseline="30000" dirty="0"/>
              <a:t>+</a:t>
            </a:r>
            <a:r>
              <a:rPr lang="en-IN" sz="2400" dirty="0"/>
              <a:t>  with </a:t>
            </a:r>
            <a:r>
              <a:rPr lang="en-IN" sz="2400" dirty="0" err="1"/>
              <a:t>opad</a:t>
            </a:r>
            <a:r>
              <a:rPr lang="en-IN" sz="2400" dirty="0"/>
              <a:t> to produce the b-bit block S</a:t>
            </a:r>
            <a:r>
              <a:rPr lang="en-IN" sz="2400" baseline="-25000" dirty="0"/>
              <a:t>0</a:t>
            </a:r>
            <a:r>
              <a:rPr lang="en-IN" sz="2400" dirty="0"/>
              <a:t>.</a:t>
            </a:r>
          </a:p>
          <a:p>
            <a:pPr marL="342900" indent="-342900" algn="just">
              <a:buFont typeface="+mj-lt"/>
              <a:buAutoNum type="arabicPeriod"/>
            </a:pPr>
            <a:r>
              <a:rPr lang="en-IN" sz="2400" dirty="0"/>
              <a:t>Append the hash result from step 4 to S</a:t>
            </a:r>
            <a:r>
              <a:rPr lang="en-IN" sz="2400" baseline="-25000" dirty="0"/>
              <a:t>0</a:t>
            </a:r>
            <a:r>
              <a:rPr lang="en-IN" sz="2400" dirty="0"/>
              <a:t>.</a:t>
            </a:r>
          </a:p>
          <a:p>
            <a:pPr marL="342900" indent="-342900" algn="just">
              <a:buFont typeface="+mj-lt"/>
              <a:buAutoNum type="arabicPeriod"/>
            </a:pPr>
            <a:r>
              <a:rPr lang="en-IN" sz="2400" dirty="0"/>
              <a:t>Apply H to the stream generated in step 6 and output the result.</a:t>
            </a:r>
            <a:endParaRPr lang="en-IN" dirty="0"/>
          </a:p>
        </p:txBody>
      </p:sp>
    </p:spTree>
    <p:extLst>
      <p:ext uri="{BB962C8B-B14F-4D97-AF65-F5344CB8AC3E}">
        <p14:creationId xmlns:p14="http://schemas.microsoft.com/office/powerpoint/2010/main" val="319188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HMAC Structure</a:t>
            </a:r>
          </a:p>
        </p:txBody>
      </p:sp>
      <p:sp>
        <p:nvSpPr>
          <p:cNvPr id="3" name="Content Placeholder 2"/>
          <p:cNvSpPr>
            <a:spLocks noGrp="1"/>
          </p:cNvSpPr>
          <p:nvPr>
            <p:ph idx="1"/>
          </p:nvPr>
        </p:nvSpPr>
        <p:spPr/>
        <p:txBody>
          <a:bodyPr/>
          <a:lstStyle/>
          <a:p>
            <a:r>
              <a:rPr lang="en-IN" dirty="0"/>
              <a:t>H  =  embedded hash function (e.g., MD5, SHA-1, RIPEMD-160)</a:t>
            </a:r>
          </a:p>
          <a:p>
            <a:r>
              <a:rPr lang="en-IN" dirty="0"/>
              <a:t>IV =  initial value input to hash function</a:t>
            </a:r>
          </a:p>
          <a:p>
            <a:r>
              <a:rPr lang="en-IN" dirty="0"/>
              <a:t>M  =   message input to HMAC</a:t>
            </a:r>
          </a:p>
          <a:p>
            <a:r>
              <a:rPr lang="en-IN" dirty="0"/>
              <a:t>Yi  =  </a:t>
            </a:r>
            <a:r>
              <a:rPr lang="en-IN" dirty="0" err="1"/>
              <a:t>i</a:t>
            </a:r>
            <a:r>
              <a:rPr lang="en-IN" dirty="0"/>
              <a:t> </a:t>
            </a:r>
            <a:r>
              <a:rPr lang="en-IN" baseline="30000" dirty="0" err="1"/>
              <a:t>th</a:t>
            </a:r>
            <a:r>
              <a:rPr lang="en-IN" dirty="0"/>
              <a:t> block of M</a:t>
            </a:r>
          </a:p>
          <a:p>
            <a:r>
              <a:rPr lang="en-IN" dirty="0"/>
              <a:t>L   =  number of blocks in M</a:t>
            </a:r>
          </a:p>
          <a:p>
            <a:r>
              <a:rPr lang="en-IN" dirty="0"/>
              <a:t>n   =  length of hash code produced by embedded hash function</a:t>
            </a:r>
          </a:p>
          <a:p>
            <a:r>
              <a:rPr lang="en-IN" dirty="0"/>
              <a:t>K </a:t>
            </a:r>
            <a:r>
              <a:rPr lang="en-IN" baseline="30000" dirty="0"/>
              <a:t>+</a:t>
            </a:r>
            <a:r>
              <a:rPr lang="en-IN" dirty="0"/>
              <a:t>  =  K padded with zeros on the left so that the result is b bits in length</a:t>
            </a:r>
          </a:p>
          <a:p>
            <a:r>
              <a:rPr lang="en-IN" dirty="0" err="1"/>
              <a:t>ipad</a:t>
            </a:r>
            <a:r>
              <a:rPr lang="en-IN" dirty="0"/>
              <a:t>  =  00110110 (36 in hexadecimal) repeated </a:t>
            </a:r>
            <a:r>
              <a:rPr lang="en-IN" i="1" dirty="0"/>
              <a:t>b/8 times</a:t>
            </a:r>
          </a:p>
          <a:p>
            <a:r>
              <a:rPr lang="en-IN" dirty="0" err="1"/>
              <a:t>opad</a:t>
            </a:r>
            <a:r>
              <a:rPr lang="en-IN" dirty="0"/>
              <a:t> =  01011100 (5C in hexadecimal) repeated </a:t>
            </a:r>
            <a:r>
              <a:rPr lang="en-IN" i="1" dirty="0"/>
              <a:t>b/8 times</a:t>
            </a:r>
            <a:endParaRPr lang="en-IN" dirty="0"/>
          </a:p>
          <a:p>
            <a:endParaRPr lang="en-IN" dirty="0"/>
          </a:p>
        </p:txBody>
      </p:sp>
    </p:spTree>
    <p:extLst>
      <p:ext uri="{BB962C8B-B14F-4D97-AF65-F5344CB8AC3E}">
        <p14:creationId xmlns:p14="http://schemas.microsoft.com/office/powerpoint/2010/main" val="229183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 based on Block Ciphers</a:t>
            </a:r>
          </a:p>
        </p:txBody>
      </p:sp>
      <p:sp>
        <p:nvSpPr>
          <p:cNvPr id="3" name="Content Placeholder 2"/>
          <p:cNvSpPr>
            <a:spLocks noGrp="1"/>
          </p:cNvSpPr>
          <p:nvPr>
            <p:ph idx="1"/>
          </p:nvPr>
        </p:nvSpPr>
        <p:spPr/>
        <p:txBody>
          <a:bodyPr/>
          <a:lstStyle/>
          <a:p>
            <a:r>
              <a:rPr lang="en-IN" dirty="0"/>
              <a:t>The </a:t>
            </a:r>
            <a:r>
              <a:rPr lang="en-IN" b="1" dirty="0">
                <a:solidFill>
                  <a:schemeClr val="tx2"/>
                </a:solidFill>
              </a:rPr>
              <a:t>Data Authentication Algorithm </a:t>
            </a:r>
            <a:r>
              <a:rPr lang="en-IN" dirty="0"/>
              <a:t>(DAA), based on DES, has been one of the most widely used MACs for a number of years.</a:t>
            </a:r>
          </a:p>
          <a:p>
            <a:r>
              <a:rPr lang="en-IN" dirty="0"/>
              <a:t>The algorithm can be defined as using the cipher block chaining (CBC) mode of operation of DES (Figure 6.4) with an initialization vector of zero. </a:t>
            </a:r>
          </a:p>
          <a:p>
            <a:endParaRPr lang="en-IN" dirty="0"/>
          </a:p>
        </p:txBody>
      </p:sp>
      <p:pic>
        <p:nvPicPr>
          <p:cNvPr id="4" name="Picture 3"/>
          <p:cNvPicPr>
            <a:picLocks noChangeAspect="1"/>
          </p:cNvPicPr>
          <p:nvPr/>
        </p:nvPicPr>
        <p:blipFill>
          <a:blip r:embed="rId2"/>
          <a:stretch>
            <a:fillRect/>
          </a:stretch>
        </p:blipFill>
        <p:spPr>
          <a:xfrm>
            <a:off x="1007604" y="3320988"/>
            <a:ext cx="6819119" cy="2872786"/>
          </a:xfrm>
          <a:prstGeom prst="rect">
            <a:avLst/>
          </a:prstGeom>
        </p:spPr>
      </p:pic>
    </p:spTree>
    <p:extLst>
      <p:ext uri="{BB962C8B-B14F-4D97-AF65-F5344CB8AC3E}">
        <p14:creationId xmlns:p14="http://schemas.microsoft.com/office/powerpoint/2010/main" val="144589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Authentication Algorithm (DAA)</a:t>
            </a: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32186" y="1241022"/>
            <a:ext cx="8879628" cy="4375956"/>
          </a:xfrm>
          <a:prstGeom prst="rect">
            <a:avLst/>
          </a:prstGeom>
        </p:spPr>
      </p:pic>
    </p:spTree>
    <p:extLst>
      <p:ext uri="{BB962C8B-B14F-4D97-AF65-F5344CB8AC3E}">
        <p14:creationId xmlns:p14="http://schemas.microsoft.com/office/powerpoint/2010/main" val="1226399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Authentication Algorithm (DAA)</a:t>
            </a:r>
          </a:p>
        </p:txBody>
      </p:sp>
      <p:sp>
        <p:nvSpPr>
          <p:cNvPr id="3" name="Content Placeholder 2"/>
          <p:cNvSpPr>
            <a:spLocks noGrp="1"/>
          </p:cNvSpPr>
          <p:nvPr>
            <p:ph idx="1"/>
          </p:nvPr>
        </p:nvSpPr>
        <p:spPr/>
        <p:txBody>
          <a:bodyPr>
            <a:normAutofit/>
          </a:bodyPr>
          <a:lstStyle/>
          <a:p>
            <a:r>
              <a:rPr lang="en-IN" dirty="0"/>
              <a:t>The data (e.g., message, record, file, or program) to be authenticated are grouped into contiguous 64-bit blocks: </a:t>
            </a:r>
          </a:p>
          <a:p>
            <a:r>
              <a:rPr lang="en-IN" dirty="0"/>
              <a:t>D1, D2, …. Dn. If necessary, the final block is padded on the right with zeroes to form a full 64-bit block. Using the DES encryption algorithm E and a secret key K, </a:t>
            </a:r>
            <a:r>
              <a:rPr lang="en-IN" b="1" dirty="0">
                <a:solidFill>
                  <a:schemeClr val="tx2"/>
                </a:solidFill>
              </a:rPr>
              <a:t>a data authentication code (DAC) </a:t>
            </a:r>
            <a:r>
              <a:rPr lang="en-IN" dirty="0"/>
              <a:t>is calculated as follows</a:t>
            </a:r>
          </a:p>
        </p:txBody>
      </p:sp>
      <p:pic>
        <p:nvPicPr>
          <p:cNvPr id="5" name="Picture 4"/>
          <p:cNvPicPr>
            <a:picLocks noChangeAspect="1"/>
          </p:cNvPicPr>
          <p:nvPr/>
        </p:nvPicPr>
        <p:blipFill>
          <a:blip r:embed="rId2"/>
          <a:stretch>
            <a:fillRect/>
          </a:stretch>
        </p:blipFill>
        <p:spPr>
          <a:xfrm>
            <a:off x="2663788" y="3645024"/>
            <a:ext cx="3204356" cy="2422465"/>
          </a:xfrm>
          <a:prstGeom prst="rect">
            <a:avLst/>
          </a:prstGeom>
        </p:spPr>
      </p:pic>
    </p:spTree>
    <p:extLst>
      <p:ext uri="{BB962C8B-B14F-4D97-AF65-F5344CB8AC3E}">
        <p14:creationId xmlns:p14="http://schemas.microsoft.com/office/powerpoint/2010/main" val="11292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Cipher-Based Message Authentication Code (CMAC)</a:t>
            </a:r>
          </a:p>
        </p:txBody>
      </p:sp>
      <p:sp>
        <p:nvSpPr>
          <p:cNvPr id="3" name="Content Placeholder 2"/>
          <p:cNvSpPr>
            <a:spLocks noGrp="1"/>
          </p:cNvSpPr>
          <p:nvPr>
            <p:ph idx="1"/>
          </p:nvPr>
        </p:nvSpPr>
        <p:spPr/>
        <p:txBody>
          <a:bodyPr>
            <a:normAutofit/>
          </a:bodyPr>
          <a:lstStyle/>
          <a:p>
            <a:r>
              <a:rPr lang="en-IN" b="1" dirty="0">
                <a:solidFill>
                  <a:schemeClr val="tx2"/>
                </a:solidFill>
              </a:rPr>
              <a:t>Cipher-based Message Authentication Code (CMAC) </a:t>
            </a:r>
            <a:r>
              <a:rPr lang="en-IN" dirty="0"/>
              <a:t>mode of operation for use with AES and triple DES.</a:t>
            </a:r>
          </a:p>
          <a:p>
            <a:r>
              <a:rPr lang="en-IN" dirty="0"/>
              <a:t>First, let us define the operation of CMAC when the message is an integer multiple n of the cipher block length b. For AES, b = 128, and for triple DES, b = 64. The message is divided into n blocks (M1, M2,… </a:t>
            </a:r>
            <a:r>
              <a:rPr lang="en-IN" dirty="0" err="1"/>
              <a:t>Mn</a:t>
            </a:r>
            <a:r>
              <a:rPr lang="en-IN" dirty="0"/>
              <a:t>)</a:t>
            </a:r>
          </a:p>
        </p:txBody>
      </p:sp>
    </p:spTree>
    <p:extLst>
      <p:ext uri="{BB962C8B-B14F-4D97-AF65-F5344CB8AC3E}">
        <p14:creationId xmlns:p14="http://schemas.microsoft.com/office/powerpoint/2010/main" val="34876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Cipher-Based Message Authentication Code (CMAC)</a:t>
            </a:r>
          </a:p>
        </p:txBody>
      </p:sp>
      <p:sp>
        <p:nvSpPr>
          <p:cNvPr id="3" name="Content Placeholder 2"/>
          <p:cNvSpPr>
            <a:spLocks noGrp="1"/>
          </p:cNvSpPr>
          <p:nvPr>
            <p:ph idx="1"/>
          </p:nvPr>
        </p:nvSpPr>
        <p:spPr/>
        <p:txBody>
          <a:bodyPr>
            <a:normAutofit/>
          </a:bodyPr>
          <a:lstStyle/>
          <a:p>
            <a:r>
              <a:rPr lang="en-IN" dirty="0"/>
              <a:t>The algorithm makes use of a k-bit encryption key K and a b-bit constant, K1.</a:t>
            </a:r>
          </a:p>
          <a:p>
            <a:r>
              <a:rPr lang="en-IN" dirty="0"/>
              <a:t>For AES, the key size k is 128, 192, or 256 bits; for triple DES, the key size is 112 or 168 bits. </a:t>
            </a:r>
          </a:p>
          <a:p>
            <a:r>
              <a:rPr lang="en-IN" dirty="0"/>
              <a:t>CMAC is calculated as follows</a:t>
            </a:r>
          </a:p>
        </p:txBody>
      </p:sp>
      <p:pic>
        <p:nvPicPr>
          <p:cNvPr id="4" name="Picture 3"/>
          <p:cNvPicPr>
            <a:picLocks noChangeAspect="1"/>
          </p:cNvPicPr>
          <p:nvPr/>
        </p:nvPicPr>
        <p:blipFill>
          <a:blip r:embed="rId2"/>
          <a:stretch>
            <a:fillRect/>
          </a:stretch>
        </p:blipFill>
        <p:spPr>
          <a:xfrm>
            <a:off x="2353450" y="3285783"/>
            <a:ext cx="4437100" cy="3141901"/>
          </a:xfrm>
          <a:prstGeom prst="rect">
            <a:avLst/>
          </a:prstGeom>
        </p:spPr>
      </p:pic>
    </p:spTree>
    <p:extLst>
      <p:ext uri="{BB962C8B-B14F-4D97-AF65-F5344CB8AC3E}">
        <p14:creationId xmlns:p14="http://schemas.microsoft.com/office/powerpoint/2010/main" val="340958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Outline</a:t>
            </a:r>
          </a:p>
        </p:txBody>
      </p:sp>
      <p:sp>
        <p:nvSpPr>
          <p:cNvPr id="3" name="Content Placeholder 2"/>
          <p:cNvSpPr>
            <a:spLocks noGrp="1"/>
          </p:cNvSpPr>
          <p:nvPr>
            <p:ph idx="1"/>
          </p:nvPr>
        </p:nvSpPr>
        <p:spPr>
          <a:xfrm>
            <a:off x="190500" y="990600"/>
            <a:ext cx="8763000" cy="5354724"/>
          </a:xfrm>
        </p:spPr>
        <p:txBody>
          <a:bodyPr>
            <a:normAutofit/>
          </a:bodyPr>
          <a:lstStyle/>
          <a:p>
            <a:r>
              <a:rPr lang="en-IN" dirty="0"/>
              <a:t>Message Authentication Codes</a:t>
            </a:r>
          </a:p>
          <a:p>
            <a:r>
              <a:rPr lang="en-IN" dirty="0"/>
              <a:t>MAC requirements and security</a:t>
            </a:r>
          </a:p>
          <a:p>
            <a:r>
              <a:rPr lang="en-IN" dirty="0"/>
              <a:t>MACs based on Hash Functions</a:t>
            </a:r>
          </a:p>
          <a:p>
            <a:r>
              <a:rPr lang="en-IN" dirty="0"/>
              <a:t>MACs based on Block Ciphers </a:t>
            </a:r>
          </a:p>
        </p:txBody>
      </p:sp>
    </p:spTree>
    <p:extLst>
      <p:ext uri="{BB962C8B-B14F-4D97-AF65-F5344CB8AC3E}">
        <p14:creationId xmlns:p14="http://schemas.microsoft.com/office/powerpoint/2010/main" val="126470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Cipher-Based Message Authentication Code (CMAC)</a:t>
            </a:r>
          </a:p>
        </p:txBody>
      </p:sp>
      <p:sp>
        <p:nvSpPr>
          <p:cNvPr id="3" name="Content Placeholder 2"/>
          <p:cNvSpPr>
            <a:spLocks noGrp="1"/>
          </p:cNvSpPr>
          <p:nvPr>
            <p:ph idx="1"/>
          </p:nvPr>
        </p:nvSpPr>
        <p:spPr/>
        <p:txBody>
          <a:bodyPr>
            <a:normAutofit/>
          </a:bodyPr>
          <a:lstStyle/>
          <a:p>
            <a:endParaRPr lang="en-IN" dirty="0"/>
          </a:p>
        </p:txBody>
      </p:sp>
      <p:pic>
        <p:nvPicPr>
          <p:cNvPr id="5" name="Picture 4"/>
          <p:cNvPicPr>
            <a:picLocks noChangeAspect="1"/>
          </p:cNvPicPr>
          <p:nvPr/>
        </p:nvPicPr>
        <p:blipFill>
          <a:blip r:embed="rId2"/>
          <a:stretch>
            <a:fillRect/>
          </a:stretch>
        </p:blipFill>
        <p:spPr>
          <a:xfrm>
            <a:off x="1036514" y="1136240"/>
            <a:ext cx="7070973" cy="5264560"/>
          </a:xfrm>
          <a:prstGeom prst="rect">
            <a:avLst/>
          </a:prstGeom>
        </p:spPr>
      </p:pic>
    </p:spTree>
    <p:extLst>
      <p:ext uri="{BB962C8B-B14F-4D97-AF65-F5344CB8AC3E}">
        <p14:creationId xmlns:p14="http://schemas.microsoft.com/office/powerpoint/2010/main" val="57757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764704"/>
            <a:ext cx="4977963" cy="5301208"/>
          </a:xfrm>
          <a:prstGeom prst="rect">
            <a:avLst/>
          </a:prstGeom>
        </p:spPr>
      </p:pic>
    </p:spTree>
    <p:extLst>
      <p:ext uri="{BB962C8B-B14F-4D97-AF65-F5344CB8AC3E}">
        <p14:creationId xmlns:p14="http://schemas.microsoft.com/office/powerpoint/2010/main" val="388397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Authentication</a:t>
            </a:r>
          </a:p>
        </p:txBody>
      </p:sp>
      <p:sp>
        <p:nvSpPr>
          <p:cNvPr id="3" name="Content Placeholder 2"/>
          <p:cNvSpPr>
            <a:spLocks noGrp="1"/>
          </p:cNvSpPr>
          <p:nvPr>
            <p:ph idx="1"/>
          </p:nvPr>
        </p:nvSpPr>
        <p:spPr/>
        <p:txBody>
          <a:bodyPr>
            <a:normAutofit/>
          </a:bodyPr>
          <a:lstStyle/>
          <a:p>
            <a:r>
              <a:rPr lang="en-IN" b="1" dirty="0">
                <a:solidFill>
                  <a:schemeClr val="tx2"/>
                </a:solidFill>
              </a:rPr>
              <a:t>Message authentication</a:t>
            </a:r>
            <a:r>
              <a:rPr lang="en-IN" dirty="0"/>
              <a:t> is a procedure to verify that received messages come from the genuine source and have not been altered. </a:t>
            </a:r>
          </a:p>
          <a:p>
            <a:r>
              <a:rPr lang="en-IN" dirty="0"/>
              <a:t>Message authentication may also verify sequencing and timeliness. </a:t>
            </a:r>
          </a:p>
          <a:p>
            <a:r>
              <a:rPr lang="en-IN" dirty="0"/>
              <a:t>Message authentication is a mechanism or service used to verify the </a:t>
            </a:r>
            <a:r>
              <a:rPr lang="en-IN" b="1" dirty="0">
                <a:solidFill>
                  <a:schemeClr val="tx2"/>
                </a:solidFill>
              </a:rPr>
              <a:t>integrity of  a message</a:t>
            </a:r>
            <a:r>
              <a:rPr lang="en-IN" dirty="0"/>
              <a:t>. </a:t>
            </a:r>
          </a:p>
          <a:p>
            <a:r>
              <a:rPr lang="en-IN" dirty="0"/>
              <a:t>Message authentication assures that data received are exactly as sent (i.e., contain no modification, insertion, deletion, or replay). </a:t>
            </a:r>
          </a:p>
        </p:txBody>
      </p:sp>
    </p:spTree>
    <p:extLst>
      <p:ext uri="{BB962C8B-B14F-4D97-AF65-F5344CB8AC3E}">
        <p14:creationId xmlns:p14="http://schemas.microsoft.com/office/powerpoint/2010/main" val="343393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Message Authentication Requirements</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IN" b="1" dirty="0">
                <a:solidFill>
                  <a:schemeClr val="tx2"/>
                </a:solidFill>
              </a:rPr>
              <a:t>Disclosure:</a:t>
            </a:r>
            <a:r>
              <a:rPr lang="en-IN" dirty="0"/>
              <a:t> Release of message contents</a:t>
            </a:r>
          </a:p>
          <a:p>
            <a:pPr marL="457200" indent="-457200">
              <a:buFont typeface="+mj-lt"/>
              <a:buAutoNum type="arabicPeriod"/>
            </a:pPr>
            <a:r>
              <a:rPr lang="en-IN" b="1" dirty="0">
                <a:solidFill>
                  <a:schemeClr val="tx2"/>
                </a:solidFill>
              </a:rPr>
              <a:t>Traffic analysis: </a:t>
            </a:r>
            <a:r>
              <a:rPr lang="en-IN" dirty="0"/>
              <a:t>Discovery of the pattern of traffic between parties</a:t>
            </a:r>
          </a:p>
          <a:p>
            <a:pPr marL="457200" indent="-457200">
              <a:buFont typeface="+mj-lt"/>
              <a:buAutoNum type="arabicPeriod"/>
            </a:pPr>
            <a:r>
              <a:rPr lang="en-IN" b="1" dirty="0">
                <a:solidFill>
                  <a:schemeClr val="tx2"/>
                </a:solidFill>
              </a:rPr>
              <a:t>Masquerade:</a:t>
            </a:r>
            <a:r>
              <a:rPr lang="en-IN" dirty="0"/>
              <a:t> Insertion of messages into the network from a fraudulent source</a:t>
            </a:r>
          </a:p>
          <a:p>
            <a:pPr marL="457200" indent="-457200">
              <a:buFont typeface="+mj-lt"/>
              <a:buAutoNum type="arabicPeriod"/>
            </a:pPr>
            <a:r>
              <a:rPr lang="en-IN" b="1" dirty="0">
                <a:solidFill>
                  <a:schemeClr val="tx2"/>
                </a:solidFill>
              </a:rPr>
              <a:t>Content modification: </a:t>
            </a:r>
            <a:r>
              <a:rPr lang="en-IN" dirty="0"/>
              <a:t>Changes to the contents of a message</a:t>
            </a:r>
          </a:p>
          <a:p>
            <a:pPr marL="457200" indent="-457200">
              <a:buFont typeface="+mj-lt"/>
              <a:buAutoNum type="arabicPeriod"/>
            </a:pPr>
            <a:r>
              <a:rPr lang="en-IN" b="1" dirty="0">
                <a:solidFill>
                  <a:schemeClr val="tx2"/>
                </a:solidFill>
              </a:rPr>
              <a:t>Sequence modification: </a:t>
            </a:r>
            <a:r>
              <a:rPr lang="en-IN" dirty="0"/>
              <a:t>Any modification to a sequence of messages between parties</a:t>
            </a:r>
          </a:p>
          <a:p>
            <a:pPr marL="457200" indent="-457200">
              <a:buFont typeface="+mj-lt"/>
              <a:buAutoNum type="arabicPeriod"/>
            </a:pPr>
            <a:r>
              <a:rPr lang="en-IN" b="1" dirty="0">
                <a:solidFill>
                  <a:schemeClr val="tx2"/>
                </a:solidFill>
              </a:rPr>
              <a:t>Timing modification: </a:t>
            </a:r>
            <a:r>
              <a:rPr lang="en-IN" dirty="0"/>
              <a:t>Delay or replay of messages</a:t>
            </a:r>
          </a:p>
          <a:p>
            <a:pPr marL="457200" indent="-457200">
              <a:buFont typeface="+mj-lt"/>
              <a:buAutoNum type="arabicPeriod"/>
            </a:pPr>
            <a:r>
              <a:rPr lang="en-IN" b="1" dirty="0">
                <a:solidFill>
                  <a:schemeClr val="tx2"/>
                </a:solidFill>
              </a:rPr>
              <a:t>Source repudiation: </a:t>
            </a:r>
            <a:r>
              <a:rPr lang="en-IN" dirty="0"/>
              <a:t>Denial of transmission of message by source</a:t>
            </a:r>
          </a:p>
          <a:p>
            <a:pPr marL="457200" indent="-457200">
              <a:buFont typeface="+mj-lt"/>
              <a:buAutoNum type="arabicPeriod"/>
            </a:pPr>
            <a:r>
              <a:rPr lang="en-IN" b="1" dirty="0">
                <a:solidFill>
                  <a:schemeClr val="tx2"/>
                </a:solidFill>
              </a:rPr>
              <a:t>Destination repudiation: </a:t>
            </a:r>
            <a:r>
              <a:rPr lang="en-IN" dirty="0"/>
              <a:t>Denial of receipt of message by destination</a:t>
            </a:r>
          </a:p>
        </p:txBody>
      </p:sp>
    </p:spTree>
    <p:extLst>
      <p:ext uri="{BB962C8B-B14F-4D97-AF65-F5344CB8AC3E}">
        <p14:creationId xmlns:p14="http://schemas.microsoft.com/office/powerpoint/2010/main" val="425529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Message Authentication Requirements</a:t>
            </a:r>
          </a:p>
        </p:txBody>
      </p:sp>
      <p:sp>
        <p:nvSpPr>
          <p:cNvPr id="3" name="Content Placeholder 2"/>
          <p:cNvSpPr>
            <a:spLocks noGrp="1"/>
          </p:cNvSpPr>
          <p:nvPr>
            <p:ph idx="1"/>
          </p:nvPr>
        </p:nvSpPr>
        <p:spPr>
          <a:ln w="28575">
            <a:solidFill>
              <a:schemeClr val="bg1"/>
            </a:solidFill>
            <a:tailEnd type="triangle"/>
          </a:ln>
        </p:spPr>
        <p:style>
          <a:lnRef idx="1">
            <a:schemeClr val="dk1"/>
          </a:lnRef>
          <a:fillRef idx="0">
            <a:schemeClr val="dk1"/>
          </a:fillRef>
          <a:effectRef idx="0">
            <a:schemeClr val="dk1"/>
          </a:effectRef>
          <a:fontRef idx="minor">
            <a:schemeClr val="tx1"/>
          </a:fontRef>
        </p:style>
        <p:txBody>
          <a:bodyPr>
            <a:normAutofit/>
          </a:bodyPr>
          <a:lstStyle/>
          <a:p>
            <a:pPr marL="457200" indent="-457200">
              <a:buFont typeface="+mj-lt"/>
              <a:buAutoNum type="arabicPeriod"/>
            </a:pPr>
            <a:r>
              <a:rPr lang="en-IN" b="1" dirty="0">
                <a:solidFill>
                  <a:schemeClr val="tx2"/>
                </a:solidFill>
              </a:rPr>
              <a:t>Disclosure</a:t>
            </a:r>
            <a:endParaRPr lang="en-IN" dirty="0"/>
          </a:p>
          <a:p>
            <a:pPr marL="457200" indent="-457200">
              <a:buFont typeface="+mj-lt"/>
              <a:buAutoNum type="arabicPeriod"/>
            </a:pPr>
            <a:r>
              <a:rPr lang="en-IN" b="1" dirty="0">
                <a:solidFill>
                  <a:schemeClr val="tx2"/>
                </a:solidFill>
              </a:rPr>
              <a:t>Traffic analysis</a:t>
            </a:r>
          </a:p>
          <a:p>
            <a:pPr marL="457200" indent="-457200">
              <a:buFont typeface="+mj-lt"/>
              <a:buAutoNum type="arabicPeriod"/>
            </a:pPr>
            <a:r>
              <a:rPr lang="en-IN" b="1" dirty="0">
                <a:solidFill>
                  <a:schemeClr val="tx2"/>
                </a:solidFill>
              </a:rPr>
              <a:t>Masquerade</a:t>
            </a:r>
          </a:p>
          <a:p>
            <a:pPr marL="457200" indent="-457200">
              <a:buFont typeface="+mj-lt"/>
              <a:buAutoNum type="arabicPeriod"/>
            </a:pPr>
            <a:r>
              <a:rPr lang="en-IN" b="1" dirty="0">
                <a:solidFill>
                  <a:schemeClr val="tx2"/>
                </a:solidFill>
              </a:rPr>
              <a:t>Content modification</a:t>
            </a:r>
            <a:endParaRPr lang="en-IN" dirty="0"/>
          </a:p>
          <a:p>
            <a:pPr marL="457200" indent="-457200">
              <a:buFont typeface="+mj-lt"/>
              <a:buAutoNum type="arabicPeriod"/>
            </a:pPr>
            <a:r>
              <a:rPr lang="en-IN" b="1" dirty="0">
                <a:solidFill>
                  <a:schemeClr val="tx2"/>
                </a:solidFill>
              </a:rPr>
              <a:t>Sequence modification</a:t>
            </a:r>
          </a:p>
          <a:p>
            <a:pPr marL="457200" indent="-457200">
              <a:buFont typeface="+mj-lt"/>
              <a:buAutoNum type="arabicPeriod"/>
            </a:pPr>
            <a:r>
              <a:rPr lang="en-IN" b="1" dirty="0">
                <a:solidFill>
                  <a:schemeClr val="tx2"/>
                </a:solidFill>
              </a:rPr>
              <a:t>Timing modification</a:t>
            </a:r>
          </a:p>
          <a:p>
            <a:pPr marL="457200" indent="-457200">
              <a:buFont typeface="+mj-lt"/>
              <a:buAutoNum type="arabicPeriod"/>
            </a:pPr>
            <a:r>
              <a:rPr lang="en-IN" b="1" dirty="0">
                <a:solidFill>
                  <a:schemeClr val="tx2"/>
                </a:solidFill>
              </a:rPr>
              <a:t>Source repudiation</a:t>
            </a:r>
            <a:endParaRPr lang="en-IN" dirty="0"/>
          </a:p>
          <a:p>
            <a:pPr marL="457200" indent="-457200">
              <a:buFont typeface="+mj-lt"/>
              <a:buAutoNum type="arabicPeriod"/>
            </a:pPr>
            <a:r>
              <a:rPr lang="en-IN" b="1" dirty="0">
                <a:solidFill>
                  <a:schemeClr val="tx2"/>
                </a:solidFill>
              </a:rPr>
              <a:t>Destination repudiation</a:t>
            </a:r>
            <a:endParaRPr lang="en-IN" dirty="0"/>
          </a:p>
        </p:txBody>
      </p:sp>
      <p:sp>
        <p:nvSpPr>
          <p:cNvPr id="4" name="Rectangle 3"/>
          <p:cNvSpPr/>
          <p:nvPr/>
        </p:nvSpPr>
        <p:spPr>
          <a:xfrm>
            <a:off x="6336196" y="1019156"/>
            <a:ext cx="2520280" cy="936104"/>
          </a:xfrm>
          <a:prstGeom prst="rect">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Requires Message Confidentiality</a:t>
            </a:r>
          </a:p>
        </p:txBody>
      </p:sp>
      <p:cxnSp>
        <p:nvCxnSpPr>
          <p:cNvPr id="6" name="Straight Arrow Connector 5"/>
          <p:cNvCxnSpPr>
            <a:endCxn id="4" idx="1"/>
          </p:cNvCxnSpPr>
          <p:nvPr/>
        </p:nvCxnSpPr>
        <p:spPr>
          <a:xfrm>
            <a:off x="2087724" y="1268760"/>
            <a:ext cx="4248472" cy="21844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4" idx="1"/>
          </p:cNvCxnSpPr>
          <p:nvPr/>
        </p:nvCxnSpPr>
        <p:spPr>
          <a:xfrm flipV="1">
            <a:off x="2591780" y="1487208"/>
            <a:ext cx="3744416" cy="28560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6336004" y="2396992"/>
            <a:ext cx="2520280" cy="936104"/>
          </a:xfrm>
          <a:prstGeom prst="rect">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Requires Message Authentication</a:t>
            </a:r>
          </a:p>
        </p:txBody>
      </p:sp>
      <p:cxnSp>
        <p:nvCxnSpPr>
          <p:cNvPr id="12" name="Straight Arrow Connector 11"/>
          <p:cNvCxnSpPr>
            <a:endCxn id="9" idx="1"/>
          </p:cNvCxnSpPr>
          <p:nvPr/>
        </p:nvCxnSpPr>
        <p:spPr>
          <a:xfrm>
            <a:off x="2375756" y="2204864"/>
            <a:ext cx="3960248" cy="66018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9" idx="1"/>
          </p:cNvCxnSpPr>
          <p:nvPr/>
        </p:nvCxnSpPr>
        <p:spPr>
          <a:xfrm>
            <a:off x="3455876" y="2768980"/>
            <a:ext cx="2880128" cy="9606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endCxn id="9" idx="1"/>
          </p:cNvCxnSpPr>
          <p:nvPr/>
        </p:nvCxnSpPr>
        <p:spPr>
          <a:xfrm flipV="1">
            <a:off x="3671900" y="2865044"/>
            <a:ext cx="2664104" cy="35549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9" idx="1"/>
          </p:cNvCxnSpPr>
          <p:nvPr/>
        </p:nvCxnSpPr>
        <p:spPr>
          <a:xfrm flipV="1">
            <a:off x="3311860" y="2865044"/>
            <a:ext cx="3024144" cy="86311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6336004" y="3871857"/>
            <a:ext cx="2520280" cy="936104"/>
          </a:xfrm>
          <a:prstGeom prst="rect">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Requires Digital Signature</a:t>
            </a:r>
          </a:p>
        </p:txBody>
      </p:sp>
      <p:cxnSp>
        <p:nvCxnSpPr>
          <p:cNvPr id="21" name="Straight Arrow Connector 20"/>
          <p:cNvCxnSpPr>
            <a:endCxn id="19" idx="1"/>
          </p:cNvCxnSpPr>
          <p:nvPr/>
        </p:nvCxnSpPr>
        <p:spPr>
          <a:xfrm>
            <a:off x="3203848" y="4221088"/>
            <a:ext cx="3132156" cy="11882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19" idx="1"/>
          </p:cNvCxnSpPr>
          <p:nvPr/>
        </p:nvCxnSpPr>
        <p:spPr>
          <a:xfrm flipV="1">
            <a:off x="3779912" y="4339909"/>
            <a:ext cx="2556092" cy="38523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399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8"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8"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5644" y="0"/>
            <a:ext cx="6772712" cy="6665950"/>
          </a:xfrm>
          <a:prstGeom prst="rect">
            <a:avLst/>
          </a:prstGeom>
        </p:spPr>
      </p:pic>
    </p:spTree>
    <p:extLst>
      <p:ext uri="{BB962C8B-B14F-4D97-AF65-F5344CB8AC3E}">
        <p14:creationId xmlns:p14="http://schemas.microsoft.com/office/powerpoint/2010/main" val="225988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Authentication Code</a:t>
            </a:r>
          </a:p>
        </p:txBody>
      </p:sp>
      <p:sp>
        <p:nvSpPr>
          <p:cNvPr id="3" name="Content Placeholder 2"/>
          <p:cNvSpPr>
            <a:spLocks noGrp="1"/>
          </p:cNvSpPr>
          <p:nvPr>
            <p:ph idx="1"/>
          </p:nvPr>
        </p:nvSpPr>
        <p:spPr/>
        <p:txBody>
          <a:bodyPr/>
          <a:lstStyle/>
          <a:p>
            <a:r>
              <a:rPr lang="en-IN" dirty="0"/>
              <a:t>An alternative authentication technique involves the use of a secret key to generate a small fixed-size block of data, known as a </a:t>
            </a:r>
            <a:r>
              <a:rPr lang="en-IN" b="1" dirty="0">
                <a:solidFill>
                  <a:schemeClr val="tx2"/>
                </a:solidFill>
              </a:rPr>
              <a:t>cryptographic checksum</a:t>
            </a:r>
            <a:r>
              <a:rPr lang="en-IN" dirty="0"/>
              <a:t> or </a:t>
            </a:r>
            <a:r>
              <a:rPr lang="en-IN" b="1" dirty="0">
                <a:solidFill>
                  <a:schemeClr val="tx2"/>
                </a:solidFill>
              </a:rPr>
              <a:t>MAC</a:t>
            </a:r>
            <a:endParaRPr lang="en-IN" dirty="0"/>
          </a:p>
          <a:p>
            <a:r>
              <a:rPr lang="en-IN" dirty="0"/>
              <a:t>MAC is appended to the message. This technique assumes that two communicating parties, say A and B, share a common secret key K. </a:t>
            </a:r>
          </a:p>
          <a:p>
            <a:r>
              <a:rPr lang="en-IN" dirty="0"/>
              <a:t>When A has a message to send to B, it calculates the MAC as a function of the message and the key</a:t>
            </a:r>
          </a:p>
          <a:p>
            <a:pPr marL="0" indent="0">
              <a:buNone/>
            </a:pPr>
            <a:endParaRPr lang="en-IN" dirty="0"/>
          </a:p>
          <a:p>
            <a:pPr marL="0" indent="0" algn="ctr">
              <a:buNone/>
            </a:pPr>
            <a:r>
              <a:rPr lang="en-IN" sz="3600" b="1" dirty="0"/>
              <a:t>MAC = C ( K , M )</a:t>
            </a:r>
            <a:endParaRPr lang="en-IN" b="1" dirty="0"/>
          </a:p>
          <a:p>
            <a:pPr marL="0" indent="0">
              <a:buNone/>
            </a:pPr>
            <a:endParaRPr lang="en-IN" dirty="0"/>
          </a:p>
        </p:txBody>
      </p:sp>
    </p:spTree>
    <p:extLst>
      <p:ext uri="{BB962C8B-B14F-4D97-AF65-F5344CB8AC3E}">
        <p14:creationId xmlns:p14="http://schemas.microsoft.com/office/powerpoint/2010/main" val="287912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Message Authentication Code</a:t>
            </a:r>
            <a:endParaRPr lang="en-IN" dirty="0"/>
          </a:p>
        </p:txBody>
      </p:sp>
      <p:sp>
        <p:nvSpPr>
          <p:cNvPr id="3" name="Content Placeholder 2"/>
          <p:cNvSpPr>
            <a:spLocks noGrp="1"/>
          </p:cNvSpPr>
          <p:nvPr>
            <p:ph idx="1"/>
          </p:nvPr>
        </p:nvSpPr>
        <p:spPr>
          <a:xfrm>
            <a:off x="190500" y="2863878"/>
            <a:ext cx="8763000" cy="3460722"/>
          </a:xfrm>
        </p:spPr>
        <p:txBody>
          <a:bodyPr>
            <a:normAutofit/>
          </a:bodyPr>
          <a:lstStyle/>
          <a:p>
            <a:r>
              <a:rPr lang="en-IN" dirty="0"/>
              <a:t>The receiver is assured that the message has not been altered. If an attacker alters the message but does not alter the MAC, then the receiver’s calculation of the MAC will differ from the received MAC. </a:t>
            </a:r>
          </a:p>
          <a:p>
            <a:r>
              <a:rPr lang="en-IN" dirty="0"/>
              <a:t>Because the attacker is assumed not to Know the secret key, the attacker cannot alter the MAC to correspond to the alterations in the message.</a:t>
            </a:r>
          </a:p>
        </p:txBody>
      </p:sp>
      <p:pic>
        <p:nvPicPr>
          <p:cNvPr id="5" name="Picture 4"/>
          <p:cNvPicPr>
            <a:picLocks noChangeAspect="1"/>
          </p:cNvPicPr>
          <p:nvPr/>
        </p:nvPicPr>
        <p:blipFill>
          <a:blip r:embed="rId2"/>
          <a:stretch>
            <a:fillRect/>
          </a:stretch>
        </p:blipFill>
        <p:spPr>
          <a:xfrm>
            <a:off x="177749" y="914401"/>
            <a:ext cx="8788502" cy="2082552"/>
          </a:xfrm>
          <a:prstGeom prst="rect">
            <a:avLst/>
          </a:prstGeom>
        </p:spPr>
      </p:pic>
    </p:spTree>
    <p:extLst>
      <p:ext uri="{BB962C8B-B14F-4D97-AF65-F5344CB8AC3E}">
        <p14:creationId xmlns:p14="http://schemas.microsoft.com/office/powerpoint/2010/main" val="185993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Message Authentication code - </a:t>
            </a:r>
            <a:r>
              <a:rPr lang="en-IN" dirty="0" err="1"/>
              <a:t>Cont</a:t>
            </a:r>
            <a:r>
              <a:rPr lang="en-IN" dirty="0"/>
              <a:t>…</a:t>
            </a:r>
          </a:p>
        </p:txBody>
      </p:sp>
      <p:sp>
        <p:nvSpPr>
          <p:cNvPr id="3" name="Content Placeholder 2"/>
          <p:cNvSpPr>
            <a:spLocks noGrp="1"/>
          </p:cNvSpPr>
          <p:nvPr>
            <p:ph idx="1"/>
          </p:nvPr>
        </p:nvSpPr>
        <p:spPr/>
        <p:txBody>
          <a:bodyPr>
            <a:normAutofit lnSpcReduction="10000"/>
          </a:bodyPr>
          <a:lstStyle/>
          <a:p>
            <a:r>
              <a:rPr lang="en-IN" dirty="0"/>
              <a:t>The receiver is assured that the message is from the alleged sender. </a:t>
            </a:r>
          </a:p>
          <a:p>
            <a:r>
              <a:rPr lang="en-IN" dirty="0"/>
              <a:t>Because no one else knows the secret key, no one else could prepare a message with a proper MAC.</a:t>
            </a:r>
          </a:p>
          <a:p>
            <a:r>
              <a:rPr lang="en-IN" dirty="0"/>
              <a:t>A MAC function is similar to encryption. One difference is that the MAC algorithm need not be reversible, as it must be for decryption. </a:t>
            </a:r>
          </a:p>
          <a:p>
            <a:r>
              <a:rPr lang="en-IN" dirty="0"/>
              <a:t>In general, the MAC function is a many-to-one function. The domain of the function consists of messages of some arbitrary length, whereas the range consists of all possible MACs and all possible keys. </a:t>
            </a:r>
          </a:p>
          <a:p>
            <a:r>
              <a:rPr lang="en-IN" dirty="0"/>
              <a:t>If an n-bit MAC is used, then there are 2 </a:t>
            </a:r>
            <a:r>
              <a:rPr lang="en-IN" baseline="30000" dirty="0"/>
              <a:t>n</a:t>
            </a:r>
            <a:r>
              <a:rPr lang="en-IN" dirty="0"/>
              <a:t>  possible MACs</a:t>
            </a:r>
          </a:p>
        </p:txBody>
      </p:sp>
    </p:spTree>
    <p:extLst>
      <p:ext uri="{BB962C8B-B14F-4D97-AF65-F5344CB8AC3E}">
        <p14:creationId xmlns:p14="http://schemas.microsoft.com/office/powerpoint/2010/main" val="74431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13667</TotalTime>
  <Words>1131</Words>
  <Application>Microsoft Office PowerPoint</Application>
  <PresentationFormat>On-screen Show (4:3)</PresentationFormat>
  <Paragraphs>98</Paragraphs>
  <Slides>21</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Open Sans Extrabold</vt:lpstr>
      <vt:lpstr>Wingdings</vt:lpstr>
      <vt:lpstr>Office Theme</vt:lpstr>
      <vt:lpstr>Custom Design</vt:lpstr>
      <vt:lpstr>UNIT-6 Message Authentication Codes </vt:lpstr>
      <vt:lpstr>Outline</vt:lpstr>
      <vt:lpstr>Message Authentication</vt:lpstr>
      <vt:lpstr>Message Authentication Requirements</vt:lpstr>
      <vt:lpstr>Message Authentication Requirements</vt:lpstr>
      <vt:lpstr>PowerPoint Presentation</vt:lpstr>
      <vt:lpstr>Message Authentication Code</vt:lpstr>
      <vt:lpstr>Message Authentication Code</vt:lpstr>
      <vt:lpstr>Message Authentication code - Cont…</vt:lpstr>
      <vt:lpstr>Message Authentication code - Cont…</vt:lpstr>
      <vt:lpstr>MAC Based on Hash Functions - HMAC</vt:lpstr>
      <vt:lpstr>Design objectives for HMAC</vt:lpstr>
      <vt:lpstr>PowerPoint Presentation</vt:lpstr>
      <vt:lpstr>HMAC Structure</vt:lpstr>
      <vt:lpstr>MAC based on Block Ciphers</vt:lpstr>
      <vt:lpstr>Data Authentication Algorithm (DAA)</vt:lpstr>
      <vt:lpstr>Data Authentication Algorithm (DAA)</vt:lpstr>
      <vt:lpstr>Cipher-Based Message Authentication Code (CMAC)</vt:lpstr>
      <vt:lpstr>Cipher-Based Message Authentication Code (CMAC)</vt:lpstr>
      <vt:lpstr>Cipher-Based Message Authentication Code (CMAC)</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OOPC++ UNIT-1</dc:title>
  <dc:creator>Darshan Institute of Engg. &amp; Tech.</dc:creator>
  <cp:lastModifiedBy>Naimish Vadodariya</cp:lastModifiedBy>
  <cp:revision>2736</cp:revision>
  <dcterms:created xsi:type="dcterms:W3CDTF">2013-05-17T03:00:03Z</dcterms:created>
  <dcterms:modified xsi:type="dcterms:W3CDTF">2020-08-06T04:51:57Z</dcterms:modified>
</cp:coreProperties>
</file>