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380" r:id="rId4"/>
    <p:sldId id="400" r:id="rId5"/>
    <p:sldId id="403" r:id="rId6"/>
    <p:sldId id="406" r:id="rId7"/>
    <p:sldId id="401" r:id="rId8"/>
    <p:sldId id="407" r:id="rId9"/>
    <p:sldId id="405" r:id="rId10"/>
    <p:sldId id="404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1" r:id="rId24"/>
    <p:sldId id="422" r:id="rId25"/>
    <p:sldId id="420" r:id="rId26"/>
    <p:sldId id="423" r:id="rId27"/>
    <p:sldId id="424" r:id="rId28"/>
    <p:sldId id="425" r:id="rId29"/>
    <p:sldId id="39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7mVIZKUZ2xJGJ0rTqK8jFQ==" hashData="q9s1I8V3TnpLCUqwqft1KaJYJ5ZK793sB//z10LxHK4EMR6+5W9KRna9+xbSaHE40qL5QHFgjNP+lddu0JL60g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C0C0C0"/>
    <a:srgbClr val="D3D2D2"/>
    <a:srgbClr val="008000"/>
    <a:srgbClr val="4D4C4D"/>
    <a:srgbClr val="66FF66"/>
    <a:srgbClr val="E40524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15" autoAdjust="0"/>
  </p:normalViewPr>
  <p:slideViewPr>
    <p:cSldViewPr>
      <p:cViewPr varScale="1">
        <p:scale>
          <a:sx n="87" d="100"/>
          <a:sy n="87" d="100"/>
        </p:scale>
        <p:origin x="1315" y="48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Unit-8  Key management and distribution                            Darshan Institute of Engineering &amp; 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228184" y="6139934"/>
            <a:ext cx="29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INS is very Interesting</a:t>
            </a:r>
            <a:r>
              <a:rPr lang="en-IN" baseline="0" dirty="0">
                <a:solidFill>
                  <a:schemeClr val="bg1"/>
                </a:solidFill>
              </a:rPr>
              <a:t> Subject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	 Darshan 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530588"/>
            <a:ext cx="5995393" cy="1890299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UNIT-8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Key management and distribution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Distribution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9874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 requests from the KDC a session key to protect a logical connection to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. The message includes the identity of </a:t>
            </a: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 and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 and a unique nonce </a:t>
            </a:r>
            <a:r>
              <a:rPr lang="en-IN" sz="3500" b="1" dirty="0">
                <a:solidFill>
                  <a:schemeClr val="tx2"/>
                </a:solidFill>
              </a:rPr>
              <a:t>N1</a:t>
            </a:r>
            <a:r>
              <a:rPr lang="en-IN" sz="35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500" dirty="0"/>
              <a:t>The KDC responds with a message encrypted using </a:t>
            </a:r>
            <a:r>
              <a:rPr lang="en-IN" sz="3500" b="1" dirty="0" err="1">
                <a:solidFill>
                  <a:schemeClr val="tx2"/>
                </a:solidFill>
              </a:rPr>
              <a:t>Ka</a:t>
            </a:r>
            <a:r>
              <a:rPr lang="en-IN" sz="3500" dirty="0"/>
              <a:t> that includes a one-time session key </a:t>
            </a:r>
            <a:r>
              <a:rPr lang="en-IN" sz="3500" b="1" dirty="0">
                <a:solidFill>
                  <a:schemeClr val="tx2"/>
                </a:solidFill>
              </a:rPr>
              <a:t>Ks</a:t>
            </a:r>
            <a:r>
              <a:rPr lang="en-IN" sz="3500" dirty="0"/>
              <a:t> to be used for the session, the original request message to enable </a:t>
            </a: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 to match response with appropriate request, and info for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 stores the session key for use in the upcoming session and forwards to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 the information from the KDC for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, namely, </a:t>
            </a:r>
            <a:r>
              <a:rPr lang="en-IN" sz="3500" b="1" dirty="0">
                <a:solidFill>
                  <a:schemeClr val="tx2"/>
                </a:solidFill>
              </a:rPr>
              <a:t>E(Kb, [Ks || IDA])</a:t>
            </a:r>
            <a:r>
              <a:rPr lang="en-IN" sz="35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500" dirty="0"/>
              <a:t>At this point, a session key has been securely delivered to </a:t>
            </a: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 and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, and they may begin their protected exchange.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500" dirty="0"/>
              <a:t>Using the new session key for encryption B sends a nonce </a:t>
            </a:r>
            <a:r>
              <a:rPr lang="en-IN" sz="3500" b="1" dirty="0">
                <a:solidFill>
                  <a:schemeClr val="tx2"/>
                </a:solidFill>
              </a:rPr>
              <a:t>N</a:t>
            </a:r>
            <a:r>
              <a:rPr lang="en-IN" sz="3500" b="1" baseline="-25000" dirty="0">
                <a:solidFill>
                  <a:schemeClr val="tx2"/>
                </a:solidFill>
              </a:rPr>
              <a:t>2</a:t>
            </a:r>
            <a:r>
              <a:rPr lang="en-IN" sz="3500" dirty="0"/>
              <a:t> to </a:t>
            </a: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.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500" dirty="0"/>
              <a:t>Also using </a:t>
            </a:r>
            <a:r>
              <a:rPr lang="en-IN" sz="3500" b="1" dirty="0">
                <a:solidFill>
                  <a:schemeClr val="tx2"/>
                </a:solidFill>
              </a:rPr>
              <a:t>Ks</a:t>
            </a:r>
            <a:r>
              <a:rPr lang="en-IN" sz="3500" dirty="0"/>
              <a:t>, </a:t>
            </a: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 responds with </a:t>
            </a:r>
            <a:r>
              <a:rPr lang="en-IN" sz="3500" b="1" dirty="0">
                <a:solidFill>
                  <a:schemeClr val="tx2"/>
                </a:solidFill>
              </a:rPr>
              <a:t>f(N</a:t>
            </a:r>
            <a:r>
              <a:rPr lang="en-IN" sz="3500" b="1" baseline="-25000" dirty="0">
                <a:solidFill>
                  <a:schemeClr val="tx2"/>
                </a:solidFill>
              </a:rPr>
              <a:t>2</a:t>
            </a:r>
            <a:r>
              <a:rPr lang="en-IN" sz="3500" b="1" dirty="0">
                <a:solidFill>
                  <a:schemeClr val="tx2"/>
                </a:solidFill>
              </a:rPr>
              <a:t>)</a:t>
            </a:r>
            <a:r>
              <a:rPr lang="en-IN" sz="3500" dirty="0"/>
              <a:t>. These steps assure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 that the original message it received (step 3) was not a replay. Note that the actual key distribution involves only steps 1 through 3 but that steps 4 and 5, as well as 3, perform an authentication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1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Public announcement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Publicly available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Public-key authority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Public-key certificates</a:t>
            </a:r>
          </a:p>
        </p:txBody>
      </p:sp>
    </p:spTree>
    <p:extLst>
      <p:ext uri="{BB962C8B-B14F-4D97-AF65-F5344CB8AC3E}">
        <p14:creationId xmlns:p14="http://schemas.microsoft.com/office/powerpoint/2010/main" val="14660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Public 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041068"/>
            <a:ext cx="8763000" cy="2283532"/>
          </a:xfrm>
        </p:spPr>
        <p:txBody>
          <a:bodyPr>
            <a:normAutofit/>
          </a:bodyPr>
          <a:lstStyle/>
          <a:p>
            <a:r>
              <a:rPr lang="en-IN" dirty="0"/>
              <a:t>Some user could pretend to be user A and send a public key to another participant or broadcast such a public key. </a:t>
            </a:r>
          </a:p>
          <a:p>
            <a:r>
              <a:rPr lang="en-IN" dirty="0"/>
              <a:t>Until such time as user A discovers the forgery and alerts other participants, the forger is able to read all encrypted messages intended for A and can use the forged keys for authentication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44"/>
          <a:stretch/>
        </p:blipFill>
        <p:spPr>
          <a:xfrm>
            <a:off x="319776" y="990135"/>
            <a:ext cx="8504448" cy="30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2. Publicly Available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451064"/>
            <a:ext cx="8763000" cy="30022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/>
              <a:t>The </a:t>
            </a:r>
            <a:r>
              <a:rPr lang="en-IN" sz="2200" b="1" dirty="0">
                <a:solidFill>
                  <a:schemeClr val="tx2"/>
                </a:solidFill>
              </a:rPr>
              <a:t>authority</a:t>
            </a:r>
            <a:r>
              <a:rPr lang="en-IN" sz="2200" dirty="0"/>
              <a:t> maintains a directory with a </a:t>
            </a:r>
            <a:r>
              <a:rPr lang="en-IN" sz="2200" b="1" dirty="0">
                <a:solidFill>
                  <a:schemeClr val="tx2"/>
                </a:solidFill>
              </a:rPr>
              <a:t>{name, public key} </a:t>
            </a:r>
            <a:r>
              <a:rPr lang="en-IN" sz="2200" dirty="0"/>
              <a:t>entry for each participant.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Each participant registers a public key with the directory authority.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A participant may replace the existing key with a new one at any time.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Participants could also access the directory electronically. For this purpose, secure, authenticated communication from the authority to the participant is mandatory.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55514"/>
            <a:ext cx="5462587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3. Public-Key Authority</a:t>
            </a:r>
          </a:p>
        </p:txBody>
      </p:sp>
      <p:sp>
        <p:nvSpPr>
          <p:cNvPr id="4" name="Oval 3"/>
          <p:cNvSpPr/>
          <p:nvPr/>
        </p:nvSpPr>
        <p:spPr>
          <a:xfrm>
            <a:off x="184716" y="47769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7333320" y="47769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573976" y="5600352"/>
            <a:ext cx="6002964" cy="460880"/>
            <a:chOff x="1573976" y="5600352"/>
            <a:chExt cx="6002964" cy="460880"/>
          </a:xfrm>
        </p:grpSpPr>
        <p:cxnSp>
          <p:nvCxnSpPr>
            <p:cNvPr id="7" name="Curved Connector 6"/>
            <p:cNvCxnSpPr>
              <a:stCxn id="5" idx="3"/>
              <a:endCxn id="4" idx="5"/>
            </p:cNvCxnSpPr>
            <p:nvPr/>
          </p:nvCxnSpPr>
          <p:spPr>
            <a:xfrm rot="5400000">
              <a:off x="4569108" y="2605220"/>
              <a:ext cx="12700" cy="6002964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206159" y="5701192"/>
              <a:ext cx="2782777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>
                  <a:solidFill>
                    <a:schemeClr val="tx1"/>
                  </a:solidFill>
                </a:rPr>
                <a:t>(6) E(</a:t>
              </a:r>
              <a:r>
                <a:rPr lang="en-US" altLang="en-US" sz="2200" dirty="0" err="1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PUa</a:t>
              </a:r>
              <a:r>
                <a:rPr lang="en-IN" sz="2200" dirty="0">
                  <a:solidFill>
                    <a:schemeClr val="tx1"/>
                  </a:solidFill>
                </a:rPr>
                <a:t> , [N1 || N2])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3638127" y="879340"/>
            <a:ext cx="1917615" cy="1038436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Public-Key Authority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99592" y="1398559"/>
            <a:ext cx="2738534" cy="3378398"/>
            <a:chOff x="899592" y="1398559"/>
            <a:chExt cx="2738534" cy="3378398"/>
          </a:xfrm>
        </p:grpSpPr>
        <p:cxnSp>
          <p:nvCxnSpPr>
            <p:cNvPr id="16" name="Curved Connector 15"/>
            <p:cNvCxnSpPr>
              <a:stCxn id="4" idx="0"/>
              <a:endCxn id="14" idx="2"/>
            </p:cNvCxnSpPr>
            <p:nvPr/>
          </p:nvCxnSpPr>
          <p:spPr>
            <a:xfrm rot="5400000" flipH="1" flipV="1">
              <a:off x="627267" y="1766097"/>
              <a:ext cx="3378398" cy="2643321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99592" y="1638752"/>
              <a:ext cx="218834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>
                  <a:solidFill>
                    <a:schemeClr val="tx1"/>
                  </a:solidFill>
                </a:rPr>
                <a:t>(1) </a:t>
              </a:r>
              <a:r>
                <a:rPr lang="en-IN" altLang="en-US" sz="2200" dirty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Request || T1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59632" y="1765701"/>
            <a:ext cx="4788532" cy="3031451"/>
            <a:chOff x="1259632" y="1765701"/>
            <a:chExt cx="4788532" cy="3031451"/>
          </a:xfrm>
        </p:grpSpPr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 flipH="1">
              <a:off x="1259632" y="1765701"/>
              <a:ext cx="2659323" cy="30314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574276" y="2852790"/>
              <a:ext cx="447388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>
                  <a:solidFill>
                    <a:schemeClr val="tx1"/>
                  </a:solidFill>
                </a:rPr>
                <a:t>(2) E(</a:t>
              </a:r>
              <a:r>
                <a:rPr lang="en-IN" sz="2200" dirty="0" err="1">
                  <a:solidFill>
                    <a:schemeClr val="tx1"/>
                  </a:solidFill>
                </a:rPr>
                <a:t>PRauth</a:t>
              </a:r>
              <a:r>
                <a:rPr lang="en-IN" sz="2200" dirty="0">
                  <a:solidFill>
                    <a:schemeClr val="tx1"/>
                  </a:solidFill>
                </a:rPr>
                <a:t>, [</a:t>
              </a:r>
              <a:r>
                <a:rPr lang="en-IN" sz="2200" dirty="0" err="1">
                  <a:solidFill>
                    <a:schemeClr val="tx1"/>
                  </a:solidFill>
                </a:rPr>
                <a:t>PUb</a:t>
              </a:r>
              <a:r>
                <a:rPr lang="en-IN" sz="2200" dirty="0">
                  <a:solidFill>
                    <a:schemeClr val="tx1"/>
                  </a:solidFill>
                </a:rPr>
                <a:t> || Request || T1])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55742" y="1398558"/>
            <a:ext cx="2871748" cy="3378398"/>
            <a:chOff x="5555742" y="1398558"/>
            <a:chExt cx="2871748" cy="3378398"/>
          </a:xfrm>
        </p:grpSpPr>
        <p:cxnSp>
          <p:nvCxnSpPr>
            <p:cNvPr id="25" name="Curved Connector 24"/>
            <p:cNvCxnSpPr>
              <a:stCxn id="5" idx="0"/>
              <a:endCxn id="14" idx="6"/>
            </p:cNvCxnSpPr>
            <p:nvPr/>
          </p:nvCxnSpPr>
          <p:spPr>
            <a:xfrm rot="16200000" flipV="1">
              <a:off x="5160377" y="1793923"/>
              <a:ext cx="3378398" cy="2587668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239150" y="2132856"/>
              <a:ext cx="218834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>
                  <a:solidFill>
                    <a:schemeClr val="tx1"/>
                  </a:solidFill>
                </a:rPr>
                <a:t>(4) </a:t>
              </a:r>
              <a:r>
                <a:rPr lang="en-IN" altLang="en-US" sz="2200" dirty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Request || T2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6159" y="1765701"/>
            <a:ext cx="4642205" cy="3031451"/>
            <a:chOff x="3206159" y="1765701"/>
            <a:chExt cx="4642205" cy="3031451"/>
          </a:xfrm>
        </p:grpSpPr>
        <p:cxnSp>
          <p:nvCxnSpPr>
            <p:cNvPr id="27" name="Straight Arrow Connector 26"/>
            <p:cNvCxnSpPr>
              <a:stCxn id="14" idx="5"/>
            </p:cNvCxnSpPr>
            <p:nvPr/>
          </p:nvCxnSpPr>
          <p:spPr>
            <a:xfrm>
              <a:off x="5274914" y="1765701"/>
              <a:ext cx="2573450" cy="30314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206159" y="3534621"/>
              <a:ext cx="440555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>
                  <a:solidFill>
                    <a:schemeClr val="tx1"/>
                  </a:solidFill>
                </a:rPr>
                <a:t>(5) E(</a:t>
              </a:r>
              <a:r>
                <a:rPr lang="en-IN" sz="2200" dirty="0" err="1">
                  <a:solidFill>
                    <a:schemeClr val="tx1"/>
                  </a:solidFill>
                </a:rPr>
                <a:t>PRauth</a:t>
              </a:r>
              <a:r>
                <a:rPr lang="en-IN" sz="2200" dirty="0">
                  <a:solidFill>
                    <a:schemeClr val="tx1"/>
                  </a:solidFill>
                </a:rPr>
                <a:t>, [</a:t>
              </a:r>
              <a:r>
                <a:rPr lang="en-IN" sz="2200" dirty="0" err="1">
                  <a:solidFill>
                    <a:schemeClr val="tx1"/>
                  </a:solidFill>
                </a:rPr>
                <a:t>PUa</a:t>
              </a:r>
              <a:r>
                <a:rPr lang="en-IN" sz="2200" dirty="0">
                  <a:solidFill>
                    <a:schemeClr val="tx1"/>
                  </a:solidFill>
                </a:rPr>
                <a:t> || Request || T2])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73976" y="4359824"/>
            <a:ext cx="6002964" cy="565844"/>
            <a:chOff x="1573976" y="4359824"/>
            <a:chExt cx="6002964" cy="565844"/>
          </a:xfrm>
        </p:grpSpPr>
        <p:cxnSp>
          <p:nvCxnSpPr>
            <p:cNvPr id="6" name="Curved Connector 5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4569108" y="1917836"/>
              <a:ext cx="12700" cy="6002964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266236" y="4359824"/>
              <a:ext cx="257033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>
                  <a:solidFill>
                    <a:schemeClr val="tx1"/>
                  </a:solidFill>
                </a:rPr>
                <a:t>(3) E (</a:t>
              </a:r>
              <a:r>
                <a:rPr lang="en-IN" sz="2200" dirty="0" err="1">
                  <a:solidFill>
                    <a:schemeClr val="tx1"/>
                  </a:solidFill>
                </a:rPr>
                <a:t>PUb</a:t>
              </a:r>
              <a:r>
                <a:rPr lang="en-IN" sz="2200" dirty="0">
                  <a:solidFill>
                    <a:schemeClr val="tx1"/>
                  </a:solidFill>
                </a:rPr>
                <a:t>, [</a:t>
              </a:r>
              <a:r>
                <a:rPr lang="en-IN" sz="2200" dirty="0" err="1">
                  <a:solidFill>
                    <a:schemeClr val="tx1"/>
                  </a:solidFill>
                </a:rPr>
                <a:t>IDa</a:t>
              </a:r>
              <a:r>
                <a:rPr lang="en-IN" sz="2200" dirty="0">
                  <a:solidFill>
                    <a:schemeClr val="tx1"/>
                  </a:solidFill>
                </a:rPr>
                <a:t>, N1])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1156" y="5742714"/>
            <a:ext cx="7148604" cy="1009764"/>
            <a:chOff x="1001156" y="5742714"/>
            <a:chExt cx="7148604" cy="1009764"/>
          </a:xfrm>
        </p:grpSpPr>
        <p:cxnSp>
          <p:nvCxnSpPr>
            <p:cNvPr id="29" name="Curved Connector 28"/>
            <p:cNvCxnSpPr>
              <a:stCxn id="4" idx="4"/>
              <a:endCxn id="5" idx="4"/>
            </p:cNvCxnSpPr>
            <p:nvPr/>
          </p:nvCxnSpPr>
          <p:spPr>
            <a:xfrm rot="16200000" flipH="1">
              <a:off x="4569108" y="2174762"/>
              <a:ext cx="12700" cy="7148604"/>
            </a:xfrm>
            <a:prstGeom prst="curvedConnector3">
              <a:avLst>
                <a:gd name="adj1" fmla="val 704503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688093" y="6392438"/>
              <a:ext cx="1817681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>
                  <a:solidFill>
                    <a:schemeClr val="tx1"/>
                  </a:solidFill>
                </a:rPr>
                <a:t>(7) </a:t>
              </a:r>
              <a:r>
                <a:rPr lang="en-IN" altLang="en-US" sz="2200" dirty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E(</a:t>
              </a:r>
              <a:r>
                <a:rPr lang="en-IN" altLang="en-US" sz="2200" dirty="0" err="1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PUb</a:t>
              </a:r>
              <a:r>
                <a:rPr lang="en-IN" altLang="en-US" sz="2200" dirty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, N2)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8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Public-Key Authority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A</a:t>
            </a:r>
            <a:r>
              <a:rPr lang="en-IN" dirty="0"/>
              <a:t> sends a timestamped message to the public-key authority containing a request for the current public key of </a:t>
            </a:r>
            <a:r>
              <a:rPr lang="en-IN" sz="2200" b="1" dirty="0">
                <a:solidFill>
                  <a:schemeClr val="tx2"/>
                </a:solidFill>
              </a:rPr>
              <a:t>B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authority responds with a message that is encrypted using the authority’s private key 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Message contains </a:t>
            </a:r>
            <a:r>
              <a:rPr lang="en-IN" sz="2200" b="1" dirty="0" err="1">
                <a:solidFill>
                  <a:schemeClr val="tx2"/>
                </a:solidFill>
              </a:rPr>
              <a:t>PUb</a:t>
            </a:r>
            <a:r>
              <a:rPr lang="en-IN" dirty="0"/>
              <a:t>, Original request, Original time stamp </a:t>
            </a:r>
            <a:r>
              <a:rPr lang="en-IN" sz="2200" b="1" dirty="0">
                <a:solidFill>
                  <a:schemeClr val="tx2"/>
                </a:solidFill>
              </a:rPr>
              <a:t>T1</a:t>
            </a:r>
          </a:p>
          <a:p>
            <a:pPr marL="400050" lvl="1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stores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’s public key and also uses it to encrypt a message to B containing an identifier of </a:t>
            </a:r>
            <a:r>
              <a:rPr lang="en-IN" sz="2400" b="1" dirty="0">
                <a:solidFill>
                  <a:schemeClr val="tx2"/>
                </a:solidFill>
              </a:rPr>
              <a:t>A(</a:t>
            </a:r>
            <a:r>
              <a:rPr lang="en-IN" sz="2400" b="1" dirty="0" err="1">
                <a:solidFill>
                  <a:schemeClr val="tx2"/>
                </a:solidFill>
              </a:rPr>
              <a:t>IDa</a:t>
            </a:r>
            <a:r>
              <a:rPr lang="en-IN" sz="2400" b="1" dirty="0">
                <a:solidFill>
                  <a:schemeClr val="tx2"/>
                </a:solidFill>
              </a:rPr>
              <a:t>)</a:t>
            </a:r>
            <a:r>
              <a:rPr lang="en-IN" sz="2400" dirty="0"/>
              <a:t> and a </a:t>
            </a:r>
            <a:r>
              <a:rPr lang="en-IN" sz="2400" b="1" dirty="0">
                <a:solidFill>
                  <a:schemeClr val="tx2"/>
                </a:solidFill>
              </a:rPr>
              <a:t>nonce(N1)</a:t>
            </a:r>
            <a:r>
              <a:rPr lang="en-IN" sz="2400" dirty="0"/>
              <a:t> , which is used to identify this transaction uniquely.</a:t>
            </a:r>
          </a:p>
          <a:p>
            <a:pPr marL="0" indent="0">
              <a:buNone/>
            </a:pPr>
            <a:r>
              <a:rPr lang="en-IN" sz="2200" dirty="0"/>
              <a:t>4, 5.</a:t>
            </a:r>
            <a:r>
              <a:rPr lang="en-IN" sz="2200" b="1" dirty="0">
                <a:solidFill>
                  <a:schemeClr val="tx2"/>
                </a:solidFill>
              </a:rPr>
              <a:t> B </a:t>
            </a:r>
            <a:r>
              <a:rPr lang="en-IN" dirty="0"/>
              <a:t>retrieves </a:t>
            </a:r>
            <a:r>
              <a:rPr lang="en-IN" sz="2200" b="1" dirty="0">
                <a:solidFill>
                  <a:schemeClr val="tx2"/>
                </a:solidFill>
              </a:rPr>
              <a:t>A</a:t>
            </a:r>
            <a:r>
              <a:rPr lang="en-IN" dirty="0"/>
              <a:t>’s public key from the authority in the same manner as </a:t>
            </a:r>
            <a:r>
              <a:rPr lang="en-IN" sz="2200" b="1" dirty="0">
                <a:solidFill>
                  <a:schemeClr val="tx2"/>
                </a:solidFill>
              </a:rPr>
              <a:t>A</a:t>
            </a:r>
            <a:r>
              <a:rPr lang="en-IN" dirty="0"/>
              <a:t> retrieved </a:t>
            </a:r>
            <a:r>
              <a:rPr lang="en-IN" sz="2200" b="1" dirty="0">
                <a:solidFill>
                  <a:schemeClr val="tx2"/>
                </a:solidFill>
              </a:rPr>
              <a:t>B</a:t>
            </a:r>
            <a:r>
              <a:rPr lang="en-IN" dirty="0"/>
              <a:t>’s public key.</a:t>
            </a:r>
          </a:p>
        </p:txBody>
      </p:sp>
    </p:spTree>
    <p:extLst>
      <p:ext uri="{BB962C8B-B14F-4D97-AF65-F5344CB8AC3E}">
        <p14:creationId xmlns:p14="http://schemas.microsoft.com/office/powerpoint/2010/main" val="259505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Public-Key Authority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IN" b="1" dirty="0">
                <a:solidFill>
                  <a:schemeClr val="tx2"/>
                </a:solidFill>
              </a:rPr>
              <a:t>B</a:t>
            </a:r>
            <a:r>
              <a:rPr lang="en-IN" dirty="0"/>
              <a:t> sends a message to </a:t>
            </a:r>
            <a:r>
              <a:rPr lang="en-IN" b="1" dirty="0">
                <a:solidFill>
                  <a:schemeClr val="tx2"/>
                </a:solidFill>
              </a:rPr>
              <a:t>A</a:t>
            </a:r>
            <a:r>
              <a:rPr lang="en-IN" dirty="0"/>
              <a:t> encrypted with </a:t>
            </a:r>
            <a:r>
              <a:rPr lang="en-IN" b="1" dirty="0" err="1">
                <a:solidFill>
                  <a:schemeClr val="tx2"/>
                </a:solidFill>
              </a:rPr>
              <a:t>PUa</a:t>
            </a:r>
            <a:r>
              <a:rPr lang="en-IN" dirty="0"/>
              <a:t> and containing </a:t>
            </a:r>
            <a:r>
              <a:rPr lang="en-IN" b="1" dirty="0">
                <a:solidFill>
                  <a:schemeClr val="tx2"/>
                </a:solidFill>
              </a:rPr>
              <a:t>A</a:t>
            </a:r>
            <a:r>
              <a:rPr lang="en-IN" dirty="0"/>
              <a:t>’s </a:t>
            </a:r>
            <a:r>
              <a:rPr lang="en-IN" b="1" dirty="0">
                <a:solidFill>
                  <a:schemeClr val="tx2"/>
                </a:solidFill>
              </a:rPr>
              <a:t>nonce(N1)</a:t>
            </a:r>
            <a:r>
              <a:rPr lang="en-IN" dirty="0"/>
              <a:t> as well as a new nonce generated by </a:t>
            </a:r>
            <a:r>
              <a:rPr lang="en-IN" b="1" dirty="0">
                <a:solidFill>
                  <a:schemeClr val="tx2"/>
                </a:solidFill>
              </a:rPr>
              <a:t>B(N2)</a:t>
            </a:r>
            <a:r>
              <a:rPr lang="en-IN" dirty="0"/>
              <a:t>. Because only </a:t>
            </a:r>
            <a:r>
              <a:rPr lang="en-IN" b="1" dirty="0">
                <a:solidFill>
                  <a:schemeClr val="tx2"/>
                </a:solidFill>
              </a:rPr>
              <a:t>B</a:t>
            </a:r>
            <a:r>
              <a:rPr lang="en-IN" dirty="0"/>
              <a:t> could have decrypted message (3), the presence of </a:t>
            </a:r>
            <a:r>
              <a:rPr lang="en-IN" b="1" dirty="0">
                <a:solidFill>
                  <a:schemeClr val="tx2"/>
                </a:solidFill>
              </a:rPr>
              <a:t>N1</a:t>
            </a:r>
            <a:r>
              <a:rPr lang="en-IN" dirty="0"/>
              <a:t> in message (6) assures </a:t>
            </a:r>
            <a:r>
              <a:rPr lang="en-IN" b="1" dirty="0">
                <a:solidFill>
                  <a:schemeClr val="tx2"/>
                </a:solidFill>
              </a:rPr>
              <a:t>A</a:t>
            </a:r>
            <a:r>
              <a:rPr lang="en-IN" dirty="0"/>
              <a:t> that the correspondent is </a:t>
            </a:r>
            <a:r>
              <a:rPr lang="en-IN" b="1" dirty="0">
                <a:solidFill>
                  <a:schemeClr val="tx2"/>
                </a:solidFill>
              </a:rPr>
              <a:t>B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b="1" dirty="0">
                <a:solidFill>
                  <a:schemeClr val="tx2"/>
                </a:solidFill>
              </a:rPr>
              <a:t>A</a:t>
            </a:r>
            <a:r>
              <a:rPr lang="en-IN" dirty="0"/>
              <a:t> returns </a:t>
            </a:r>
            <a:r>
              <a:rPr lang="en-IN" b="1" dirty="0">
                <a:solidFill>
                  <a:schemeClr val="tx2"/>
                </a:solidFill>
              </a:rPr>
              <a:t>N2</a:t>
            </a:r>
            <a:r>
              <a:rPr lang="en-IN" dirty="0"/>
              <a:t>, which is encrypted using </a:t>
            </a:r>
            <a:r>
              <a:rPr lang="en-IN" b="1" dirty="0">
                <a:solidFill>
                  <a:schemeClr val="tx2"/>
                </a:solidFill>
              </a:rPr>
              <a:t>B</a:t>
            </a:r>
            <a:r>
              <a:rPr lang="en-IN" dirty="0"/>
              <a:t>’s public key, to assure </a:t>
            </a:r>
            <a:r>
              <a:rPr lang="en-IN" b="1" dirty="0">
                <a:solidFill>
                  <a:schemeClr val="tx2"/>
                </a:solidFill>
              </a:rPr>
              <a:t>B</a:t>
            </a:r>
            <a:r>
              <a:rPr lang="en-IN" dirty="0"/>
              <a:t> that its correspondent is </a:t>
            </a:r>
            <a:r>
              <a:rPr lang="en-IN" b="1" dirty="0">
                <a:solidFill>
                  <a:schemeClr val="tx2"/>
                </a:solidFill>
              </a:rPr>
              <a:t>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7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Public-Key Certificates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Any participant can read a </a:t>
            </a:r>
            <a:r>
              <a:rPr lang="en-IN" b="1" dirty="0">
                <a:solidFill>
                  <a:schemeClr val="tx2"/>
                </a:solidFill>
              </a:rPr>
              <a:t>certificate</a:t>
            </a:r>
            <a:r>
              <a:rPr lang="en-IN" dirty="0"/>
              <a:t> to determine the name and public key of the certificate’s owner.</a:t>
            </a:r>
          </a:p>
          <a:p>
            <a:r>
              <a:rPr lang="en-IN" dirty="0"/>
              <a:t>Any participant can verify that the </a:t>
            </a:r>
            <a:r>
              <a:rPr lang="en-IN" b="1" dirty="0">
                <a:solidFill>
                  <a:schemeClr val="tx2"/>
                </a:solidFill>
              </a:rPr>
              <a:t>certificate</a:t>
            </a:r>
            <a:r>
              <a:rPr lang="en-IN" dirty="0"/>
              <a:t> originated from the </a:t>
            </a:r>
            <a:r>
              <a:rPr lang="en-IN" b="1" dirty="0">
                <a:solidFill>
                  <a:schemeClr val="tx2"/>
                </a:solidFill>
              </a:rPr>
              <a:t>certificate authority </a:t>
            </a:r>
            <a:r>
              <a:rPr lang="en-IN" dirty="0"/>
              <a:t>and is not counterfeit.</a:t>
            </a:r>
          </a:p>
          <a:p>
            <a:r>
              <a:rPr lang="en-IN" dirty="0"/>
              <a:t>Only the </a:t>
            </a:r>
            <a:r>
              <a:rPr lang="en-IN" b="1" dirty="0">
                <a:solidFill>
                  <a:schemeClr val="tx2"/>
                </a:solidFill>
              </a:rPr>
              <a:t>certificate authority </a:t>
            </a:r>
            <a:r>
              <a:rPr lang="en-IN" dirty="0"/>
              <a:t>can create and update certificates.</a:t>
            </a:r>
          </a:p>
          <a:p>
            <a:r>
              <a:rPr lang="en-IN" dirty="0"/>
              <a:t>Any participant can verify the currency of the certificate.</a:t>
            </a:r>
          </a:p>
        </p:txBody>
      </p:sp>
    </p:spTree>
    <p:extLst>
      <p:ext uri="{BB962C8B-B14F-4D97-AF65-F5344CB8AC3E}">
        <p14:creationId xmlns:p14="http://schemas.microsoft.com/office/powerpoint/2010/main" val="34685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4. Public-Key Certificates – </a:t>
            </a:r>
            <a:r>
              <a:rPr lang="en-IN" dirty="0" err="1"/>
              <a:t>Cont</a:t>
            </a:r>
            <a:r>
              <a:rPr lang="en-IN" dirty="0"/>
              <a:t>… </a:t>
            </a:r>
          </a:p>
        </p:txBody>
      </p:sp>
      <p:sp>
        <p:nvSpPr>
          <p:cNvPr id="4" name="Oval 3"/>
          <p:cNvSpPr/>
          <p:nvPr/>
        </p:nvSpPr>
        <p:spPr>
          <a:xfrm>
            <a:off x="251520" y="5085184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7092280" y="5085184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40780" y="5908580"/>
            <a:ext cx="5695120" cy="544756"/>
            <a:chOff x="1640780" y="5908580"/>
            <a:chExt cx="5695120" cy="544756"/>
          </a:xfrm>
        </p:grpSpPr>
        <p:cxnSp>
          <p:nvCxnSpPr>
            <p:cNvPr id="7" name="Curved Connector 6"/>
            <p:cNvCxnSpPr>
              <a:stCxn id="5" idx="3"/>
              <a:endCxn id="4" idx="5"/>
            </p:cNvCxnSpPr>
            <p:nvPr/>
          </p:nvCxnSpPr>
          <p:spPr>
            <a:xfrm rot="5400000">
              <a:off x="4481990" y="3067370"/>
              <a:ext cx="12700" cy="5695120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159309" y="6093296"/>
              <a:ext cx="923843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>
                  <a:solidFill>
                    <a:schemeClr val="tx1"/>
                  </a:solidFill>
                </a:rPr>
                <a:t>(2) CA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40780" y="4668743"/>
            <a:ext cx="5695120" cy="565153"/>
            <a:chOff x="1640780" y="4668743"/>
            <a:chExt cx="5695120" cy="565153"/>
          </a:xfrm>
        </p:grpSpPr>
        <p:cxnSp>
          <p:nvCxnSpPr>
            <p:cNvPr id="6" name="Curved Connector 5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4481990" y="2379986"/>
              <a:ext cx="12700" cy="5695120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56893" y="4668743"/>
              <a:ext cx="87597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>
                  <a:solidFill>
                    <a:schemeClr val="tx1"/>
                  </a:solidFill>
                </a:rPr>
                <a:t>(1) </a:t>
              </a:r>
              <a:r>
                <a:rPr lang="en-IN" sz="2200" dirty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CA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3557875" y="898167"/>
            <a:ext cx="1890210" cy="1156726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Authority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1609" y="1476531"/>
            <a:ext cx="2496265" cy="3608654"/>
            <a:chOff x="1061609" y="1476531"/>
            <a:chExt cx="2496265" cy="3608654"/>
          </a:xfrm>
        </p:grpSpPr>
        <p:cxnSp>
          <p:nvCxnSpPr>
            <p:cNvPr id="14" name="Curved Connector 13"/>
            <p:cNvCxnSpPr>
              <a:stCxn id="4" idx="0"/>
              <a:endCxn id="10" idx="2"/>
            </p:cNvCxnSpPr>
            <p:nvPr/>
          </p:nvCxnSpPr>
          <p:spPr>
            <a:xfrm rot="5400000" flipH="1" flipV="1">
              <a:off x="505415" y="2032725"/>
              <a:ext cx="3608654" cy="2496265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763688" y="2095703"/>
              <a:ext cx="68105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2200" dirty="0" err="1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PUa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45459" y="1885494"/>
            <a:ext cx="4527262" cy="3235694"/>
            <a:chOff x="1345459" y="1885494"/>
            <a:chExt cx="4527262" cy="3235694"/>
          </a:xfrm>
        </p:grpSpPr>
        <p:cxnSp>
          <p:nvCxnSpPr>
            <p:cNvPr id="16" name="Straight Arrow Connector 15"/>
            <p:cNvCxnSpPr>
              <a:stCxn id="10" idx="3"/>
            </p:cNvCxnSpPr>
            <p:nvPr/>
          </p:nvCxnSpPr>
          <p:spPr>
            <a:xfrm flipH="1">
              <a:off x="1345459" y="1885494"/>
              <a:ext cx="2489231" cy="323569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763296" y="2857748"/>
              <a:ext cx="4109425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>
                  <a:solidFill>
                    <a:schemeClr val="tx1"/>
                  </a:solidFill>
                </a:rPr>
                <a:t>CA = E(</a:t>
              </a:r>
              <a:r>
                <a:rPr lang="en-IN" sz="2200" dirty="0" err="1">
                  <a:solidFill>
                    <a:schemeClr val="tx1"/>
                  </a:solidFill>
                </a:rPr>
                <a:t>PRauth</a:t>
              </a:r>
              <a:r>
                <a:rPr lang="en-IN" sz="2200" dirty="0">
                  <a:solidFill>
                    <a:schemeClr val="tx1"/>
                  </a:solidFill>
                </a:rPr>
                <a:t>, [T1 || </a:t>
              </a:r>
              <a:r>
                <a:rPr lang="en-IN" sz="2200" dirty="0" err="1">
                  <a:solidFill>
                    <a:schemeClr val="tx1"/>
                  </a:solidFill>
                </a:rPr>
                <a:t>IDa</a:t>
              </a:r>
              <a:r>
                <a:rPr lang="en-IN" sz="2200" dirty="0">
                  <a:solidFill>
                    <a:schemeClr val="tx1"/>
                  </a:solidFill>
                </a:rPr>
                <a:t> || </a:t>
              </a:r>
              <a:r>
                <a:rPr lang="en-IN" sz="2200" dirty="0" err="1">
                  <a:solidFill>
                    <a:schemeClr val="tx1"/>
                  </a:solidFill>
                </a:rPr>
                <a:t>PUa</a:t>
              </a:r>
              <a:r>
                <a:rPr lang="en-IN" sz="2200" dirty="0">
                  <a:solidFill>
                    <a:schemeClr val="tx1"/>
                  </a:solidFill>
                </a:rPr>
                <a:t>])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48085" y="1476530"/>
            <a:ext cx="2454285" cy="3608654"/>
            <a:chOff x="5448085" y="1476530"/>
            <a:chExt cx="2454285" cy="3608654"/>
          </a:xfrm>
        </p:grpSpPr>
        <p:cxnSp>
          <p:nvCxnSpPr>
            <p:cNvPr id="18" name="Curved Connector 17"/>
            <p:cNvCxnSpPr>
              <a:stCxn id="5" idx="0"/>
              <a:endCxn id="10" idx="6"/>
            </p:cNvCxnSpPr>
            <p:nvPr/>
          </p:nvCxnSpPr>
          <p:spPr>
            <a:xfrm rot="16200000" flipV="1">
              <a:off x="4870901" y="2053714"/>
              <a:ext cx="3608654" cy="2454285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516216" y="2097067"/>
              <a:ext cx="68105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2200" dirty="0" err="1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PUb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97946" y="1885494"/>
            <a:ext cx="4204366" cy="3235694"/>
            <a:chOff x="3397946" y="1885494"/>
            <a:chExt cx="4204366" cy="3235694"/>
          </a:xfrm>
        </p:grpSpPr>
        <p:cxnSp>
          <p:nvCxnSpPr>
            <p:cNvPr id="20" name="Straight Arrow Connector 19"/>
            <p:cNvCxnSpPr>
              <a:stCxn id="10" idx="5"/>
            </p:cNvCxnSpPr>
            <p:nvPr/>
          </p:nvCxnSpPr>
          <p:spPr>
            <a:xfrm>
              <a:off x="5171270" y="1885494"/>
              <a:ext cx="2431042" cy="323569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397946" y="3562925"/>
              <a:ext cx="4109425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>
                  <a:solidFill>
                    <a:schemeClr val="tx1"/>
                  </a:solidFill>
                </a:rPr>
                <a:t>CA = E(</a:t>
              </a:r>
              <a:r>
                <a:rPr lang="en-IN" sz="2200" dirty="0" err="1">
                  <a:solidFill>
                    <a:schemeClr val="tx1"/>
                  </a:solidFill>
                </a:rPr>
                <a:t>PRauth</a:t>
              </a:r>
              <a:r>
                <a:rPr lang="en-IN" sz="2200" dirty="0">
                  <a:solidFill>
                    <a:schemeClr val="tx1"/>
                  </a:solidFill>
                </a:rPr>
                <a:t>, [T2 || </a:t>
              </a:r>
              <a:r>
                <a:rPr lang="en-IN" sz="2200" dirty="0" err="1">
                  <a:solidFill>
                    <a:schemeClr val="tx1"/>
                  </a:solidFill>
                </a:rPr>
                <a:t>IDb</a:t>
              </a:r>
              <a:r>
                <a:rPr lang="en-IN" sz="2200" dirty="0">
                  <a:solidFill>
                    <a:schemeClr val="tx1"/>
                  </a:solidFill>
                </a:rPr>
                <a:t> || </a:t>
              </a:r>
              <a:r>
                <a:rPr lang="en-IN" sz="2200" dirty="0" err="1">
                  <a:solidFill>
                    <a:schemeClr val="tx1"/>
                  </a:solidFill>
                </a:rPr>
                <a:t>PUb</a:t>
              </a:r>
              <a:r>
                <a:rPr lang="en-IN" sz="2200" dirty="0">
                  <a:solidFill>
                    <a:schemeClr val="tx1"/>
                  </a:solidFill>
                </a:rPr>
                <a:t>])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2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4. Public-Key Certificates – </a:t>
            </a:r>
            <a:r>
              <a:rPr lang="en-IN" dirty="0" err="1"/>
              <a:t>Cont</a:t>
            </a:r>
            <a:r>
              <a:rPr lang="en-IN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Each participant applies to the </a:t>
            </a:r>
            <a:r>
              <a:rPr lang="en-IN" b="1" dirty="0">
                <a:solidFill>
                  <a:schemeClr val="tx2"/>
                </a:solidFill>
              </a:rPr>
              <a:t>certificate authority</a:t>
            </a:r>
            <a:r>
              <a:rPr lang="en-IN" dirty="0"/>
              <a:t>, supplying a public key and requesting a certificate.</a:t>
            </a:r>
          </a:p>
          <a:p>
            <a:r>
              <a:rPr lang="en-IN" dirty="0"/>
              <a:t>For participant A, the authority provides a certificate of the form</a:t>
            </a:r>
          </a:p>
          <a:p>
            <a:pPr marL="0" indent="0" algn="ctr">
              <a:buNone/>
            </a:pPr>
            <a:r>
              <a:rPr lang="en-IN" b="1" dirty="0">
                <a:solidFill>
                  <a:schemeClr val="tx2"/>
                </a:solidFill>
              </a:rPr>
              <a:t>CA = E (</a:t>
            </a:r>
            <a:r>
              <a:rPr lang="en-IN" b="1" dirty="0" err="1">
                <a:solidFill>
                  <a:schemeClr val="tx2"/>
                </a:solidFill>
              </a:rPr>
              <a:t>PRauth</a:t>
            </a:r>
            <a:r>
              <a:rPr lang="en-IN" b="1" dirty="0">
                <a:solidFill>
                  <a:schemeClr val="tx2"/>
                </a:solidFill>
              </a:rPr>
              <a:t>, [T || </a:t>
            </a:r>
            <a:r>
              <a:rPr lang="en-IN" b="1" dirty="0" err="1">
                <a:solidFill>
                  <a:schemeClr val="tx2"/>
                </a:solidFill>
              </a:rPr>
              <a:t>IDa</a:t>
            </a:r>
            <a:r>
              <a:rPr lang="en-IN" b="1" dirty="0">
                <a:solidFill>
                  <a:schemeClr val="tx2"/>
                </a:solidFill>
              </a:rPr>
              <a:t> || </a:t>
            </a:r>
            <a:r>
              <a:rPr lang="en-IN" b="1" dirty="0" err="1">
                <a:solidFill>
                  <a:schemeClr val="tx2"/>
                </a:solidFill>
              </a:rPr>
              <a:t>PUa</a:t>
            </a:r>
            <a:r>
              <a:rPr lang="en-IN" b="1" dirty="0">
                <a:solidFill>
                  <a:schemeClr val="tx2"/>
                </a:solidFill>
              </a:rPr>
              <a:t>] )</a:t>
            </a:r>
          </a:p>
          <a:p>
            <a:r>
              <a:rPr lang="en-IN" dirty="0"/>
              <a:t>A may then pass this certificate on to any other participant, who reads and verifies the certificate as follows: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                           D(</a:t>
            </a:r>
            <a:r>
              <a:rPr lang="en-IN" b="1" dirty="0" err="1">
                <a:solidFill>
                  <a:schemeClr val="tx2"/>
                </a:solidFill>
              </a:rPr>
              <a:t>PUauth</a:t>
            </a:r>
            <a:r>
              <a:rPr lang="en-IN" b="1" dirty="0">
                <a:solidFill>
                  <a:schemeClr val="tx2"/>
                </a:solidFill>
              </a:rPr>
              <a:t>, CA) </a:t>
            </a:r>
          </a:p>
          <a:p>
            <a:pPr marL="0" indent="0" algn="ctr">
              <a:buNone/>
            </a:pPr>
            <a:r>
              <a:rPr lang="en-IN" b="1" dirty="0">
                <a:solidFill>
                  <a:schemeClr val="tx2"/>
                </a:solidFill>
              </a:rPr>
              <a:t>= D(</a:t>
            </a:r>
            <a:r>
              <a:rPr lang="en-IN" b="1" dirty="0" err="1">
                <a:solidFill>
                  <a:schemeClr val="tx2"/>
                </a:solidFill>
              </a:rPr>
              <a:t>PUauth</a:t>
            </a:r>
            <a:r>
              <a:rPr lang="en-IN" b="1" dirty="0">
                <a:solidFill>
                  <a:schemeClr val="tx2"/>
                </a:solidFill>
              </a:rPr>
              <a:t>, E (</a:t>
            </a:r>
            <a:r>
              <a:rPr lang="en-IN" b="1" dirty="0" err="1">
                <a:solidFill>
                  <a:schemeClr val="tx2"/>
                </a:solidFill>
              </a:rPr>
              <a:t>PRauth</a:t>
            </a:r>
            <a:r>
              <a:rPr lang="en-IN" b="1" dirty="0">
                <a:solidFill>
                  <a:schemeClr val="tx2"/>
                </a:solidFill>
              </a:rPr>
              <a:t>, [T || </a:t>
            </a:r>
            <a:r>
              <a:rPr lang="en-IN" b="1" dirty="0" err="1">
                <a:solidFill>
                  <a:schemeClr val="tx2"/>
                </a:solidFill>
              </a:rPr>
              <a:t>IDa</a:t>
            </a:r>
            <a:r>
              <a:rPr lang="en-IN" b="1" dirty="0">
                <a:solidFill>
                  <a:schemeClr val="tx2"/>
                </a:solidFill>
              </a:rPr>
              <a:t> || </a:t>
            </a:r>
            <a:r>
              <a:rPr lang="en-IN" b="1" dirty="0" err="1">
                <a:solidFill>
                  <a:schemeClr val="tx2"/>
                </a:solidFill>
              </a:rPr>
              <a:t>PUa</a:t>
            </a:r>
            <a:r>
              <a:rPr lang="en-IN" b="1" dirty="0">
                <a:solidFill>
                  <a:schemeClr val="tx2"/>
                </a:solidFill>
              </a:rPr>
              <a:t>] )) </a:t>
            </a:r>
          </a:p>
          <a:p>
            <a:pPr marL="0" indent="0" algn="l">
              <a:buNone/>
            </a:pPr>
            <a:r>
              <a:rPr lang="en-IN" b="1" dirty="0">
                <a:solidFill>
                  <a:schemeClr val="tx2"/>
                </a:solidFill>
              </a:rPr>
              <a:t>                        = (T || </a:t>
            </a:r>
            <a:r>
              <a:rPr lang="en-IN" b="1" dirty="0" err="1">
                <a:solidFill>
                  <a:schemeClr val="tx2"/>
                </a:solidFill>
              </a:rPr>
              <a:t>IDa</a:t>
            </a:r>
            <a:r>
              <a:rPr lang="en-IN" b="1" dirty="0">
                <a:solidFill>
                  <a:schemeClr val="tx2"/>
                </a:solidFill>
              </a:rPr>
              <a:t> || </a:t>
            </a:r>
            <a:r>
              <a:rPr lang="en-IN" b="1" dirty="0" err="1">
                <a:solidFill>
                  <a:schemeClr val="tx2"/>
                </a:solidFill>
              </a:rPr>
              <a:t>PUa</a:t>
            </a:r>
            <a:r>
              <a:rPr lang="en-IN" b="1" dirty="0">
                <a:solidFill>
                  <a:schemeClr val="tx2"/>
                </a:solidFill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7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Key management and distribution</a:t>
            </a:r>
          </a:p>
          <a:p>
            <a:r>
              <a:rPr lang="en-IN" dirty="0"/>
              <a:t>Symmetric key distribution using symmetric  encryption</a:t>
            </a:r>
          </a:p>
          <a:p>
            <a:r>
              <a:rPr lang="en-IN" dirty="0"/>
              <a:t>Symmetric key distribution asymmetric encryption</a:t>
            </a:r>
          </a:p>
          <a:p>
            <a:r>
              <a:rPr lang="en-IN" dirty="0"/>
              <a:t>Distribution of public keys</a:t>
            </a:r>
          </a:p>
          <a:p>
            <a:r>
              <a:rPr lang="en-IN" dirty="0"/>
              <a:t>X.509 certificates</a:t>
            </a:r>
          </a:p>
          <a:p>
            <a:r>
              <a:rPr lang="en-IN" dirty="0"/>
              <a:t>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X.509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X.509</a:t>
            </a:r>
            <a:r>
              <a:rPr lang="en-IN" dirty="0"/>
              <a:t> defines the format for public-key certificates. used in a variety of applications.</a:t>
            </a:r>
          </a:p>
          <a:p>
            <a:r>
              <a:rPr lang="en-IN" b="1" dirty="0">
                <a:solidFill>
                  <a:schemeClr val="tx2"/>
                </a:solidFill>
              </a:rPr>
              <a:t>X.509</a:t>
            </a:r>
            <a:r>
              <a:rPr lang="en-IN" dirty="0"/>
              <a:t> defines a framework for the provision of authentication services by the X.500 directory to its users. </a:t>
            </a:r>
          </a:p>
          <a:p>
            <a:r>
              <a:rPr lang="en-IN" dirty="0"/>
              <a:t>The directory may serve as a repository of public-key certificates.</a:t>
            </a:r>
          </a:p>
          <a:p>
            <a:r>
              <a:rPr lang="en-IN" dirty="0"/>
              <a:t>Each certificate contains the </a:t>
            </a:r>
            <a:r>
              <a:rPr lang="en-IN" b="1" dirty="0">
                <a:solidFill>
                  <a:schemeClr val="tx2"/>
                </a:solidFill>
              </a:rPr>
              <a:t>public key of a user </a:t>
            </a:r>
            <a:r>
              <a:rPr lang="en-IN" dirty="0"/>
              <a:t>and is </a:t>
            </a:r>
            <a:r>
              <a:rPr lang="en-IN" b="1" dirty="0">
                <a:solidFill>
                  <a:schemeClr val="tx2"/>
                </a:solidFill>
              </a:rPr>
              <a:t>signed with the private key</a:t>
            </a:r>
            <a:r>
              <a:rPr lang="en-IN" dirty="0"/>
              <a:t> of a trusted certification authority. </a:t>
            </a:r>
          </a:p>
        </p:txBody>
      </p:sp>
    </p:spTree>
    <p:extLst>
      <p:ext uri="{BB962C8B-B14F-4D97-AF65-F5344CB8AC3E}">
        <p14:creationId xmlns:p14="http://schemas.microsoft.com/office/powerpoint/2010/main" val="22366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12260" y="102360"/>
            <a:ext cx="2075323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X.509 Formats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8737" y="235499"/>
            <a:ext cx="2196244" cy="326308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9563" y="565389"/>
            <a:ext cx="2196244" cy="605235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IN" sz="2200" b="1" dirty="0">
                <a:solidFill>
                  <a:schemeClr val="tx1"/>
                </a:solidFill>
              </a:rPr>
              <a:t>serial number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448737" y="1173695"/>
            <a:ext cx="2196244" cy="587664"/>
            <a:chOff x="1927136" y="1216086"/>
            <a:chExt cx="2196244" cy="587664"/>
          </a:xfrm>
        </p:grpSpPr>
        <p:sp>
          <p:nvSpPr>
            <p:cNvPr id="20" name="Rectangle 19"/>
            <p:cNvSpPr/>
            <p:nvPr/>
          </p:nvSpPr>
          <p:spPr>
            <a:xfrm>
              <a:off x="1927136" y="1216086"/>
              <a:ext cx="2196244" cy="587664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IN" sz="2200" b="1" dirty="0">
                  <a:solidFill>
                    <a:schemeClr val="tx1"/>
                  </a:solidFill>
                </a:rPr>
                <a:t>Parameters</a:t>
              </a:r>
            </a:p>
          </p:txBody>
        </p:sp>
        <p:cxnSp>
          <p:nvCxnSpPr>
            <p:cNvPr id="22" name="Straight Connector 21"/>
            <p:cNvCxnSpPr>
              <a:stCxn id="20" idx="1"/>
              <a:endCxn id="20" idx="3"/>
            </p:cNvCxnSpPr>
            <p:nvPr/>
          </p:nvCxnSpPr>
          <p:spPr>
            <a:xfrm>
              <a:off x="1927136" y="1509918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444374" y="1766329"/>
            <a:ext cx="2196244" cy="327600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Issuer name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445022" y="2097707"/>
            <a:ext cx="2196244" cy="586800"/>
            <a:chOff x="1929208" y="2140098"/>
            <a:chExt cx="2196244" cy="586800"/>
          </a:xfrm>
        </p:grpSpPr>
        <p:sp>
          <p:nvSpPr>
            <p:cNvPr id="28" name="Rectangle 27"/>
            <p:cNvSpPr/>
            <p:nvPr/>
          </p:nvSpPr>
          <p:spPr>
            <a:xfrm>
              <a:off x="1929208" y="2140098"/>
              <a:ext cx="2196244" cy="586800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>
                  <a:solidFill>
                    <a:schemeClr val="tx1"/>
                  </a:solidFill>
                </a:rPr>
                <a:t>Not before</a:t>
              </a:r>
            </a:p>
            <a:p>
              <a:pPr algn="ctr"/>
              <a:r>
                <a:rPr lang="en-IN" sz="2200" b="1" dirty="0">
                  <a:solidFill>
                    <a:schemeClr val="tx1"/>
                  </a:solidFill>
                </a:rPr>
                <a:t>Not after</a:t>
              </a:r>
            </a:p>
          </p:txBody>
        </p:sp>
        <p:cxnSp>
          <p:nvCxnSpPr>
            <p:cNvPr id="29" name="Straight Connector 28"/>
            <p:cNvCxnSpPr>
              <a:stCxn id="28" idx="1"/>
              <a:endCxn id="28" idx="3"/>
            </p:cNvCxnSpPr>
            <p:nvPr/>
          </p:nvCxnSpPr>
          <p:spPr>
            <a:xfrm>
              <a:off x="1929208" y="2433498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445276" y="2687800"/>
            <a:ext cx="2196244" cy="327600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Subject name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442500" y="3023679"/>
            <a:ext cx="2202218" cy="990851"/>
            <a:chOff x="1926686" y="3066070"/>
            <a:chExt cx="2202218" cy="990851"/>
          </a:xfrm>
        </p:grpSpPr>
        <p:sp>
          <p:nvSpPr>
            <p:cNvPr id="32" name="Rectangle 31"/>
            <p:cNvSpPr/>
            <p:nvPr/>
          </p:nvSpPr>
          <p:spPr>
            <a:xfrm>
              <a:off x="1929208" y="3066070"/>
              <a:ext cx="2196244" cy="990851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>
                  <a:solidFill>
                    <a:schemeClr val="tx1"/>
                  </a:solidFill>
                </a:rPr>
                <a:t>Algorithms</a:t>
              </a:r>
            </a:p>
            <a:p>
              <a:pPr algn="ctr"/>
              <a:r>
                <a:rPr lang="en-IN" sz="2200" b="1" dirty="0">
                  <a:solidFill>
                    <a:schemeClr val="tx1"/>
                  </a:solidFill>
                </a:rPr>
                <a:t>Parameters</a:t>
              </a:r>
            </a:p>
            <a:p>
              <a:pPr algn="ctr"/>
              <a:r>
                <a:rPr lang="en-IN" sz="2200" b="1" dirty="0">
                  <a:solidFill>
                    <a:schemeClr val="tx1"/>
                  </a:solidFill>
                </a:rPr>
                <a:t>Key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932660" y="3409259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26686" y="3763203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444796" y="4021302"/>
            <a:ext cx="2196244" cy="586800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Issuer Unique identifier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40213" y="5217524"/>
            <a:ext cx="2196244" cy="327600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Extensions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440213" y="5559111"/>
            <a:ext cx="2204236" cy="990000"/>
            <a:chOff x="1924668" y="5601502"/>
            <a:chExt cx="2204236" cy="990000"/>
          </a:xfrm>
        </p:grpSpPr>
        <p:sp>
          <p:nvSpPr>
            <p:cNvPr id="44" name="Rectangle 43"/>
            <p:cNvSpPr/>
            <p:nvPr/>
          </p:nvSpPr>
          <p:spPr>
            <a:xfrm>
              <a:off x="1924668" y="5601502"/>
              <a:ext cx="2196244" cy="990000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>
                  <a:solidFill>
                    <a:schemeClr val="tx1"/>
                  </a:solidFill>
                </a:rPr>
                <a:t>Algorithms</a:t>
              </a:r>
            </a:p>
            <a:p>
              <a:pPr algn="ctr"/>
              <a:r>
                <a:rPr lang="en-IN" sz="2200" b="1" dirty="0">
                  <a:solidFill>
                    <a:schemeClr val="tx1"/>
                  </a:solidFill>
                </a:rPr>
                <a:t>Parameters</a:t>
              </a:r>
            </a:p>
            <a:p>
              <a:pPr algn="ctr"/>
              <a:r>
                <a:rPr lang="en-IN" sz="2200" b="1" dirty="0">
                  <a:solidFill>
                    <a:schemeClr val="tx1"/>
                  </a:solidFill>
                </a:rPr>
                <a:t>Encrypted hash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932660" y="5948589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24668" y="6285769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327" y="940163"/>
            <a:ext cx="1331070" cy="1015663"/>
            <a:chOff x="522726" y="982554"/>
            <a:chExt cx="1331070" cy="1015663"/>
          </a:xfrm>
        </p:grpSpPr>
        <p:sp>
          <p:nvSpPr>
            <p:cNvPr id="49" name="Left Brace 48"/>
            <p:cNvSpPr/>
            <p:nvPr/>
          </p:nvSpPr>
          <p:spPr>
            <a:xfrm>
              <a:off x="1656439" y="1213015"/>
              <a:ext cx="197357" cy="590735"/>
            </a:xfrm>
            <a:prstGeom prst="leftBrace">
              <a:avLst>
                <a:gd name="adj1" fmla="val 41541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2726" y="982554"/>
              <a:ext cx="11873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Signature </a:t>
              </a:r>
            </a:p>
            <a:p>
              <a:pPr algn="ctr"/>
              <a:r>
                <a:rPr lang="en-IN" sz="2000" dirty="0"/>
                <a:t>algorithm</a:t>
              </a:r>
            </a:p>
            <a:p>
              <a:pPr algn="ctr"/>
              <a:r>
                <a:rPr lang="en-IN" sz="2000" dirty="0"/>
                <a:t>identifier 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5891" y="2035276"/>
            <a:ext cx="1190652" cy="707886"/>
            <a:chOff x="654290" y="2077667"/>
            <a:chExt cx="1190652" cy="707886"/>
          </a:xfrm>
        </p:grpSpPr>
        <p:sp>
          <p:nvSpPr>
            <p:cNvPr id="51" name="Left Brace 50"/>
            <p:cNvSpPr/>
            <p:nvPr/>
          </p:nvSpPr>
          <p:spPr>
            <a:xfrm>
              <a:off x="1628918" y="2136321"/>
              <a:ext cx="216024" cy="590578"/>
            </a:xfrm>
            <a:prstGeom prst="leftBrace">
              <a:avLst>
                <a:gd name="adj1" fmla="val 41541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4290" y="2077667"/>
              <a:ext cx="1037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Proof of validity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-16584" y="2990214"/>
            <a:ext cx="1381559" cy="1031088"/>
            <a:chOff x="461815" y="3032605"/>
            <a:chExt cx="1381559" cy="1031088"/>
          </a:xfrm>
        </p:grpSpPr>
        <p:sp>
          <p:nvSpPr>
            <p:cNvPr id="53" name="Left Brace 52"/>
            <p:cNvSpPr/>
            <p:nvPr/>
          </p:nvSpPr>
          <p:spPr>
            <a:xfrm>
              <a:off x="1628918" y="3032605"/>
              <a:ext cx="214456" cy="1031088"/>
            </a:xfrm>
            <a:prstGeom prst="leftBrace">
              <a:avLst>
                <a:gd name="adj1" fmla="val 41541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1815" y="3032605"/>
              <a:ext cx="12342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Subject’s public key info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-38532" y="5545124"/>
            <a:ext cx="1398601" cy="1003987"/>
            <a:chOff x="445923" y="5587515"/>
            <a:chExt cx="1398601" cy="1003987"/>
          </a:xfrm>
        </p:grpSpPr>
        <p:sp>
          <p:nvSpPr>
            <p:cNvPr id="57" name="Left Brace 56"/>
            <p:cNvSpPr/>
            <p:nvPr/>
          </p:nvSpPr>
          <p:spPr>
            <a:xfrm>
              <a:off x="1630068" y="5587515"/>
              <a:ext cx="214456" cy="1003987"/>
            </a:xfrm>
            <a:prstGeom prst="leftBrace">
              <a:avLst>
                <a:gd name="adj1" fmla="val 41541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5923" y="5880663"/>
              <a:ext cx="123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Signature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440200" y="4621796"/>
            <a:ext cx="2196244" cy="586800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Subject Unique identifier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3662550" y="235499"/>
            <a:ext cx="523220" cy="3785803"/>
            <a:chOff x="4140949" y="277890"/>
            <a:chExt cx="523220" cy="3785803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4572000" y="277890"/>
              <a:ext cx="0" cy="3785803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40949" y="1387742"/>
              <a:ext cx="523220" cy="13321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IN" sz="2200" dirty="0"/>
                <a:t>Version 1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232134" y="235499"/>
            <a:ext cx="523220" cy="4973097"/>
            <a:chOff x="4710533" y="277890"/>
            <a:chExt cx="523220" cy="4973097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148064" y="277890"/>
              <a:ext cx="0" cy="497309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10533" y="2127418"/>
              <a:ext cx="523220" cy="135951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IN" sz="2200" dirty="0"/>
                <a:t>Version 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801718" y="235499"/>
            <a:ext cx="523220" cy="5323612"/>
            <a:chOff x="5280117" y="277890"/>
            <a:chExt cx="523220" cy="5323612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5724128" y="277890"/>
              <a:ext cx="0" cy="532361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280117" y="2312876"/>
              <a:ext cx="523220" cy="13321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IN" sz="2200" dirty="0"/>
                <a:t>Version 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001499" y="5536818"/>
            <a:ext cx="800219" cy="1020598"/>
            <a:chOff x="4479898" y="5579209"/>
            <a:chExt cx="800219" cy="1020598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4572000" y="5587515"/>
              <a:ext cx="0" cy="100398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79898" y="5579209"/>
              <a:ext cx="800219" cy="102059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IN" sz="2000" b="1" dirty="0"/>
                <a:t>All</a:t>
              </a:r>
            </a:p>
            <a:p>
              <a:pPr algn="ctr"/>
              <a:r>
                <a:rPr lang="en-IN" sz="2000" b="1" dirty="0"/>
                <a:t>Versions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 animBg="1"/>
      <p:bldP spid="30" grpId="0" animBg="1"/>
      <p:bldP spid="40" grpId="0" animBg="1"/>
      <p:bldP spid="42" grpId="0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X.509 Format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Version: </a:t>
            </a:r>
            <a:r>
              <a:rPr lang="en-IN" dirty="0"/>
              <a:t>Differentiates among successive versions of the certificate format; the default is version 1. </a:t>
            </a:r>
          </a:p>
          <a:p>
            <a:r>
              <a:rPr lang="en-IN" b="1" dirty="0"/>
              <a:t>Serial number: </a:t>
            </a:r>
            <a:r>
              <a:rPr lang="en-IN" dirty="0"/>
              <a:t>An integer value unique within the issuing CA that is unambiguously associated with this certificate.</a:t>
            </a:r>
          </a:p>
          <a:p>
            <a:r>
              <a:rPr lang="en-IN" b="1" dirty="0"/>
              <a:t>Signature algorithm identifier: </a:t>
            </a:r>
            <a:r>
              <a:rPr lang="en-IN" dirty="0"/>
              <a:t>The algorithm used to sign the certificate  together with any associated parameters. </a:t>
            </a:r>
          </a:p>
          <a:p>
            <a:r>
              <a:rPr lang="en-IN" b="1" dirty="0"/>
              <a:t>Issuer name: </a:t>
            </a:r>
            <a:r>
              <a:rPr lang="en-IN" dirty="0"/>
              <a:t>X.500 name of the CA that created and signed this certificate.</a:t>
            </a:r>
          </a:p>
          <a:p>
            <a:r>
              <a:rPr lang="en-IN" b="1" dirty="0"/>
              <a:t>Period of validity: </a:t>
            </a:r>
            <a:r>
              <a:rPr lang="en-IN" dirty="0"/>
              <a:t>Consists of two dates: the first and last on which the certificate is valid.</a:t>
            </a:r>
          </a:p>
          <a:p>
            <a:r>
              <a:rPr lang="en-IN" b="1" dirty="0"/>
              <a:t>Subject name: </a:t>
            </a:r>
            <a:r>
              <a:rPr lang="en-IN" dirty="0"/>
              <a:t>The name of the user to whom this certificate refers.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55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X.509 Format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Subject’s public-key information:</a:t>
            </a:r>
            <a:r>
              <a:rPr lang="en-IN" dirty="0"/>
              <a:t> The public key of the subject, plus an identifier of the algorithm for which this key is to be used, together with any associated parameters.</a:t>
            </a:r>
          </a:p>
          <a:p>
            <a:r>
              <a:rPr lang="en-IN" b="1" dirty="0"/>
              <a:t>Issuer unique identifier: </a:t>
            </a:r>
            <a:r>
              <a:rPr lang="en-IN" dirty="0"/>
              <a:t>An optional-bit string field used to identify uniquely the issuing CA in the event the X.500 name has been reused for different entities.</a:t>
            </a:r>
          </a:p>
          <a:p>
            <a:r>
              <a:rPr lang="en-IN" b="1" dirty="0"/>
              <a:t>Subject unique identifier:</a:t>
            </a:r>
            <a:r>
              <a:rPr lang="en-IN" dirty="0"/>
              <a:t> An optional-bit string field used to identify uniquely the subject in the event the X.500 name has been reused for different entities.</a:t>
            </a:r>
          </a:p>
          <a:p>
            <a:r>
              <a:rPr lang="en-IN" b="1" dirty="0"/>
              <a:t>Extensions:</a:t>
            </a:r>
            <a:r>
              <a:rPr lang="en-IN" dirty="0"/>
              <a:t> A set of one or more extension fields.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3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Public-Key Certificate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943" y="3617304"/>
            <a:ext cx="1332148" cy="50405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anual Operation 5"/>
          <p:cNvSpPr/>
          <p:nvPr/>
        </p:nvSpPr>
        <p:spPr>
          <a:xfrm>
            <a:off x="850979" y="2681200"/>
            <a:ext cx="684076" cy="504056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15175" y="3671310"/>
            <a:ext cx="468052" cy="3960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9311" y="3618938"/>
            <a:ext cx="1458162" cy="504056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6036091" y="3672944"/>
            <a:ext cx="468052" cy="3960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63922" y="3617304"/>
            <a:ext cx="1332148" cy="50405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839311" y="2754842"/>
            <a:ext cx="145816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CA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39311" y="1890746"/>
            <a:ext cx="145816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Bob’s Public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39311" y="1023217"/>
            <a:ext cx="145816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Bob’s ID information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60685" y="2070766"/>
            <a:ext cx="1332148" cy="50405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nual Operation 14"/>
          <p:cNvSpPr/>
          <p:nvPr/>
        </p:nvSpPr>
        <p:spPr>
          <a:xfrm rot="16200000">
            <a:off x="5946081" y="2065025"/>
            <a:ext cx="684076" cy="504056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3506177" y="1029483"/>
            <a:ext cx="216024" cy="2595721"/>
          </a:xfrm>
          <a:prstGeom prst="leftBrace">
            <a:avLst>
              <a:gd name="adj1" fmla="val 128871"/>
              <a:gd name="adj2" fmla="val 50000"/>
            </a:avLst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/>
          <p:cNvSpPr/>
          <p:nvPr/>
        </p:nvSpPr>
        <p:spPr>
          <a:xfrm flipH="1" flipV="1">
            <a:off x="5366136" y="1023217"/>
            <a:ext cx="285629" cy="2595721"/>
          </a:xfrm>
          <a:prstGeom prst="leftBrace">
            <a:avLst>
              <a:gd name="adj1" fmla="val 128871"/>
              <a:gd name="adj2" fmla="val 50000"/>
            </a:avLst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20321" y="2317052"/>
            <a:ext cx="3122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4" idx="1"/>
          </p:cNvCxnSpPr>
          <p:nvPr/>
        </p:nvCxnSpPr>
        <p:spPr>
          <a:xfrm>
            <a:off x="6540147" y="2317053"/>
            <a:ext cx="720538" cy="57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5297473" y="3870966"/>
            <a:ext cx="738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1"/>
          </p:cNvCxnSpPr>
          <p:nvPr/>
        </p:nvCxnSpPr>
        <p:spPr>
          <a:xfrm flipV="1">
            <a:off x="6504143" y="3869332"/>
            <a:ext cx="759779" cy="16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7" idx="1"/>
          </p:cNvCxnSpPr>
          <p:nvPr/>
        </p:nvCxnSpPr>
        <p:spPr>
          <a:xfrm>
            <a:off x="1859091" y="3869332"/>
            <a:ext cx="7560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8" idx="1"/>
          </p:cNvCxnSpPr>
          <p:nvPr/>
        </p:nvCxnSpPr>
        <p:spPr>
          <a:xfrm>
            <a:off x="3083227" y="3869332"/>
            <a:ext cx="756084" cy="16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1"/>
            <a:endCxn id="6" idx="0"/>
          </p:cNvCxnSpPr>
          <p:nvPr/>
        </p:nvCxnSpPr>
        <p:spPr>
          <a:xfrm rot="10800000" flipV="1">
            <a:off x="1193017" y="2327344"/>
            <a:ext cx="2313160" cy="35385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5" idx="0"/>
          </p:cNvCxnSpPr>
          <p:nvPr/>
        </p:nvCxnSpPr>
        <p:spPr>
          <a:xfrm>
            <a:off x="1193017" y="318525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2906" y="4182890"/>
            <a:ext cx="198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Generate hash</a:t>
            </a:r>
          </a:p>
          <a:p>
            <a:pPr algn="ctr"/>
            <a:r>
              <a:rPr lang="en-IN" sz="2000" dirty="0"/>
              <a:t>code of unsigned</a:t>
            </a:r>
          </a:p>
          <a:p>
            <a:pPr algn="ctr"/>
            <a:r>
              <a:rPr lang="en-IN" sz="2000" dirty="0"/>
              <a:t>certificate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11" y="4507507"/>
            <a:ext cx="476316" cy="47631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600409" y="4980090"/>
            <a:ext cx="2489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Encrypt hash code</a:t>
            </a:r>
          </a:p>
          <a:p>
            <a:pPr algn="ctr"/>
            <a:r>
              <a:rPr lang="en-IN" sz="2000" dirty="0"/>
              <a:t>with CA's private key</a:t>
            </a:r>
          </a:p>
          <a:p>
            <a:pPr algn="ctr"/>
            <a:r>
              <a:rPr lang="en-IN" sz="2000" dirty="0"/>
              <a:t>to form signature</a:t>
            </a:r>
            <a:endParaRPr lang="en-IN" sz="24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35" y="4464555"/>
            <a:ext cx="476316" cy="47631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081985" y="4980090"/>
            <a:ext cx="2412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Decrypt signature</a:t>
            </a:r>
          </a:p>
          <a:p>
            <a:pPr algn="ctr"/>
            <a:r>
              <a:rPr lang="en-IN" sz="2000" dirty="0"/>
              <a:t>with CA's public key</a:t>
            </a:r>
          </a:p>
          <a:p>
            <a:pPr algn="ctr"/>
            <a:r>
              <a:rPr lang="en-IN" sz="2000" dirty="0"/>
              <a:t>to recover hash code</a:t>
            </a:r>
            <a:endParaRPr lang="en-IN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6660232" y="2653085"/>
            <a:ext cx="241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Recipient can verify</a:t>
            </a:r>
          </a:p>
          <a:p>
            <a:pPr algn="ctr"/>
            <a:r>
              <a:rPr lang="en-IN" dirty="0"/>
              <a:t>signature by comparing</a:t>
            </a:r>
          </a:p>
          <a:p>
            <a:pPr algn="ctr"/>
            <a:r>
              <a:rPr lang="en-IN" dirty="0"/>
              <a:t>hash code values</a:t>
            </a:r>
            <a:endParaRPr lang="en-IN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845069" y="4070635"/>
            <a:ext cx="4132" cy="327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262387" y="4070635"/>
            <a:ext cx="4132" cy="327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47168" y="4190687"/>
            <a:ext cx="2003878" cy="41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Signed Certificate</a:t>
            </a:r>
            <a:endParaRPr lang="en-IN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1193015" y="1220278"/>
            <a:ext cx="2250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Unsigned certificate:</a:t>
            </a:r>
          </a:p>
          <a:p>
            <a:pPr algn="ctr"/>
            <a:r>
              <a:rPr lang="en-IN" dirty="0"/>
              <a:t>contains user ID,</a:t>
            </a:r>
          </a:p>
          <a:p>
            <a:pPr algn="ctr"/>
            <a:r>
              <a:rPr lang="en-IN" dirty="0"/>
              <a:t>user's public key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04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2" grpId="0"/>
      <p:bldP spid="44" grpId="0"/>
      <p:bldP spid="45" grpId="0"/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key Infrastructure (PKI)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public-key infrastructure (PKI) </a:t>
            </a:r>
            <a:r>
              <a:rPr lang="en-IN" dirty="0"/>
              <a:t>is defined as the set of hardware, software, people, policies, and procedures needed to create, manage, store, distribute, and revoke digital certificates based on asymmetric cryptography.</a:t>
            </a:r>
          </a:p>
          <a:p>
            <a:r>
              <a:rPr lang="en-IN" dirty="0"/>
              <a:t>The principal objective for developing a PKI is to enable secure, convenient, and efficient acquisition of </a:t>
            </a:r>
            <a:r>
              <a:rPr lang="en-IN" b="1" dirty="0">
                <a:solidFill>
                  <a:schemeClr val="tx2"/>
                </a:solidFill>
              </a:rPr>
              <a:t>public keys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81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key Infrastructure (PKI)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997260"/>
            <a:ext cx="5976664" cy="54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53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Public key Infrastructure (PKI)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End entity: </a:t>
            </a:r>
            <a:r>
              <a:rPr lang="en-IN" dirty="0"/>
              <a:t>A generic term used to denote end users, devices (e.g., servers, routers), or any other entity that can be identified in the subject field of a public-key certificate.</a:t>
            </a:r>
          </a:p>
          <a:p>
            <a:r>
              <a:rPr lang="en-IN" b="1" dirty="0"/>
              <a:t>Certification authority (CA): </a:t>
            </a:r>
            <a:r>
              <a:rPr lang="en-IN" dirty="0"/>
              <a:t>The issuer of certificates and (usually) certificate revocation lists (CRLs).</a:t>
            </a:r>
          </a:p>
          <a:p>
            <a:r>
              <a:rPr lang="en-IN" b="1" dirty="0"/>
              <a:t>Registration authority (RA): </a:t>
            </a:r>
            <a:r>
              <a:rPr lang="en-IN" dirty="0"/>
              <a:t>An optional component that can assume a number of administrative functions from the CA.</a:t>
            </a:r>
          </a:p>
          <a:p>
            <a:r>
              <a:rPr lang="en-IN" b="1" dirty="0"/>
              <a:t>CRL issuer: </a:t>
            </a:r>
            <a:r>
              <a:rPr lang="en-IN" dirty="0"/>
              <a:t>An optional component that a CA can delegate to publish CRLs.</a:t>
            </a:r>
          </a:p>
          <a:p>
            <a:r>
              <a:rPr lang="en-IN" b="1" dirty="0"/>
              <a:t>Repository: </a:t>
            </a:r>
            <a:r>
              <a:rPr lang="en-IN" dirty="0"/>
              <a:t>A generic term used to denote any method for storing certificates and CRLs so that they can be retrieved by end entities.</a:t>
            </a:r>
          </a:p>
        </p:txBody>
      </p:sp>
    </p:spTree>
    <p:extLst>
      <p:ext uri="{BB962C8B-B14F-4D97-AF65-F5344CB8AC3E}">
        <p14:creationId xmlns:p14="http://schemas.microsoft.com/office/powerpoint/2010/main" val="130166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Key distribution </a:t>
            </a:r>
            <a:r>
              <a:rPr lang="en-IN" dirty="0"/>
              <a:t>is the function that delivers a key to two parties who wish to exchange secure encrypted data. </a:t>
            </a:r>
          </a:p>
          <a:p>
            <a:r>
              <a:rPr lang="en-IN" dirty="0"/>
              <a:t>Some sort of mechanism or protocol is needed to provide for the secure distribution of keys.</a:t>
            </a:r>
          </a:p>
          <a:p>
            <a:r>
              <a:rPr lang="en-IN" dirty="0"/>
              <a:t>Key distribution often involves the use of </a:t>
            </a:r>
            <a:r>
              <a:rPr lang="en-IN" b="1" dirty="0">
                <a:solidFill>
                  <a:schemeClr val="tx2"/>
                </a:solidFill>
              </a:rPr>
              <a:t>master keys</a:t>
            </a:r>
            <a:r>
              <a:rPr lang="en-IN" dirty="0"/>
              <a:t>, which are infrequently used and are long lasting, and </a:t>
            </a:r>
            <a:r>
              <a:rPr lang="en-IN" b="1" dirty="0">
                <a:solidFill>
                  <a:schemeClr val="tx2"/>
                </a:solidFill>
              </a:rPr>
              <a:t>session keys</a:t>
            </a:r>
            <a:r>
              <a:rPr lang="en-IN" dirty="0"/>
              <a:t>, which are generated and distributed for temporary use between two parties.</a:t>
            </a:r>
          </a:p>
        </p:txBody>
      </p:sp>
    </p:spTree>
    <p:extLst>
      <p:ext uri="{BB962C8B-B14F-4D97-AF65-F5344CB8AC3E}">
        <p14:creationId xmlns:p14="http://schemas.microsoft.com/office/powerpoint/2010/main" val="31527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Hierarchy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273488" cy="5334000"/>
          </a:xfrm>
        </p:spPr>
        <p:txBody>
          <a:bodyPr>
            <a:normAutofit/>
          </a:bodyPr>
          <a:lstStyle/>
          <a:p>
            <a:r>
              <a:rPr lang="en-IN" dirty="0"/>
              <a:t>Communication between end systems is encrypted using a temporary key, often referred to as a </a:t>
            </a:r>
            <a:r>
              <a:rPr lang="en-IN" b="1" dirty="0">
                <a:solidFill>
                  <a:schemeClr val="tx2"/>
                </a:solidFill>
              </a:rPr>
              <a:t>session key</a:t>
            </a:r>
            <a:r>
              <a:rPr lang="en-IN" dirty="0"/>
              <a:t>.</a:t>
            </a:r>
          </a:p>
          <a:p>
            <a:r>
              <a:rPr lang="en-IN" dirty="0"/>
              <a:t>Session keys are transmitted in encrypted form, using a </a:t>
            </a:r>
            <a:r>
              <a:rPr lang="en-IN" b="1" dirty="0">
                <a:solidFill>
                  <a:schemeClr val="tx2"/>
                </a:solidFill>
              </a:rPr>
              <a:t>master key </a:t>
            </a:r>
            <a:r>
              <a:rPr lang="en-IN" dirty="0"/>
              <a:t>that is shared by the key distribution center and an end system or 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988" y="914400"/>
            <a:ext cx="4613252" cy="44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Simple Secret Key Distribution</a:t>
            </a:r>
            <a:endParaRPr lang="en-IN" sz="2800" dirty="0"/>
          </a:p>
        </p:txBody>
      </p:sp>
      <p:sp>
        <p:nvSpPr>
          <p:cNvPr id="17" name="Content Placeholder 2"/>
          <p:cNvSpPr>
            <a:spLocks noGrp="1"/>
          </p:cNvSpPr>
          <p:nvPr>
            <p:ph idx="4294967295"/>
          </p:nvPr>
        </p:nvSpPr>
        <p:spPr>
          <a:xfrm>
            <a:off x="143508" y="3137664"/>
            <a:ext cx="8892988" cy="3254337"/>
          </a:xfrm>
        </p:spPr>
        <p:txBody>
          <a:bodyPr>
            <a:no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generates a public/private key pair </a:t>
            </a:r>
            <a:r>
              <a:rPr lang="en-IN" sz="2400" b="1" dirty="0">
                <a:solidFill>
                  <a:schemeClr val="tx2"/>
                </a:solidFill>
              </a:rPr>
              <a:t>{</a:t>
            </a:r>
            <a:r>
              <a:rPr lang="en-IN" sz="2400" b="1" dirty="0" err="1">
                <a:solidFill>
                  <a:schemeClr val="tx2"/>
                </a:solidFill>
              </a:rPr>
              <a:t>PUa</a:t>
            </a:r>
            <a:r>
              <a:rPr lang="en-IN" sz="2400" b="1" dirty="0">
                <a:solidFill>
                  <a:schemeClr val="tx2"/>
                </a:solidFill>
              </a:rPr>
              <a:t>, </a:t>
            </a:r>
            <a:r>
              <a:rPr lang="en-IN" sz="2400" b="1" dirty="0" err="1">
                <a:solidFill>
                  <a:schemeClr val="tx2"/>
                </a:solidFill>
              </a:rPr>
              <a:t>PRa</a:t>
            </a:r>
            <a:r>
              <a:rPr lang="en-IN" sz="2400" b="1" dirty="0">
                <a:solidFill>
                  <a:schemeClr val="tx2"/>
                </a:solidFill>
              </a:rPr>
              <a:t>}</a:t>
            </a:r>
            <a:r>
              <a:rPr lang="en-IN" sz="2400" dirty="0"/>
              <a:t> and transmits a message to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consisting of </a:t>
            </a:r>
            <a:r>
              <a:rPr lang="en-IN" sz="2400" b="1" dirty="0" err="1">
                <a:solidFill>
                  <a:schemeClr val="tx2"/>
                </a:solidFill>
              </a:rPr>
              <a:t>PUa</a:t>
            </a:r>
            <a:r>
              <a:rPr lang="en-IN" sz="2400" dirty="0"/>
              <a:t> and an identifier of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tx2"/>
                </a:solidFill>
              </a:rPr>
              <a:t>ID</a:t>
            </a:r>
            <a:r>
              <a:rPr lang="en-IN" sz="2400" b="1" baseline="-25000" dirty="0">
                <a:solidFill>
                  <a:schemeClr val="tx2"/>
                </a:solidFill>
              </a:rPr>
              <a:t>A</a:t>
            </a:r>
            <a:r>
              <a:rPr lang="en-IN" sz="2400" dirty="0"/>
              <a:t>.  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generates a secret key, </a:t>
            </a:r>
            <a:r>
              <a:rPr lang="en-IN" sz="2400" b="1" dirty="0">
                <a:solidFill>
                  <a:schemeClr val="tx2"/>
                </a:solidFill>
              </a:rPr>
              <a:t>Ks</a:t>
            </a:r>
            <a:r>
              <a:rPr lang="en-IN" sz="2400" dirty="0"/>
              <a:t>, and transmits it to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, encrypted with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's public key.  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computes </a:t>
            </a:r>
            <a:r>
              <a:rPr lang="en-IN" sz="2400" b="1" dirty="0">
                <a:solidFill>
                  <a:schemeClr val="tx2"/>
                </a:solidFill>
              </a:rPr>
              <a:t>D(</a:t>
            </a:r>
            <a:r>
              <a:rPr lang="en-IN" sz="2400" b="1" dirty="0" err="1">
                <a:solidFill>
                  <a:schemeClr val="tx2"/>
                </a:solidFill>
              </a:rPr>
              <a:t>PRa</a:t>
            </a:r>
            <a:r>
              <a:rPr lang="en-IN" sz="2400" b="1" dirty="0">
                <a:solidFill>
                  <a:schemeClr val="tx2"/>
                </a:solidFill>
              </a:rPr>
              <a:t>, E(</a:t>
            </a:r>
            <a:r>
              <a:rPr lang="en-IN" sz="2400" b="1" dirty="0" err="1">
                <a:solidFill>
                  <a:schemeClr val="tx2"/>
                </a:solidFill>
              </a:rPr>
              <a:t>PUa</a:t>
            </a:r>
            <a:r>
              <a:rPr lang="en-IN" sz="2400" b="1" dirty="0">
                <a:solidFill>
                  <a:schemeClr val="tx2"/>
                </a:solidFill>
              </a:rPr>
              <a:t>, Ks)) </a:t>
            </a:r>
            <a:r>
              <a:rPr lang="en-IN" sz="2400" dirty="0"/>
              <a:t>to recover the secret key. Because only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can decrypt the message, only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will know the identity of </a:t>
            </a:r>
            <a:r>
              <a:rPr lang="en-IN" sz="2400" b="1" dirty="0">
                <a:solidFill>
                  <a:schemeClr val="tx2"/>
                </a:solidFill>
              </a:rPr>
              <a:t>Ks</a:t>
            </a:r>
            <a:r>
              <a:rPr lang="en-IN" sz="2400" dirty="0"/>
              <a:t>.  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discards </a:t>
            </a:r>
            <a:r>
              <a:rPr lang="en-IN" sz="2400" b="1" dirty="0" err="1">
                <a:solidFill>
                  <a:schemeClr val="tx2"/>
                </a:solidFill>
              </a:rPr>
              <a:t>PUa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chemeClr val="tx2"/>
                </a:solidFill>
              </a:rPr>
              <a:t>PRa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discards </a:t>
            </a:r>
            <a:r>
              <a:rPr lang="en-IN" sz="2400" b="1" dirty="0" err="1">
                <a:solidFill>
                  <a:schemeClr val="tx2"/>
                </a:solidFill>
              </a:rPr>
              <a:t>PUa</a:t>
            </a:r>
            <a:r>
              <a:rPr lang="en-IN" sz="2400" dirty="0"/>
              <a:t>.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1246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715322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" name="Curved Connector 9"/>
          <p:cNvCxnSpPr>
            <a:stCxn id="5" idx="7"/>
            <a:endCxn id="6" idx="1"/>
          </p:cNvCxnSpPr>
          <p:nvPr/>
        </p:nvCxnSpPr>
        <p:spPr>
          <a:xfrm rot="5400000" flipH="1" flipV="1">
            <a:off x="4542934" y="-1210942"/>
            <a:ext cx="12700" cy="5695120"/>
          </a:xfrm>
          <a:prstGeom prst="curvedConnector3">
            <a:avLst>
              <a:gd name="adj1" fmla="val 2920961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3"/>
            <a:endCxn id="5" idx="5"/>
          </p:cNvCxnSpPr>
          <p:nvPr/>
        </p:nvCxnSpPr>
        <p:spPr>
          <a:xfrm rot="5400000">
            <a:off x="4542934" y="-523558"/>
            <a:ext cx="12700" cy="5695120"/>
          </a:xfrm>
          <a:prstGeom prst="curvedConnector3">
            <a:avLst>
              <a:gd name="adj1" fmla="val 2920961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81109" y="2502368"/>
            <a:ext cx="1871011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(2) E(</a:t>
            </a:r>
            <a:r>
              <a:rPr lang="en-US" altLang="en-US" sz="2200" i="1" dirty="0" err="1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</a:rPr>
              <a:t>PUa</a:t>
            </a:r>
            <a:r>
              <a:rPr lang="en-IN" sz="2200" dirty="0">
                <a:solidFill>
                  <a:schemeClr val="tx1"/>
                </a:solidFill>
              </a:rPr>
              <a:t> , </a:t>
            </a:r>
            <a:r>
              <a:rPr lang="en-IN" sz="2200" i="1" dirty="0">
                <a:solidFill>
                  <a:schemeClr val="tx1"/>
                </a:solidFill>
              </a:rPr>
              <a:t>K</a:t>
            </a:r>
            <a:r>
              <a:rPr lang="en-IN" sz="2200" i="1" baseline="-25000" dirty="0">
                <a:solidFill>
                  <a:schemeClr val="tx1"/>
                </a:solidFill>
              </a:rPr>
              <a:t>s</a:t>
            </a:r>
            <a:r>
              <a:rPr lang="en-IN" sz="2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84966" y="1112906"/>
            <a:ext cx="182394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(1) </a:t>
            </a:r>
            <a:r>
              <a:rPr lang="en-US" altLang="en-US" sz="2200" i="1" dirty="0" err="1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</a:rPr>
              <a:t>PUa</a:t>
            </a:r>
            <a:r>
              <a:rPr lang="en-IN" sz="2200" dirty="0">
                <a:solidFill>
                  <a:schemeClr val="tx1"/>
                </a:solidFill>
              </a:rPr>
              <a:t> || </a:t>
            </a:r>
            <a:r>
              <a:rPr lang="en-IN" sz="2200" i="1" dirty="0">
                <a:solidFill>
                  <a:schemeClr val="tx1"/>
                </a:solidFill>
              </a:rPr>
              <a:t>ID</a:t>
            </a:r>
            <a:r>
              <a:rPr lang="en-IN" sz="2200" i="1" baseline="-25000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768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 animBg="1"/>
      <p:bldP spid="6" grpId="0" animBg="1"/>
      <p:bldP spid="1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4" y="106364"/>
            <a:ext cx="8928992" cy="514164"/>
          </a:xfrm>
        </p:spPr>
        <p:txBody>
          <a:bodyPr>
            <a:noAutofit/>
          </a:bodyPr>
          <a:lstStyle/>
          <a:p>
            <a:pPr algn="l"/>
            <a:r>
              <a:rPr lang="en-IN" sz="2400" b="1" dirty="0"/>
              <a:t>Secret Key Distribution with Confidentiality &amp; Authentication</a:t>
            </a:r>
            <a:endParaRPr lang="en-IN" sz="1400" b="1" dirty="0"/>
          </a:p>
        </p:txBody>
      </p:sp>
      <p:sp>
        <p:nvSpPr>
          <p:cNvPr id="17" name="Content Placeholder 2"/>
          <p:cNvSpPr>
            <a:spLocks noGrp="1"/>
          </p:cNvSpPr>
          <p:nvPr>
            <p:ph idx="4294967295"/>
          </p:nvPr>
        </p:nvSpPr>
        <p:spPr>
          <a:xfrm>
            <a:off x="143508" y="3432122"/>
            <a:ext cx="8892988" cy="2959880"/>
          </a:xfrm>
        </p:spPr>
        <p:txBody>
          <a:bodyPr>
            <a:noAutofit/>
          </a:bodyPr>
          <a:lstStyle/>
          <a:p>
            <a:pPr algn="just">
              <a:spcBef>
                <a:spcPts val="450"/>
              </a:spcBef>
              <a:buClr>
                <a:schemeClr val="tx1"/>
              </a:buClr>
              <a:buFont typeface="Times New Roman" panose="02020603050405020304" pitchFamily="18" charset="0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uses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's public key to encrypt a message to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containing an identifier of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(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) and a nonce (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), which is used to identify this transaction uniquely.  </a:t>
            </a:r>
          </a:p>
          <a:p>
            <a:pPr algn="just">
              <a:spcBef>
                <a:spcPts val="450"/>
              </a:spcBef>
              <a:buClr>
                <a:schemeClr val="tx1"/>
              </a:buClr>
              <a:buFont typeface="Times New Roman" panose="02020603050405020304" pitchFamily="18" charset="0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sends a message to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encrypted with </a:t>
            </a:r>
            <a:r>
              <a:rPr lang="en-US" altLang="en-US" sz="2400" b="1" dirty="0" err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PUa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and containing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's (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) as well as a new nonce generated by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(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). Because only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could have decrypted message (1), the presence of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in message (2) assures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that the correspondent is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.  </a:t>
            </a:r>
          </a:p>
        </p:txBody>
      </p:sp>
      <p:sp>
        <p:nvSpPr>
          <p:cNvPr id="5" name="Oval 4"/>
          <p:cNvSpPr/>
          <p:nvPr/>
        </p:nvSpPr>
        <p:spPr>
          <a:xfrm>
            <a:off x="31246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715322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128904" y="780133"/>
            <a:ext cx="6840760" cy="720473"/>
            <a:chOff x="1128904" y="780133"/>
            <a:chExt cx="6840760" cy="720473"/>
          </a:xfrm>
        </p:grpSpPr>
        <p:cxnSp>
          <p:nvCxnSpPr>
            <p:cNvPr id="10" name="Curved Connector 9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4542934" y="-1926124"/>
              <a:ext cx="12700" cy="6840760"/>
            </a:xfrm>
            <a:prstGeom prst="curvedConnector3">
              <a:avLst>
                <a:gd name="adj1" fmla="val 4041055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203848" y="780133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(1) E(</a:t>
              </a:r>
              <a:r>
                <a:rPr lang="en-IN" sz="2200" dirty="0" err="1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b</a:t>
              </a:r>
              <a:r>
                <a:rPr lang="en-IN" sz="2200" dirty="0">
                  <a:solidFill>
                    <a:schemeClr val="tx1"/>
                  </a:solidFill>
                </a:rPr>
                <a:t>,[N</a:t>
              </a:r>
              <a:r>
                <a:rPr lang="en-IN" sz="2200" baseline="-25000" dirty="0">
                  <a:solidFill>
                    <a:schemeClr val="tx1"/>
                  </a:solidFill>
                </a:rPr>
                <a:t>1</a:t>
              </a:r>
              <a:r>
                <a:rPr lang="en-IN" sz="2200" dirty="0">
                  <a:solidFill>
                    <a:schemeClr val="tx1"/>
                  </a:solidFill>
                </a:rPr>
                <a:t>||ID</a:t>
              </a:r>
              <a:r>
                <a:rPr lang="en-IN" sz="2200" baseline="-25000" dirty="0">
                  <a:solidFill>
                    <a:schemeClr val="tx1"/>
                  </a:solidFill>
                </a:rPr>
                <a:t>A</a:t>
              </a:r>
              <a:r>
                <a:rPr lang="en-IN" sz="2200" dirty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01724" y="1295210"/>
            <a:ext cx="5695120" cy="410792"/>
            <a:chOff x="1701724" y="1295210"/>
            <a:chExt cx="5695120" cy="410792"/>
          </a:xfrm>
        </p:grpSpPr>
        <p:cxnSp>
          <p:nvCxnSpPr>
            <p:cNvPr id="15" name="Curved Connector 14"/>
            <p:cNvCxnSpPr>
              <a:stCxn id="6" idx="1"/>
              <a:endCxn id="5" idx="7"/>
            </p:cNvCxnSpPr>
            <p:nvPr/>
          </p:nvCxnSpPr>
          <p:spPr>
            <a:xfrm rot="16200000" flipV="1">
              <a:off x="4542934" y="-1210942"/>
              <a:ext cx="12700" cy="5695120"/>
            </a:xfrm>
            <a:prstGeom prst="curvedConnector3">
              <a:avLst>
                <a:gd name="adj1" fmla="val 1299764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94165" y="1295210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(2) E(</a:t>
              </a:r>
              <a:r>
                <a:rPr lang="en-IN" sz="2200" dirty="0" err="1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a</a:t>
              </a:r>
              <a:r>
                <a:rPr lang="en-IN" sz="2200" dirty="0">
                  <a:solidFill>
                    <a:schemeClr val="tx1"/>
                  </a:solidFill>
                </a:rPr>
                <a:t>,[N</a:t>
              </a:r>
              <a:r>
                <a:rPr lang="en-IN" sz="2200" baseline="-25000" dirty="0">
                  <a:solidFill>
                    <a:schemeClr val="tx1"/>
                  </a:solidFill>
                </a:rPr>
                <a:t>1</a:t>
              </a:r>
              <a:r>
                <a:rPr lang="en-IN" sz="2200" dirty="0">
                  <a:solidFill>
                    <a:schemeClr val="tx1"/>
                  </a:solidFill>
                </a:rPr>
                <a:t>|| N</a:t>
              </a:r>
              <a:r>
                <a:rPr lang="en-IN" sz="2200" baseline="-25000" dirty="0">
                  <a:solidFill>
                    <a:schemeClr val="tx1"/>
                  </a:solidFill>
                </a:rPr>
                <a:t>2</a:t>
              </a:r>
              <a:r>
                <a:rPr lang="en-IN" sz="2200" dirty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01724" y="2317652"/>
            <a:ext cx="5695120" cy="565854"/>
            <a:chOff x="1701724" y="2317652"/>
            <a:chExt cx="5695120" cy="565854"/>
          </a:xfrm>
        </p:grpSpPr>
        <p:cxnSp>
          <p:nvCxnSpPr>
            <p:cNvPr id="22" name="Curved Connector 21"/>
            <p:cNvCxnSpPr>
              <a:stCxn id="5" idx="5"/>
              <a:endCxn id="6" idx="3"/>
            </p:cNvCxnSpPr>
            <p:nvPr/>
          </p:nvCxnSpPr>
          <p:spPr>
            <a:xfrm rot="16200000" flipH="1">
              <a:off x="4542934" y="-523558"/>
              <a:ext cx="12700" cy="5695120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03848" y="2472714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(3) E(PU</a:t>
              </a:r>
              <a:r>
                <a:rPr lang="en-IN" sz="2200" baseline="-25000" dirty="0">
                  <a:solidFill>
                    <a:schemeClr val="tx1"/>
                  </a:solidFill>
                </a:rPr>
                <a:t>b</a:t>
              </a:r>
              <a:r>
                <a:rPr lang="en-IN" sz="2200" dirty="0">
                  <a:solidFill>
                    <a:schemeClr val="tx1"/>
                  </a:solidFill>
                </a:rPr>
                <a:t>,N</a:t>
              </a:r>
              <a:r>
                <a:rPr lang="en-IN" sz="2200" baseline="-25000" dirty="0">
                  <a:solidFill>
                    <a:schemeClr val="tx1"/>
                  </a:solidFill>
                </a:rPr>
                <a:t>2</a:t>
              </a:r>
              <a:r>
                <a:rPr lang="en-IN" sz="2200" dirty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28904" y="2460014"/>
            <a:ext cx="6840760" cy="894340"/>
            <a:chOff x="1128904" y="2460014"/>
            <a:chExt cx="6840760" cy="894340"/>
          </a:xfrm>
        </p:grpSpPr>
        <p:cxnSp>
          <p:nvCxnSpPr>
            <p:cNvPr id="24" name="Curved Connector 23"/>
            <p:cNvCxnSpPr>
              <a:stCxn id="5" idx="4"/>
              <a:endCxn id="6" idx="4"/>
            </p:cNvCxnSpPr>
            <p:nvPr/>
          </p:nvCxnSpPr>
          <p:spPr>
            <a:xfrm rot="16200000" flipH="1">
              <a:off x="4542934" y="-954016"/>
              <a:ext cx="12700" cy="6840760"/>
            </a:xfrm>
            <a:prstGeom prst="curvedConnector3">
              <a:avLst>
                <a:gd name="adj1" fmla="val 53284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203848" y="2943562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(4) E(</a:t>
              </a:r>
              <a:r>
                <a:rPr lang="en-IN" sz="2200" dirty="0" err="1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b</a:t>
              </a:r>
              <a:r>
                <a:rPr lang="en-IN" sz="2200" dirty="0" err="1">
                  <a:solidFill>
                    <a:schemeClr val="tx1"/>
                  </a:solidFill>
                </a:rPr>
                <a:t>,E</a:t>
              </a:r>
              <a:r>
                <a:rPr lang="en-IN" sz="2200" dirty="0">
                  <a:solidFill>
                    <a:schemeClr val="tx1"/>
                  </a:solidFill>
                </a:rPr>
                <a:t>(</a:t>
              </a:r>
              <a:r>
                <a:rPr lang="en-IN" sz="2200" dirty="0" err="1">
                  <a:solidFill>
                    <a:schemeClr val="tx1"/>
                  </a:solidFill>
                </a:rPr>
                <a:t>PRa,Ks</a:t>
              </a:r>
              <a:r>
                <a:rPr lang="en-IN" sz="2200" dirty="0">
                  <a:solidFill>
                    <a:schemeClr val="tx1"/>
                  </a:solidFill>
                </a:rPr>
                <a:t>))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4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4" y="106364"/>
            <a:ext cx="8928992" cy="514164"/>
          </a:xfrm>
        </p:spPr>
        <p:txBody>
          <a:bodyPr>
            <a:noAutofit/>
          </a:bodyPr>
          <a:lstStyle/>
          <a:p>
            <a:pPr algn="l"/>
            <a:r>
              <a:rPr lang="en-IN" sz="2400" b="1" dirty="0"/>
              <a:t>Secret Key Distribution with Confidentiality &amp; Authentication</a:t>
            </a:r>
            <a:endParaRPr lang="en-IN" sz="1400" b="1" dirty="0"/>
          </a:p>
        </p:txBody>
      </p:sp>
      <p:sp>
        <p:nvSpPr>
          <p:cNvPr id="17" name="Content Placeholder 2"/>
          <p:cNvSpPr>
            <a:spLocks noGrp="1"/>
          </p:cNvSpPr>
          <p:nvPr>
            <p:ph idx="4294967295"/>
          </p:nvPr>
        </p:nvSpPr>
        <p:spPr>
          <a:xfrm>
            <a:off x="143508" y="3432122"/>
            <a:ext cx="8892988" cy="2959880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450"/>
              </a:spcBef>
              <a:buClr>
                <a:schemeClr val="tx1"/>
              </a:buClr>
              <a:buFont typeface="+mj-lt"/>
              <a:buAutoNum type="arabicPeriod" startAt="3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returns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, encrypted using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's public key, to assure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that its correspondent is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.  </a:t>
            </a:r>
          </a:p>
          <a:p>
            <a:pPr marL="457200" indent="-457200" algn="just">
              <a:spcBef>
                <a:spcPts val="450"/>
              </a:spcBef>
              <a:buClr>
                <a:schemeClr val="tx1"/>
              </a:buClr>
              <a:buFont typeface="+mj-lt"/>
              <a:buAutoNum type="arabicPeriod" startAt="3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selects a secret key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Ks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and sends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M = E(</a:t>
            </a:r>
            <a:r>
              <a:rPr lang="en-US" altLang="en-US" sz="2400" b="1" dirty="0" err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PUb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, E(</a:t>
            </a:r>
            <a:r>
              <a:rPr lang="en-US" altLang="en-US" sz="2400" b="1" dirty="0" err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PRa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, Ks)) 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to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. Encryption with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's public key ensures that only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can read it; encryption with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's private key ensures that only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could have sent it.  </a:t>
            </a:r>
          </a:p>
          <a:p>
            <a:pPr marL="457200" indent="-457200" algn="just">
              <a:spcBef>
                <a:spcPts val="450"/>
              </a:spcBef>
              <a:buClr>
                <a:schemeClr val="tx1"/>
              </a:buClr>
              <a:buFont typeface="+mj-lt"/>
              <a:buAutoNum type="arabicPeriod" startAt="3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computes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D(</a:t>
            </a:r>
            <a:r>
              <a:rPr lang="en-US" altLang="en-US" sz="2400" b="1" dirty="0" err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PUa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, D(</a:t>
            </a:r>
            <a:r>
              <a:rPr lang="en-US" altLang="en-US" sz="2400" b="1" dirty="0" err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PRb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, M)) 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to recover the secret key.   </a:t>
            </a:r>
          </a:p>
        </p:txBody>
      </p:sp>
      <p:sp>
        <p:nvSpPr>
          <p:cNvPr id="5" name="Oval 4"/>
          <p:cNvSpPr/>
          <p:nvPr/>
        </p:nvSpPr>
        <p:spPr>
          <a:xfrm>
            <a:off x="31246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715322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128904" y="780133"/>
            <a:ext cx="6840760" cy="720473"/>
            <a:chOff x="1128904" y="780133"/>
            <a:chExt cx="6840760" cy="720473"/>
          </a:xfrm>
        </p:grpSpPr>
        <p:cxnSp>
          <p:nvCxnSpPr>
            <p:cNvPr id="10" name="Curved Connector 9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4542934" y="-1926124"/>
              <a:ext cx="12700" cy="6840760"/>
            </a:xfrm>
            <a:prstGeom prst="curvedConnector3">
              <a:avLst>
                <a:gd name="adj1" fmla="val 4041055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203848" y="780133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(1) E(</a:t>
              </a:r>
              <a:r>
                <a:rPr lang="en-IN" sz="2200" dirty="0" err="1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b</a:t>
              </a:r>
              <a:r>
                <a:rPr lang="en-IN" sz="2200" dirty="0">
                  <a:solidFill>
                    <a:schemeClr val="tx1"/>
                  </a:solidFill>
                </a:rPr>
                <a:t>,[N</a:t>
              </a:r>
              <a:r>
                <a:rPr lang="en-IN" sz="2200" baseline="-25000" dirty="0">
                  <a:solidFill>
                    <a:schemeClr val="tx1"/>
                  </a:solidFill>
                </a:rPr>
                <a:t>1</a:t>
              </a:r>
              <a:r>
                <a:rPr lang="en-IN" sz="2200" dirty="0">
                  <a:solidFill>
                    <a:schemeClr val="tx1"/>
                  </a:solidFill>
                </a:rPr>
                <a:t>||ID</a:t>
              </a:r>
              <a:r>
                <a:rPr lang="en-IN" sz="2200" baseline="-25000" dirty="0">
                  <a:solidFill>
                    <a:schemeClr val="tx1"/>
                  </a:solidFill>
                </a:rPr>
                <a:t>A</a:t>
              </a:r>
              <a:r>
                <a:rPr lang="en-IN" sz="2200" dirty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01724" y="1295210"/>
            <a:ext cx="5695120" cy="410792"/>
            <a:chOff x="1701724" y="1295210"/>
            <a:chExt cx="5695120" cy="410792"/>
          </a:xfrm>
        </p:grpSpPr>
        <p:cxnSp>
          <p:nvCxnSpPr>
            <p:cNvPr id="15" name="Curved Connector 14"/>
            <p:cNvCxnSpPr>
              <a:stCxn id="6" idx="1"/>
              <a:endCxn id="5" idx="7"/>
            </p:cNvCxnSpPr>
            <p:nvPr/>
          </p:nvCxnSpPr>
          <p:spPr>
            <a:xfrm rot="16200000" flipV="1">
              <a:off x="4542934" y="-1210942"/>
              <a:ext cx="12700" cy="5695120"/>
            </a:xfrm>
            <a:prstGeom prst="curvedConnector3">
              <a:avLst>
                <a:gd name="adj1" fmla="val 1299764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94165" y="1295210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(2) E(</a:t>
              </a:r>
              <a:r>
                <a:rPr lang="en-IN" sz="2200" dirty="0" err="1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a</a:t>
              </a:r>
              <a:r>
                <a:rPr lang="en-IN" sz="2200" dirty="0">
                  <a:solidFill>
                    <a:schemeClr val="tx1"/>
                  </a:solidFill>
                </a:rPr>
                <a:t>,[N</a:t>
              </a:r>
              <a:r>
                <a:rPr lang="en-IN" sz="2200" baseline="-25000" dirty="0">
                  <a:solidFill>
                    <a:schemeClr val="tx1"/>
                  </a:solidFill>
                </a:rPr>
                <a:t>1</a:t>
              </a:r>
              <a:r>
                <a:rPr lang="en-IN" sz="2200" dirty="0">
                  <a:solidFill>
                    <a:schemeClr val="tx1"/>
                  </a:solidFill>
                </a:rPr>
                <a:t>|| N</a:t>
              </a:r>
              <a:r>
                <a:rPr lang="en-IN" sz="2200" baseline="-25000" dirty="0">
                  <a:solidFill>
                    <a:schemeClr val="tx1"/>
                  </a:solidFill>
                </a:rPr>
                <a:t>2</a:t>
              </a:r>
              <a:r>
                <a:rPr lang="en-IN" sz="2200" dirty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01724" y="2317652"/>
            <a:ext cx="5695120" cy="565854"/>
            <a:chOff x="1701724" y="2317652"/>
            <a:chExt cx="5695120" cy="565854"/>
          </a:xfrm>
        </p:grpSpPr>
        <p:cxnSp>
          <p:nvCxnSpPr>
            <p:cNvPr id="22" name="Curved Connector 21"/>
            <p:cNvCxnSpPr>
              <a:stCxn id="5" idx="5"/>
              <a:endCxn id="6" idx="3"/>
            </p:cNvCxnSpPr>
            <p:nvPr/>
          </p:nvCxnSpPr>
          <p:spPr>
            <a:xfrm rot="16200000" flipH="1">
              <a:off x="4542934" y="-523558"/>
              <a:ext cx="12700" cy="5695120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03848" y="2472714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(3) E(PU</a:t>
              </a:r>
              <a:r>
                <a:rPr lang="en-IN" sz="2200" baseline="-25000" dirty="0">
                  <a:solidFill>
                    <a:schemeClr val="tx1"/>
                  </a:solidFill>
                </a:rPr>
                <a:t>b</a:t>
              </a:r>
              <a:r>
                <a:rPr lang="en-IN" sz="2200" dirty="0">
                  <a:solidFill>
                    <a:schemeClr val="tx1"/>
                  </a:solidFill>
                </a:rPr>
                <a:t>,N</a:t>
              </a:r>
              <a:r>
                <a:rPr lang="en-IN" sz="2200" baseline="-25000" dirty="0">
                  <a:solidFill>
                    <a:schemeClr val="tx1"/>
                  </a:solidFill>
                </a:rPr>
                <a:t>2</a:t>
              </a:r>
              <a:r>
                <a:rPr lang="en-IN" sz="2200" dirty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28904" y="2460014"/>
            <a:ext cx="6840760" cy="894340"/>
            <a:chOff x="1128904" y="2460014"/>
            <a:chExt cx="6840760" cy="894340"/>
          </a:xfrm>
        </p:grpSpPr>
        <p:cxnSp>
          <p:nvCxnSpPr>
            <p:cNvPr id="24" name="Curved Connector 23"/>
            <p:cNvCxnSpPr>
              <a:stCxn id="5" idx="4"/>
              <a:endCxn id="6" idx="4"/>
            </p:cNvCxnSpPr>
            <p:nvPr/>
          </p:nvCxnSpPr>
          <p:spPr>
            <a:xfrm rot="16200000" flipH="1">
              <a:off x="4542934" y="-954016"/>
              <a:ext cx="12700" cy="6840760"/>
            </a:xfrm>
            <a:prstGeom prst="curvedConnector3">
              <a:avLst>
                <a:gd name="adj1" fmla="val 53284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203848" y="2943562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(4) E(</a:t>
              </a:r>
              <a:r>
                <a:rPr lang="en-IN" sz="2200" dirty="0" err="1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b</a:t>
              </a:r>
              <a:r>
                <a:rPr lang="en-IN" sz="2200" dirty="0" err="1">
                  <a:solidFill>
                    <a:schemeClr val="tx1"/>
                  </a:solidFill>
                </a:rPr>
                <a:t>,E</a:t>
              </a:r>
              <a:r>
                <a:rPr lang="en-IN" sz="2200" dirty="0">
                  <a:solidFill>
                    <a:schemeClr val="tx1"/>
                  </a:solidFill>
                </a:rPr>
                <a:t>(</a:t>
              </a:r>
              <a:r>
                <a:rPr lang="en-IN" sz="2200" dirty="0" err="1">
                  <a:solidFill>
                    <a:schemeClr val="tx1"/>
                  </a:solidFill>
                </a:rPr>
                <a:t>PRa,Ks</a:t>
              </a:r>
              <a:r>
                <a:rPr lang="en-IN" sz="2200" dirty="0">
                  <a:solidFill>
                    <a:schemeClr val="tx1"/>
                  </a:solidFill>
                </a:rPr>
                <a:t>))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7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Symmetric key distribution using 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parties A and B, key distribution can be achieved in a number of ways, as follows: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can select a key and </a:t>
            </a:r>
            <a:r>
              <a:rPr lang="en-IN" sz="2400" b="1" dirty="0">
                <a:solidFill>
                  <a:schemeClr val="tx2"/>
                </a:solidFill>
              </a:rPr>
              <a:t>physically deliver key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Third party can select the key and physically deliver it to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If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have previously and recently used a key, one party can transmit the new key to the other, encrypted using the old key.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If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each has an encrypted connection to a third party </a:t>
            </a:r>
            <a:r>
              <a:rPr lang="en-IN" sz="2400" b="1" dirty="0">
                <a:solidFill>
                  <a:schemeClr val="tx2"/>
                </a:solidFill>
              </a:rPr>
              <a:t>C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tx2"/>
                </a:solidFill>
              </a:rPr>
              <a:t>C</a:t>
            </a:r>
            <a:r>
              <a:rPr lang="en-IN" sz="2400" dirty="0"/>
              <a:t> can deliver a key on the encrypted links to A and B.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8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Distribution Scenario</a:t>
            </a:r>
          </a:p>
        </p:txBody>
      </p:sp>
      <p:sp>
        <p:nvSpPr>
          <p:cNvPr id="4" name="Oval 3"/>
          <p:cNvSpPr/>
          <p:nvPr/>
        </p:nvSpPr>
        <p:spPr>
          <a:xfrm>
            <a:off x="3401870" y="937674"/>
            <a:ext cx="2340260" cy="1260140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Key Distribution Center (Key)</a:t>
            </a:r>
          </a:p>
        </p:txBody>
      </p:sp>
      <p:sp>
        <p:nvSpPr>
          <p:cNvPr id="5" name="Oval 4"/>
          <p:cNvSpPr/>
          <p:nvPr/>
        </p:nvSpPr>
        <p:spPr>
          <a:xfrm>
            <a:off x="287524" y="4301559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164288" y="4301559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19572" y="1567744"/>
            <a:ext cx="2682299" cy="2733815"/>
            <a:chOff x="719572" y="1567744"/>
            <a:chExt cx="2682299" cy="2733815"/>
          </a:xfrm>
        </p:grpSpPr>
        <p:cxnSp>
          <p:nvCxnSpPr>
            <p:cNvPr id="9" name="Curved Connector 8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882835" y="1782524"/>
              <a:ext cx="2733815" cy="2304256"/>
            </a:xfrm>
            <a:prstGeom prst="curvedConnector2">
              <a:avLst/>
            </a:prstGeom>
            <a:ln>
              <a:headEnd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19572" y="2333243"/>
              <a:ext cx="212423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(1) ID</a:t>
              </a:r>
              <a:r>
                <a:rPr lang="en-IN" sz="2000" baseline="-25000" dirty="0">
                  <a:solidFill>
                    <a:schemeClr val="tx1"/>
                  </a:solidFill>
                </a:rPr>
                <a:t>A</a:t>
              </a:r>
              <a:r>
                <a:rPr lang="en-IN" sz="2000" dirty="0">
                  <a:solidFill>
                    <a:schemeClr val="tx1"/>
                  </a:solidFill>
                </a:rPr>
                <a:t> || ID</a:t>
              </a:r>
              <a:r>
                <a:rPr lang="en-IN" sz="2000" baseline="-25000" dirty="0">
                  <a:solidFill>
                    <a:schemeClr val="tx1"/>
                  </a:solidFill>
                </a:rPr>
                <a:t>B</a:t>
              </a:r>
              <a:r>
                <a:rPr lang="en-IN" sz="2000" dirty="0">
                  <a:solidFill>
                    <a:schemeClr val="tx1"/>
                  </a:solidFill>
                </a:rPr>
                <a:t> || N</a:t>
              </a:r>
              <a:r>
                <a:rPr lang="en-IN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93026" y="2197814"/>
            <a:ext cx="6199399" cy="2160240"/>
            <a:chOff x="1393026" y="2197814"/>
            <a:chExt cx="6199399" cy="2160240"/>
          </a:xfrm>
        </p:grpSpPr>
        <p:cxnSp>
          <p:nvCxnSpPr>
            <p:cNvPr id="14" name="Straight Arrow Connector 13"/>
            <p:cNvCxnSpPr>
              <a:stCxn id="4" idx="4"/>
            </p:cNvCxnSpPr>
            <p:nvPr/>
          </p:nvCxnSpPr>
          <p:spPr>
            <a:xfrm flipH="1">
              <a:off x="1393026" y="2197814"/>
              <a:ext cx="3178974" cy="2160240"/>
            </a:xfrm>
            <a:prstGeom prst="straightConnector1">
              <a:avLst/>
            </a:prstGeom>
            <a:ln>
              <a:headEnd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831785" y="2889647"/>
              <a:ext cx="576064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(2) E(</a:t>
              </a:r>
              <a:r>
                <a:rPr lang="en-IN" sz="2000" dirty="0" err="1">
                  <a:solidFill>
                    <a:schemeClr val="tx1"/>
                  </a:solidFill>
                </a:rPr>
                <a:t>Ka</a:t>
              </a:r>
              <a:r>
                <a:rPr lang="en-IN" sz="2000" dirty="0">
                  <a:solidFill>
                    <a:schemeClr val="tx1"/>
                  </a:solidFill>
                </a:rPr>
                <a:t>, [Ks || ID</a:t>
              </a:r>
              <a:r>
                <a:rPr lang="en-IN" sz="2000" baseline="-25000" dirty="0">
                  <a:solidFill>
                    <a:schemeClr val="tx1"/>
                  </a:solidFill>
                </a:rPr>
                <a:t>A</a:t>
              </a:r>
              <a:r>
                <a:rPr lang="en-IN" sz="2000" dirty="0">
                  <a:solidFill>
                    <a:schemeClr val="tx1"/>
                  </a:solidFill>
                </a:rPr>
                <a:t> || ID</a:t>
              </a:r>
              <a:r>
                <a:rPr lang="en-IN" sz="2000" baseline="-25000" dirty="0">
                  <a:solidFill>
                    <a:schemeClr val="tx1"/>
                  </a:solidFill>
                </a:rPr>
                <a:t>B</a:t>
              </a:r>
              <a:r>
                <a:rPr lang="en-IN" sz="2000" dirty="0">
                  <a:solidFill>
                    <a:schemeClr val="tx1"/>
                  </a:solidFill>
                </a:rPr>
                <a:t> || N</a:t>
              </a:r>
              <a:r>
                <a:rPr lang="en-IN" sz="2000" baseline="-25000" dirty="0">
                  <a:solidFill>
                    <a:schemeClr val="tx1"/>
                  </a:solidFill>
                </a:rPr>
                <a:t>1</a:t>
              </a:r>
              <a:r>
                <a:rPr lang="en-IN" sz="2000" dirty="0">
                  <a:solidFill>
                    <a:schemeClr val="tx1"/>
                  </a:solidFill>
                </a:rPr>
                <a:t>]) || E(Kb, [Ks || ID</a:t>
              </a:r>
              <a:r>
                <a:rPr lang="en-IN" sz="2000" baseline="-25000" dirty="0">
                  <a:solidFill>
                    <a:schemeClr val="tx1"/>
                  </a:solidFill>
                </a:rPr>
                <a:t>A</a:t>
              </a:r>
              <a:r>
                <a:rPr lang="en-IN" sz="2000" dirty="0">
                  <a:solidFill>
                    <a:schemeClr val="tx1"/>
                  </a:solidFill>
                </a:rPr>
                <a:t>]) </a:t>
              </a:r>
              <a:endParaRPr lang="en-IN" sz="2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76784" y="3774198"/>
            <a:ext cx="5731124" cy="676073"/>
            <a:chOff x="1676784" y="3774198"/>
            <a:chExt cx="5731124" cy="676073"/>
          </a:xfrm>
        </p:grpSpPr>
        <p:cxnSp>
          <p:nvCxnSpPr>
            <p:cNvPr id="6" name="Curved Connector 5"/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4535996" y="1578359"/>
              <a:ext cx="12700" cy="5731124"/>
            </a:xfrm>
            <a:prstGeom prst="curvedConnector3">
              <a:avLst>
                <a:gd name="adj1" fmla="val 4113016"/>
              </a:avLst>
            </a:prstGeom>
            <a:ln>
              <a:headEnd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401870" y="3774198"/>
              <a:ext cx="234026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(3) E(Kb, [Ks || ID</a:t>
              </a:r>
              <a:r>
                <a:rPr lang="en-IN" sz="2000" baseline="-25000" dirty="0">
                  <a:solidFill>
                    <a:schemeClr val="tx1"/>
                  </a:solidFill>
                </a:rPr>
                <a:t>A</a:t>
              </a:r>
              <a:r>
                <a:rPr lang="en-IN" sz="2000" dirty="0">
                  <a:solidFill>
                    <a:schemeClr val="tx1"/>
                  </a:solidFill>
                </a:rPr>
                <a:t>])</a:t>
              </a:r>
              <a:endParaRPr lang="en-IN" sz="2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76784" y="5124955"/>
            <a:ext cx="5731124" cy="515102"/>
            <a:chOff x="1676784" y="5124955"/>
            <a:chExt cx="5731124" cy="515102"/>
          </a:xfrm>
        </p:grpSpPr>
        <p:cxnSp>
          <p:nvCxnSpPr>
            <p:cNvPr id="13" name="Curved Connector 12"/>
            <p:cNvCxnSpPr>
              <a:stCxn id="7" idx="3"/>
              <a:endCxn id="5" idx="5"/>
            </p:cNvCxnSpPr>
            <p:nvPr/>
          </p:nvCxnSpPr>
          <p:spPr>
            <a:xfrm rot="5400000">
              <a:off x="4535996" y="2265743"/>
              <a:ext cx="12700" cy="5731124"/>
            </a:xfrm>
            <a:prstGeom prst="curvedConnector3">
              <a:avLst>
                <a:gd name="adj1" fmla="val 2920961"/>
              </a:avLst>
            </a:prstGeom>
            <a:ln>
              <a:headEnd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743908" y="5280017"/>
              <a:ext cx="151216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(4) E(Ks, N</a:t>
              </a:r>
              <a:r>
                <a:rPr lang="en-IN" sz="2000" baseline="-25000" dirty="0">
                  <a:solidFill>
                    <a:schemeClr val="tx1"/>
                  </a:solidFill>
                </a:rPr>
                <a:t>2</a:t>
              </a:r>
              <a:r>
                <a:rPr lang="en-IN" sz="2000" dirty="0">
                  <a:solidFill>
                    <a:schemeClr val="tx1"/>
                  </a:solidFill>
                </a:rPr>
                <a:t>])</a:t>
              </a:r>
              <a:endParaRPr lang="en-IN" sz="2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03964" y="5267317"/>
            <a:ext cx="6876764" cy="1009765"/>
            <a:chOff x="1103964" y="5267317"/>
            <a:chExt cx="6876764" cy="1009765"/>
          </a:xfrm>
        </p:grpSpPr>
        <p:cxnSp>
          <p:nvCxnSpPr>
            <p:cNvPr id="22" name="Curved Connector 21"/>
            <p:cNvCxnSpPr>
              <a:stCxn id="5" idx="4"/>
              <a:endCxn id="7" idx="4"/>
            </p:cNvCxnSpPr>
            <p:nvPr/>
          </p:nvCxnSpPr>
          <p:spPr>
            <a:xfrm rot="16200000" flipH="1">
              <a:off x="4535996" y="1835285"/>
              <a:ext cx="12700" cy="6876764"/>
            </a:xfrm>
            <a:prstGeom prst="curvedConnector3">
              <a:avLst>
                <a:gd name="adj1" fmla="val 6806622"/>
              </a:avLst>
            </a:prstGeom>
            <a:ln>
              <a:headEnd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743908" y="5917042"/>
              <a:ext cx="164983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(5) E(Ks, f(N</a:t>
              </a:r>
              <a:r>
                <a:rPr lang="en-IN" sz="2000" baseline="-25000" dirty="0">
                  <a:solidFill>
                    <a:schemeClr val="tx1"/>
                  </a:solidFill>
                </a:rPr>
                <a:t>2</a:t>
              </a:r>
              <a:r>
                <a:rPr lang="en-IN" sz="2000" dirty="0">
                  <a:solidFill>
                    <a:schemeClr val="tx1"/>
                  </a:solidFill>
                </a:rPr>
                <a:t>))</a:t>
              </a:r>
              <a:endParaRPr lang="en-IN" sz="20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14036</TotalTime>
  <Words>2255</Words>
  <Application>Microsoft Office PowerPoint</Application>
  <PresentationFormat>On-screen Show (4:3)</PresentationFormat>
  <Paragraphs>224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Open Sans Extrabold</vt:lpstr>
      <vt:lpstr>Times New Roman</vt:lpstr>
      <vt:lpstr>Wingdings</vt:lpstr>
      <vt:lpstr>Office Theme</vt:lpstr>
      <vt:lpstr>Custom Design</vt:lpstr>
      <vt:lpstr>UNIT-8 Key management and distribution </vt:lpstr>
      <vt:lpstr>Outline</vt:lpstr>
      <vt:lpstr>Key Distribution</vt:lpstr>
      <vt:lpstr>Key Hierarchy </vt:lpstr>
      <vt:lpstr>Simple Secret Key Distribution</vt:lpstr>
      <vt:lpstr>Secret Key Distribution with Confidentiality &amp; Authentication</vt:lpstr>
      <vt:lpstr>Secret Key Distribution with Confidentiality &amp; Authentication</vt:lpstr>
      <vt:lpstr>Symmetric key distribution using symmetric encryption</vt:lpstr>
      <vt:lpstr>Key Distribution Scenario</vt:lpstr>
      <vt:lpstr>Key Distribution Scenario</vt:lpstr>
      <vt:lpstr>Distribution of Public Keys</vt:lpstr>
      <vt:lpstr>1. Public Announcement</vt:lpstr>
      <vt:lpstr>2. Publicly Available Directory</vt:lpstr>
      <vt:lpstr>PowerPoint Presentation</vt:lpstr>
      <vt:lpstr>3. Public-Key Authority – Cont…</vt:lpstr>
      <vt:lpstr>3. Public-Key Authority – Cont…</vt:lpstr>
      <vt:lpstr>4. Public-Key Certificates </vt:lpstr>
      <vt:lpstr>PowerPoint Presentation</vt:lpstr>
      <vt:lpstr>4. Public-Key Certificates – Cont… </vt:lpstr>
      <vt:lpstr>X.509 Certificates</vt:lpstr>
      <vt:lpstr>PowerPoint Presentation</vt:lpstr>
      <vt:lpstr>X.509 Format – Cont…</vt:lpstr>
      <vt:lpstr>X.509 Format – Cont…</vt:lpstr>
      <vt:lpstr>Public-Key Certificate Use</vt:lpstr>
      <vt:lpstr>Public key Infrastructure (PKI)</vt:lpstr>
      <vt:lpstr>Public key Infrastructure (PKI)</vt:lpstr>
      <vt:lpstr>Public key Infrastructure (PKI) – Cont…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2843</cp:revision>
  <dcterms:created xsi:type="dcterms:W3CDTF">2013-05-17T03:00:03Z</dcterms:created>
  <dcterms:modified xsi:type="dcterms:W3CDTF">2020-08-06T04:53:06Z</dcterms:modified>
</cp:coreProperties>
</file>