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mDiB4MMVo4j43SlkXGUvA==" hashData="4GTMYKIoUxHOCLPmmXVZkHoKRJ2QAP+P8q4sO5OP/+TuKXBYLAhoP7tVGkYIzxWY2PeukPvCHkGK4Tis12aE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8000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1935" y="5593496"/>
            <a:ext cx="37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	Ms. </a:t>
            </a:r>
            <a:r>
              <a:rPr lang="en-US" dirty="0" err="1" smtClean="0"/>
              <a:t>Vidhi</a:t>
            </a:r>
            <a:r>
              <a:rPr lang="en-US" dirty="0" smtClean="0"/>
              <a:t> Pandya</a:t>
            </a:r>
          </a:p>
          <a:p>
            <a:r>
              <a:rPr lang="en-US" dirty="0" smtClean="0"/>
              <a:t>			Assistant Professor</a:t>
            </a:r>
          </a:p>
          <a:p>
            <a:r>
              <a:rPr lang="en-US" dirty="0"/>
              <a:t>	</a:t>
            </a:r>
            <a:r>
              <a:rPr lang="en-US" dirty="0" smtClean="0"/>
              <a:t>		DEPSTAR</a:t>
            </a:r>
          </a:p>
          <a:p>
            <a:r>
              <a:rPr lang="en-US" dirty="0"/>
              <a:t>	</a:t>
            </a:r>
            <a:r>
              <a:rPr lang="en-US" dirty="0" smtClean="0"/>
              <a:t>		CHARUSAT - </a:t>
            </a:r>
            <a:r>
              <a:rPr lang="en-US" dirty="0" err="1" smtClean="0"/>
              <a:t>Changa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Attacks threatening Integrity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Replaying 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Attacker obtains a copy of  a message sent by user and later tries to replay 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569" y="4221575"/>
            <a:ext cx="1523810" cy="15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3" y="4221575"/>
            <a:ext cx="1523810" cy="15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41" y="3142061"/>
            <a:ext cx="1523810" cy="152381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60723" y="5408023"/>
            <a:ext cx="6004846" cy="2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81451" y="5340433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7333" y="5705248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Alice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9788" y="5712728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25051" y="3903966"/>
            <a:ext cx="2240518" cy="1079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550885">
            <a:off x="6944061" y="3468222"/>
            <a:ext cx="2155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8138" y="4577181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Alice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urved Connector 10"/>
          <p:cNvCxnSpPr>
            <a:endCxn id="7" idx="1"/>
          </p:cNvCxnSpPr>
          <p:nvPr/>
        </p:nvCxnSpPr>
        <p:spPr>
          <a:xfrm rot="5400000" flipH="1" flipV="1">
            <a:off x="3801489" y="4008272"/>
            <a:ext cx="1504057" cy="12954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707089">
            <a:off x="3044516" y="4025485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7" grpId="0"/>
      <p:bldP spid="18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Attacks threatening Integrity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Repudiation 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Denial of Message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569" y="4221575"/>
            <a:ext cx="1523810" cy="15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3" y="4221575"/>
            <a:ext cx="1523810" cy="15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41" y="3011431"/>
            <a:ext cx="1523810" cy="15238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97333" y="5705248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Alice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9788" y="5712728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25051" y="3903966"/>
            <a:ext cx="2240518" cy="1079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550885">
            <a:off x="6944061" y="3468222"/>
            <a:ext cx="2155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8138" y="4420425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Alice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60723" y="5120638"/>
            <a:ext cx="6004846" cy="5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8309" y="5030030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 about message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60723" y="5705248"/>
            <a:ext cx="6004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31823" y="5587379"/>
            <a:ext cx="471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Deny about sent message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0" grpId="0"/>
      <p:bldP spid="21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Attacks threatening Availability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: Slow down or interrupt the service of system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568278"/>
            <a:ext cx="1523810" cy="152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40" y="2791350"/>
            <a:ext cx="4587586" cy="35441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665222" y="32004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34740" y="33528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2636" y="35052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39093" y="36576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60861" y="38100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43455" y="39624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626031" y="41148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621679" y="42672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617325" y="44196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626033" y="45720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621676" y="4724400"/>
            <a:ext cx="4467098" cy="36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303234">
            <a:off x="3161211" y="4791642"/>
            <a:ext cx="318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Bogus</a:t>
            </a:r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691" y="5059352"/>
            <a:ext cx="1942247" cy="12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Passive attacks Vs active attacks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573" y="2547261"/>
            <a:ext cx="566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just obtain info.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modify data or harm system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to detect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prevent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Snooping, Traffic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87291" y="1018903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41417" y="1632857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41417" y="163285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89773" y="162414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394" y="1972488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Attacks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9004" y="1924589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Attacks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6375" y="2399212"/>
            <a:ext cx="5438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make changes in obtained info.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data and harm system 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detect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to prevent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modification, masquerading, replaying, repudiation,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Services and mechanism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ITU-T  International Telecommunication Union – Telecommunication Standardization Sector : provides services and mechanisms to implement those services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can be used in one or more services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mechanisms are closely related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25634" y="2084025"/>
            <a:ext cx="822104" cy="14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Security Services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87291" y="1018903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4" y="1619794"/>
            <a:ext cx="9675806" cy="13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4" y="1619794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055530" y="162414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06146" y="2070151"/>
            <a:ext cx="2092223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8066" y="2055213"/>
            <a:ext cx="2660484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147580" y="1637207"/>
            <a:ext cx="44107" cy="2451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80919" y="4119149"/>
            <a:ext cx="2856393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 change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Anti-replay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85363" y="1637209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18292" y="2055217"/>
            <a:ext cx="2608193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entity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origin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9068" y="2654223"/>
            <a:ext cx="3457261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Nonrepudiation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origin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delivery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98971" y="1632857"/>
            <a:ext cx="8728" cy="99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4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Security Mechanisms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87291" y="1018903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4" y="1611556"/>
            <a:ext cx="9675806" cy="13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4" y="1619794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055530" y="162414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7855" y="5242566"/>
            <a:ext cx="3718579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Traffic Padding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Bogus data +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8065" y="2055213"/>
            <a:ext cx="3043621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Encipherment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Hiding/covering data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Cryptography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Steganography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361503" y="1637207"/>
            <a:ext cx="4" cy="360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5155" y="5242566"/>
            <a:ext cx="3600978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Data Integrity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Data + </a:t>
            </a:r>
            <a:r>
              <a:rPr lang="en-US" sz="3200" dirty="0" err="1"/>
              <a:t>checkvalue</a:t>
            </a:r>
            <a:endParaRPr lang="en-US" sz="3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85363" y="1637209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18292" y="2055217"/>
            <a:ext cx="2608193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dirty="0"/>
              <a:t>Digital Signature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Electronically sign data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Electronically verify sign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4674" y="2645520"/>
            <a:ext cx="3587891" cy="2062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dirty="0"/>
              <a:t>Authentication Exchange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Exchange message for identity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98971" y="1632857"/>
            <a:ext cx="8728" cy="99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70169" y="1619788"/>
            <a:ext cx="4" cy="360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75947" y="2055213"/>
            <a:ext cx="1615416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Routing Control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Use different path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067116" y="1615432"/>
            <a:ext cx="4" cy="360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59408" y="5220791"/>
            <a:ext cx="2327346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Notarization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Third trusted party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0067110" y="1254034"/>
            <a:ext cx="6" cy="374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73421" y="163758"/>
            <a:ext cx="3413779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Access Control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/>
              <a:t>User access rights</a:t>
            </a:r>
          </a:p>
        </p:txBody>
      </p:sp>
    </p:spTree>
    <p:extLst>
      <p:ext uri="{BB962C8B-B14F-4D97-AF65-F5344CB8AC3E}">
        <p14:creationId xmlns:p14="http://schemas.microsoft.com/office/powerpoint/2010/main" val="24057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4" grpId="0" animBg="1"/>
      <p:bldP spid="43" grpId="0" animBg="1"/>
      <p:bldP spid="44" grpId="0" animBg="1"/>
      <p:bldP spid="19" grpId="0" animBg="1"/>
      <p:bldP spid="22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7" y="13057"/>
            <a:ext cx="1073766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Relationship between Services and Mechanisms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9958"/>
              </p:ext>
            </p:extLst>
          </p:nvPr>
        </p:nvGraphicFramePr>
        <p:xfrm>
          <a:off x="287384" y="1332410"/>
          <a:ext cx="11599816" cy="544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3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05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2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Mechanisms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640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confidentiality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Encipherment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control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285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integrity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Encipherment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integrity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1640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Encipherment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exchanges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2859"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Nonrepudiation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integrity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Notarization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20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control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control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Techniques for security goals 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573" y="2547261"/>
            <a:ext cx="4018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– key Encipherment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– Key Encipherment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87291" y="1018903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41417" y="1632857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41417" y="163285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89773" y="162414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394" y="1972488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ryptography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9004" y="1924589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6375" y="2399212"/>
            <a:ext cx="54380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Use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Use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Cover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Cover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Covers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7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9734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Questions:</a:t>
            </a:r>
            <a:br>
              <a:rPr lang="en-US" dirty="0" smtClean="0"/>
            </a:br>
            <a:r>
              <a:rPr lang="en-US" dirty="0"/>
              <a:t>Which security services are guaranteed when using each of following methods to send mail at the post office?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2965266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mail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mail with delivery confirmation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mail with delivery and recipient signature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Certified mail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Insured mail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mail</a:t>
            </a:r>
          </a:p>
        </p:txBody>
      </p:sp>
    </p:spTree>
    <p:extLst>
      <p:ext uri="{BB962C8B-B14F-4D97-AF65-F5344CB8AC3E}">
        <p14:creationId xmlns:p14="http://schemas.microsoft.com/office/powerpoint/2010/main" val="260185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types of security goals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 that threaten confidentiality, integrity, availability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cryptographic attacks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security services and their mechanism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needed to implement security goals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1705"/>
            <a:ext cx="9905998" cy="341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569566"/>
              </p:ext>
            </p:extLst>
          </p:nvPr>
        </p:nvGraphicFramePr>
        <p:xfrm>
          <a:off x="510746" y="400889"/>
          <a:ext cx="11154032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mail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 mail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confidentiality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mail + delivery confirmation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confidentiality, Nonrepudiation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 mail + delivery &amp; recipient signature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confidentiality, Nonrepudiation, Authentication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Certified mail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Authentication, confidentiality access control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Insured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Authentication, data integrity, access control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mail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Authentication, data integrity, access control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83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Questions:</a:t>
            </a:r>
            <a:br>
              <a:rPr lang="en-US" dirty="0" smtClean="0"/>
            </a:br>
            <a:r>
              <a:rPr lang="en-US" dirty="0"/>
              <a:t>Define type of attacks in each of the following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2207620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breaks into a professor’s office to obtain a copy of the next day’s test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gives a check for $10 to buy a used book. Later she finds that the check was cashed for $100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sends hundreds of e-mail per day to another student using a phony return e-mail address</a:t>
            </a:r>
          </a:p>
        </p:txBody>
      </p:sp>
    </p:spTree>
    <p:extLst>
      <p:ext uri="{BB962C8B-B14F-4D97-AF65-F5344CB8AC3E}">
        <p14:creationId xmlns:p14="http://schemas.microsoft.com/office/powerpoint/2010/main" val="42702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83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Answers: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2207620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Snooping ( threatened confidentiality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( threatened integrity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( threatened availability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spoofing attack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83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Which security mechanisms are provided in following cases?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2207620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school demands student identification and a password to let student log into the school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school server disconnects a student if she is logged into the system for more than two hours</a:t>
            </a:r>
          </a:p>
        </p:txBody>
      </p:sp>
    </p:spTree>
    <p:extLst>
      <p:ext uri="{BB962C8B-B14F-4D97-AF65-F5344CB8AC3E}">
        <p14:creationId xmlns:p14="http://schemas.microsoft.com/office/powerpoint/2010/main" val="33719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83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Answers: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2207620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exchange, access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4119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16076"/>
          </a:xfrm>
        </p:spPr>
        <p:txBody>
          <a:bodyPr>
            <a:normAutofit/>
          </a:bodyPr>
          <a:lstStyle/>
          <a:p>
            <a:r>
              <a:rPr lang="en-US" dirty="0" smtClean="0"/>
              <a:t>Reference Book: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Cryptography and network security – Behrouz a </a:t>
            </a:r>
            <a:r>
              <a:rPr lang="en-US" dirty="0" err="1" smtClean="0"/>
              <a:t>forouzan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debdeep</a:t>
            </a:r>
            <a:r>
              <a:rPr lang="en-US" dirty="0" smtClean="0"/>
              <a:t> </a:t>
            </a:r>
            <a:r>
              <a:rPr lang="en-US" dirty="0" err="1" smtClean="0"/>
              <a:t>mukhopadhyay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Security Goals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573" y="2547261"/>
            <a:ext cx="36395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needs to be hidden from unauthorized access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 on stored information and transmission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87291" y="1018903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41417" y="1632857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41417" y="163285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82934" y="1641564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89773" y="162414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94" y="1972488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466" y="1955070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9004" y="1924589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1523" y="2542905"/>
            <a:ext cx="3639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needs to be Protected from unauthorized change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844" y="2555968"/>
            <a:ext cx="3639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needs to be available to an authorized entity when it is needed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Cryptographic Attacks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025" y="2625639"/>
            <a:ext cx="3992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Attack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87291" y="1018903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42754" y="1632857"/>
            <a:ext cx="7315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42756" y="163285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775370" y="162414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3577" y="1924589"/>
            <a:ext cx="468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Non-Cryptanalytic Attacks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968" y="1985548"/>
            <a:ext cx="4127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Cryptanalytic Attacks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421192" y="2490651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56365" y="3113312"/>
            <a:ext cx="5508179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56365" y="3104605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251483" y="3113312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29904" y="3113312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6414" y="3522611"/>
            <a:ext cx="252546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Snooping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Analysis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4457" y="3531315"/>
            <a:ext cx="3002230" cy="2062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ü"/>
              <a:defRPr sz="32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Modification</a:t>
            </a:r>
          </a:p>
          <a:p>
            <a:r>
              <a:rPr lang="en-US" dirty="0"/>
              <a:t>Masquerading</a:t>
            </a:r>
          </a:p>
          <a:p>
            <a:r>
              <a:rPr lang="en-US" dirty="0"/>
              <a:t>Replaying</a:t>
            </a:r>
          </a:p>
          <a:p>
            <a:r>
              <a:rPr lang="en-US" dirty="0"/>
              <a:t>Repudiation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58737" y="3557442"/>
            <a:ext cx="1850544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ü"/>
              <a:defRPr sz="32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Denial</a:t>
            </a:r>
          </a:p>
          <a:p>
            <a:pPr marL="0" indent="0" algn="ctr">
              <a:buNone/>
            </a:pPr>
            <a:r>
              <a:rPr lang="en-US" dirty="0"/>
              <a:t>Of</a:t>
            </a:r>
          </a:p>
          <a:p>
            <a:pPr marL="0" indent="0" algn="ctr">
              <a:buNone/>
            </a:pPr>
            <a:r>
              <a:rPr lang="en-US" dirty="0"/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9326" y="4924105"/>
            <a:ext cx="4084277" cy="1181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45276" y="3435528"/>
            <a:ext cx="3013123" cy="220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324052" y="3557442"/>
            <a:ext cx="1750404" cy="2035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5290457" y="5127102"/>
            <a:ext cx="274320" cy="6205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88465" y="5690496"/>
            <a:ext cx="2691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to 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8497391" y="5643153"/>
            <a:ext cx="293912" cy="462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98765" y="5872109"/>
            <a:ext cx="2691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to 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59291" y="5528115"/>
            <a:ext cx="2691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to 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Up Arrow 41"/>
          <p:cNvSpPr/>
          <p:nvPr/>
        </p:nvSpPr>
        <p:spPr>
          <a:xfrm>
            <a:off x="11102368" y="5187218"/>
            <a:ext cx="293912" cy="462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24" grpId="0" animBg="1"/>
      <p:bldP spid="26" grpId="0" animBg="1"/>
      <p:bldP spid="29" grpId="0" animBg="1"/>
      <p:bldP spid="37" grpId="0" animBg="1"/>
      <p:bldP spid="38" grpId="0"/>
      <p:bldP spid="39" grpId="0" animBg="1"/>
      <p:bldP spid="40" grpId="0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Cryptanalytic Attacks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statistics and algebraic techniques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: to get secret key of cipher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attacks – divide and conquer strategy – to reduce complexity of guessing the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 - Cryptanalytic Attacks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exploit mathematical weakness of cryptographic algorithm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threatened security goals (i.e. Confidentiality, Integrity, Availability)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Attacks threatening confidentiality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573" y="2547261"/>
            <a:ext cx="5664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or interception of data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– encipherment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87291" y="1018903"/>
            <a:ext cx="0" cy="61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41417" y="1632857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41417" y="163285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89773" y="1624147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394" y="1972488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Snooping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9004" y="1924589"/>
            <a:ext cx="27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Analysis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6375" y="2555968"/>
            <a:ext cx="54380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traffic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information like mail address, nature of transaction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-  changes timing 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changes route, padding to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compress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Attacks threatening Integrity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interception or accessing information, the attacker modifies the information to make it beneficial to herself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569" y="4221575"/>
            <a:ext cx="1523810" cy="15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3" y="4221575"/>
            <a:ext cx="1523810" cy="15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41" y="3142061"/>
            <a:ext cx="1523810" cy="152381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60723" y="5408023"/>
            <a:ext cx="9712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2139" y="5381294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5" idx="1"/>
          </p:cNvCxnSpPr>
          <p:nvPr/>
        </p:nvCxnSpPr>
        <p:spPr>
          <a:xfrm>
            <a:off x="6725051" y="3903966"/>
            <a:ext cx="2240518" cy="1079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707089">
            <a:off x="3083705" y="4025485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550885">
            <a:off x="6944061" y="3468222"/>
            <a:ext cx="2155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urved Connector 17"/>
          <p:cNvCxnSpPr>
            <a:endCxn id="7" idx="1"/>
          </p:cNvCxnSpPr>
          <p:nvPr/>
        </p:nvCxnSpPr>
        <p:spPr>
          <a:xfrm rot="5400000" flipH="1" flipV="1">
            <a:off x="3814554" y="4021336"/>
            <a:ext cx="1504057" cy="12693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9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Attacks threatening Integrity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Masquerading 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Spoofing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: Impersonates (pretends) somebody else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 smtClean="0"/>
              <a:t> …..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569" y="4221575"/>
            <a:ext cx="1523810" cy="15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3" y="4292223"/>
            <a:ext cx="1523810" cy="15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41" y="3142061"/>
            <a:ext cx="1523810" cy="152381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60723" y="5408023"/>
            <a:ext cx="6004846" cy="2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81451" y="5340433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7333" y="5705248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Alice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9788" y="5712728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25051" y="3903966"/>
            <a:ext cx="2240518" cy="1079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550885">
            <a:off x="6944061" y="3468222"/>
            <a:ext cx="2155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8138" y="4577181"/>
            <a:ext cx="215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Alice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7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7" grpId="0"/>
      <p:bldP spid="18" grpId="0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762</Words>
  <Application>Microsoft Office PowerPoint</Application>
  <PresentationFormat>Widescreen</PresentationFormat>
  <Paragraphs>227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Trebuchet MS</vt:lpstr>
      <vt:lpstr>Tw Cen MT</vt:lpstr>
      <vt:lpstr>Wingdings</vt:lpstr>
      <vt:lpstr>Circuit</vt:lpstr>
      <vt:lpstr>Chapter 1 Introduction</vt:lpstr>
      <vt:lpstr>Learning objectives</vt:lpstr>
      <vt:lpstr>Security Goals</vt:lpstr>
      <vt:lpstr>Cryptographic Attacks</vt:lpstr>
      <vt:lpstr> Cryptanalytic Attacks</vt:lpstr>
      <vt:lpstr> Non - Cryptanalytic Attacks</vt:lpstr>
      <vt:lpstr>Attacks threatening confidentiality</vt:lpstr>
      <vt:lpstr> Attacks threatening Integrity</vt:lpstr>
      <vt:lpstr> Attacks threatening Integrity</vt:lpstr>
      <vt:lpstr> Attacks threatening Integrity</vt:lpstr>
      <vt:lpstr> Attacks threatening Integrity</vt:lpstr>
      <vt:lpstr> Attacks threatening Availability</vt:lpstr>
      <vt:lpstr>Passive attacks Vs active attacks</vt:lpstr>
      <vt:lpstr>Services and mechanism</vt:lpstr>
      <vt:lpstr>Security Services</vt:lpstr>
      <vt:lpstr>Security Mechanisms</vt:lpstr>
      <vt:lpstr> Relationship between Services and Mechanisms</vt:lpstr>
      <vt:lpstr>Techniques for security goals implementation</vt:lpstr>
      <vt:lpstr>Questions: Which security services are guaranteed when using each of following methods to send mail at the post office? </vt:lpstr>
      <vt:lpstr>Answers: </vt:lpstr>
      <vt:lpstr>Questions: Define type of attacks in each of the following cases </vt:lpstr>
      <vt:lpstr>Answers: </vt:lpstr>
      <vt:lpstr>Questions: Which security mechanisms are provided in following cases? </vt:lpstr>
      <vt:lpstr>Answers: </vt:lpstr>
      <vt:lpstr>Reference Book:  Cryptography and network security – Behrouz a forouzan,  debdeep mukhopadhyay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/>
  <cp:lastModifiedBy/>
  <cp:revision>50</cp:revision>
  <dcterms:created xsi:type="dcterms:W3CDTF">2019-12-03T04:28:02Z</dcterms:created>
  <dcterms:modified xsi:type="dcterms:W3CDTF">2021-12-27T04:47:52Z</dcterms:modified>
  <cp:contentStatus/>
</cp:coreProperties>
</file>