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1" r:id="rId7"/>
    <p:sldId id="262" r:id="rId8"/>
    <p:sldId id="282" r:id="rId9"/>
    <p:sldId id="283" r:id="rId10"/>
    <p:sldId id="284" r:id="rId11"/>
    <p:sldId id="285" r:id="rId12"/>
    <p:sldId id="286" r:id="rId13"/>
    <p:sldId id="287" r:id="rId14"/>
    <p:sldId id="314" r:id="rId15"/>
    <p:sldId id="269" r:id="rId16"/>
    <p:sldId id="288" r:id="rId17"/>
    <p:sldId id="289" r:id="rId18"/>
    <p:sldId id="293" r:id="rId19"/>
    <p:sldId id="290" r:id="rId20"/>
    <p:sldId id="291" r:id="rId21"/>
    <p:sldId id="292" r:id="rId22"/>
    <p:sldId id="315" r:id="rId23"/>
    <p:sldId id="294" r:id="rId24"/>
    <p:sldId id="295" r:id="rId25"/>
    <p:sldId id="296" r:id="rId26"/>
    <p:sldId id="297" r:id="rId27"/>
    <p:sldId id="298" r:id="rId28"/>
    <p:sldId id="316" r:id="rId29"/>
    <p:sldId id="318" r:id="rId30"/>
    <p:sldId id="301" r:id="rId31"/>
    <p:sldId id="317" r:id="rId32"/>
    <p:sldId id="302" r:id="rId33"/>
    <p:sldId id="299" r:id="rId34"/>
    <p:sldId id="300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28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FIemyWqMdIx1L0wWYAjHA==" hashData="zI+sJIZm1nlmeEfjQt8OtVTkDLLm4AuGb3qsyrAl9oZBPzm2Dr0d1bU+ymtATJ2bo2D1SRWFykcC1/g2L+fds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290" y="990600"/>
            <a:ext cx="8791575" cy="3732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Symmetric-key Ciphers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1935" y="5593496"/>
            <a:ext cx="37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	Ms. </a:t>
            </a:r>
            <a:r>
              <a:rPr lang="en-US" dirty="0" err="1" smtClean="0"/>
              <a:t>Vidhi</a:t>
            </a:r>
            <a:r>
              <a:rPr lang="en-US" dirty="0" smtClean="0"/>
              <a:t> Pandya</a:t>
            </a:r>
          </a:p>
          <a:p>
            <a:r>
              <a:rPr lang="en-US" dirty="0" smtClean="0"/>
              <a:t>			Assistant Professor</a:t>
            </a:r>
          </a:p>
          <a:p>
            <a:r>
              <a:rPr lang="en-US" dirty="0"/>
              <a:t>	</a:t>
            </a:r>
            <a:r>
              <a:rPr lang="en-US" dirty="0" smtClean="0"/>
              <a:t>		DEPSTAR</a:t>
            </a:r>
          </a:p>
          <a:p>
            <a:r>
              <a:rPr lang="en-US" dirty="0"/>
              <a:t>	</a:t>
            </a:r>
            <a:r>
              <a:rPr lang="en-US" dirty="0" smtClean="0"/>
              <a:t>		CHARUSAT - </a:t>
            </a:r>
            <a:r>
              <a:rPr lang="en-US" dirty="0" err="1" smtClean="0"/>
              <a:t>Changa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710" y="822960"/>
            <a:ext cx="110773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Attack 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ciphers may hide characteristics of the language but may create some pattern in the ciphertext</a:t>
            </a:r>
          </a:p>
          <a:p>
            <a:pPr lvl="2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use ciphers that make the ciphertext look as random as possible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137978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Known - plaintext attack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3" name="Vertical Scroll 12"/>
          <p:cNvSpPr/>
          <p:nvPr/>
        </p:nvSpPr>
        <p:spPr>
          <a:xfrm>
            <a:off x="1156351" y="5271119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4012767"/>
            <a:ext cx="927463" cy="84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176" y="4012767"/>
            <a:ext cx="927463" cy="849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0973" y="3558119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70017" y="4888279"/>
            <a:ext cx="1" cy="37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85704" y="5559067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672335" y="6368402"/>
            <a:ext cx="1" cy="358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10377" y="3553763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332744" y="4881154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Vertical Scroll 23"/>
          <p:cNvSpPr/>
          <p:nvPr/>
        </p:nvSpPr>
        <p:spPr>
          <a:xfrm>
            <a:off x="9760443" y="5279826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8842" y="5620026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2335" y="6727375"/>
            <a:ext cx="86604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315325" y="6352905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52466" y="6348549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55339" y="5785489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48110" y="5521239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977534" y="4862153"/>
            <a:ext cx="2141724" cy="58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043754" y="4432671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5306" y="3926207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36" name="Round Diagonal Corner Rectangle 35"/>
          <p:cNvSpPr/>
          <p:nvPr/>
        </p:nvSpPr>
        <p:spPr>
          <a:xfrm>
            <a:off x="4794069" y="3926207"/>
            <a:ext cx="2516789" cy="2618287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40" y="3794490"/>
            <a:ext cx="670969" cy="67096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410908" y="3291644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3851" y="1358537"/>
            <a:ext cx="9862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some plaintext/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key is same as previous one</a:t>
            </a:r>
          </a:p>
        </p:txBody>
      </p:sp>
      <p:sp>
        <p:nvSpPr>
          <p:cNvPr id="27" name="Vertical Scroll 26"/>
          <p:cNvSpPr/>
          <p:nvPr/>
        </p:nvSpPr>
        <p:spPr>
          <a:xfrm>
            <a:off x="7119257" y="2889324"/>
            <a:ext cx="734003" cy="82033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</a:t>
            </a:r>
          </a:p>
        </p:txBody>
      </p:sp>
      <p:sp>
        <p:nvSpPr>
          <p:cNvPr id="28" name="Vertical Scroll 27"/>
          <p:cNvSpPr/>
          <p:nvPr/>
        </p:nvSpPr>
        <p:spPr>
          <a:xfrm>
            <a:off x="8316685" y="2884968"/>
            <a:ext cx="734003" cy="82033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33527" y="3330833"/>
            <a:ext cx="317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 Diagonal Corner Rectangle 6"/>
          <p:cNvSpPr/>
          <p:nvPr/>
        </p:nvSpPr>
        <p:spPr>
          <a:xfrm>
            <a:off x="7040891" y="2717074"/>
            <a:ext cx="2116172" cy="1159345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1"/>
          </p:cNvCxnSpPr>
          <p:nvPr/>
        </p:nvCxnSpPr>
        <p:spPr>
          <a:xfrm>
            <a:off x="8098977" y="3876419"/>
            <a:ext cx="13057" cy="124422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3" idx="3"/>
          </p:cNvCxnSpPr>
          <p:nvPr/>
        </p:nvCxnSpPr>
        <p:spPr>
          <a:xfrm flipH="1" flipV="1">
            <a:off x="7119258" y="5154684"/>
            <a:ext cx="944914" cy="211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34718" y="2260541"/>
            <a:ext cx="2834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Pair</a:t>
            </a:r>
          </a:p>
        </p:txBody>
      </p:sp>
      <p:sp>
        <p:nvSpPr>
          <p:cNvPr id="16" name="Curved Left Arrow 15"/>
          <p:cNvSpPr/>
          <p:nvPr/>
        </p:nvSpPr>
        <p:spPr>
          <a:xfrm>
            <a:off x="9287691" y="2845316"/>
            <a:ext cx="696703" cy="70844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9" grpId="0"/>
      <p:bldP spid="21" grpId="0"/>
      <p:bldP spid="24" grpId="0" animBg="1"/>
      <p:bldP spid="25" grpId="0"/>
      <p:bldP spid="31" grpId="0"/>
      <p:bldP spid="33" grpId="0" animBg="1"/>
      <p:bldP spid="35" grpId="0"/>
      <p:bldP spid="36" grpId="0" animBg="1"/>
      <p:bldP spid="38" grpId="0"/>
      <p:bldP spid="27" grpId="0" animBg="1"/>
      <p:bldP spid="28" grpId="0" animBg="1"/>
      <p:bldP spid="7" grpId="0" animBg="1"/>
      <p:bldP spid="39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chosen - plaintext attack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3" name="Vertical Scroll 12"/>
          <p:cNvSpPr/>
          <p:nvPr/>
        </p:nvSpPr>
        <p:spPr>
          <a:xfrm>
            <a:off x="1156351" y="5271119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4012767"/>
            <a:ext cx="927463" cy="84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176" y="4012767"/>
            <a:ext cx="927463" cy="849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0973" y="3558119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70017" y="4888279"/>
            <a:ext cx="1" cy="37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85704" y="5559067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672335" y="6368402"/>
            <a:ext cx="1" cy="358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10377" y="3553763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332744" y="4881154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Vertical Scroll 23"/>
          <p:cNvSpPr/>
          <p:nvPr/>
        </p:nvSpPr>
        <p:spPr>
          <a:xfrm>
            <a:off x="9760443" y="5279826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8842" y="5620026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2335" y="6727375"/>
            <a:ext cx="86604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315325" y="6352905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52466" y="6348549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55339" y="5785489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48110" y="5521239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977534" y="4862153"/>
            <a:ext cx="2141724" cy="58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043754" y="4432671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5306" y="3926207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36" name="Round Diagonal Corner Rectangle 35"/>
          <p:cNvSpPr/>
          <p:nvPr/>
        </p:nvSpPr>
        <p:spPr>
          <a:xfrm>
            <a:off x="4794069" y="3926207"/>
            <a:ext cx="2516789" cy="2618287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40" y="3794490"/>
            <a:ext cx="670969" cy="67096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410908" y="3291644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3851" y="1031373"/>
            <a:ext cx="9862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known – plaintext attack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plaintext – ciphertext pair from PC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not known</a:t>
            </a:r>
          </a:p>
        </p:txBody>
      </p:sp>
      <p:sp>
        <p:nvSpPr>
          <p:cNvPr id="27" name="Vertical Scroll 26"/>
          <p:cNvSpPr/>
          <p:nvPr/>
        </p:nvSpPr>
        <p:spPr>
          <a:xfrm>
            <a:off x="208992" y="2667253"/>
            <a:ext cx="734003" cy="82033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</a:t>
            </a:r>
          </a:p>
        </p:txBody>
      </p:sp>
      <p:sp>
        <p:nvSpPr>
          <p:cNvPr id="28" name="Vertical Scroll 27"/>
          <p:cNvSpPr/>
          <p:nvPr/>
        </p:nvSpPr>
        <p:spPr>
          <a:xfrm>
            <a:off x="1406420" y="2662897"/>
            <a:ext cx="734003" cy="82033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23262" y="3108762"/>
            <a:ext cx="317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 Diagonal Corner Rectangle 6"/>
          <p:cNvSpPr/>
          <p:nvPr/>
        </p:nvSpPr>
        <p:spPr>
          <a:xfrm>
            <a:off x="130626" y="2495003"/>
            <a:ext cx="2116172" cy="1159345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7" idx="1"/>
          </p:cNvCxnSpPr>
          <p:nvPr/>
        </p:nvCxnSpPr>
        <p:spPr>
          <a:xfrm flipH="1" flipV="1">
            <a:off x="2246798" y="3438367"/>
            <a:ext cx="2233442" cy="69160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64091" y="2783060"/>
            <a:ext cx="2834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Pair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8677" y="2047553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</a:p>
        </p:txBody>
      </p:sp>
      <p:cxnSp>
        <p:nvCxnSpPr>
          <p:cNvPr id="9" name="Curved Connector 8"/>
          <p:cNvCxnSpPr>
            <a:stCxn id="27" idx="2"/>
            <a:endCxn id="15" idx="1"/>
          </p:cNvCxnSpPr>
          <p:nvPr/>
        </p:nvCxnSpPr>
        <p:spPr>
          <a:xfrm rot="16200000" flipH="1">
            <a:off x="466205" y="3597378"/>
            <a:ext cx="949871" cy="7302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5" idx="3"/>
          </p:cNvCxnSpPr>
          <p:nvPr/>
        </p:nvCxnSpPr>
        <p:spPr>
          <a:xfrm flipH="1" flipV="1">
            <a:off x="1770017" y="3553763"/>
            <a:ext cx="463732" cy="883697"/>
          </a:xfrm>
          <a:prstGeom prst="curvedConnector4">
            <a:avLst>
              <a:gd name="adj1" fmla="val -49296"/>
              <a:gd name="adj2" fmla="val 7402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9" grpId="0"/>
      <p:bldP spid="24" grpId="0" animBg="1"/>
      <p:bldP spid="25" grpId="0"/>
      <p:bldP spid="31" grpId="0"/>
      <p:bldP spid="33" grpId="0" animBg="1"/>
      <p:bldP spid="35" grpId="0"/>
      <p:bldP spid="36" grpId="0" animBg="1"/>
      <p:bldP spid="38" grpId="0"/>
      <p:bldP spid="27" grpId="0" animBg="1"/>
      <p:bldP spid="28" grpId="0" animBg="1"/>
      <p:bldP spid="7" grpId="0" animBg="1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chosen - ciphertext attack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3" name="Vertical Scroll 12"/>
          <p:cNvSpPr/>
          <p:nvPr/>
        </p:nvSpPr>
        <p:spPr>
          <a:xfrm>
            <a:off x="1156351" y="5271119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4012767"/>
            <a:ext cx="927463" cy="84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176" y="4012767"/>
            <a:ext cx="927463" cy="849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0973" y="3558119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70017" y="4888279"/>
            <a:ext cx="1" cy="37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85704" y="5559067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672335" y="6368402"/>
            <a:ext cx="1" cy="358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10377" y="3553763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332744" y="4881154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Vertical Scroll 23"/>
          <p:cNvSpPr/>
          <p:nvPr/>
        </p:nvSpPr>
        <p:spPr>
          <a:xfrm>
            <a:off x="9760443" y="5279826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8842" y="5620026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2335" y="6727375"/>
            <a:ext cx="86604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315325" y="6352905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52466" y="6348549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55339" y="5785489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48110" y="5521239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977534" y="4862153"/>
            <a:ext cx="2141724" cy="58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043754" y="4432671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5306" y="3926207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36" name="Round Diagonal Corner Rectangle 35"/>
          <p:cNvSpPr/>
          <p:nvPr/>
        </p:nvSpPr>
        <p:spPr>
          <a:xfrm>
            <a:off x="4794069" y="3926207"/>
            <a:ext cx="2516789" cy="2618287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40" y="3794490"/>
            <a:ext cx="670969" cy="67096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410908" y="3291644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3851" y="1097277"/>
            <a:ext cx="9862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chosen – plaintext attack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plaintext – ciphertext pair from PC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not known</a:t>
            </a:r>
          </a:p>
        </p:txBody>
      </p:sp>
      <p:sp>
        <p:nvSpPr>
          <p:cNvPr id="27" name="Vertical Scroll 26"/>
          <p:cNvSpPr/>
          <p:nvPr/>
        </p:nvSpPr>
        <p:spPr>
          <a:xfrm>
            <a:off x="9509774" y="2667253"/>
            <a:ext cx="734003" cy="82033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</a:t>
            </a:r>
          </a:p>
        </p:txBody>
      </p:sp>
      <p:sp>
        <p:nvSpPr>
          <p:cNvPr id="28" name="Vertical Scroll 27"/>
          <p:cNvSpPr/>
          <p:nvPr/>
        </p:nvSpPr>
        <p:spPr>
          <a:xfrm>
            <a:off x="10707202" y="2662897"/>
            <a:ext cx="734003" cy="82033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24044" y="3108762"/>
            <a:ext cx="317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 Diagonal Corner Rectangle 6"/>
          <p:cNvSpPr/>
          <p:nvPr/>
        </p:nvSpPr>
        <p:spPr>
          <a:xfrm>
            <a:off x="9431408" y="2495003"/>
            <a:ext cx="2116172" cy="1159345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7119258" y="3074676"/>
            <a:ext cx="2312150" cy="220515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71196" y="1738031"/>
            <a:ext cx="2834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Pair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79459" y="2047553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9298715" y="3834506"/>
            <a:ext cx="883696" cy="322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8" idx="3"/>
          </p:cNvCxnSpPr>
          <p:nvPr/>
        </p:nvCxnSpPr>
        <p:spPr>
          <a:xfrm flipV="1">
            <a:off x="10798639" y="3553764"/>
            <a:ext cx="272160" cy="88369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9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1" grpId="0"/>
      <p:bldP spid="24" grpId="0" animBg="1"/>
      <p:bldP spid="25" grpId="0"/>
      <p:bldP spid="31" grpId="0"/>
      <p:bldP spid="33" grpId="0" animBg="1"/>
      <p:bldP spid="35" grpId="0"/>
      <p:bldP spid="36" grpId="0" animBg="1"/>
      <p:bldP spid="38" grpId="0"/>
      <p:bldP spid="27" grpId="0" animBg="1"/>
      <p:bldP spid="28" grpId="0" animBg="1"/>
      <p:bldP spid="7" grpId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33843" y="1247089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51157" y="2816873"/>
            <a:ext cx="2982686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33210" y="2816874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 flipH="1">
            <a:off x="6205148" y="2174552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17966" y="2540308"/>
            <a:ext cx="5786549" cy="15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26959" y="2535960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095926" y="2535960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1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Substitution Ciphers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one symbol with another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symbols in the plaintext are alphabetic characters, we replace one character with another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33843" y="3487785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51157" y="5057569"/>
            <a:ext cx="2982686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Monoalphabetic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33210" y="5057570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Polyalphabetic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6205148" y="4415248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7966" y="4781004"/>
            <a:ext cx="5786549" cy="15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326959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87688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monoalphabetic</a:t>
            </a:r>
            <a:r>
              <a:rPr lang="en-US" dirty="0"/>
              <a:t> Ciphers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071148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in plaintext is always changed with the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character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ciphertext regardless of its position in the text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letters in plaintext and ciphertext is one-to-one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64024" y="3487785"/>
            <a:ext cx="3056123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Monoalphabetic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59716" y="5057569"/>
            <a:ext cx="2982686" cy="170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Cipher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Cipher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Caesar Cipher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33210" y="5057570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6205148" y="4415248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7966" y="4781004"/>
            <a:ext cx="5786549" cy="15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326959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87688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5021" y="5090291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200792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3" y="1156359"/>
            <a:ext cx="10406153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value to each characters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A-Z	values are 0-25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domain : 26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 Plaintext = P			Ciphertext = C			Key = K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 = ( P + K ) mod 26</a:t>
            </a:r>
          </a:p>
          <a:p>
            <a:pPr algn="ctr"/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 = ( C – K ) mod 26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69771" y="3918858"/>
            <a:ext cx="6740435" cy="17765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additive Ciphers</a:t>
            </a:r>
          </a:p>
        </p:txBody>
      </p:sp>
    </p:spTree>
    <p:extLst>
      <p:ext uri="{BB962C8B-B14F-4D97-AF65-F5344CB8AC3E}">
        <p14:creationId xmlns:p14="http://schemas.microsoft.com/office/powerpoint/2010/main" val="29509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40" y="1031966"/>
            <a:ext cx="892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2416629"/>
            <a:ext cx="101759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P.T =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depstar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key = 4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charotar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and technology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 = 7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 = EXXEGOEXSRGI</a:t>
            </a:r>
          </a:p>
        </p:txBody>
      </p:sp>
    </p:spTree>
    <p:extLst>
      <p:ext uri="{BB962C8B-B14F-4D97-AF65-F5344CB8AC3E}">
        <p14:creationId xmlns:p14="http://schemas.microsoft.com/office/powerpoint/2010/main" val="13563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Cipher 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– shift down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– shift up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Caesar Cipher :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Julius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 Plaintext = P			Ciphertext = C			Key = 3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 = ( P + 3 ) mod 26</a:t>
            </a:r>
          </a:p>
          <a:p>
            <a:pPr algn="ctr"/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 = ( C – 3 ) mod 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Shift Ciphers and Caesar ciphers</a:t>
            </a:r>
          </a:p>
        </p:txBody>
      </p:sp>
    </p:spTree>
    <p:extLst>
      <p:ext uri="{BB962C8B-B14F-4D97-AF65-F5344CB8AC3E}">
        <p14:creationId xmlns:p14="http://schemas.microsoft.com/office/powerpoint/2010/main" val="281577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terms and concepts of symmetric key ciphers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two broad categories of traditional symmetric key ciphers with focus on different cipher cryptanalysis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idea behind stream ciphers and block ciphers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value to each characters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A-Z	values are 0-25 – plaintext/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 – Z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domain : Z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 Plaintext = P			Ciphertext = C			Key = K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 = ( P × K ) mod 26</a:t>
            </a:r>
          </a:p>
          <a:p>
            <a:pPr algn="ctr"/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 = ( C × K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mod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69771" y="3918858"/>
            <a:ext cx="6740435" cy="17765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multiplicative Ciphers</a:t>
            </a:r>
          </a:p>
        </p:txBody>
      </p:sp>
    </p:spTree>
    <p:extLst>
      <p:ext uri="{BB962C8B-B14F-4D97-AF65-F5344CB8AC3E}">
        <p14:creationId xmlns:p14="http://schemas.microsoft.com/office/powerpoint/2010/main" val="31386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additive &amp; multiplicative cipher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– Multiplicative cipher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– additive cipher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domain : Z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× Z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 × 26 = 312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 Plaintext = P			Ciphertext = C			Key = K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 = (( P × K 1) + K2) mod 26</a:t>
            </a:r>
          </a:p>
          <a:p>
            <a:pPr algn="ctr"/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 = (( C – K2) × K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mod 26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68880" y="4454434"/>
            <a:ext cx="7654833" cy="17765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affine Ciphers</a:t>
            </a:r>
          </a:p>
        </p:txBody>
      </p:sp>
    </p:spTree>
    <p:extLst>
      <p:ext uri="{BB962C8B-B14F-4D97-AF65-F5344CB8AC3E}">
        <p14:creationId xmlns:p14="http://schemas.microsoft.com/office/powerpoint/2010/main" val="12215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78844"/>
          </a:xfrm>
        </p:spPr>
        <p:txBody>
          <a:bodyPr>
            <a:normAutofit/>
          </a:bodyPr>
          <a:lstStyle/>
          <a:p>
            <a:r>
              <a:rPr lang="en-US" dirty="0" smtClean="0"/>
              <a:t>Questions: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P.T. =&gt; </a:t>
            </a:r>
            <a:r>
              <a:rPr lang="en-US" dirty="0" err="1" smtClean="0"/>
              <a:t>depstar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K1 =&gt; 5</a:t>
            </a:r>
            <a:br>
              <a:rPr lang="en-US" dirty="0" smtClean="0"/>
            </a:br>
            <a:r>
              <a:rPr lang="en-US" dirty="0" smtClean="0"/>
              <a:t>k2 =&gt; 7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1049" y="992777"/>
            <a:ext cx="8778240" cy="52512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,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cipher is a special case of affine cipher in which k1 = 1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cipher is a special case of affine cipher in which k2 = 0</a:t>
            </a:r>
          </a:p>
        </p:txBody>
      </p:sp>
    </p:spTree>
    <p:extLst>
      <p:ext uri="{BB962C8B-B14F-4D97-AF65-F5344CB8AC3E}">
        <p14:creationId xmlns:p14="http://schemas.microsoft.com/office/powerpoint/2010/main" val="13814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of each characters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domain : 26!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1413" y="3778570"/>
            <a:ext cx="10103236" cy="10817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monoalphabetic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monoalphabetic</a:t>
            </a:r>
            <a:r>
              <a:rPr lang="en-US" dirty="0"/>
              <a:t> Ciphers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26232"/>
              </p:ext>
            </p:extLst>
          </p:nvPr>
        </p:nvGraphicFramePr>
        <p:xfrm>
          <a:off x="731532" y="2311385"/>
          <a:ext cx="10946650" cy="128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25">
                  <a:extLst>
                    <a:ext uri="{9D8B030D-6E8A-4147-A177-3AD203B41FA5}">
                      <a16:colId xmlns:a16="http://schemas.microsoft.com/office/drawing/2014/main" xmlns="" val="4283811671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334861572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94941348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4276362518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1219077037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1215005808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069987349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4082801394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668157436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872723680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060805623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1742951036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3824409966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3995788562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4071928883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1763924596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675582006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489443183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717612615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915660890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3584673859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072346615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3825751390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1969372559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2023211357"/>
                    </a:ext>
                  </a:extLst>
                </a:gridCol>
                <a:gridCol w="421025">
                  <a:extLst>
                    <a:ext uri="{9D8B030D-6E8A-4147-A177-3AD203B41FA5}">
                      <a16:colId xmlns:a16="http://schemas.microsoft.com/office/drawing/2014/main" xmlns="" val="455037098"/>
                    </a:ext>
                  </a:extLst>
                </a:gridCol>
              </a:tblGrid>
              <a:tr h="6789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88021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519020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141413" y="5156884"/>
            <a:ext cx="10103236" cy="133323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QYGYNDLCNORIFA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1049" y="992777"/>
            <a:ext cx="8778240" cy="52512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,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Monoalphabetic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ciphers do not change the frequency of the characters in the ciphertext , which makes the ciphers vulnerable to statistical attack</a:t>
            </a:r>
          </a:p>
        </p:txBody>
      </p:sp>
    </p:spTree>
    <p:extLst>
      <p:ext uri="{BB962C8B-B14F-4D97-AF65-F5344CB8AC3E}">
        <p14:creationId xmlns:p14="http://schemas.microsoft.com/office/powerpoint/2010/main" val="12469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polyalphabetic Ciphers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071148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in plaintext may be changed with the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character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ciphertext regardless of its position in the text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letters in plaintext and ciphertext is one-to-many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64024" y="3487785"/>
            <a:ext cx="3056123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Polyalphabetic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20970" y="5024847"/>
            <a:ext cx="1811379" cy="96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Autokey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4412" y="5090290"/>
            <a:ext cx="1894124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Vigenere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6205148" y="4415248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8136" y="4776656"/>
            <a:ext cx="6156379" cy="196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948136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87688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88516" y="5057569"/>
            <a:ext cx="1950728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Playfair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102127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43704" y="5090290"/>
            <a:ext cx="1928949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33842" y="4785363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 Plaintext = P (p1,p2,p3,…)			Ciphertext = C (c1,c2,c3,…)			Key = K (k1, k2,k3,…)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key will be decided by sender and receiver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key will be the first character of plaintext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key will be the second character of plaintext and so on….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P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mod 26</a:t>
            </a:r>
          </a:p>
          <a:p>
            <a:pPr algn="ctr"/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C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mod 26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69771" y="4402184"/>
            <a:ext cx="6740435" cy="17765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autokey</a:t>
            </a:r>
            <a:r>
              <a:rPr lang="en-US" dirty="0"/>
              <a:t> Ciphers</a:t>
            </a:r>
          </a:p>
        </p:txBody>
      </p:sp>
    </p:spTree>
    <p:extLst>
      <p:ext uri="{BB962C8B-B14F-4D97-AF65-F5344CB8AC3E}">
        <p14:creationId xmlns:p14="http://schemas.microsoft.com/office/powerpoint/2010/main" val="35247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P.T. =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depstar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= 7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55314"/>
              </p:ext>
            </p:extLst>
          </p:nvPr>
        </p:nvGraphicFramePr>
        <p:xfrm>
          <a:off x="0" y="2200625"/>
          <a:ext cx="12191999" cy="424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098"/>
                <a:gridCol w="1532941"/>
                <a:gridCol w="1536771"/>
                <a:gridCol w="1457575"/>
                <a:gridCol w="1410306"/>
                <a:gridCol w="1410305"/>
                <a:gridCol w="1328550"/>
                <a:gridCol w="1277453"/>
              </a:tblGrid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P.T.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mod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26 = 10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mod 26 = 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mod 26 = 19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mod 26 = 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 mod 26 = 11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mod 26 = 19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mod 26 = 17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C.T.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C.T. = OLPWZ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= 7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24632"/>
              </p:ext>
            </p:extLst>
          </p:nvPr>
        </p:nvGraphicFramePr>
        <p:xfrm>
          <a:off x="1424922" y="2200625"/>
          <a:ext cx="9585996" cy="424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098"/>
                <a:gridCol w="1532941"/>
                <a:gridCol w="1536771"/>
                <a:gridCol w="1457575"/>
                <a:gridCol w="1410306"/>
                <a:gridCol w="1410305"/>
              </a:tblGrid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C.T.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Decrypted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26 = 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mod 26 = 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mod 26 = 11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mod 26 = 11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mod 26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P.T.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6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Symmetric Key Ciphers</a:t>
            </a:r>
          </a:p>
        </p:txBody>
      </p:sp>
      <p:sp>
        <p:nvSpPr>
          <p:cNvPr id="4" name="Vertical Scroll 3"/>
          <p:cNvSpPr/>
          <p:nvPr/>
        </p:nvSpPr>
        <p:spPr>
          <a:xfrm>
            <a:off x="2299060" y="1345472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992777" y="1227908"/>
            <a:ext cx="4545874" cy="4807131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903608"/>
            <a:ext cx="927463" cy="8493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5213" y="1622364"/>
            <a:ext cx="126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677885" y="2497472"/>
            <a:ext cx="313509" cy="61148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02675" y="3174274"/>
            <a:ext cx="210312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673529" y="4191288"/>
            <a:ext cx="313509" cy="61148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Vertical Scroll 20"/>
          <p:cNvSpPr/>
          <p:nvPr/>
        </p:nvSpPr>
        <p:spPr>
          <a:xfrm>
            <a:off x="2294704" y="4868094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22" name="Vertical Scroll 21"/>
          <p:cNvSpPr/>
          <p:nvPr/>
        </p:nvSpPr>
        <p:spPr>
          <a:xfrm>
            <a:off x="7950933" y="1341116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6644650" y="1223552"/>
            <a:ext cx="4545874" cy="4807131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50" y="899252"/>
            <a:ext cx="927463" cy="84938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527086" y="1618008"/>
            <a:ext cx="126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sp>
        <p:nvSpPr>
          <p:cNvPr id="26" name="Down Arrow 25"/>
          <p:cNvSpPr/>
          <p:nvPr/>
        </p:nvSpPr>
        <p:spPr>
          <a:xfrm rot="10800000">
            <a:off x="8329758" y="2493116"/>
            <a:ext cx="313509" cy="61148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454548" y="3169918"/>
            <a:ext cx="210312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28" name="Down Arrow 27"/>
          <p:cNvSpPr/>
          <p:nvPr/>
        </p:nvSpPr>
        <p:spPr>
          <a:xfrm rot="10800000">
            <a:off x="8325402" y="4186932"/>
            <a:ext cx="313509" cy="61148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Vertical Scroll 28"/>
          <p:cNvSpPr/>
          <p:nvPr/>
        </p:nvSpPr>
        <p:spPr>
          <a:xfrm>
            <a:off x="7946577" y="4863738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6859" y="1604946"/>
            <a:ext cx="208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21801" y="1600590"/>
            <a:ext cx="208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6858" y="5264799"/>
            <a:ext cx="208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8154" y="5260443"/>
            <a:ext cx="208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34" name="Left Arrow 33"/>
          <p:cNvSpPr/>
          <p:nvPr/>
        </p:nvSpPr>
        <p:spPr>
          <a:xfrm>
            <a:off x="3958045" y="3513909"/>
            <a:ext cx="418011" cy="235131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rot="10800000">
            <a:off x="7012599" y="3522615"/>
            <a:ext cx="418011" cy="235131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3" y="3392856"/>
            <a:ext cx="356608" cy="4946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91" y="3379792"/>
            <a:ext cx="356608" cy="494650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36" idx="3"/>
            <a:endCxn id="37" idx="1"/>
          </p:cNvCxnSpPr>
          <p:nvPr/>
        </p:nvCxnSpPr>
        <p:spPr>
          <a:xfrm flipV="1">
            <a:off x="4732661" y="3627117"/>
            <a:ext cx="1960330" cy="13064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1537" y="2602256"/>
            <a:ext cx="4016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key exchange channel</a:t>
            </a:r>
          </a:p>
        </p:txBody>
      </p:sp>
      <p:cxnSp>
        <p:nvCxnSpPr>
          <p:cNvPr id="42" name="Straight Connector 41"/>
          <p:cNvCxnSpPr>
            <a:stCxn id="21" idx="2"/>
          </p:cNvCxnSpPr>
          <p:nvPr/>
        </p:nvCxnSpPr>
        <p:spPr>
          <a:xfrm flipH="1">
            <a:off x="2808514" y="5926188"/>
            <a:ext cx="2175" cy="5138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484330" y="5926188"/>
            <a:ext cx="2175" cy="5138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08514" y="6439989"/>
            <a:ext cx="56736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72832" y="6342504"/>
            <a:ext cx="4016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Channel</a:t>
            </a: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40" grpId="0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 Plaintext = P (p1,p2,p3,…)			Ciphertext = C (c1,c2,c3,…)			Key = K (k1, k2,k3,…)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does not depend on plain text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P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mod 26</a:t>
            </a:r>
          </a:p>
          <a:p>
            <a:pPr algn="ctr"/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C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mod 26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69771" y="3408272"/>
            <a:ext cx="6740435" cy="17765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vigenere Cipher</a:t>
            </a:r>
          </a:p>
        </p:txBody>
      </p:sp>
    </p:spTree>
    <p:extLst>
      <p:ext uri="{BB962C8B-B14F-4D97-AF65-F5344CB8AC3E}">
        <p14:creationId xmlns:p14="http://schemas.microsoft.com/office/powerpoint/2010/main" val="8471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P.T. =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depstar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= 71134 =&gt; K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7, 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 , 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76911"/>
              </p:ext>
            </p:extLst>
          </p:nvPr>
        </p:nvGraphicFramePr>
        <p:xfrm>
          <a:off x="0" y="2200625"/>
          <a:ext cx="12191999" cy="424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098"/>
                <a:gridCol w="1532941"/>
                <a:gridCol w="1536771"/>
                <a:gridCol w="1457575"/>
                <a:gridCol w="1410306"/>
                <a:gridCol w="1410305"/>
                <a:gridCol w="1328550"/>
                <a:gridCol w="1277453"/>
              </a:tblGrid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P.T.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mod 26 = 10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mod 26 = 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mod 26 = 16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mod 26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mod 26 = 23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mod 26 = 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mod 26 = 18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C.T.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4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1049" y="833753"/>
            <a:ext cx="8778240" cy="52512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,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cipher is a special case of vigenere cipher where size of key stream is 1</a:t>
            </a:r>
          </a:p>
        </p:txBody>
      </p:sp>
    </p:spTree>
    <p:extLst>
      <p:ext uri="{BB962C8B-B14F-4D97-AF65-F5344CB8AC3E}">
        <p14:creationId xmlns:p14="http://schemas.microsoft.com/office/powerpoint/2010/main" val="284154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Encryption Rules: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letters in a pair are the same	 add bogus letter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of characters in plaintext is odd	add bogus letter at the end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Encryption Rules: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2 letters in a pair are located in the same row of the secret key, corresponding encrypted character for each letter is next letter to the right in the same row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2 letters in a pair are located in the same column of secret key, corresponding encrypted character for each letter is beneath it in same column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Playfair</a:t>
            </a:r>
            <a:r>
              <a:rPr lang="en-US" dirty="0"/>
              <a:t> Ciphers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8007531" y="1894114"/>
            <a:ext cx="261257" cy="143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342813" y="2360026"/>
            <a:ext cx="261257" cy="143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2 letters in a pair are not in the same row or column of the secret key, the corresponding encrypted character for each letter is a letter that is in its own row but in same column as the other letter</a:t>
            </a:r>
          </a:p>
          <a:p>
            <a:pPr lvl="1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size : 25!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95480"/>
              </p:ext>
            </p:extLst>
          </p:nvPr>
        </p:nvGraphicFramePr>
        <p:xfrm>
          <a:off x="3671330" y="3454628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I/J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 Plaintext = P (p1,p2,p3,…)			Ciphertext = C (c1,c2,c3,…)			Key = K (k1, k2,k3,…)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 is divided into equal size blocks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 cipher also falls under block cipher category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square matrix of size m × m in which m is size of block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size = 26 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× m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 = P ×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mod 26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 = C ×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 26</a:t>
            </a:r>
            <a:endParaRPr 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10747" y="4786495"/>
            <a:ext cx="6740435" cy="17765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hill Cipher</a:t>
            </a:r>
          </a:p>
        </p:txBody>
      </p:sp>
    </p:spTree>
    <p:extLst>
      <p:ext uri="{BB962C8B-B14F-4D97-AF65-F5344CB8AC3E}">
        <p14:creationId xmlns:p14="http://schemas.microsoft.com/office/powerpoint/2010/main" val="1870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73FDE2A-CCFB-4624-A72A-05D293CDB172}"/>
              </a:ext>
            </a:extLst>
          </p:cNvPr>
          <p:cNvSpPr/>
          <p:nvPr/>
        </p:nvSpPr>
        <p:spPr>
          <a:xfrm>
            <a:off x="1524000" y="1046921"/>
            <a:ext cx="97801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514350" indent="-514350" algn="just"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plain text “Retreat Now” using keyword “backup” using appropriate hill cipher matrix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×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  <a:p>
            <a:pPr marL="514350" indent="-514350" algn="just"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plain text attack to find out the key used to encrypt the plaintext.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P.T :	[05	07		10]				C.T :	[03   	06		00]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		07]						[14	16		09]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[00	05		04]						[03	17		11]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CFAE8A23-7170-4BFC-9294-551F132BC4F3}"/>
              </a:ext>
            </a:extLst>
          </p:cNvPr>
          <p:cNvSpPr/>
          <p:nvPr/>
        </p:nvSpPr>
        <p:spPr>
          <a:xfrm>
            <a:off x="5340626" y="4657634"/>
            <a:ext cx="1073426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2D304D6D-C032-4B97-8CED-D49D2EDCF5A3}"/>
              </a:ext>
            </a:extLst>
          </p:cNvPr>
          <p:cNvSpPr/>
          <p:nvPr/>
        </p:nvSpPr>
        <p:spPr>
          <a:xfrm>
            <a:off x="5340626" y="5140027"/>
            <a:ext cx="1073426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9EA87F71-E319-45FF-8131-BB9F0A48F5B5}"/>
              </a:ext>
            </a:extLst>
          </p:cNvPr>
          <p:cNvSpPr/>
          <p:nvPr/>
        </p:nvSpPr>
        <p:spPr>
          <a:xfrm>
            <a:off x="5340627" y="5634328"/>
            <a:ext cx="1073426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6" y="1123407"/>
            <a:ext cx="9741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text only is very difficult to perform. But other attacks are easy to apply on ciphertext.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possibility to find the actual key used to encrypt the plaintext, every time sender should use new and random key to encrypt the data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idea is called one time pad, invented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Vernam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feasible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One time pad</a:t>
            </a:r>
          </a:p>
        </p:txBody>
      </p:sp>
    </p:spTree>
    <p:extLst>
      <p:ext uri="{BB962C8B-B14F-4D97-AF65-F5344CB8AC3E}">
        <p14:creationId xmlns:p14="http://schemas.microsoft.com/office/powerpoint/2010/main" val="233487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6" y="1123407"/>
            <a:ext cx="9741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substitute one symbol for another, but it changes the location of the symbol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it reorders the symbols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Transposition ciphers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xmlns="" id="{2646863A-6F53-45D2-AB1E-1E156AC0A980}"/>
              </a:ext>
            </a:extLst>
          </p:cNvPr>
          <p:cNvSpPr/>
          <p:nvPr/>
        </p:nvSpPr>
        <p:spPr>
          <a:xfrm>
            <a:off x="4833843" y="3487785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1FB3302F-ACD4-46C9-AE9F-DA2E5754126F}"/>
              </a:ext>
            </a:extLst>
          </p:cNvPr>
          <p:cNvSpPr/>
          <p:nvPr/>
        </p:nvSpPr>
        <p:spPr>
          <a:xfrm>
            <a:off x="1851157" y="5057569"/>
            <a:ext cx="2982686" cy="1569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Keyless Transposition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413CC2B-BAC6-4629-A8FB-3D6B627491A3}"/>
              </a:ext>
            </a:extLst>
          </p:cNvPr>
          <p:cNvSpPr/>
          <p:nvPr/>
        </p:nvSpPr>
        <p:spPr>
          <a:xfrm>
            <a:off x="7576454" y="5057570"/>
            <a:ext cx="2899367" cy="1569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Keyed Transposition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799760-EC73-49D4-8F9E-B606D8D98B54}"/>
              </a:ext>
            </a:extLst>
          </p:cNvPr>
          <p:cNvCxnSpPr>
            <a:stCxn id="4" idx="2"/>
          </p:cNvCxnSpPr>
          <p:nvPr/>
        </p:nvCxnSpPr>
        <p:spPr>
          <a:xfrm flipH="1">
            <a:off x="6205148" y="4415248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EE9D37E-0723-42C3-A310-4CE1E1203CA8}"/>
              </a:ext>
            </a:extLst>
          </p:cNvPr>
          <p:cNvCxnSpPr/>
          <p:nvPr/>
        </p:nvCxnSpPr>
        <p:spPr>
          <a:xfrm>
            <a:off x="3317966" y="4781004"/>
            <a:ext cx="5786549" cy="15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E1AB70A-1588-4FB5-AF16-1D1FDE9D079F}"/>
              </a:ext>
            </a:extLst>
          </p:cNvPr>
          <p:cNvCxnSpPr/>
          <p:nvPr/>
        </p:nvCxnSpPr>
        <p:spPr>
          <a:xfrm flipH="1">
            <a:off x="3326959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A4AEEE9-D09B-4F9D-9BF2-8BB88B815EB8}"/>
              </a:ext>
            </a:extLst>
          </p:cNvPr>
          <p:cNvCxnSpPr/>
          <p:nvPr/>
        </p:nvCxnSpPr>
        <p:spPr>
          <a:xfrm flipH="1">
            <a:off x="9087688" y="4789908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3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methods for permutation of the characters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Text is written into table column by column and then 					transmitted row by row (rail fence cipher)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P.T : Meet me at the park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 : M E M A T E A K E T E T H P 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1413" y="3805837"/>
            <a:ext cx="9905998" cy="1866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		e		m		a		t		e		a		k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	t		e		t		h		p		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Keyless transposition Cipher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8FC51DF-DDB3-4A53-8D76-A5A97C58B105}"/>
              </a:ext>
            </a:extLst>
          </p:cNvPr>
          <p:cNvCxnSpPr/>
          <p:nvPr/>
        </p:nvCxnSpPr>
        <p:spPr>
          <a:xfrm>
            <a:off x="2981739" y="4479235"/>
            <a:ext cx="331304" cy="62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A250B9A-35FD-493A-9ED4-8654D14B5F2B}"/>
              </a:ext>
            </a:extLst>
          </p:cNvPr>
          <p:cNvCxnSpPr>
            <a:cxnSpLocks/>
          </p:cNvCxnSpPr>
          <p:nvPr/>
        </p:nvCxnSpPr>
        <p:spPr>
          <a:xfrm flipV="1">
            <a:off x="3438941" y="4452729"/>
            <a:ext cx="251792" cy="60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9F8A27A-8F57-46C3-AD7C-E5A53B232CCA}"/>
              </a:ext>
            </a:extLst>
          </p:cNvPr>
          <p:cNvCxnSpPr>
            <a:cxnSpLocks/>
          </p:cNvCxnSpPr>
          <p:nvPr/>
        </p:nvCxnSpPr>
        <p:spPr>
          <a:xfrm flipV="1">
            <a:off x="8024197" y="4459356"/>
            <a:ext cx="192152" cy="62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73D7660-4445-4F00-98EB-F3F74418C1E1}"/>
              </a:ext>
            </a:extLst>
          </p:cNvPr>
          <p:cNvCxnSpPr>
            <a:cxnSpLocks/>
          </p:cNvCxnSpPr>
          <p:nvPr/>
        </p:nvCxnSpPr>
        <p:spPr>
          <a:xfrm flipV="1">
            <a:off x="8905461" y="4446105"/>
            <a:ext cx="331304" cy="642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83D3C22-76AC-4A53-81D6-9BB7220AE9B0}"/>
              </a:ext>
            </a:extLst>
          </p:cNvPr>
          <p:cNvCxnSpPr/>
          <p:nvPr/>
        </p:nvCxnSpPr>
        <p:spPr>
          <a:xfrm>
            <a:off x="3869635" y="4439480"/>
            <a:ext cx="331304" cy="62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8C25035-BA0F-459A-B88F-3899E9388E4A}"/>
              </a:ext>
            </a:extLst>
          </p:cNvPr>
          <p:cNvCxnSpPr/>
          <p:nvPr/>
        </p:nvCxnSpPr>
        <p:spPr>
          <a:xfrm>
            <a:off x="4843666" y="4499112"/>
            <a:ext cx="331304" cy="62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D1B0087-3375-40EF-88FD-C4BCA0CF6AA5}"/>
              </a:ext>
            </a:extLst>
          </p:cNvPr>
          <p:cNvCxnSpPr/>
          <p:nvPr/>
        </p:nvCxnSpPr>
        <p:spPr>
          <a:xfrm>
            <a:off x="5698435" y="4452728"/>
            <a:ext cx="331304" cy="62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3CE2CB2-6368-4FA3-87D6-DE9E9E3B0B0A}"/>
              </a:ext>
            </a:extLst>
          </p:cNvPr>
          <p:cNvCxnSpPr/>
          <p:nvPr/>
        </p:nvCxnSpPr>
        <p:spPr>
          <a:xfrm>
            <a:off x="6606208" y="4419600"/>
            <a:ext cx="331304" cy="62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03C16A2-26C1-4FB6-AD12-0309D0521D41}"/>
              </a:ext>
            </a:extLst>
          </p:cNvPr>
          <p:cNvCxnSpPr/>
          <p:nvPr/>
        </p:nvCxnSpPr>
        <p:spPr>
          <a:xfrm>
            <a:off x="7566995" y="4479238"/>
            <a:ext cx="331304" cy="62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EF04B7AE-F90A-4B5A-835F-2AF20AA73A5C}"/>
              </a:ext>
            </a:extLst>
          </p:cNvPr>
          <p:cNvCxnSpPr/>
          <p:nvPr/>
        </p:nvCxnSpPr>
        <p:spPr>
          <a:xfrm>
            <a:off x="8408509" y="4472608"/>
            <a:ext cx="331304" cy="62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C46C47F-A18A-41BD-8BE5-F6769B5D2C4F}"/>
              </a:ext>
            </a:extLst>
          </p:cNvPr>
          <p:cNvCxnSpPr>
            <a:cxnSpLocks/>
          </p:cNvCxnSpPr>
          <p:nvPr/>
        </p:nvCxnSpPr>
        <p:spPr>
          <a:xfrm flipV="1">
            <a:off x="4306959" y="4419600"/>
            <a:ext cx="251792" cy="60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231A6A1-8C27-4E77-B04D-13588160AF9D}"/>
              </a:ext>
            </a:extLst>
          </p:cNvPr>
          <p:cNvCxnSpPr>
            <a:cxnSpLocks/>
          </p:cNvCxnSpPr>
          <p:nvPr/>
        </p:nvCxnSpPr>
        <p:spPr>
          <a:xfrm flipV="1">
            <a:off x="5261117" y="4499111"/>
            <a:ext cx="251792" cy="60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D663B95-C352-4EF3-9ADB-50B2AE0B278C}"/>
              </a:ext>
            </a:extLst>
          </p:cNvPr>
          <p:cNvCxnSpPr>
            <a:cxnSpLocks/>
          </p:cNvCxnSpPr>
          <p:nvPr/>
        </p:nvCxnSpPr>
        <p:spPr>
          <a:xfrm flipV="1">
            <a:off x="6162267" y="4446105"/>
            <a:ext cx="251792" cy="60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5371009-0829-46D5-BE88-9D2407F33F86}"/>
              </a:ext>
            </a:extLst>
          </p:cNvPr>
          <p:cNvCxnSpPr>
            <a:cxnSpLocks/>
          </p:cNvCxnSpPr>
          <p:nvPr/>
        </p:nvCxnSpPr>
        <p:spPr>
          <a:xfrm flipV="1">
            <a:off x="7103170" y="4446103"/>
            <a:ext cx="251792" cy="60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031966"/>
            <a:ext cx="1040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 Plaintext = P			Ciphertext = C			Key =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35086" y="4258496"/>
            <a:ext cx="6675120" cy="73152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2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X ) )  =  E</a:t>
            </a:r>
            <a:r>
              <a:rPr lang="en-US" sz="3200" baseline="-25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2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X ) )  = 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3812" y="2057583"/>
            <a:ext cx="1040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812" y="2959622"/>
            <a:ext cx="1040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 = D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Text is written into table row by row and then transmitted  			column by column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P.T : Meet me at the park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 : M T E H 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P M A E R A K T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1413" y="3805837"/>
            <a:ext cx="9905998" cy="1866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		e		e		t		m		e		a		t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	h		e		p		a		r		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8FC51DF-DDB3-4A53-8D76-A5A97C58B105}"/>
              </a:ext>
            </a:extLst>
          </p:cNvPr>
          <p:cNvCxnSpPr>
            <a:cxnSpLocks/>
          </p:cNvCxnSpPr>
          <p:nvPr/>
        </p:nvCxnSpPr>
        <p:spPr>
          <a:xfrm>
            <a:off x="3246781" y="4293704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7D29C50-5ED8-4FDE-B849-2D5EA06E4E58}"/>
              </a:ext>
            </a:extLst>
          </p:cNvPr>
          <p:cNvCxnSpPr>
            <a:cxnSpLocks/>
          </p:cNvCxnSpPr>
          <p:nvPr/>
        </p:nvCxnSpPr>
        <p:spPr>
          <a:xfrm>
            <a:off x="4088295" y="4287079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6917455-DFE1-4BFF-8140-6CF4EFCCD979}"/>
              </a:ext>
            </a:extLst>
          </p:cNvPr>
          <p:cNvCxnSpPr>
            <a:cxnSpLocks/>
          </p:cNvCxnSpPr>
          <p:nvPr/>
        </p:nvCxnSpPr>
        <p:spPr>
          <a:xfrm>
            <a:off x="5015948" y="4300330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2634840F-4B28-4E1D-8B46-FA59DF362DC5}"/>
              </a:ext>
            </a:extLst>
          </p:cNvPr>
          <p:cNvCxnSpPr>
            <a:cxnSpLocks/>
          </p:cNvCxnSpPr>
          <p:nvPr/>
        </p:nvCxnSpPr>
        <p:spPr>
          <a:xfrm>
            <a:off x="5917099" y="4300332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8485CC1-61BD-47C2-8ED9-92081566D2BE}"/>
              </a:ext>
            </a:extLst>
          </p:cNvPr>
          <p:cNvCxnSpPr>
            <a:cxnSpLocks/>
          </p:cNvCxnSpPr>
          <p:nvPr/>
        </p:nvCxnSpPr>
        <p:spPr>
          <a:xfrm>
            <a:off x="6911007" y="4313584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2A89B54E-816A-4D12-85A9-A480AE7BE049}"/>
              </a:ext>
            </a:extLst>
          </p:cNvPr>
          <p:cNvCxnSpPr>
            <a:cxnSpLocks/>
          </p:cNvCxnSpPr>
          <p:nvPr/>
        </p:nvCxnSpPr>
        <p:spPr>
          <a:xfrm>
            <a:off x="7785656" y="4287080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4FB2656-EA72-4814-A2DB-A09D138D6852}"/>
              </a:ext>
            </a:extLst>
          </p:cNvPr>
          <p:cNvCxnSpPr>
            <a:cxnSpLocks/>
          </p:cNvCxnSpPr>
          <p:nvPr/>
        </p:nvCxnSpPr>
        <p:spPr>
          <a:xfrm>
            <a:off x="8680181" y="4306960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BEF5437-CBF9-4EE7-8D0E-ABBE38E05F3E}"/>
              </a:ext>
            </a:extLst>
          </p:cNvPr>
          <p:cNvCxnSpPr>
            <a:cxnSpLocks/>
          </p:cNvCxnSpPr>
          <p:nvPr/>
        </p:nvCxnSpPr>
        <p:spPr>
          <a:xfrm>
            <a:off x="3597961" y="5267740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B6932B5B-4DE2-4317-8DFD-100BFBE90C7A}"/>
              </a:ext>
            </a:extLst>
          </p:cNvPr>
          <p:cNvCxnSpPr>
            <a:cxnSpLocks/>
          </p:cNvCxnSpPr>
          <p:nvPr/>
        </p:nvCxnSpPr>
        <p:spPr>
          <a:xfrm>
            <a:off x="4518988" y="5274368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3580FFD-F757-45FF-BC2F-17B881A0DFE1}"/>
              </a:ext>
            </a:extLst>
          </p:cNvPr>
          <p:cNvCxnSpPr>
            <a:cxnSpLocks/>
          </p:cNvCxnSpPr>
          <p:nvPr/>
        </p:nvCxnSpPr>
        <p:spPr>
          <a:xfrm>
            <a:off x="5440014" y="5267741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499D977-4053-40C7-B22A-34AA5F3D9059}"/>
              </a:ext>
            </a:extLst>
          </p:cNvPr>
          <p:cNvCxnSpPr>
            <a:cxnSpLocks/>
          </p:cNvCxnSpPr>
          <p:nvPr/>
        </p:nvCxnSpPr>
        <p:spPr>
          <a:xfrm>
            <a:off x="6361041" y="5274369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44535B8-FCB7-43A7-889A-B1E647997531}"/>
              </a:ext>
            </a:extLst>
          </p:cNvPr>
          <p:cNvCxnSpPr>
            <a:cxnSpLocks/>
          </p:cNvCxnSpPr>
          <p:nvPr/>
        </p:nvCxnSpPr>
        <p:spPr>
          <a:xfrm>
            <a:off x="7268814" y="5267745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0433044-871A-4FA5-AB97-664B29283F61}"/>
              </a:ext>
            </a:extLst>
          </p:cNvPr>
          <p:cNvCxnSpPr>
            <a:cxnSpLocks/>
          </p:cNvCxnSpPr>
          <p:nvPr/>
        </p:nvCxnSpPr>
        <p:spPr>
          <a:xfrm>
            <a:off x="8136833" y="5274373"/>
            <a:ext cx="420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123407"/>
            <a:ext cx="10789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plain text into the group of predefined size called blocks and then use key to permute the characters in the each block separately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P.T : Enemy attacks tonight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Size : 5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n	e	m	y		a	t	t	a	c		k	s	t	o	n	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	h	t	z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E	M	Y	N		T	A	A	C	T		T	K	O	N	S		H	I	T	Z	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960" y="3023953"/>
            <a:ext cx="10546080" cy="1866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Keyed transposition Cipher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01B9A01A-EFC5-4255-9F36-37A72234E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86214"/>
              </p:ext>
            </p:extLst>
          </p:nvPr>
        </p:nvGraphicFramePr>
        <p:xfrm>
          <a:off x="1925983" y="4074411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817762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730674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8501748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8536363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52671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226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9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1945040"/>
            <a:ext cx="10789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step permutation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step 1: write text into a table row by row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step 2: use permutation table as key to scramble the text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step 3: read column by column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67297" y="4309420"/>
            <a:ext cx="6173787" cy="1866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P.T : enemy attacks tonight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Block size : 5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 : 3		1		4		5		2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44169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Combining two approaches</a:t>
            </a:r>
            <a:br>
              <a:rPr lang="en-US" dirty="0"/>
            </a:br>
            <a:r>
              <a:rPr lang="en-US" dirty="0"/>
              <a:t>columnar transposition cipher</a:t>
            </a:r>
          </a:p>
        </p:txBody>
      </p:sp>
    </p:spTree>
    <p:extLst>
      <p:ext uri="{BB962C8B-B14F-4D97-AF65-F5344CB8AC3E}">
        <p14:creationId xmlns:p14="http://schemas.microsoft.com/office/powerpoint/2010/main" val="1004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951127"/>
            <a:ext cx="10789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using matrices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0		1		0		0		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04		13		04		12		24			0		0		0		0		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00		19		19		00		02	   × 	1		0		0		0		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		18		19		14		13			0		0		1		0		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08		06		07		19		25			0		0		0		1		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Plaintext									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xmlns="" id="{D1DD972B-490C-4E51-AD7D-B15A433E3886}"/>
              </a:ext>
            </a:extLst>
          </p:cNvPr>
          <p:cNvSpPr/>
          <p:nvPr/>
        </p:nvSpPr>
        <p:spPr>
          <a:xfrm>
            <a:off x="1179443" y="2862470"/>
            <a:ext cx="4452731" cy="2120347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xmlns="" id="{3E78FC8B-E22D-4396-AF33-0A8309559CB9}"/>
              </a:ext>
            </a:extLst>
          </p:cNvPr>
          <p:cNvSpPr/>
          <p:nvPr/>
        </p:nvSpPr>
        <p:spPr>
          <a:xfrm>
            <a:off x="6096000" y="2451652"/>
            <a:ext cx="4452731" cy="2531165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50C865F6-3FEF-4FD5-A5AB-9A71AEA73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46913"/>
              </p:ext>
            </p:extLst>
          </p:nvPr>
        </p:nvGraphicFramePr>
        <p:xfrm>
          <a:off x="6122504" y="1480327"/>
          <a:ext cx="43069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2">
                  <a:extLst>
                    <a:ext uri="{9D8B030D-6E8A-4147-A177-3AD203B41FA5}">
                      <a16:colId xmlns:a16="http://schemas.microsoft.com/office/drawing/2014/main" xmlns="" val="3607845012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xmlns="" val="3454502109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xmlns="" val="704464085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xmlns="" val="515665682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xmlns="" val="117148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219904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95C35F4A-4AC0-4CD4-80ED-B789EDA0DD40}"/>
              </a:ext>
            </a:extLst>
          </p:cNvPr>
          <p:cNvSpPr/>
          <p:nvPr/>
        </p:nvSpPr>
        <p:spPr>
          <a:xfrm>
            <a:off x="6427305" y="2006439"/>
            <a:ext cx="145774" cy="52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1ED0B1F2-5CDF-4BBE-8467-039449CA32B6}"/>
              </a:ext>
            </a:extLst>
          </p:cNvPr>
          <p:cNvSpPr/>
          <p:nvPr/>
        </p:nvSpPr>
        <p:spPr>
          <a:xfrm>
            <a:off x="7335082" y="2013067"/>
            <a:ext cx="145774" cy="52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0A31F84D-1AB2-4415-A790-B3B771E79544}"/>
              </a:ext>
            </a:extLst>
          </p:cNvPr>
          <p:cNvSpPr/>
          <p:nvPr/>
        </p:nvSpPr>
        <p:spPr>
          <a:xfrm>
            <a:off x="8256109" y="2019695"/>
            <a:ext cx="145774" cy="52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05474585-9A2B-4BE5-90C5-7D7895FE043E}"/>
              </a:ext>
            </a:extLst>
          </p:cNvPr>
          <p:cNvSpPr/>
          <p:nvPr/>
        </p:nvSpPr>
        <p:spPr>
          <a:xfrm>
            <a:off x="9150629" y="1999817"/>
            <a:ext cx="145774" cy="52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DE7EC3DF-43C7-4245-A326-C3358D109056}"/>
              </a:ext>
            </a:extLst>
          </p:cNvPr>
          <p:cNvSpPr/>
          <p:nvPr/>
        </p:nvSpPr>
        <p:spPr>
          <a:xfrm>
            <a:off x="10071657" y="1993189"/>
            <a:ext cx="145774" cy="52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modern Ciphers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51157" y="2261363"/>
            <a:ext cx="2982686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33210" y="2261364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6205148" y="1619042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7966" y="1984798"/>
            <a:ext cx="5786549" cy="15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326959" y="1980450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87688" y="1980450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2EFB925-6A8D-437B-8BFF-BCA0498730F6}"/>
              </a:ext>
            </a:extLst>
          </p:cNvPr>
          <p:cNvSpPr/>
          <p:nvPr/>
        </p:nvSpPr>
        <p:spPr>
          <a:xfrm>
            <a:off x="1141413" y="3429000"/>
            <a:ext cx="5063735" cy="33031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Encryption/decryption are done on 1 symbol at a time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cipher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Monoalphabetic cipher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Vigenere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CC7C97-3F88-439F-856D-9F9DD1E1C5F4}"/>
              </a:ext>
            </a:extLst>
          </p:cNvPr>
          <p:cNvSpPr/>
          <p:nvPr/>
        </p:nvSpPr>
        <p:spPr>
          <a:xfrm>
            <a:off x="6660949" y="3435628"/>
            <a:ext cx="5063735" cy="33031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plaintext symbols of size m are encrypted together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Playfair cipher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 cipher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C2068553-B184-4F30-996F-85CFFB6FFA78}"/>
              </a:ext>
            </a:extLst>
          </p:cNvPr>
          <p:cNvSpPr/>
          <p:nvPr/>
        </p:nvSpPr>
        <p:spPr>
          <a:xfrm>
            <a:off x="3127537" y="3188826"/>
            <a:ext cx="424046" cy="707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FA5067BD-51D5-4E99-84FA-79CD0ABDBFFD}"/>
              </a:ext>
            </a:extLst>
          </p:cNvPr>
          <p:cNvSpPr/>
          <p:nvPr/>
        </p:nvSpPr>
        <p:spPr>
          <a:xfrm>
            <a:off x="8951879" y="3195454"/>
            <a:ext cx="424046" cy="707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  <p:bldP spid="12" grpId="0" animBg="1"/>
      <p:bldP spid="8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1049" y="833753"/>
            <a:ext cx="8778240" cy="52512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definition of Stream and Block ciphers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,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 is a monoalphabetic cipher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is a polyalphabetic cipher</a:t>
            </a:r>
          </a:p>
        </p:txBody>
      </p:sp>
    </p:spTree>
    <p:extLst>
      <p:ext uri="{BB962C8B-B14F-4D97-AF65-F5344CB8AC3E}">
        <p14:creationId xmlns:p14="http://schemas.microsoft.com/office/powerpoint/2010/main" val="202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Cryptography and network security – Behrouz a </a:t>
            </a:r>
            <a:r>
              <a:rPr lang="en-US" dirty="0" err="1"/>
              <a:t>forouzan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debdeep</a:t>
            </a:r>
            <a:r>
              <a:rPr lang="en-US" dirty="0"/>
              <a:t> </a:t>
            </a:r>
            <a:r>
              <a:rPr lang="en-US" dirty="0" err="1"/>
              <a:t>mukhopadhyay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Kerckhoff’s</a:t>
            </a:r>
            <a:r>
              <a:rPr lang="en-US" dirty="0"/>
              <a:t>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security – encryption/decryption algorithm + key should be hidden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kerckhoff’s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principle, one should always assume that the adversary knows encryption/decryption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of cipher to attack must be based only on secrecy of the key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domain for each algorithm should be so large that it makes it difficult for the adversary to find the key </a:t>
            </a:r>
          </a:p>
        </p:txBody>
      </p:sp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cryptanalysis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cryptography is science and art of creating secret codes, cryptanalysis is the science and art of breaking those codes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46906" y="3252651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97732" y="4978006"/>
            <a:ext cx="210312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19895" y="4978007"/>
            <a:ext cx="210312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9545" y="5003074"/>
            <a:ext cx="210312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26875" y="5003074"/>
            <a:ext cx="210312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217918" y="4180114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55817" y="4663439"/>
            <a:ext cx="7563394" cy="4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014864" y="4646026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97933" y="4667796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68388" y="4676503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64522" y="4659084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CipherText</a:t>
            </a:r>
            <a:r>
              <a:rPr lang="en-US" dirty="0"/>
              <a:t> – only attack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3" name="Vertical Scroll 12"/>
          <p:cNvSpPr/>
          <p:nvPr/>
        </p:nvSpPr>
        <p:spPr>
          <a:xfrm>
            <a:off x="1156351" y="4278341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3019989"/>
            <a:ext cx="927463" cy="84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176" y="3019989"/>
            <a:ext cx="927463" cy="849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0973" y="2565341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70017" y="3895501"/>
            <a:ext cx="1" cy="37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85704" y="4566289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672335" y="5375624"/>
            <a:ext cx="1" cy="358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10377" y="2560985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332744" y="3888376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Vertical Scroll 23"/>
          <p:cNvSpPr/>
          <p:nvPr/>
        </p:nvSpPr>
        <p:spPr>
          <a:xfrm>
            <a:off x="9760443" y="4287048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8842" y="4627248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2335" y="5734597"/>
            <a:ext cx="86604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315325" y="5360127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52466" y="5355771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55339" y="4792711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48110" y="4528461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977534" y="3869375"/>
            <a:ext cx="2141724" cy="58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043754" y="3439893"/>
            <a:ext cx="2178" cy="38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5306" y="2933429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36" name="Round Diagonal Corner Rectangle 35"/>
          <p:cNvSpPr/>
          <p:nvPr/>
        </p:nvSpPr>
        <p:spPr>
          <a:xfrm>
            <a:off x="4794069" y="2933429"/>
            <a:ext cx="2516789" cy="2618287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40" y="2801712"/>
            <a:ext cx="670969" cy="67096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410908" y="2298866"/>
            <a:ext cx="198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1499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9" grpId="0"/>
      <p:bldP spid="21" grpId="0"/>
      <p:bldP spid="24" grpId="0" animBg="1"/>
      <p:bldP spid="25" grpId="0"/>
      <p:bldP spid="31" grpId="0"/>
      <p:bldP spid="33" grpId="0" animBg="1"/>
      <p:bldP spid="35" grpId="0"/>
      <p:bldP spid="36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710" y="564990"/>
            <a:ext cx="1107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Brute-Force Attack : Exhaustive – key search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710" y="1195187"/>
            <a:ext cx="11077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that Eve knows the algorithm and knows the key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710" y="2212560"/>
            <a:ext cx="110773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intercepted cipher, Eve decrypts the ciphertext with every possible key until the plaintext makes sense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this type of attack, the number of keys must be very large  </a:t>
            </a:r>
          </a:p>
        </p:txBody>
      </p:sp>
    </p:spTree>
    <p:extLst>
      <p:ext uri="{BB962C8B-B14F-4D97-AF65-F5344CB8AC3E}">
        <p14:creationId xmlns:p14="http://schemas.microsoft.com/office/powerpoint/2010/main" val="32373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710" y="822960"/>
            <a:ext cx="110773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Attack 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Cryptanalyst can benefit from some inherent characteristics of the plaintext language to launch a statistical attack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Cryptanalyst find most frequently used character in ciphertext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that assume the key and use it to decrypt the message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this attack, cipher should hide the characteristics of the language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36944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4764</TotalTime>
  <Words>1509</Words>
  <Application>Microsoft Office PowerPoint</Application>
  <PresentationFormat>Widescreen</PresentationFormat>
  <Paragraphs>614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Times New Roman</vt:lpstr>
      <vt:lpstr>Trebuchet MS</vt:lpstr>
      <vt:lpstr>Tw Cen MT</vt:lpstr>
      <vt:lpstr>Wingdings</vt:lpstr>
      <vt:lpstr>Circuit</vt:lpstr>
      <vt:lpstr>Chapter 2  Traditional Symmetric-key Ciphers</vt:lpstr>
      <vt:lpstr>Learning objectives</vt:lpstr>
      <vt:lpstr>Symmetric Key Ciphers</vt:lpstr>
      <vt:lpstr>PowerPoint Presentation</vt:lpstr>
      <vt:lpstr> Kerckhoff’s Principle</vt:lpstr>
      <vt:lpstr> cryptanalysis</vt:lpstr>
      <vt:lpstr>CipherText – only attack</vt:lpstr>
      <vt:lpstr>PowerPoint Presentation</vt:lpstr>
      <vt:lpstr>PowerPoint Presentation</vt:lpstr>
      <vt:lpstr>PowerPoint Presentation</vt:lpstr>
      <vt:lpstr>Known - plaintext attack</vt:lpstr>
      <vt:lpstr>chosen - plaintext attack</vt:lpstr>
      <vt:lpstr>chosen - ciphertext attack</vt:lpstr>
      <vt:lpstr>PowerPoint Presentation</vt:lpstr>
      <vt:lpstr>Substitution Ciphers</vt:lpstr>
      <vt:lpstr>monoalphabetic Ciphers</vt:lpstr>
      <vt:lpstr>additive Ciphers</vt:lpstr>
      <vt:lpstr>PowerPoint Presentation</vt:lpstr>
      <vt:lpstr>Shift Ciphers and Caesar ciphers</vt:lpstr>
      <vt:lpstr>multiplicative Ciphers</vt:lpstr>
      <vt:lpstr>affine Ciphers</vt:lpstr>
      <vt:lpstr>Questions:  P.T. =&gt; depstar  K1 =&gt; 5 k2 =&gt; 7    </vt:lpstr>
      <vt:lpstr>PowerPoint Presentation</vt:lpstr>
      <vt:lpstr>monoalphabetic Ciphers</vt:lpstr>
      <vt:lpstr>PowerPoint Presentation</vt:lpstr>
      <vt:lpstr>polyalphabetic Ciphers</vt:lpstr>
      <vt:lpstr>autokey Ciphers</vt:lpstr>
      <vt:lpstr>PowerPoint Presentation</vt:lpstr>
      <vt:lpstr>PowerPoint Presentation</vt:lpstr>
      <vt:lpstr>vigenere Cipher</vt:lpstr>
      <vt:lpstr>PowerPoint Presentation</vt:lpstr>
      <vt:lpstr>PowerPoint Presentation</vt:lpstr>
      <vt:lpstr>Playfair Ciphers</vt:lpstr>
      <vt:lpstr>PowerPoint Presentation</vt:lpstr>
      <vt:lpstr>hill Cipher</vt:lpstr>
      <vt:lpstr>PowerPoint Presentation</vt:lpstr>
      <vt:lpstr>One time pad</vt:lpstr>
      <vt:lpstr>Transposition ciphers</vt:lpstr>
      <vt:lpstr>Keyless transposition Cipher</vt:lpstr>
      <vt:lpstr>PowerPoint Presentation</vt:lpstr>
      <vt:lpstr>Keyed transposition Cipher</vt:lpstr>
      <vt:lpstr>Combining two approaches columnar transposition cipher</vt:lpstr>
      <vt:lpstr>PowerPoint Presentation</vt:lpstr>
      <vt:lpstr>modern Ciphers</vt:lpstr>
      <vt:lpstr>PowerPoint Presentation</vt:lpstr>
      <vt:lpstr>Reference Book:  Cryptography and network security – Behrouz a forouzan,  debdeep mukhopadhyay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VIDHIBEN PANDYA</cp:lastModifiedBy>
  <cp:revision>167</cp:revision>
  <dcterms:created xsi:type="dcterms:W3CDTF">2019-12-03T04:28:02Z</dcterms:created>
  <dcterms:modified xsi:type="dcterms:W3CDTF">2021-12-30T05:48:29Z</dcterms:modified>
  <cp:contentStatus/>
</cp:coreProperties>
</file>